
<file path=[Content_Types].xml><?xml version="1.0" encoding="utf-8"?>
<Types xmlns="http://schemas.openxmlformats.org/package/2006/content-types">
  <Default Extension="tmp" ContentType="image/png"/>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676" r:id="rId2"/>
    <p:sldId id="609" r:id="rId3"/>
    <p:sldId id="731" r:id="rId4"/>
    <p:sldId id="732" r:id="rId5"/>
    <p:sldId id="733" r:id="rId6"/>
    <p:sldId id="734" r:id="rId7"/>
    <p:sldId id="735" r:id="rId8"/>
    <p:sldId id="736" r:id="rId9"/>
    <p:sldId id="737" r:id="rId10"/>
    <p:sldId id="738" r:id="rId11"/>
    <p:sldId id="739" r:id="rId12"/>
    <p:sldId id="740" r:id="rId13"/>
    <p:sldId id="741" r:id="rId14"/>
    <p:sldId id="742" r:id="rId15"/>
    <p:sldId id="743" r:id="rId16"/>
    <p:sldId id="744" r:id="rId17"/>
    <p:sldId id="746" r:id="rId18"/>
    <p:sldId id="747" r:id="rId19"/>
    <p:sldId id="748" r:id="rId20"/>
    <p:sldId id="749" r:id="rId21"/>
    <p:sldId id="784" r:id="rId22"/>
    <p:sldId id="792" r:id="rId23"/>
    <p:sldId id="750" r:id="rId24"/>
    <p:sldId id="751" r:id="rId25"/>
    <p:sldId id="752" r:id="rId26"/>
    <p:sldId id="753" r:id="rId27"/>
    <p:sldId id="754" r:id="rId28"/>
    <p:sldId id="755" r:id="rId29"/>
    <p:sldId id="756" r:id="rId30"/>
    <p:sldId id="757" r:id="rId31"/>
    <p:sldId id="758" r:id="rId32"/>
    <p:sldId id="786" r:id="rId33"/>
    <p:sldId id="787" r:id="rId34"/>
    <p:sldId id="763" r:id="rId35"/>
    <p:sldId id="764" r:id="rId36"/>
    <p:sldId id="765" r:id="rId37"/>
    <p:sldId id="766" r:id="rId38"/>
    <p:sldId id="767" r:id="rId39"/>
    <p:sldId id="768" r:id="rId40"/>
    <p:sldId id="770" r:id="rId41"/>
    <p:sldId id="788" r:id="rId42"/>
    <p:sldId id="789" r:id="rId43"/>
    <p:sldId id="790" r:id="rId44"/>
    <p:sldId id="791" r:id="rId45"/>
    <p:sldId id="793" r:id="rId46"/>
    <p:sldId id="785" r:id="rId47"/>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80"/>
    <a:srgbClr val="B3E2FF"/>
    <a:srgbClr val="FFFF99"/>
    <a:srgbClr val="FFE2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4538" autoAdjust="0"/>
  </p:normalViewPr>
  <p:slideViewPr>
    <p:cSldViewPr>
      <p:cViewPr varScale="1">
        <p:scale>
          <a:sx n="59" d="100"/>
          <a:sy n="59" d="100"/>
        </p:scale>
        <p:origin x="16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2EFDBD1E-0455-4ACF-A62D-834F1550D6D3}" type="datetimeFigureOut">
              <a:rPr lang="en-GB" smtClean="0"/>
              <a:t>07/02/2014</a:t>
            </a:fld>
            <a:endParaRPr lang="en-GB"/>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6129D33D-5743-4426-B759-35DAA819D698}" type="slidenum">
              <a:rPr lang="en-GB" smtClean="0"/>
              <a:t>‹#›</a:t>
            </a:fld>
            <a:endParaRPr lang="en-GB"/>
          </a:p>
        </p:txBody>
      </p:sp>
    </p:spTree>
    <p:extLst>
      <p:ext uri="{BB962C8B-B14F-4D97-AF65-F5344CB8AC3E}">
        <p14:creationId xmlns:p14="http://schemas.microsoft.com/office/powerpoint/2010/main" val="358905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3E16177-4273-4DB6-8FFC-B9FA1AE3EE35}" type="slidenum">
              <a:rPr lang="en-US"/>
              <a:pPr eaLnBrk="1" hangingPunct="1"/>
              <a:t>1</a:t>
            </a:fld>
            <a:endParaRPr lang="en-US"/>
          </a:p>
        </p:txBody>
      </p:sp>
      <p:sp>
        <p:nvSpPr>
          <p:cNvPr id="48130" name="Rectangle 7"/>
          <p:cNvSpPr txBox="1">
            <a:spLocks noGrp="1" noChangeArrowheads="1"/>
          </p:cNvSpPr>
          <p:nvPr/>
        </p:nvSpPr>
        <p:spPr bwMode="auto">
          <a:xfrm>
            <a:off x="3773488" y="9409113"/>
            <a:ext cx="2887662" cy="4953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C8C6532-2BE2-42EA-BD77-18771EBCBECD}" type="slidenum">
              <a:rPr lang="en-US" sz="1200">
                <a:latin typeface="Calibri" panose="020F0502020204030204" pitchFamily="34" charset="0"/>
              </a:rPr>
              <a:pPr algn="r" eaLnBrk="1" hangingPunct="1"/>
              <a:t>1</a:t>
            </a:fld>
            <a:endParaRPr lang="en-US" sz="1200">
              <a:latin typeface="Calibri" panose="020F0502020204030204" pitchFamily="34"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p:spPr>
        <p:txBody>
          <a:bodyPr/>
          <a:lstStyle/>
          <a:p>
            <a:pPr eaLnBrk="1" hangingPunct="1">
              <a:spcBef>
                <a:spcPct val="0"/>
              </a:spcBef>
            </a:pPr>
            <a:endParaRPr lang="en-US" dirty="0"/>
          </a:p>
        </p:txBody>
      </p:sp>
    </p:spTree>
    <p:extLst>
      <p:ext uri="{BB962C8B-B14F-4D97-AF65-F5344CB8AC3E}">
        <p14:creationId xmlns:p14="http://schemas.microsoft.com/office/powerpoint/2010/main" val="3362845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67F2C-EC4C-4B4B-A527-33EA23D14489}" type="slidenum">
              <a:rPr lang="en-US"/>
              <a:pPr/>
              <a:t>10</a:t>
            </a:fld>
            <a:endParaRPr lang="en-US"/>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a:xfrm>
            <a:off x="889000" y="4705350"/>
            <a:ext cx="4884738" cy="4457700"/>
          </a:xfrm>
        </p:spPr>
        <p:txBody>
          <a:bodyPr/>
          <a:lstStyle/>
          <a:p>
            <a:endParaRPr lang="en-US" dirty="0"/>
          </a:p>
        </p:txBody>
      </p:sp>
    </p:spTree>
    <p:extLst>
      <p:ext uri="{BB962C8B-B14F-4D97-AF65-F5344CB8AC3E}">
        <p14:creationId xmlns:p14="http://schemas.microsoft.com/office/powerpoint/2010/main" val="1189761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646D0-2AD0-4644-960B-AA3D00DFD8AD}" type="slidenum">
              <a:rPr lang="en-US"/>
              <a:pPr/>
              <a:t>11</a:t>
            </a:fld>
            <a:endParaRPr 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92877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95501C-0225-4D3E-B6FE-A8F11AF96EBF}" type="slidenum">
              <a:rPr lang="en-US"/>
              <a:pPr/>
              <a:t>12</a:t>
            </a:fld>
            <a:endParaRPr lang="en-US"/>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a:xfrm>
            <a:off x="889000" y="4705350"/>
            <a:ext cx="4884738" cy="44577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84990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C0075-0BB4-45FF-9808-F7C5DE6E5C1F}" type="slidenum">
              <a:rPr lang="en-US"/>
              <a:pPr/>
              <a:t>13</a:t>
            </a:fld>
            <a:endParaRPr 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842766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B53809-AD52-4EDC-ABC2-3C9682E6524D}" type="slidenum">
              <a:rPr lang="en-US"/>
              <a:pPr/>
              <a:t>14</a:t>
            </a:fld>
            <a:endParaRPr lang="en-US"/>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a:xfrm>
            <a:off x="889000" y="4705350"/>
            <a:ext cx="4884738" cy="4457700"/>
          </a:xfrm>
        </p:spPr>
        <p:txBody>
          <a:bodyPr/>
          <a:lstStyle/>
          <a:p>
            <a:endParaRPr lang="en-US" dirty="0"/>
          </a:p>
        </p:txBody>
      </p:sp>
    </p:spTree>
    <p:extLst>
      <p:ext uri="{BB962C8B-B14F-4D97-AF65-F5344CB8AC3E}">
        <p14:creationId xmlns:p14="http://schemas.microsoft.com/office/powerpoint/2010/main" val="1067712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FB5EBC-F4BE-4DEC-81AA-2B105DA96D76}" type="slidenum">
              <a:rPr lang="en-US"/>
              <a:pPr/>
              <a:t>15</a:t>
            </a:fld>
            <a:endParaRPr lang="en-US"/>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886842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42289E-E375-40AF-9DD9-0D8419890603}" type="slidenum">
              <a:rPr lang="en-US"/>
              <a:pPr/>
              <a:t>16</a:t>
            </a:fld>
            <a:endParaRPr lang="en-US"/>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893773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88939-2F24-4C20-B5EF-A8366CB98E0C}" type="slidenum">
              <a:rPr lang="en-US"/>
              <a:pPr/>
              <a:t>17</a:t>
            </a:fld>
            <a:endParaRPr lang="en-US"/>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9822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9EED4E-5B1B-4E00-8A36-E7E2BFDCE755}" type="slidenum">
              <a:rPr lang="en-US"/>
              <a:pPr/>
              <a:t>18</a:t>
            </a:fld>
            <a:endParaRPr lang="en-US"/>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3117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D2558-7E4A-4D91-BBE2-553A933F64A1}" type="slidenum">
              <a:rPr lang="en-US"/>
              <a:pPr/>
              <a:t>19</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08870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2</a:t>
            </a:fld>
            <a:endParaRPr lang="en-GB"/>
          </a:p>
        </p:txBody>
      </p:sp>
    </p:spTree>
    <p:extLst>
      <p:ext uri="{BB962C8B-B14F-4D97-AF65-F5344CB8AC3E}">
        <p14:creationId xmlns:p14="http://schemas.microsoft.com/office/powerpoint/2010/main" val="1623536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E74384-2158-4C11-AAE5-A45247743A70}" type="slidenum">
              <a:rPr lang="en-US"/>
              <a:pPr/>
              <a:t>20</a:t>
            </a:fld>
            <a:endParaRPr 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531548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21</a:t>
            </a:fld>
            <a:endParaRPr lang="en-GB"/>
          </a:p>
        </p:txBody>
      </p:sp>
    </p:spTree>
    <p:extLst>
      <p:ext uri="{BB962C8B-B14F-4D97-AF65-F5344CB8AC3E}">
        <p14:creationId xmlns:p14="http://schemas.microsoft.com/office/powerpoint/2010/main" val="3119105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E9F03-D21A-4E95-B38D-1FBC6D7FF505}" type="slidenum">
              <a:rPr lang="en-US"/>
              <a:pPr/>
              <a:t>23</a:t>
            </a:fld>
            <a:endParaRPr lang="en-US"/>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972101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0C8F9-AD11-4BC2-994B-2C1F3E285DB9}" type="slidenum">
              <a:rPr lang="en-US"/>
              <a:pPr/>
              <a:t>24</a:t>
            </a:fld>
            <a:endParaRPr lang="en-US"/>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059020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A27698-0249-4DCC-97FD-FA9B825397C1}" type="slidenum">
              <a:rPr lang="en-US"/>
              <a:pPr/>
              <a:t>25</a:t>
            </a:fld>
            <a:endParaRPr lang="en-US"/>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960229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E3563-B0CD-4C3F-9034-31BC742CE2FF}" type="slidenum">
              <a:rPr lang="en-US"/>
              <a:pPr/>
              <a:t>26</a:t>
            </a:fld>
            <a:endParaRPr lang="en-US"/>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405878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398BA0-721A-4EFE-9FBF-55B8974A37DD}" type="slidenum">
              <a:rPr lang="en-US"/>
              <a:pPr/>
              <a:t>27</a:t>
            </a:fld>
            <a:endParaRPr lang="en-U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064194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0370A-A85F-4FD5-9146-C0B9F19E79EF}" type="slidenum">
              <a:rPr lang="en-US"/>
              <a:pPr/>
              <a:t>28</a:t>
            </a:fld>
            <a:endParaRPr lang="en-US"/>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094634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969A99-9219-4015-B0B4-28F729A1AAAE}" type="slidenum">
              <a:rPr lang="en-US"/>
              <a:pPr/>
              <a:t>29</a:t>
            </a:fld>
            <a:endParaRPr 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4140386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C716C3-9A40-4701-8EF1-5D629F865A03}" type="slidenum">
              <a:rPr lang="en-US"/>
              <a:pPr/>
              <a:t>30</a:t>
            </a:fld>
            <a:endParaRPr lang="en-US"/>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632752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D86738-42D0-4609-A0FC-80F0B89E443D}" type="slidenum">
              <a:rPr lang="en-US"/>
              <a:pPr/>
              <a:t>3</a:t>
            </a:fld>
            <a:endParaRPr 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a:xfrm>
            <a:off x="889000" y="4705350"/>
            <a:ext cx="4884738" cy="4457700"/>
          </a:xfrm>
        </p:spPr>
        <p:txBody>
          <a:bodyPr/>
          <a:lstStyle/>
          <a:p>
            <a:endParaRPr lang="en-US" dirty="0"/>
          </a:p>
        </p:txBody>
      </p:sp>
    </p:spTree>
    <p:extLst>
      <p:ext uri="{BB962C8B-B14F-4D97-AF65-F5344CB8AC3E}">
        <p14:creationId xmlns:p14="http://schemas.microsoft.com/office/powerpoint/2010/main" val="1737295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9D618C-1EDE-4E54-BE38-24F8AC63A84F}" type="slidenum">
              <a:rPr lang="en-US"/>
              <a:pPr/>
              <a:t>31</a:t>
            </a:fld>
            <a:endParaRPr lang="en-US"/>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732513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29D33D-5743-4426-B759-35DAA819D698}" type="slidenum">
              <a:rPr lang="en-GB" smtClean="0"/>
              <a:t>32</a:t>
            </a:fld>
            <a:endParaRPr lang="en-GB"/>
          </a:p>
        </p:txBody>
      </p:sp>
    </p:spTree>
    <p:extLst>
      <p:ext uri="{BB962C8B-B14F-4D97-AF65-F5344CB8AC3E}">
        <p14:creationId xmlns:p14="http://schemas.microsoft.com/office/powerpoint/2010/main" val="3385169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33</a:t>
            </a:fld>
            <a:endParaRPr lang="en-GB"/>
          </a:p>
        </p:txBody>
      </p:sp>
    </p:spTree>
    <p:extLst>
      <p:ext uri="{BB962C8B-B14F-4D97-AF65-F5344CB8AC3E}">
        <p14:creationId xmlns:p14="http://schemas.microsoft.com/office/powerpoint/2010/main" val="731463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6B9594-5223-484E-85EB-C824CBD39644}" type="slidenum">
              <a:rPr lang="en-US"/>
              <a:pPr/>
              <a:t>34</a:t>
            </a:fld>
            <a:endParaRPr lang="en-US"/>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235997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F99623-5AFC-4042-95D3-CA134601F8D1}" type="slidenum">
              <a:rPr lang="en-US"/>
              <a:pPr/>
              <a:t>35</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8728148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8C53C8-3ADE-4F8B-A749-0995991C0024}" type="slidenum">
              <a:rPr lang="en-US"/>
              <a:pPr/>
              <a:t>36</a:t>
            </a:fld>
            <a:endParaRPr lang="en-US"/>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985064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9322C-955A-4AC8-BEE3-2A493063F118}" type="slidenum">
              <a:rPr lang="en-US"/>
              <a:pPr/>
              <a:t>37</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4141666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F5AB7E-8562-4B10-AC6F-0F84D5F16704}" type="slidenum">
              <a:rPr lang="en-US"/>
              <a:pPr/>
              <a:t>38</a:t>
            </a:fld>
            <a:endParaRPr 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3953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1E41E-3BD1-469F-B493-A74FD50901A0}" type="slidenum">
              <a:rPr lang="en-US"/>
              <a:pPr/>
              <a:t>39</a:t>
            </a:fld>
            <a:endParaRPr lang="en-US"/>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759291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03582-5ADC-4CFA-B45F-14F3D1EECFF0}" type="slidenum">
              <a:rPr lang="en-US"/>
              <a:pPr/>
              <a:t>40</a:t>
            </a:fld>
            <a:endParaRPr lang="en-US"/>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a:xfrm>
            <a:off x="889000" y="4705350"/>
            <a:ext cx="4884738" cy="4457700"/>
          </a:xfrm>
        </p:spPr>
        <p:txBody>
          <a:bodyPr/>
          <a:lstStyle/>
          <a:p>
            <a:endParaRPr lang="en-US" dirty="0"/>
          </a:p>
        </p:txBody>
      </p:sp>
    </p:spTree>
    <p:extLst>
      <p:ext uri="{BB962C8B-B14F-4D97-AF65-F5344CB8AC3E}">
        <p14:creationId xmlns:p14="http://schemas.microsoft.com/office/powerpoint/2010/main" val="3486412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F446C-B081-4F1D-B203-66E467B49187}" type="slidenum">
              <a:rPr lang="en-US"/>
              <a:pPr/>
              <a:t>4</a:t>
            </a:fld>
            <a:endParaRPr lang="en-US"/>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a:xfrm>
            <a:off x="889000" y="4705350"/>
            <a:ext cx="4884738" cy="4457700"/>
          </a:xfrm>
        </p:spPr>
        <p:txBody>
          <a:bodyPr/>
          <a:lstStyle/>
          <a:p>
            <a:endParaRPr lang="en-US" dirty="0"/>
          </a:p>
        </p:txBody>
      </p:sp>
    </p:spTree>
    <p:extLst>
      <p:ext uri="{BB962C8B-B14F-4D97-AF65-F5344CB8AC3E}">
        <p14:creationId xmlns:p14="http://schemas.microsoft.com/office/powerpoint/2010/main" val="2960916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42</a:t>
            </a:fld>
            <a:endParaRPr lang="en-GB"/>
          </a:p>
        </p:txBody>
      </p:sp>
    </p:spTree>
    <p:extLst>
      <p:ext uri="{BB962C8B-B14F-4D97-AF65-F5344CB8AC3E}">
        <p14:creationId xmlns:p14="http://schemas.microsoft.com/office/powerpoint/2010/main" val="4155923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45</a:t>
            </a:fld>
            <a:endParaRPr lang="en-GB"/>
          </a:p>
        </p:txBody>
      </p:sp>
    </p:spTree>
    <p:extLst>
      <p:ext uri="{BB962C8B-B14F-4D97-AF65-F5344CB8AC3E}">
        <p14:creationId xmlns:p14="http://schemas.microsoft.com/office/powerpoint/2010/main" val="218507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A47BA-5638-4A92-A860-1D2D8DEA1E94}" type="slidenum">
              <a:rPr lang="en-US"/>
              <a:pPr/>
              <a:t>5</a:t>
            </a:fld>
            <a:endParaRPr lang="en-US"/>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a:xfrm>
            <a:off x="889000" y="4705350"/>
            <a:ext cx="4884738" cy="4457700"/>
          </a:xfrm>
        </p:spPr>
        <p:txBody>
          <a:bodyPr/>
          <a:lstStyle/>
          <a:p>
            <a:endParaRPr lang="en-US" dirty="0"/>
          </a:p>
        </p:txBody>
      </p:sp>
    </p:spTree>
    <p:extLst>
      <p:ext uri="{BB962C8B-B14F-4D97-AF65-F5344CB8AC3E}">
        <p14:creationId xmlns:p14="http://schemas.microsoft.com/office/powerpoint/2010/main" val="308240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DEB0D5-9676-4081-A219-85F2C5EB5EC6}" type="slidenum">
              <a:rPr lang="en-US"/>
              <a:pPr/>
              <a:t>6</a:t>
            </a:fld>
            <a:endParaRPr lang="en-US"/>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65993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74E891-3F34-4705-9E6A-2741CBF8E332}" type="slidenum">
              <a:rPr lang="en-US"/>
              <a:pPr/>
              <a:t>7</a:t>
            </a:fld>
            <a:endParaRPr lang="en-US"/>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79673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64D37-8935-4E2A-A143-01A1D25D723A}" type="slidenum">
              <a:rPr lang="en-US"/>
              <a:pPr/>
              <a:t>8</a:t>
            </a:fld>
            <a:endParaRPr lang="en-US"/>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295912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35E44F-3600-4D2C-A534-030C63489BC1}" type="slidenum">
              <a:rPr lang="en-US"/>
              <a:pPr/>
              <a:t>9</a:t>
            </a:fld>
            <a:endParaRPr lang="en-US"/>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63811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07/02/2014</a:t>
            </a:fld>
            <a:endParaRPr lang="en-GB"/>
          </a:p>
        </p:txBody>
      </p:sp>
      <p:sp>
        <p:nvSpPr>
          <p:cNvPr id="5" name="Footer Placeholder 4"/>
          <p:cNvSpPr>
            <a:spLocks noGrp="1"/>
          </p:cNvSpPr>
          <p:nvPr>
            <p:ph type="ftr" sz="quarter" idx="11"/>
          </p:nvPr>
        </p:nvSpPr>
        <p:spPr/>
        <p:txBody>
          <a:bodyPr/>
          <a:lstStyle/>
          <a:p>
            <a:r>
              <a:rPr lang="en-GB" dirty="0" smtClean="0"/>
              <a:t>Lisa Murphy</a:t>
            </a:r>
            <a:endParaRPr lang="en-GB" dirty="0"/>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1179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07/02/2014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67570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07/02/2014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603775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414338" y="1252538"/>
            <a:ext cx="4102100" cy="4843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68838" y="1252538"/>
            <a:ext cx="4103687" cy="4843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1140820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lipArt Placeholder 3"/>
          <p:cNvSpPr>
            <a:spLocks noGrp="1"/>
          </p:cNvSpPr>
          <p:nvPr>
            <p:ph type="clipArt" sz="half" idx="2"/>
          </p:nvPr>
        </p:nvSpPr>
        <p:spPr>
          <a:xfrm>
            <a:off x="5105400" y="1905000"/>
            <a:ext cx="3429000" cy="4114800"/>
          </a:xfrm>
        </p:spPr>
        <p:txBody>
          <a:bodyPr/>
          <a:lstStyle/>
          <a:p>
            <a:pPr lvl="0"/>
            <a:endParaRPr lang="en-IE" noProof="0"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F1F85E94-F357-4C6B-9E6B-35DBEED9CBA7}" type="slidenum">
              <a:rPr lang="en-US"/>
              <a:pPr/>
              <a:t>‹#›</a:t>
            </a:fld>
            <a:endParaRPr lang="en-US"/>
          </a:p>
        </p:txBody>
      </p:sp>
    </p:spTree>
    <p:extLst>
      <p:ext uri="{BB962C8B-B14F-4D97-AF65-F5344CB8AC3E}">
        <p14:creationId xmlns:p14="http://schemas.microsoft.com/office/powerpoint/2010/main" val="307672255"/>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07/02/2014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99364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CFBB38-95A9-4373-8FBD-C72431FE8CFC}" type="datetimeFigureOut">
              <a:rPr lang="en-GB" smtClean="0"/>
              <a:t>07/02/2014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72876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DCFBB38-95A9-4373-8FBD-C72431FE8CFC}" type="datetimeFigureOut">
              <a:rPr lang="en-GB" smtClean="0"/>
              <a:t>07/02/2014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24384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DCFBB38-95A9-4373-8FBD-C72431FE8CFC}" type="datetimeFigureOut">
              <a:rPr lang="en-GB" smtClean="0"/>
              <a:t>07/02/2014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89406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DCFBB38-95A9-4373-8FBD-C72431FE8CFC}" type="datetimeFigureOut">
              <a:rPr lang="en-GB" smtClean="0"/>
              <a:t>07/02/2014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60184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FBB38-95A9-4373-8FBD-C72431FE8CFC}" type="datetimeFigureOut">
              <a:rPr lang="en-GB" smtClean="0"/>
              <a:t>07/02/2014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58851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FBB38-95A9-4373-8FBD-C72431FE8CFC}" type="datetimeFigureOut">
              <a:rPr lang="en-GB" smtClean="0"/>
              <a:t>07/02/2014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33018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FBB38-95A9-4373-8FBD-C72431FE8CFC}" type="datetimeFigureOut">
              <a:rPr lang="en-GB" smtClean="0"/>
              <a:t>07/02/2014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60176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tmp"/><Relationship Id="rId2" Type="http://schemas.openxmlformats.org/officeDocument/2006/relationships/slideLayout" Target="../slideLayouts/slideLayout2.xml"/><Relationship Id="rId16" Type="http://schemas.openxmlformats.org/officeDocument/2006/relationships/image" Target="../media/image2.tm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m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FBB38-95A9-4373-8FBD-C72431FE8CFC}" type="datetimeFigureOut">
              <a:rPr lang="en-GB" smtClean="0"/>
              <a:t>07/02/2014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Lisa Murphy</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8864-E865-4EE8-BF67-3DC1CAFCB4C9}" type="slidenum">
              <a:rPr lang="en-GB" smtClean="0"/>
              <a:t>‹#›</a:t>
            </a:fld>
            <a:endParaRPr lang="en-GB"/>
          </a:p>
        </p:txBody>
      </p:sp>
      <p:pic>
        <p:nvPicPr>
          <p:cNvPr id="7" name="Picture 6" descr="Screen Clipping"/>
          <p:cNvPicPr>
            <a:picLocks noChangeAspect="1"/>
          </p:cNvPicPr>
          <p:nvPr userDrawn="1"/>
        </p:nvPicPr>
        <p:blipFill rotWithShape="1">
          <a:blip r:embed="rId15">
            <a:extLst>
              <a:ext uri="{28A0092B-C50C-407E-A947-70E740481C1C}">
                <a14:useLocalDpi xmlns:a14="http://schemas.microsoft.com/office/drawing/2010/main" val="0"/>
              </a:ext>
            </a:extLst>
          </a:blip>
          <a:srcRect r="73986"/>
          <a:stretch/>
        </p:blipFill>
        <p:spPr>
          <a:xfrm flipV="1">
            <a:off x="5869" y="1223041"/>
            <a:ext cx="9138132" cy="45719"/>
          </a:xfrm>
          <a:prstGeom prst="rect">
            <a:avLst/>
          </a:prstGeom>
        </p:spPr>
      </p:pic>
      <p:pic>
        <p:nvPicPr>
          <p:cNvPr id="8" name="Picture 7" descr="Screen Clipping"/>
          <p:cNvPicPr>
            <a:picLocks noChangeAspect="1"/>
          </p:cNvPicPr>
          <p:nvPr userDrawn="1"/>
        </p:nvPicPr>
        <p:blipFill rotWithShape="1">
          <a:blip r:embed="rId16">
            <a:extLst>
              <a:ext uri="{28A0092B-C50C-407E-A947-70E740481C1C}">
                <a14:useLocalDpi xmlns:a14="http://schemas.microsoft.com/office/drawing/2010/main" val="0"/>
              </a:ext>
            </a:extLst>
          </a:blip>
          <a:srcRect t="1" r="1540" b="16255"/>
          <a:stretch/>
        </p:blipFill>
        <p:spPr>
          <a:xfrm flipV="1">
            <a:off x="6207182" y="1223040"/>
            <a:ext cx="2973330" cy="135437"/>
          </a:xfrm>
          <a:prstGeom prst="rect">
            <a:avLst/>
          </a:prstGeom>
        </p:spPr>
      </p:pic>
      <p:pic>
        <p:nvPicPr>
          <p:cNvPr id="9" name="Picture 8" descr="Screen Clippi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876256" y="25013"/>
            <a:ext cx="2257740" cy="1171739"/>
          </a:xfrm>
          <a:prstGeom prst="rect">
            <a:avLst/>
          </a:prstGeom>
        </p:spPr>
      </p:pic>
    </p:spTree>
    <p:extLst>
      <p:ext uri="{BB962C8B-B14F-4D97-AF65-F5344CB8AC3E}">
        <p14:creationId xmlns:p14="http://schemas.microsoft.com/office/powerpoint/2010/main" val="203002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000" b="1" kern="1200">
          <a:solidFill>
            <a:srgbClr val="00008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8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8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8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8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8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496" y="188640"/>
            <a:ext cx="4427984" cy="861071"/>
          </a:xfrm>
          <a:prstGeom prst="roundRect">
            <a:avLst/>
          </a:prstGeom>
          <a:solidFill>
            <a:schemeClr val="accent3">
              <a:lumMod val="40000"/>
              <a:lumOff val="60000"/>
            </a:schemeClr>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100" name="Picture 6" descr="http://www.wescodns.net/services/images/networking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163788"/>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323528" y="2008515"/>
            <a:ext cx="8640763" cy="1446550"/>
          </a:xfrm>
          <a:prstGeom prst="rect">
            <a:avLst/>
          </a:prstGeom>
          <a:noFill/>
          <a:ln w="9525">
            <a:noFill/>
            <a:miter lim="800000"/>
            <a:headEnd/>
            <a:tailEnd/>
          </a:ln>
          <a:effec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0" hangingPunct="0">
              <a:spcBef>
                <a:spcPct val="50000"/>
              </a:spcBef>
            </a:pPr>
            <a:r>
              <a:rPr lang="en-IE" sz="4400" b="1" dirty="0">
                <a:solidFill>
                  <a:srgbClr val="000080"/>
                </a:solidFill>
                <a:latin typeface="Calibri" panose="020F0502020204030204" pitchFamily="34" charset="0"/>
                <a:cs typeface="Times New Roman" panose="02020603050405020304" pitchFamily="18" charset="0"/>
              </a:rPr>
              <a:t>Information Systems, Organizations, and Strategy</a:t>
            </a:r>
            <a:endParaRPr lang="en-US" sz="4400" b="1" dirty="0">
              <a:solidFill>
                <a:srgbClr val="000080"/>
              </a:solidFill>
              <a:latin typeface="Calibri" panose="020F0502020204030204" pitchFamily="34" charset="0"/>
              <a:cs typeface="Times New Roman" panose="02020603050405020304" pitchFamily="18" charset="0"/>
            </a:endParaRPr>
          </a:p>
        </p:txBody>
      </p:sp>
      <p:sp>
        <p:nvSpPr>
          <p:cNvPr id="6" name="TextBox 5"/>
          <p:cNvSpPr txBox="1"/>
          <p:nvPr/>
        </p:nvSpPr>
        <p:spPr>
          <a:xfrm>
            <a:off x="0" y="6041094"/>
            <a:ext cx="2123728" cy="646331"/>
          </a:xfrm>
          <a:prstGeom prst="rect">
            <a:avLst/>
          </a:prstGeom>
          <a:solidFill>
            <a:schemeClr val="bg1">
              <a:lumMod val="75000"/>
            </a:schemeClr>
          </a:solidFill>
        </p:spPr>
        <p:txBody>
          <a:bodyPr wrap="square" rtlCol="0">
            <a:spAutoFit/>
          </a:bodyPr>
          <a:lstStyle/>
          <a:p>
            <a:r>
              <a:rPr lang="en-GB" b="1" dirty="0" smtClean="0">
                <a:solidFill>
                  <a:srgbClr val="000080"/>
                </a:solidFill>
              </a:rPr>
              <a:t>MFIS</a:t>
            </a:r>
          </a:p>
          <a:p>
            <a:r>
              <a:rPr lang="en-GB" b="1" dirty="0" smtClean="0">
                <a:solidFill>
                  <a:srgbClr val="000080"/>
                </a:solidFill>
              </a:rPr>
              <a:t>Lisa Murphy</a:t>
            </a:r>
            <a:endParaRPr lang="en-GB" b="1" dirty="0">
              <a:solidFill>
                <a:srgbClr val="000080"/>
              </a:solidFill>
            </a:endParaRPr>
          </a:p>
        </p:txBody>
      </p:sp>
      <p:sp>
        <p:nvSpPr>
          <p:cNvPr id="2" name="Rectangle 1"/>
          <p:cNvSpPr/>
          <p:nvPr/>
        </p:nvSpPr>
        <p:spPr>
          <a:xfrm>
            <a:off x="-72008" y="237510"/>
            <a:ext cx="4572000" cy="707886"/>
          </a:xfrm>
          <a:prstGeom prst="rect">
            <a:avLst/>
          </a:prstGeom>
        </p:spPr>
        <p:txBody>
          <a:bodyPr>
            <a:spAutoFit/>
          </a:bodyPr>
          <a:lstStyle/>
          <a:p>
            <a:pPr algn="ctr" eaLnBrk="0" hangingPunct="0">
              <a:spcBef>
                <a:spcPct val="50000"/>
              </a:spcBef>
              <a:defRPr/>
            </a:pPr>
            <a:r>
              <a:rPr lang="en-IE" sz="2000" b="1" dirty="0">
                <a:solidFill>
                  <a:srgbClr val="000080"/>
                </a:solidFill>
                <a:latin typeface="Calibri" pitchFamily="34" charset="0"/>
                <a:cs typeface="Times New Roman" pitchFamily="18" charset="0"/>
              </a:rPr>
              <a:t>Organizations, Management, and the Networked Enterprise</a:t>
            </a:r>
            <a:endParaRPr lang="en-US" sz="2000" b="1" dirty="0">
              <a:solidFill>
                <a:srgbClr val="000080"/>
              </a:solidFill>
              <a:latin typeface="Calibri" pitchFamily="34" charset="0"/>
              <a:cs typeface="Times New Roman" pitchFamily="18" charset="0"/>
            </a:endParaRPr>
          </a:p>
        </p:txBody>
      </p:sp>
      <p:cxnSp>
        <p:nvCxnSpPr>
          <p:cNvPr id="5" name="Straight Connector 4"/>
          <p:cNvCxnSpPr/>
          <p:nvPr/>
        </p:nvCxnSpPr>
        <p:spPr>
          <a:xfrm>
            <a:off x="683568" y="0"/>
            <a:ext cx="0" cy="18864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63888" y="0"/>
            <a:ext cx="0" cy="18864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28184" y="1383159"/>
            <a:ext cx="2915816" cy="461665"/>
          </a:xfrm>
          <a:prstGeom prst="rect">
            <a:avLst/>
          </a:prstGeom>
          <a:solidFill>
            <a:srgbClr val="B3E2FF"/>
          </a:solidFill>
        </p:spPr>
        <p:txBody>
          <a:bodyPr wrap="square" rtlCol="0">
            <a:spAutoFit/>
          </a:bodyPr>
          <a:lstStyle/>
          <a:p>
            <a:pPr algn="ctr"/>
            <a:r>
              <a:rPr lang="en-GB" sz="2400" b="1" dirty="0" smtClean="0">
                <a:solidFill>
                  <a:srgbClr val="000080"/>
                </a:solidFill>
              </a:rPr>
              <a:t>Chapter 3</a:t>
            </a:r>
          </a:p>
        </p:txBody>
      </p:sp>
    </p:spTree>
    <p:extLst>
      <p:ext uri="{BB962C8B-B14F-4D97-AF65-F5344CB8AC3E}">
        <p14:creationId xmlns:p14="http://schemas.microsoft.com/office/powerpoint/2010/main" val="285652710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ChangeArrowheads="1"/>
          </p:cNvSpPr>
          <p:nvPr/>
        </p:nvSpPr>
        <p:spPr bwMode="auto">
          <a:xfrm>
            <a:off x="457200" y="1752600"/>
            <a:ext cx="8458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085850" indent="-228600">
              <a:defRPr>
                <a:solidFill>
                  <a:schemeClr val="tx1"/>
                </a:solidFill>
                <a:latin typeface="Arial" panose="020B0604020202020204" pitchFamily="34" charset="0"/>
              </a:defRPr>
            </a:lvl3pPr>
            <a:lvl4pPr marL="1428750" indent="-228600">
              <a:defRPr>
                <a:solidFill>
                  <a:schemeClr val="tx1"/>
                </a:solidFill>
                <a:latin typeface="Arial" panose="020B0604020202020204" pitchFamily="34" charset="0"/>
              </a:defRPr>
            </a:lvl4pPr>
            <a:lvl5pPr marL="1771650" indent="-228600">
              <a:defRPr>
                <a:solidFill>
                  <a:schemeClr val="tx1"/>
                </a:solidFill>
                <a:latin typeface="Arial" panose="020B0604020202020204" pitchFamily="34" charset="0"/>
              </a:defRPr>
            </a:lvl5pPr>
            <a:lvl6pPr marL="2228850" indent="-228600" fontAlgn="base">
              <a:spcBef>
                <a:spcPct val="0"/>
              </a:spcBef>
              <a:spcAft>
                <a:spcPct val="0"/>
              </a:spcAft>
              <a:defRPr>
                <a:solidFill>
                  <a:schemeClr val="tx1"/>
                </a:solidFill>
                <a:latin typeface="Arial" panose="020B0604020202020204" pitchFamily="34" charset="0"/>
              </a:defRPr>
            </a:lvl6pPr>
            <a:lvl7pPr marL="2686050" indent="-228600" fontAlgn="base">
              <a:spcBef>
                <a:spcPct val="0"/>
              </a:spcBef>
              <a:spcAft>
                <a:spcPct val="0"/>
              </a:spcAft>
              <a:defRPr>
                <a:solidFill>
                  <a:schemeClr val="tx1"/>
                </a:solidFill>
                <a:latin typeface="Arial" panose="020B0604020202020204" pitchFamily="34" charset="0"/>
              </a:defRPr>
            </a:lvl7pPr>
            <a:lvl8pPr marL="3143250" indent="-228600" fontAlgn="base">
              <a:spcBef>
                <a:spcPct val="0"/>
              </a:spcBef>
              <a:spcAft>
                <a:spcPct val="0"/>
              </a:spcAft>
              <a:defRPr>
                <a:solidFill>
                  <a:schemeClr val="tx1"/>
                </a:solidFill>
                <a:latin typeface="Arial" panose="020B0604020202020204" pitchFamily="34" charset="0"/>
              </a:defRPr>
            </a:lvl8pPr>
            <a:lvl9pPr marL="3600450" indent="-228600" fontAlgn="base">
              <a:spcBef>
                <a:spcPct val="0"/>
              </a:spcBef>
              <a:spcAft>
                <a:spcPct val="0"/>
              </a:spcAft>
              <a:defRPr>
                <a:solidFill>
                  <a:schemeClr val="tx1"/>
                </a:solidFill>
                <a:latin typeface="Arial" panose="020B0604020202020204" pitchFamily="34" charset="0"/>
              </a:defRPr>
            </a:lvl9pPr>
          </a:lstStyle>
          <a:p>
            <a:pPr>
              <a:spcAft>
                <a:spcPct val="20000"/>
              </a:spcAft>
              <a:buFontTx/>
              <a:buChar char="•"/>
            </a:pPr>
            <a:r>
              <a:rPr lang="en-US" sz="2800" b="1" dirty="0">
                <a:solidFill>
                  <a:srgbClr val="FF6600"/>
                </a:solidFill>
                <a:latin typeface="+mj-lt"/>
                <a:cs typeface="Times New Roman" panose="02020603050405020304" pitchFamily="18" charset="0"/>
              </a:rPr>
              <a:t>Routines</a:t>
            </a:r>
            <a:r>
              <a:rPr lang="en-US" sz="2800" b="1" dirty="0">
                <a:solidFill>
                  <a:srgbClr val="000080"/>
                </a:solidFill>
                <a:latin typeface="+mj-lt"/>
                <a:cs typeface="Times New Roman" panose="02020603050405020304" pitchFamily="18" charset="0"/>
              </a:rPr>
              <a:t> </a:t>
            </a:r>
            <a:r>
              <a:rPr lang="en-US" sz="2800" dirty="0">
                <a:solidFill>
                  <a:srgbClr val="000080"/>
                </a:solidFill>
                <a:latin typeface="+mj-lt"/>
                <a:cs typeface="Times New Roman" panose="02020603050405020304" pitchFamily="18" charset="0"/>
              </a:rPr>
              <a:t>(standard operating procedures - SOPs)</a:t>
            </a:r>
          </a:p>
          <a:p>
            <a:pPr marL="1314450" lvl="2" indent="-457200">
              <a:spcAft>
                <a:spcPct val="20000"/>
              </a:spcAft>
              <a:buFont typeface="Arial" panose="020B0604020202020204" pitchFamily="34" charset="0"/>
              <a:buChar char="–"/>
            </a:pPr>
            <a:r>
              <a:rPr lang="en-US" sz="2800" dirty="0">
                <a:solidFill>
                  <a:srgbClr val="000080"/>
                </a:solidFill>
                <a:latin typeface="+mj-lt"/>
                <a:cs typeface="Times New Roman" panose="02020603050405020304" pitchFamily="18" charset="0"/>
              </a:rPr>
              <a:t>Precise rules, procedures, and practices developed to cope with virtually all expected situations</a:t>
            </a:r>
          </a:p>
          <a:p>
            <a:pPr lvl="2">
              <a:spcAft>
                <a:spcPct val="20000"/>
              </a:spcAft>
              <a:buFontTx/>
              <a:buChar char="•"/>
            </a:pPr>
            <a:endParaRPr lang="en-US" sz="2800" dirty="0">
              <a:solidFill>
                <a:srgbClr val="000080"/>
              </a:solidFill>
              <a:latin typeface="+mj-lt"/>
              <a:cs typeface="Times New Roman" panose="02020603050405020304" pitchFamily="18" charset="0"/>
            </a:endParaRPr>
          </a:p>
          <a:p>
            <a:pPr>
              <a:spcAft>
                <a:spcPct val="20000"/>
              </a:spcAft>
              <a:buFontTx/>
              <a:buChar char="•"/>
            </a:pPr>
            <a:r>
              <a:rPr lang="en-US" sz="2800" b="1" dirty="0">
                <a:solidFill>
                  <a:srgbClr val="FF6600"/>
                </a:solidFill>
                <a:latin typeface="+mj-lt"/>
                <a:cs typeface="Times New Roman" panose="02020603050405020304" pitchFamily="18" charset="0"/>
              </a:rPr>
              <a:t>Business processes: </a:t>
            </a:r>
            <a:r>
              <a:rPr lang="en-US" sz="2800" dirty="0">
                <a:solidFill>
                  <a:srgbClr val="000080"/>
                </a:solidFill>
                <a:latin typeface="+mj-lt"/>
                <a:cs typeface="Times New Roman" panose="02020603050405020304" pitchFamily="18" charset="0"/>
              </a:rPr>
              <a:t>Collections of routines</a:t>
            </a:r>
          </a:p>
          <a:p>
            <a:pPr>
              <a:spcAft>
                <a:spcPct val="20000"/>
              </a:spcAft>
              <a:buFontTx/>
              <a:buChar char="•"/>
            </a:pPr>
            <a:endParaRPr lang="en-US" sz="2800" dirty="0">
              <a:solidFill>
                <a:srgbClr val="000080"/>
              </a:solidFill>
              <a:latin typeface="+mj-lt"/>
              <a:cs typeface="Times New Roman" panose="02020603050405020304" pitchFamily="18" charset="0"/>
            </a:endParaRPr>
          </a:p>
          <a:p>
            <a:pPr>
              <a:spcAft>
                <a:spcPct val="20000"/>
              </a:spcAft>
              <a:buFontTx/>
              <a:buChar char="•"/>
            </a:pPr>
            <a:r>
              <a:rPr lang="en-US" sz="2800" b="1" dirty="0">
                <a:solidFill>
                  <a:srgbClr val="FF6600"/>
                </a:solidFill>
                <a:latin typeface="+mj-lt"/>
                <a:cs typeface="Times New Roman" panose="02020603050405020304" pitchFamily="18" charset="0"/>
              </a:rPr>
              <a:t>Business firm: </a:t>
            </a:r>
            <a:r>
              <a:rPr lang="en-US" sz="2800" dirty="0">
                <a:solidFill>
                  <a:srgbClr val="000080"/>
                </a:solidFill>
                <a:latin typeface="+mj-lt"/>
                <a:cs typeface="Times New Roman" panose="02020603050405020304" pitchFamily="18" charset="0"/>
              </a:rPr>
              <a:t>Collection of business processes</a:t>
            </a:r>
          </a:p>
        </p:txBody>
      </p:sp>
      <p:sp>
        <p:nvSpPr>
          <p:cNvPr id="2" name="Title 1"/>
          <p:cNvSpPr>
            <a:spLocks noGrp="1"/>
          </p:cNvSpPr>
          <p:nvPr>
            <p:ph type="title"/>
          </p:nvPr>
        </p:nvSpPr>
        <p:spPr/>
        <p:txBody>
          <a:bodyPr/>
          <a:lstStyle/>
          <a:p>
            <a:r>
              <a:rPr lang="en-US" dirty="0"/>
              <a:t>Routines and business </a:t>
            </a:r>
            <a:r>
              <a:rPr lang="en-US" dirty="0" smtClean="0"/>
              <a:t>processes</a:t>
            </a:r>
            <a:endParaRPr lang="en-IE" dirty="0"/>
          </a:p>
        </p:txBody>
      </p:sp>
    </p:spTree>
    <p:extLst>
      <p:ext uri="{BB962C8B-B14F-4D97-AF65-F5344CB8AC3E}">
        <p14:creationId xmlns:p14="http://schemas.microsoft.com/office/powerpoint/2010/main" val="289806677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6" name="Text Box 4"/>
          <p:cNvSpPr txBox="1">
            <a:spLocks noChangeArrowheads="1"/>
          </p:cNvSpPr>
          <p:nvPr/>
        </p:nvSpPr>
        <p:spPr bwMode="auto">
          <a:xfrm>
            <a:off x="4860603" y="2142902"/>
            <a:ext cx="4105275" cy="3662362"/>
          </a:xfrm>
          <a:prstGeom prst="rect">
            <a:avLst/>
          </a:prstGeom>
          <a:solidFill>
            <a:schemeClr val="bg1">
              <a:lumMod val="95000"/>
            </a:schemeClr>
          </a:solidFill>
          <a:ln w="9525">
            <a:solidFill>
              <a:srgbClr val="000080"/>
            </a:solidFill>
            <a:miter lim="800000"/>
            <a:headEnd/>
            <a:tailEnd/>
          </a:ln>
          <a:effectLst/>
          <a:extLst/>
        </p:spPr>
        <p:txBody>
          <a:bodyPr>
            <a:spAutoFit/>
          </a:bodyPr>
          <a:lstStyle/>
          <a:p>
            <a:r>
              <a:rPr lang="en-US" b="1" dirty="0">
                <a:solidFill>
                  <a:srgbClr val="000080"/>
                </a:solidFill>
              </a:rPr>
              <a:t>All organizations are composed of individual routines and behaviors, a collection of which make up a business process. </a:t>
            </a:r>
          </a:p>
          <a:p>
            <a:endParaRPr lang="en-US" b="1" dirty="0">
              <a:solidFill>
                <a:srgbClr val="000080"/>
              </a:solidFill>
            </a:endParaRPr>
          </a:p>
          <a:p>
            <a:r>
              <a:rPr lang="en-US" b="1" dirty="0">
                <a:solidFill>
                  <a:srgbClr val="000080"/>
                </a:solidFill>
              </a:rPr>
              <a:t>A collection of business processes make up the business firm. </a:t>
            </a:r>
          </a:p>
          <a:p>
            <a:endParaRPr lang="en-US" b="1" dirty="0">
              <a:solidFill>
                <a:srgbClr val="000080"/>
              </a:solidFill>
            </a:endParaRPr>
          </a:p>
          <a:p>
            <a:r>
              <a:rPr lang="en-US" b="1" dirty="0">
                <a:solidFill>
                  <a:srgbClr val="000080"/>
                </a:solidFill>
              </a:rPr>
              <a:t>New information system applications require that individual routines and business processes change to achieve high levels of organizational performance.</a:t>
            </a:r>
          </a:p>
        </p:txBody>
      </p:sp>
      <p:pic>
        <p:nvPicPr>
          <p:cNvPr id="4382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74627"/>
            <a:ext cx="4246563" cy="38306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116632"/>
            <a:ext cx="7283152" cy="1143000"/>
          </a:xfrm>
        </p:spPr>
        <p:txBody>
          <a:bodyPr/>
          <a:lstStyle/>
          <a:p>
            <a:r>
              <a:rPr lang="en-US" sz="3500" dirty="0"/>
              <a:t>Routines, Business Processes, and </a:t>
            </a:r>
            <a:r>
              <a:rPr lang="en-US" sz="3500" dirty="0" smtClean="0"/>
              <a:t>Firms</a:t>
            </a:r>
            <a:endParaRPr lang="en-IE" sz="3500" dirty="0"/>
          </a:p>
        </p:txBody>
      </p:sp>
    </p:spTree>
    <p:extLst>
      <p:ext uri="{BB962C8B-B14F-4D97-AF65-F5344CB8AC3E}">
        <p14:creationId xmlns:p14="http://schemas.microsoft.com/office/powerpoint/2010/main" val="10343237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a:t>
            </a:r>
            <a:r>
              <a:rPr lang="en-US" dirty="0" smtClean="0"/>
              <a:t>politics</a:t>
            </a:r>
            <a:endParaRPr lang="en-IE" dirty="0"/>
          </a:p>
        </p:txBody>
      </p:sp>
      <p:sp>
        <p:nvSpPr>
          <p:cNvPr id="4" name="Content Placeholder 3"/>
          <p:cNvSpPr>
            <a:spLocks noGrp="1"/>
          </p:cNvSpPr>
          <p:nvPr>
            <p:ph idx="1"/>
          </p:nvPr>
        </p:nvSpPr>
        <p:spPr/>
        <p:txBody>
          <a:bodyPr/>
          <a:lstStyle/>
          <a:p>
            <a:pPr marL="457200" lvl="1" indent="-457200">
              <a:spcAft>
                <a:spcPct val="20000"/>
              </a:spcAft>
              <a:buFont typeface="Calibri" panose="020F0502020204030204" pitchFamily="34" charset="0"/>
              <a:buChar char="•"/>
            </a:pPr>
            <a:r>
              <a:rPr lang="en-US" sz="3200" dirty="0"/>
              <a:t>Divergent viewpoints lead to political struggle, competition, and conflict</a:t>
            </a:r>
          </a:p>
          <a:p>
            <a:pPr marL="457200" lvl="1" indent="-457200">
              <a:spcAft>
                <a:spcPct val="20000"/>
              </a:spcAft>
              <a:buFont typeface="Calibri" panose="020F0502020204030204" pitchFamily="34" charset="0"/>
              <a:buChar char="•"/>
            </a:pPr>
            <a:endParaRPr lang="en-GB" sz="3200" dirty="0">
              <a:solidFill>
                <a:srgbClr val="000000"/>
              </a:solidFill>
            </a:endParaRPr>
          </a:p>
          <a:p>
            <a:pPr marL="457200" lvl="1" indent="-457200">
              <a:spcAft>
                <a:spcPct val="20000"/>
              </a:spcAft>
              <a:buFont typeface="Calibri" panose="020F0502020204030204" pitchFamily="34" charset="0"/>
              <a:buChar char="•"/>
            </a:pPr>
            <a:endParaRPr lang="en-US" sz="3200" dirty="0">
              <a:solidFill>
                <a:srgbClr val="000000"/>
              </a:solidFill>
            </a:endParaRPr>
          </a:p>
          <a:p>
            <a:pPr marL="457200" lvl="1" indent="-457200">
              <a:spcAft>
                <a:spcPct val="20000"/>
              </a:spcAft>
              <a:buFont typeface="Calibri" panose="020F0502020204030204" pitchFamily="34" charset="0"/>
              <a:buChar char="•"/>
            </a:pPr>
            <a:endParaRPr lang="en-US" sz="3200" dirty="0">
              <a:solidFill>
                <a:srgbClr val="000000"/>
              </a:solidFill>
            </a:endParaRPr>
          </a:p>
          <a:p>
            <a:pPr marL="457200" lvl="1" indent="-457200">
              <a:spcAft>
                <a:spcPct val="20000"/>
              </a:spcAft>
              <a:buFont typeface="Calibri" panose="020F0502020204030204" pitchFamily="34" charset="0"/>
              <a:buChar char="•"/>
            </a:pPr>
            <a:r>
              <a:rPr lang="en-US" sz="3200" dirty="0"/>
              <a:t>Political resistance greatly hampers organizational change</a:t>
            </a:r>
          </a:p>
          <a:p>
            <a:pPr lvl="1">
              <a:spcAft>
                <a:spcPct val="20000"/>
              </a:spcAft>
              <a:buFontTx/>
              <a:buChar char="•"/>
            </a:pPr>
            <a:endParaRPr lang="en-US" sz="3200" dirty="0">
              <a:cs typeface="Times New Roman" panose="02020603050405020304" pitchFamily="18" charset="0"/>
            </a:endParaRPr>
          </a:p>
          <a:p>
            <a:endParaRPr lang="en-IE" dirty="0"/>
          </a:p>
        </p:txBody>
      </p:sp>
      <p:pic>
        <p:nvPicPr>
          <p:cNvPr id="440326" name="Picture 6" descr="puzzle-75933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8349" y="2312516"/>
            <a:ext cx="4079875"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03892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Organizational </a:t>
            </a:r>
            <a:r>
              <a:rPr lang="en-US" dirty="0"/>
              <a:t>culture</a:t>
            </a:r>
            <a:br>
              <a:rPr lang="en-US" dirty="0"/>
            </a:br>
            <a:endParaRPr lang="en-IE" dirty="0"/>
          </a:p>
        </p:txBody>
      </p:sp>
      <p:sp>
        <p:nvSpPr>
          <p:cNvPr id="6" name="Content Placeholder 5"/>
          <p:cNvSpPr>
            <a:spLocks noGrp="1"/>
          </p:cNvSpPr>
          <p:nvPr>
            <p:ph idx="1"/>
          </p:nvPr>
        </p:nvSpPr>
        <p:spPr/>
        <p:txBody>
          <a:bodyPr/>
          <a:lstStyle/>
          <a:p>
            <a:pPr marL="261938" indent="-261938">
              <a:spcAft>
                <a:spcPct val="20000"/>
              </a:spcAft>
              <a:buFontTx/>
              <a:buChar char="•"/>
            </a:pPr>
            <a:r>
              <a:rPr lang="en-US" sz="2600" b="1" dirty="0">
                <a:cs typeface="Times New Roman" panose="02020603050405020304" pitchFamily="18" charset="0"/>
              </a:rPr>
              <a:t>Encompasses set of assumptions that define goal and product</a:t>
            </a:r>
          </a:p>
          <a:p>
            <a:pPr marL="620713" lvl="2">
              <a:spcAft>
                <a:spcPct val="20000"/>
              </a:spcAft>
              <a:buFont typeface="Calibri" panose="020F0502020204030204" pitchFamily="34" charset="0"/>
              <a:buChar char="–"/>
            </a:pPr>
            <a:r>
              <a:rPr lang="en-US" sz="2600" dirty="0"/>
              <a:t>What products the organization should produce</a:t>
            </a:r>
          </a:p>
          <a:p>
            <a:pPr marL="620713" lvl="2">
              <a:spcAft>
                <a:spcPct val="20000"/>
              </a:spcAft>
              <a:buFont typeface="Calibri" panose="020F0502020204030204" pitchFamily="34" charset="0"/>
              <a:buChar char="–"/>
            </a:pPr>
            <a:r>
              <a:rPr lang="en-US" sz="2600" dirty="0"/>
              <a:t>How and where it should be produced</a:t>
            </a:r>
          </a:p>
          <a:p>
            <a:pPr marL="620713" lvl="2">
              <a:spcAft>
                <a:spcPct val="20000"/>
              </a:spcAft>
              <a:buFont typeface="Calibri" panose="020F0502020204030204" pitchFamily="34" charset="0"/>
              <a:buChar char="–"/>
            </a:pPr>
            <a:r>
              <a:rPr lang="en-US" sz="2600" dirty="0"/>
              <a:t>For whom the products should be produced</a:t>
            </a:r>
          </a:p>
          <a:p>
            <a:pPr lvl="1">
              <a:spcAft>
                <a:spcPct val="20000"/>
              </a:spcAft>
              <a:buFontTx/>
              <a:buChar char="•"/>
            </a:pPr>
            <a:endParaRPr lang="en-US" sz="2600" dirty="0"/>
          </a:p>
          <a:p>
            <a:pPr marL="285750" lvl="1">
              <a:spcAft>
                <a:spcPct val="20000"/>
              </a:spcAft>
              <a:buFontTx/>
              <a:buChar char="•"/>
            </a:pPr>
            <a:r>
              <a:rPr lang="en-US" sz="2600" b="1" dirty="0"/>
              <a:t>May be powerful unifying force as well as restraint on change </a:t>
            </a:r>
          </a:p>
          <a:p>
            <a:endParaRPr lang="en-IE" dirty="0"/>
          </a:p>
        </p:txBody>
      </p:sp>
      <p:pic>
        <p:nvPicPr>
          <p:cNvPr id="1026" name="Picture 2" descr="http://4.bp.blogspot.com/-KzqFDkc5Ls4/UB9i2UKk_QI/AAAAAAAAARY/-jnc02ysZJU/s1600/Changing-Organizational-Culture.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4288" y="3212976"/>
            <a:ext cx="1810916" cy="154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49470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a:t>
            </a:r>
            <a:r>
              <a:rPr lang="en-US" dirty="0" smtClean="0"/>
              <a:t>environments</a:t>
            </a:r>
            <a:endParaRPr lang="en-IE" dirty="0"/>
          </a:p>
        </p:txBody>
      </p:sp>
      <p:sp>
        <p:nvSpPr>
          <p:cNvPr id="6" name="Content Placeholder 5"/>
          <p:cNvSpPr>
            <a:spLocks noGrp="1"/>
          </p:cNvSpPr>
          <p:nvPr>
            <p:ph idx="1"/>
          </p:nvPr>
        </p:nvSpPr>
        <p:spPr/>
        <p:txBody>
          <a:bodyPr>
            <a:normAutofit fontScale="92500" lnSpcReduction="20000"/>
          </a:bodyPr>
          <a:lstStyle/>
          <a:p>
            <a:pPr>
              <a:spcAft>
                <a:spcPct val="20000"/>
              </a:spcAft>
              <a:buFontTx/>
              <a:buChar char="•"/>
            </a:pPr>
            <a:r>
              <a:rPr lang="en-US" dirty="0"/>
              <a:t>Organizations and environments have a reciprocal relationship</a:t>
            </a:r>
          </a:p>
          <a:p>
            <a:pPr>
              <a:spcAft>
                <a:spcPct val="20000"/>
              </a:spcAft>
              <a:buFontTx/>
              <a:buChar char="•"/>
            </a:pPr>
            <a:r>
              <a:rPr lang="en-US" dirty="0"/>
              <a:t>Organizations are open to, and dependent on, the social and physical environment</a:t>
            </a:r>
          </a:p>
          <a:p>
            <a:pPr>
              <a:spcAft>
                <a:spcPct val="20000"/>
              </a:spcAft>
              <a:buFontTx/>
              <a:buChar char="•"/>
            </a:pPr>
            <a:r>
              <a:rPr lang="en-US" dirty="0"/>
              <a:t>Organizations can influence their environments</a:t>
            </a:r>
          </a:p>
          <a:p>
            <a:pPr>
              <a:spcAft>
                <a:spcPct val="20000"/>
              </a:spcAft>
              <a:buFontTx/>
              <a:buChar char="•"/>
            </a:pPr>
            <a:r>
              <a:rPr lang="en-US" dirty="0"/>
              <a:t>Environments generally change faster than organizations</a:t>
            </a:r>
          </a:p>
          <a:p>
            <a:pPr>
              <a:spcAft>
                <a:spcPct val="20000"/>
              </a:spcAft>
              <a:buFontTx/>
              <a:buChar char="•"/>
            </a:pPr>
            <a:r>
              <a:rPr lang="en-US" dirty="0"/>
              <a:t>Information systems can be instrument of environmental scanning, act as a lens</a:t>
            </a:r>
          </a:p>
          <a:p>
            <a:endParaRPr lang="en-IE" dirty="0"/>
          </a:p>
        </p:txBody>
      </p:sp>
      <p:sp>
        <p:nvSpPr>
          <p:cNvPr id="7" name="AutoShape 2" descr="data:image/jpeg;base64,/9j/4AAQSkZJRgABAQAAAQABAAD/2wCEAAkGBxITEhURExQWFRQWFRgXFxUXFxUYFRcWFxIXGBQZGBgYHSghGB4lHBYVITEhMSkrMi4uGB8zODMsNygtLisBCgoKBQUFDgUFDisZExkrKysrKysrKysrKysrKysrKysrKysrKysrKysrKysrKysrKysrKysrKysrKysrKysrK//AABEIAKsBJwMBIgACEQEDEQH/xAAbAAEAAgMBAQAAAAAAAAAAAAAAAwQBAgUGB//EADoQAAIBAwMDAgQEBAYBBQEAAAECEQADEgQhMQUiQRNRBjJhcRRCgZEVI6GxBzNSYsHw0TRTcoPhFv/EABQBAQAAAAAAAAAAAAAAAAAAAAD/xAAUEQEAAAAAAAAAAAAAAAAAAAAA/9oADAMBAAIRAxEAPwD7jSlKBSlKBSlKBSlKBStWcDk1E2pH1oJ6VW/FfT+tBqvpQWaVEuoX7VIDQZqO5dA/8VFfv+B+9VqCd9SfG1RFz7mtaUCa2Dn3Na0oJl1DD61Pbvg/Q1SpQdKlU7N+NjxW1zUnxQWSwHNRnUL71TJrFBc/Er9ayNQvvVKlB0VYHis1zgamt6kjnf8AvQW6VqjA7itqBSlKBSlKBSlKBSlKBSlKBSlYZoEmgM0bmqt3UE8bf3qO7cJrSgUpSgUpSgVDq9Q1tC6qWgEkAgbAEk788VNWmotZKycZKVn7iKCra6isDOELDIKTPbE5SOBz+1bDqKHHEggtieRHYW4Ik7CsHQezEH0RakbER+YH3qC10cDfOTll8sb+mU9/rNBP/ErZEqwbdB7fO0A781svULRkZjYEnkbKYbc+1Qfwkdvce1LScc+k+QP61pf6SCmIJMLdAHEm6+XO8QRQXtNqkecGmInkRPEzUHT+oC6XAUjExPP5iIPsdpj2IrTpumuD1Gucvj5WYCY/l2FaaLpHpurh5xXGAoAIiBMctxv9KDp0pSgUqt1LUG3adwASBtPEkgb/AE3qBtQ9qQ7i6TgFUAK2TNiJ8BZ8/eg6FK5ydTJYILZylwwyELhjlv52cGo16z2gm2RkgZBkDlk4QD/buw/T9qDq0rnDqZLC36ZzyZSMhAxVWJnyIYVBd6yxBwQSCkdwIKtcw5G0/aRv9KDsUqhpupB7hTEgSwy5EoYM7beY+1X6DZHIMirtu4CJqhW9q5Bmgv0rANZoFKUoFKUoFKUoFKUoFU9Tckx4FWbzwCaoUClKUClKUClKUFTq4PoXY5waI54rleoUzbThgmCBtmgMbkMwDDkLM7e1egpQcT8XfxUjuzyRTjw2fY52G2OXiO0e9R6nVXj6yHjG6McTIAXsYELyfvvO3Fd+lBxl1d31Asn51XDDY28ATczj3nz4iq9jqN5kBDFiUQk4AYMbqrA23lST+k7V6GtbVsKAqiABAA4AoOMdVfWdy8G8oBQCcFlDsOSf0NNPqrzYrns1zHPATHpFjyoGzeY+hrt0oOP0y9ca6pdj3WQcYhZDsD9jsD+v2rsUpQYdQQQRIOxB4IrnXbemtzbKgZiSMXYkKdtwCRB49q6VUdVoi91WllUWysqxVpLAjjxE0EmmsWvyLGMiYMjIAtzzO29aaXpVpEwxDdoVifIG/wCm++3mq9zpzNcJYAobjNBP5TZCjb/5Diq6dNvTaJAlBa7st+0943E/tE+aDrWtHbWIUCJI5mW+Yz5mBUY6ZagjAQQAeeAZA52g8VzR0m4FhYDG26sZO5NwFQT7QCJ8TTU9MdgMUVVBf+WH2BYKFaSCARB4G0yN5oOtb0dtWzCgNvvv55+xMCT5qetbakAAmSAAT77VtQKUpQWtI+0e1WK5tSpfI+v3oLtKjtXgfv7VJQKUpQKUpQKVq7gc1A+q9h+9A1h4Fcvql5kSVMHNB44NxQefoTV13J5qtrriKhZxKgrtE75DHb7xQUG6yQCzW+2LsQ0km0YMiNprNnqD+oVcDd7aABpC5W2YmcQTwNqsWHstIxC4TIdcSPU3OzDhv61gafTgtbwQQFciBESQpn9DQVx1k9hwhWmWLGBF0pyFI8TvHMVnT9QukhSiktduKO4gAWzvPbv/AM/TxNdTTqQMVJVS4AWTiGnaOdzMVYSxbDSAoaS3jKTyf1oObZ6uQtuVymMjPcMrhQfKkfvE1e6XeZ0ljJzceOBcYDj6AU/CWOcU7QN9u0TI+25n9asWkUDtAA3O3G5kn9zQb0pSgUpSgUpSgUpSgUpSgUpSgUpSgUpSgUqC1rbTNirqW9gwJ252qegUrX1BOMjKJjzAMEx+oragUpSgCrli9Ox5/vVOsg0HRpWtt5E1ig3qK9dj71tceBNUWM70BmJ3NYpSgVV6lpjctlBG5U7yNldWPH0BqPrTuLXYSrFkUEf7nA/5rmabqrlmuE9ptjFWmMskQ8An5i3/AOUFi70htwpUj1A4yJyMKQVYkGQJkHen8JcAAFD2W1g8djsxAJUx8wgweOKDq1wjZVkLdJkmP5RHEe81s3VzmAFBU7GJyB9LOJIifECfv4oIf4K+OP8ALk2rlud9snLKR2+xg/rU7dLbMt2RmXz39TdMcOPl/XjxUQ600cISVtsMSSAbjRDfasv1i5jIRdkZ2knfG5htHvz9KDH8FIUAYf5VtTuRLo5YtIH15g/aul06wyWwjEEieAAN2JHAE88wJrn3urupK4rkHZZk4wttX+8939CakHU3LCFXHO0u5OX81AfG2xP60HVpVLpF5ntBnILEtx9GI/7+lXaDg/HevNjQai4CVbDBWBIYNcIQEEbgjKZ+lWvhWy66PTrcZmf0kLFmLMWYZNJJk7mP0ri/4l9M1Op0yWdPbNyboa4AyJ2KrbS5HJI/arPSeqdRe6lu9oFsWjIa4NRbfABTEKu5kgD9ZoKuq+OgPVuWdLevaewxW7qFKKoIjLBWMuBPO3vxBro9R+ImX0vw2mvao3rYuKUhLQQiVyuv2gkeP/Inw+j+DtRaQ6U6IXj6hjUnVXE05tE8vaS4DMbRH7xvf6t8N6n8SyDTfidMLFu3plOoNuzYwtBTmhbJ9wT5mRv7B2j8d2fwLa70nGN30WtEqG9SRIDcEQZmsa3449Kz69zSXkR7q27QYgXLgZGYvhEqBiNuTkOK4Gk+E9V+E6fpXskBdU17Uy1qFC3CEmG7srZPE8bxXpfifpV7Ua3QkJOnsu9260rAYQbYxJk7rGw/NQS9L+Kjc1f4O5prlhzb9VC7IckmO4KTgedpPBmK4XTfiq1Y0t/qJ/EXUu6ooiXLin3P8oRCIAW257at3+k6s6zqGrFrc6X0dL3J3koJ/N296+Y+aufa+FNQLHS9N6XZaum/qTlb7GzzCkZd3zOu00Hf0Pxbnql0l3TXbBuIbltrhTuVQTLKp7NlbkztuBVI/H64XNQulvNpEJX8QCmLONlhCcsSYGXjISBTXdMuHqGq1d/+Vp00ZtW7rMsdyy7wDKhcrnIFeM12o1lrpVvRelZ9O5cFtL6Xkf18rrXALaLvGUAsY2gRJoPrXRtf69i1fClBdQOFJBIDCRJH0irlQ6PTi3bS0OERUH2VQo/tU1ApSlBwNJoroZJVhi7nuNv0wGz3UL3TuOfrWfQ1BWCLgi0invUksryxHdvI+oJqx1PWXEcwYRVBJChwCSZ9SDkojggVunU3kj05JusiAMB8q5bk/Qf1oKp02oKAQwPpsNn3n1VK8sYOIPkxxNZ1OjvDILmU9QkDMloNtcTJcGA2Xn6wal1HWTDhU3USDkCCPUCHjzvxJqU9YUMwKNC5AkQd0XJhHtyJ96Cuunvi6p7mEKCS0D/LhiIbnLwVO+81P0WzdXIOGjtgsZJO+W2bD232n2rZeq7wyFf8uTkCALhIU7fUCfvVvSX/AFEDxAbcT7Tsf1G/60E1KUoLGkbkUqOwYYf98UoN9U+8e1QVtcMk/etaBSlKDDKDyAfO/uOK0OnSIxWIiMREEyR++9SUoIxYQcKo5HA4PP7wKwdOkzis+8CdhA35EVLSgp6bpqJPLZAA5QdgSYiN9zVj0EiMViIiBEcx9vpUlKCN7CHlVMmTIBk+/wB629JeYHIPA5HB+4ralBW1Wps2LbXLjJatjdmMKJP9yTH1NcXpfxz0/UXBZt3+9tlDJcQMfABZQJ9hya4/xqg1HUun6K5/kHO6yn5XZVYqD7/JH/2H3rT/ABZtp6GntIo/ENfUWAsBhsQcY4GRtj7lfag99SvBG7rdZ1DV6e1qmsWLIRCyqpbMqJwnglg8nwBHmquk6hq9Ra1fUF1T2rema4LFkBSjiyob+dIliwgeDJMeBQfR6V82s9bvnQaRbmrurqNQz3D6Vg3tQ9kXGACBYCdoG8H+hrHRviLULp+ps1y6yacBbLXwovrdYOpV8dpDY7eP6UH0qqF3rNhdQmkL/wA+4hdUxY9gyklgIX5W5I4r5/qNTr7Vrp15tXca9qLttfRhBb9N+7uESzdygk8TtETXZtdR1N3X9RFg5DTacJatnHE32SVJPPzK4iY3oPbUr5l8MdUvtqbNq9rNVa1Jb+bY1NlTaugAkraxx9PYGCfbaeDF8TfENw/iL9nWaopbYLb9CxhpkYMFIu3Xn1JJG499hEUH0rX3rS22N4qLZGLZxictsYPMzEeZrzmj6R0mxrVs27KLq8PWVcbjYrJGQJlF3B9jXnviaze1Wo6XYe6yPdtLdcKqxbuJbyN1QR83zjfbtqbU/Et61d6nfD529KlqzaVgI9ViqMzEbmGViRPmg+jUr5t1G/rtHZ0usfWPduXblsXNOwT0iLiliqADYgCJH324roXdTqtT1PVWLepexp9PbQOUCFsmUN2lgcTOQnfZT7yA9zSvKf4Z9Qv39F6l5zcPquEdvmNsYgZe5yzr1dBW1GgtucmUExHncAyAY5H3rZdHbDZhe7LKZPzFSpMTHBNT0oKg6ZZ3GA3BB3bgmSBvtuJrJ6fbkkLBIInnlcSYOxMeY3q1Sg5KdFhHTP5wqsQo+VZ4E878+IG1dVFAAA2AEAfQcVmlApSlBvaG4/74pW+lXefalBCaVtcEE/etaCg+qul3W2qEWyoORILEgMQCNlgEb71hOp9zIykQ7IrAdpxTKDvMxNS6jp1tyWOXdGQDEK8cZAc1sdCkzv8AOX5/MyYn+lBWs9YQ4KZyYJwBGTrKjczv/wAiTWi9Sf8ADtfKgGdhBiMgN99/Pt9qmOjs2sXLYBcRu+KkqIWZ5MfvFSXNLbFn0yYtxyWjbKfm+9BAnUsUL3PlDAStu4oXb8wfeOBI96kPVbYZUIYE48gdpf5Q28yf1id6wmktXFjM3VmSDczEgGJj7zH2rdOnIGDAtIx/Me7H5cveP6+ZoNV6ohGWL4ysMV2bJ8QQZ9z5gx4rW71QBwiqTvcBPgG2ATtO43FbDpVuCvdBiBke2GyGPtvS30+0YIJMM5kNMltrgJ/SgxZ6ohCzORw2j/Wmcjf5YB/Y1JoeopdkLOwB3jcGYIgn2+9ZXp9sMrRuqemJ/wBMRv77T+5rbR6NbeyluAIJJAA4AoOd8S/DVnWqnqF0e2Zt3bZxuIdpgx9B+w4qp0X4Ns2Lw1L3L2pvgQty++ZQf7R45O+/JiJr0lKDk9D6CmlN9kZ3a/da8xuFfmaTiMVEKCT7nevmWq6ReuJes29Hr7N69ck2c56erZAl/UgZbTAMgbcwK+x0oPMaj4MtsNMVvXrNzTWRZFy0wVmQLBBkH67/AO41H/8AwWn/AA1/SC7fCX7ous2SG4CCpChihkSoO8n616ulByNd8PWrt/TX2ZwdLl6aDHA5ADuBWdsViCOKpr8Gaf09VbZrrjVXTddiyhlaZAQqogAk7GeSDIr0dKDzfTvhBEvW9Rd1F/UvZBFr1mUrbkQSAqiTHk/8Cufe/wAOLDW3sfiNSLLPmtpXTC2xO5AKGfbef33r2lKDg9S+GEu6mzqxdu27llQvYVAdAxJVpGwMsDEbGsaT4R06WtTZYvcXVXGuXC5XLJiD2lQIgiR5mu/Sg8t074Hs27lq5cvX9QLH+Sl5wUtxwQABJECPsNthV7RfDNu3+LxuXC2rZmuOSmS5BgAkLAC5tEz+tdusOwAJJAA5J2A+5oOJ0nRHTImi08FbSZFru5Jd2P5ANyciT/SrNrrSFQxVh2hmgAhQWK7meJB8VNqLFq4ynOHK7FHhmTnx8w81G3SELeQmCIEBIBCsTDe43H/TQZbrNoFhv2hjMDfAw0b+PrH0rZupqGVSrqXIAkAbkkDzO8eJiRMVlul2zkO6HylcjiMjLQPvW1zpyM/qGZlTsdpQ9pigrWerggMwxBR2iJPbcCiIO8zHHNTfxReMXyyxwgZA4Ze8ceZoOlW4jciGEEnYMwYx7bgEVJa6eikN3FgxbIkkklMd/wBNqCK31a2zIoyJcKRsNg0xIJk8eAYq/VEdKt9vzQmMDIx2mV/7tNXgaBSlWNPZ8n9KCXTpA+ppUtKCpq03n3qCuhcSRFUGWDFBilKUHL69YdwoUNAyMrGQbGE5I2MsDWL1u42lKFMXjEIIiAwiNz4A811aUHBTT3u9gtyGNuSfTW6VUnMLgQBsedjzWupt6jCFFz85Tu7gJGAeGEmJ3JPtBNegpQce7Yu9zTcM3t1DkH0tvlE7b/YxNW+kWmW3DAg5uYJBMFyRJHJg1dpQKUpQKVzusLPp5Am1mfUABO2JxkDcjKJqjqNSyWwLAuIP5hUFZmCIABDEA7wsDbyKDv0rjX9Rfh2BMeoFjEdqFVJYHEnkxMGJqI63UTb+qg/K0OfUIM9kjtj/AE8zxQd6lU+mlyGZ2J72AUgCArsBwJMiKuUClKUClKUClKi/EJ/qHzYc/mmMfvJFBLVXqlstZuKoklCAPcxW1vX2mbAXFLb9sidudqsUHnbOguq+WJOAuIkEDsCMU38SXj9Km0unvEhWNwL6gJ7mBw9IzvkTGUef2ruUoOD6eo/l7XJUJJy5/mHLIZATjHIM/SoFvXWYqjMbmN6e8FSQwC4ie2BtuBvXpawFHMCTyfeg4iae8QATcCzc/MVYD0xiCcySMvc/0rU2NQF5cytkv3EmYb1QvcCN8dgRXepQcJ9PqCszcyFoY90S/qtyAxBOMckzXQ6VpmVroxbe4WBJkEHgjf7z+lXat6Rdp96DFrT+T+1WKUoFKUoFR3rWX3qSlBzmUjY1iug6A81XfS+xoK9K3NpvY1rifY0GKUIpQKUpQVep6v0rZcLkQQImJkgcx9ar2urqzssHFUDZCTM47BQJ/OKu6rThwFPAZW2/2sGH9qoJ0NAuIZh2keP/AHA++2/AEe1BO3VbQAMnfLbB5GBh5ESImpDr7eQWTJ4MNj8uXzRHG/NQWukoojI/LcX8o2uRlAAgRG1anoyZZZExEA4+LeETExHieaCVeq2iJyPAPyuCQxhcREtJ4ij9VtAAljuCflbYBsTlt2wdjNUdP0dmkXTsERV3DRgxI/IAR4ggzvNWv4OmJWTuhQwFHzPkTAETNBKep2omTyRGD5SBJ7YmACDMeayepWssct5UbKxEsoZdwI3B2qHU9IRyWJMli3CkDJFUiGBH5QfvUi9MQcE/NbaNoHpKFUccQBQS6DVi6gcAgEkQRvsYqxUGi03prgCSASRMbAmY2/Wp6BSuBrOr3Fa8oiQYt7f6YNyfftM1dHVQGVCskgbgrz6efHIoOlXGbp1yS0t/6kPjK44Zqco94B8+KmTq4InAjsRxLKJDmBvO2/isfxkY5BGMIzsJAxCsVPPO4NBDpdBcU2y0souOSkrCEs2LiOdjuJPNdquaesLkwxMLlvtyqZER4HifeidWkgG2wEoCZUx6glDt/X2oOlSuUnW1KlgjR2xxuGcKPsZIMfWpLfUWa4iBIlritJBIKRwfI3FB0aUpQKUpQZVZMV0FECKh01qNzzU9ApSlApSlApSlApSlApSlBDfszuOaqEV0a0uWgef3oKFKlewR9aioFKUoFKVulsngUGlKtpph53qvdtFft70GlKUoFKUoKz6C0TJUEyxmTy64t58gAVj+HWpyx355aJxxmJiY2mrVKCs3T7RAGPAVRuwICGVggyIPmqus6MrgBSFEMIjL5jJIMzz7yPpXTrZEJMCgqHp9qScdyCDuYMridpiSNp5rb8Hb/wBPlDyfyfJ58V0W0o8HeoWssPH7UFFenWhMLyQeW/K2QjfYTvA2rf8AB25DY7hiwMn5mjI8+YG3FTmlApWQpPFSppyfpQQ1ZsWPJ/apbdkD7+9SUClKUClKUClKUClKUClKUClKUClKUCtWQHkVtSgiOnX2p+HWpaUGi2lHit6UoFYIms0oK1zTe37VXZSOa6NYIoOdSrr2V9qgKCghoBVu3ZX2qZVA4oKtvTk87f3qyiAbCtqUClKUCsRWaUClKUClKUClKUClKUClKU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Tree>
    <p:extLst>
      <p:ext uri="{BB962C8B-B14F-4D97-AF65-F5344CB8AC3E}">
        <p14:creationId xmlns:p14="http://schemas.microsoft.com/office/powerpoint/2010/main" val="24547966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Environments and Organizations </a:t>
            </a:r>
            <a:br>
              <a:rPr lang="en-US" sz="3500" dirty="0"/>
            </a:br>
            <a:r>
              <a:rPr lang="en-US" sz="3500" dirty="0"/>
              <a:t>Have a Reciprocal </a:t>
            </a:r>
            <a:r>
              <a:rPr lang="en-US" sz="3500" dirty="0" smtClean="0"/>
              <a:t>Relationship</a:t>
            </a:r>
            <a:endParaRPr lang="en-IE" sz="3500" dirty="0"/>
          </a:p>
        </p:txBody>
      </p:sp>
      <p:sp>
        <p:nvSpPr>
          <p:cNvPr id="446468" name="Text Box 4"/>
          <p:cNvSpPr txBox="1">
            <a:spLocks noChangeArrowheads="1"/>
          </p:cNvSpPr>
          <p:nvPr/>
        </p:nvSpPr>
        <p:spPr bwMode="auto">
          <a:xfrm>
            <a:off x="1258888" y="4843463"/>
            <a:ext cx="7058025" cy="1465262"/>
          </a:xfrm>
          <a:prstGeom prst="rect">
            <a:avLst/>
          </a:prstGeom>
          <a:solidFill>
            <a:srgbClr val="B3E2FF"/>
          </a:solidFill>
          <a:ln>
            <a:solidFill>
              <a:srgbClr val="000080"/>
            </a:solidFill>
          </a:ln>
          <a:effectLst/>
          <a:extLst/>
        </p:spPr>
        <p:txBody>
          <a:bodyPr>
            <a:spAutoFit/>
          </a:bodyPr>
          <a:lstStyle/>
          <a:p>
            <a:r>
              <a:rPr lang="en-US" b="1" dirty="0">
                <a:solidFill>
                  <a:srgbClr val="000080"/>
                </a:solidFill>
              </a:rPr>
              <a:t>Environments shape what organizations can do, but organizations can influence their environments and decide to change environments altogether. Information technology plays a critical role in helping organizations perceive environmental change and in helping organizations act on their environment.</a:t>
            </a:r>
          </a:p>
        </p:txBody>
      </p:sp>
      <p:pic>
        <p:nvPicPr>
          <p:cNvPr id="4464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341438"/>
            <a:ext cx="56642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766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
            </a:r>
            <a:br>
              <a:rPr lang="en-US" dirty="0" smtClean="0"/>
            </a:br>
            <a:r>
              <a:rPr lang="en-US" dirty="0" smtClean="0"/>
              <a:t>Disruptive </a:t>
            </a:r>
            <a:r>
              <a:rPr lang="en-US" dirty="0"/>
              <a:t>technologies</a:t>
            </a:r>
            <a:br>
              <a:rPr lang="en-US" dirty="0"/>
            </a:br>
            <a:endParaRPr lang="en-IE" dirty="0"/>
          </a:p>
        </p:txBody>
      </p:sp>
      <p:sp>
        <p:nvSpPr>
          <p:cNvPr id="8" name="Content Placeholder 7"/>
          <p:cNvSpPr>
            <a:spLocks noGrp="1"/>
          </p:cNvSpPr>
          <p:nvPr>
            <p:ph idx="1"/>
          </p:nvPr>
        </p:nvSpPr>
        <p:spPr/>
        <p:txBody>
          <a:bodyPr>
            <a:normAutofit/>
          </a:bodyPr>
          <a:lstStyle/>
          <a:p>
            <a:pPr>
              <a:spcAft>
                <a:spcPct val="20000"/>
              </a:spcAft>
              <a:buFontTx/>
              <a:buChar char="•"/>
            </a:pPr>
            <a:r>
              <a:rPr lang="en-US" sz="2800" b="1" dirty="0">
                <a:cs typeface="Times New Roman" panose="02020603050405020304" pitchFamily="18" charset="0"/>
              </a:rPr>
              <a:t>Technology that brings about sweeping change to businesses, industries, markets</a:t>
            </a:r>
          </a:p>
          <a:p>
            <a:pPr>
              <a:spcAft>
                <a:spcPct val="20000"/>
              </a:spcAft>
              <a:buFontTx/>
              <a:buChar char="•"/>
            </a:pPr>
            <a:r>
              <a:rPr lang="en-US" sz="2800" b="1" dirty="0">
                <a:cs typeface="Times New Roman" panose="02020603050405020304" pitchFamily="18" charset="0"/>
              </a:rPr>
              <a:t>Examples: personal computers, word processing software, the Internet, the PageRank algorithm</a:t>
            </a:r>
          </a:p>
          <a:p>
            <a:pPr>
              <a:spcAft>
                <a:spcPct val="20000"/>
              </a:spcAft>
              <a:buFontTx/>
              <a:buChar char="•"/>
            </a:pPr>
            <a:r>
              <a:rPr lang="en-US" sz="2800" b="1" dirty="0">
                <a:cs typeface="Times New Roman" panose="02020603050405020304" pitchFamily="18" charset="0"/>
              </a:rPr>
              <a:t>First movers and fast followers</a:t>
            </a:r>
          </a:p>
          <a:p>
            <a:pPr marL="441325" lvl="2" indent="-360363">
              <a:spcAft>
                <a:spcPct val="20000"/>
              </a:spcAft>
              <a:buFont typeface="Calibri" panose="020F0502020204030204" pitchFamily="34" charset="0"/>
              <a:buChar char="–"/>
            </a:pPr>
            <a:r>
              <a:rPr lang="en-US" sz="2800" dirty="0">
                <a:cs typeface="Times New Roman" panose="02020603050405020304" pitchFamily="18" charset="0"/>
              </a:rPr>
              <a:t>First movers – inventors of disruptive technologies</a:t>
            </a:r>
          </a:p>
          <a:p>
            <a:pPr marL="441325" lvl="2" indent="-360363">
              <a:spcAft>
                <a:spcPct val="20000"/>
              </a:spcAft>
              <a:buFont typeface="Calibri" panose="020F0502020204030204" pitchFamily="34" charset="0"/>
              <a:buChar char="–"/>
            </a:pPr>
            <a:r>
              <a:rPr lang="en-US" sz="2800" dirty="0">
                <a:cs typeface="Times New Roman" panose="02020603050405020304" pitchFamily="18" charset="0"/>
              </a:rPr>
              <a:t>Fast followers – firms with the size and resources to capitalize on that technology</a:t>
            </a:r>
          </a:p>
          <a:p>
            <a:endParaRPr lang="en-IE" dirty="0"/>
          </a:p>
        </p:txBody>
      </p:sp>
    </p:spTree>
    <p:extLst>
      <p:ext uri="{BB962C8B-B14F-4D97-AF65-F5344CB8AC3E}">
        <p14:creationId xmlns:p14="http://schemas.microsoft.com/office/powerpoint/2010/main" val="357491227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a:t>
            </a:r>
            <a:r>
              <a:rPr lang="en-US" dirty="0" smtClean="0"/>
              <a:t>structures</a:t>
            </a:r>
            <a:endParaRPr lang="en-IE" dirty="0"/>
          </a:p>
        </p:txBody>
      </p:sp>
      <p:sp>
        <p:nvSpPr>
          <p:cNvPr id="450563" name="Rectangle 3"/>
          <p:cNvSpPr>
            <a:spLocks noChangeArrowheads="1"/>
          </p:cNvSpPr>
          <p:nvPr/>
        </p:nvSpPr>
        <p:spPr bwMode="auto">
          <a:xfrm>
            <a:off x="250825" y="1557338"/>
            <a:ext cx="8458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085850" indent="-228600">
              <a:defRPr>
                <a:solidFill>
                  <a:schemeClr val="tx1"/>
                </a:solidFill>
                <a:latin typeface="Arial" panose="020B0604020202020204" pitchFamily="34" charset="0"/>
              </a:defRPr>
            </a:lvl3pPr>
            <a:lvl4pPr marL="1428750" indent="-228600">
              <a:defRPr>
                <a:solidFill>
                  <a:schemeClr val="tx1"/>
                </a:solidFill>
                <a:latin typeface="Arial" panose="020B0604020202020204" pitchFamily="34" charset="0"/>
              </a:defRPr>
            </a:lvl4pPr>
            <a:lvl5pPr marL="1771650" indent="-228600">
              <a:defRPr>
                <a:solidFill>
                  <a:schemeClr val="tx1"/>
                </a:solidFill>
                <a:latin typeface="Arial" panose="020B0604020202020204" pitchFamily="34" charset="0"/>
              </a:defRPr>
            </a:lvl5pPr>
            <a:lvl6pPr marL="2228850" indent="-228600" fontAlgn="base">
              <a:spcBef>
                <a:spcPct val="0"/>
              </a:spcBef>
              <a:spcAft>
                <a:spcPct val="0"/>
              </a:spcAft>
              <a:defRPr>
                <a:solidFill>
                  <a:schemeClr val="tx1"/>
                </a:solidFill>
                <a:latin typeface="Arial" panose="020B0604020202020204" pitchFamily="34" charset="0"/>
              </a:defRPr>
            </a:lvl6pPr>
            <a:lvl7pPr marL="2686050" indent="-228600" fontAlgn="base">
              <a:spcBef>
                <a:spcPct val="0"/>
              </a:spcBef>
              <a:spcAft>
                <a:spcPct val="0"/>
              </a:spcAft>
              <a:defRPr>
                <a:solidFill>
                  <a:schemeClr val="tx1"/>
                </a:solidFill>
                <a:latin typeface="Arial" panose="020B0604020202020204" pitchFamily="34" charset="0"/>
              </a:defRPr>
            </a:lvl7pPr>
            <a:lvl8pPr marL="3143250" indent="-228600" fontAlgn="base">
              <a:spcBef>
                <a:spcPct val="0"/>
              </a:spcBef>
              <a:spcAft>
                <a:spcPct val="0"/>
              </a:spcAft>
              <a:defRPr>
                <a:solidFill>
                  <a:schemeClr val="tx1"/>
                </a:solidFill>
                <a:latin typeface="Arial" panose="020B0604020202020204" pitchFamily="34" charset="0"/>
              </a:defRPr>
            </a:lvl8pPr>
            <a:lvl9pPr marL="3600450" indent="-228600" fontAlgn="base">
              <a:spcBef>
                <a:spcPct val="0"/>
              </a:spcBef>
              <a:spcAft>
                <a:spcPct val="0"/>
              </a:spcAft>
              <a:defRPr>
                <a:solidFill>
                  <a:schemeClr val="tx1"/>
                </a:solidFill>
                <a:latin typeface="Arial" panose="020B0604020202020204" pitchFamily="34" charset="0"/>
              </a:defRPr>
            </a:lvl9pPr>
          </a:lstStyle>
          <a:p>
            <a:pPr>
              <a:spcBef>
                <a:spcPct val="20000"/>
              </a:spcBef>
              <a:spcAft>
                <a:spcPct val="20000"/>
              </a:spcAft>
              <a:buFontTx/>
              <a:buChar char="•"/>
            </a:pPr>
            <a:r>
              <a:rPr lang="en-US" sz="2800" b="1" dirty="0">
                <a:solidFill>
                  <a:srgbClr val="FF6600"/>
                </a:solidFill>
                <a:latin typeface="+mj-lt"/>
                <a:cs typeface="Times New Roman" panose="02020603050405020304" pitchFamily="18" charset="0"/>
              </a:rPr>
              <a:t>Five basic kinds of structure</a:t>
            </a:r>
          </a:p>
          <a:p>
            <a:pPr marL="719138" lvl="2" indent="-301625">
              <a:spcBef>
                <a:spcPct val="20000"/>
              </a:spcBef>
              <a:spcAft>
                <a:spcPct val="20000"/>
              </a:spcAft>
              <a:buFont typeface="Calibri" panose="020F0502020204030204" pitchFamily="34" charset="0"/>
              <a:buChar char="–"/>
            </a:pPr>
            <a:r>
              <a:rPr lang="en-US" sz="2800" dirty="0">
                <a:solidFill>
                  <a:srgbClr val="000080"/>
                </a:solidFill>
                <a:latin typeface="+mj-lt"/>
              </a:rPr>
              <a:t>Entrepreneurial: Small start-up business</a:t>
            </a:r>
          </a:p>
          <a:p>
            <a:pPr marL="719138" lvl="2" indent="-301625">
              <a:spcBef>
                <a:spcPct val="20000"/>
              </a:spcBef>
              <a:spcAft>
                <a:spcPct val="20000"/>
              </a:spcAft>
              <a:buFont typeface="Calibri" panose="020F0502020204030204" pitchFamily="34" charset="0"/>
              <a:buChar char="–"/>
            </a:pPr>
            <a:r>
              <a:rPr lang="en-US" sz="2800" dirty="0">
                <a:solidFill>
                  <a:srgbClr val="000080"/>
                </a:solidFill>
                <a:latin typeface="+mj-lt"/>
              </a:rPr>
              <a:t>Machine bureaucracy: Midsize manufacturing firm</a:t>
            </a:r>
          </a:p>
          <a:p>
            <a:pPr marL="719138" lvl="2" indent="-301625">
              <a:spcBef>
                <a:spcPct val="20000"/>
              </a:spcBef>
              <a:spcAft>
                <a:spcPct val="20000"/>
              </a:spcAft>
              <a:buFont typeface="Calibri" panose="020F0502020204030204" pitchFamily="34" charset="0"/>
              <a:buChar char="–"/>
            </a:pPr>
            <a:r>
              <a:rPr lang="en-US" sz="2800" dirty="0" err="1">
                <a:solidFill>
                  <a:srgbClr val="000080"/>
                </a:solidFill>
                <a:latin typeface="+mj-lt"/>
              </a:rPr>
              <a:t>Divisionalized</a:t>
            </a:r>
            <a:r>
              <a:rPr lang="en-US" sz="2800" dirty="0">
                <a:solidFill>
                  <a:srgbClr val="000080"/>
                </a:solidFill>
                <a:latin typeface="+mj-lt"/>
              </a:rPr>
              <a:t> bureaucracy: Fortune 500 firms</a:t>
            </a:r>
          </a:p>
          <a:p>
            <a:pPr marL="719138" lvl="2" indent="-301625">
              <a:spcBef>
                <a:spcPct val="20000"/>
              </a:spcBef>
              <a:spcAft>
                <a:spcPct val="20000"/>
              </a:spcAft>
              <a:buFont typeface="Calibri" panose="020F0502020204030204" pitchFamily="34" charset="0"/>
              <a:buChar char="–"/>
            </a:pPr>
            <a:r>
              <a:rPr lang="en-US" sz="2800" dirty="0">
                <a:solidFill>
                  <a:srgbClr val="000080"/>
                </a:solidFill>
                <a:latin typeface="+mj-lt"/>
              </a:rPr>
              <a:t>Professional bureaucracy: Law firms, school systems, hospitals</a:t>
            </a:r>
          </a:p>
          <a:p>
            <a:pPr marL="719138" lvl="2" indent="-301625">
              <a:spcBef>
                <a:spcPct val="20000"/>
              </a:spcBef>
              <a:spcAft>
                <a:spcPct val="20000"/>
              </a:spcAft>
              <a:buFont typeface="Calibri" panose="020F0502020204030204" pitchFamily="34" charset="0"/>
              <a:buChar char="–"/>
            </a:pPr>
            <a:r>
              <a:rPr lang="en-US" sz="2800" b="1" dirty="0">
                <a:solidFill>
                  <a:srgbClr val="000080"/>
                </a:solidFill>
                <a:latin typeface="+mj-lt"/>
              </a:rPr>
              <a:t>Adhocracy: </a:t>
            </a:r>
            <a:r>
              <a:rPr lang="en-US" sz="2800" dirty="0">
                <a:solidFill>
                  <a:srgbClr val="000080"/>
                </a:solidFill>
                <a:latin typeface="+mj-lt"/>
              </a:rPr>
              <a:t>Consulting firms</a:t>
            </a:r>
          </a:p>
        </p:txBody>
      </p:sp>
      <p:pic>
        <p:nvPicPr>
          <p:cNvPr id="1026" name="Picture 2" descr="http://christianchurchdevelopment.files.wordpress.com/2008/10/struct.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29213" b="22487"/>
          <a:stretch/>
        </p:blipFill>
        <p:spPr bwMode="auto">
          <a:xfrm>
            <a:off x="5448069" y="5301208"/>
            <a:ext cx="3443395" cy="124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92719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a:t>
            </a:r>
            <a:r>
              <a:rPr lang="en-US" dirty="0" smtClean="0"/>
              <a:t>structures</a:t>
            </a:r>
            <a:endParaRPr lang="en-IE" dirty="0"/>
          </a:p>
        </p:txBody>
      </p:sp>
      <p:sp>
        <p:nvSpPr>
          <p:cNvPr id="3" name="Content Placeholder 2"/>
          <p:cNvSpPr>
            <a:spLocks noGrp="1"/>
          </p:cNvSpPr>
          <p:nvPr>
            <p:ph idx="1"/>
          </p:nvPr>
        </p:nvSpPr>
        <p:spPr/>
        <p:txBody>
          <a:bodyPr/>
          <a:lstStyle/>
          <a:p>
            <a:endParaRPr lang="en-IE"/>
          </a:p>
        </p:txBody>
      </p:sp>
      <p:pic>
        <p:nvPicPr>
          <p:cNvPr id="5283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12875"/>
            <a:ext cx="9144000" cy="496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400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Organizational </a:t>
            </a:r>
            <a:r>
              <a:rPr lang="en-US" dirty="0" smtClean="0"/>
              <a:t>Features</a:t>
            </a:r>
            <a:endParaRPr lang="en-IE" dirty="0"/>
          </a:p>
        </p:txBody>
      </p:sp>
      <p:sp>
        <p:nvSpPr>
          <p:cNvPr id="4" name="Content Placeholder 3"/>
          <p:cNvSpPr>
            <a:spLocks noGrp="1"/>
          </p:cNvSpPr>
          <p:nvPr>
            <p:ph idx="1"/>
          </p:nvPr>
        </p:nvSpPr>
        <p:spPr/>
        <p:txBody>
          <a:bodyPr/>
          <a:lstStyle/>
          <a:p>
            <a:pPr>
              <a:spcAft>
                <a:spcPct val="20000"/>
              </a:spcAft>
              <a:buFontTx/>
              <a:buChar char="•"/>
            </a:pPr>
            <a:r>
              <a:rPr lang="en-US" dirty="0"/>
              <a:t>Goals</a:t>
            </a:r>
          </a:p>
          <a:p>
            <a:pPr>
              <a:spcAft>
                <a:spcPct val="20000"/>
              </a:spcAft>
              <a:buFontTx/>
              <a:buChar char="•"/>
            </a:pPr>
            <a:r>
              <a:rPr lang="en-US" dirty="0"/>
              <a:t>Constituencies</a:t>
            </a:r>
          </a:p>
          <a:p>
            <a:pPr>
              <a:spcAft>
                <a:spcPct val="20000"/>
              </a:spcAft>
              <a:buFontTx/>
              <a:buChar char="•"/>
            </a:pPr>
            <a:r>
              <a:rPr lang="en-US" dirty="0"/>
              <a:t>Leadership styles</a:t>
            </a:r>
          </a:p>
          <a:p>
            <a:pPr>
              <a:spcAft>
                <a:spcPct val="20000"/>
              </a:spcAft>
              <a:buFontTx/>
              <a:buChar char="•"/>
            </a:pPr>
            <a:r>
              <a:rPr lang="en-US" dirty="0"/>
              <a:t>Tasks</a:t>
            </a:r>
          </a:p>
          <a:p>
            <a:pPr>
              <a:spcAft>
                <a:spcPct val="20000"/>
              </a:spcAft>
              <a:buFontTx/>
              <a:buChar char="•"/>
            </a:pPr>
            <a:r>
              <a:rPr lang="en-US" dirty="0"/>
              <a:t>Surrounding environments</a:t>
            </a:r>
          </a:p>
          <a:p>
            <a:endParaRPr lang="en-IE" dirty="0"/>
          </a:p>
        </p:txBody>
      </p:sp>
      <p:sp>
        <p:nvSpPr>
          <p:cNvPr id="452613" name="WordArt 5"/>
          <p:cNvSpPr>
            <a:spLocks noChangeArrowheads="1" noChangeShapeType="1" noTextEdit="1"/>
          </p:cNvSpPr>
          <p:nvPr/>
        </p:nvSpPr>
        <p:spPr bwMode="auto">
          <a:xfrm>
            <a:off x="5230813" y="1618151"/>
            <a:ext cx="3455987" cy="2098675"/>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IE" sz="3600" kern="10" dirty="0">
                <a:ln w="9525">
                  <a:round/>
                  <a:headEnd/>
                  <a:tailEnd/>
                </a:ln>
                <a:gradFill rotWithShape="0">
                  <a:gsLst>
                    <a:gs pos="0">
                      <a:srgbClr val="FFE701"/>
                    </a:gs>
                    <a:gs pos="100000">
                      <a:srgbClr val="FE3E02"/>
                    </a:gs>
                  </a:gsLst>
                  <a:lin ang="5400000" scaled="1"/>
                </a:gradFill>
                <a:latin typeface="Impact" panose="020B0806030902050204" pitchFamily="34" charset="0"/>
              </a:rPr>
              <a:t>Examples?</a:t>
            </a:r>
          </a:p>
        </p:txBody>
      </p:sp>
    </p:spTree>
    <p:extLst>
      <p:ext uri="{BB962C8B-B14F-4D97-AF65-F5344CB8AC3E}">
        <p14:creationId xmlns:p14="http://schemas.microsoft.com/office/powerpoint/2010/main" val="369556053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Learning Objectives</a:t>
            </a:r>
            <a:endParaRPr lang="en-US" dirty="0"/>
          </a:p>
        </p:txBody>
      </p:sp>
      <p:sp>
        <p:nvSpPr>
          <p:cNvPr id="3" name="Content Placeholder 2"/>
          <p:cNvSpPr>
            <a:spLocks noGrp="1"/>
          </p:cNvSpPr>
          <p:nvPr>
            <p:ph idx="1"/>
          </p:nvPr>
        </p:nvSpPr>
        <p:spPr/>
        <p:txBody>
          <a:bodyPr>
            <a:noAutofit/>
          </a:bodyPr>
          <a:lstStyle/>
          <a:p>
            <a:pPr marL="0" indent="0">
              <a:buNone/>
            </a:pPr>
            <a:r>
              <a:rPr lang="en-GB" sz="2200" b="1" dirty="0" smtClean="0">
                <a:solidFill>
                  <a:srgbClr val="FF6600"/>
                </a:solidFill>
                <a:latin typeface="+mj-lt"/>
              </a:rPr>
              <a:t>To gain an understanding of the following:</a:t>
            </a:r>
          </a:p>
          <a:p>
            <a:pPr marL="358775" lvl="1">
              <a:spcBef>
                <a:spcPts val="0"/>
              </a:spcBef>
              <a:buFontTx/>
              <a:buChar char="•"/>
            </a:pPr>
            <a:r>
              <a:rPr lang="en-US" sz="2200" dirty="0"/>
              <a:t>Identify and describe important features of organizations that managers need to know about in order to build and use information systems successfully</a:t>
            </a:r>
          </a:p>
          <a:p>
            <a:pPr marL="358775" lvl="1">
              <a:spcBef>
                <a:spcPts val="0"/>
              </a:spcBef>
              <a:buFontTx/>
              <a:buChar char="•"/>
            </a:pPr>
            <a:r>
              <a:rPr lang="en-US" sz="2200" dirty="0"/>
              <a:t>Demonstrate how Porter’s competitive forces model helps companies develop competitive strategies using information systems</a:t>
            </a:r>
          </a:p>
          <a:p>
            <a:pPr marL="358775" lvl="1">
              <a:spcBef>
                <a:spcPts val="0"/>
              </a:spcBef>
              <a:buFontTx/>
              <a:buChar char="•"/>
            </a:pPr>
            <a:r>
              <a:rPr lang="en-US" sz="2200" dirty="0"/>
              <a:t>Explain how the value chain and value web models help businesses identify opportunities for strategic information system applications</a:t>
            </a:r>
          </a:p>
          <a:p>
            <a:pPr marL="358775" lvl="1">
              <a:spcBef>
                <a:spcPts val="0"/>
              </a:spcBef>
              <a:buFontTx/>
              <a:buChar char="•"/>
            </a:pPr>
            <a:r>
              <a:rPr lang="en-US" sz="2200" dirty="0"/>
              <a:t>Demonstrate how information systems help businesses use synergies, core competencies, and network-based strategies to achieve competitive advantage</a:t>
            </a:r>
          </a:p>
          <a:p>
            <a:pPr marL="358775" lvl="1">
              <a:spcBef>
                <a:spcPts val="0"/>
              </a:spcBef>
              <a:buFontTx/>
              <a:buChar char="•"/>
            </a:pPr>
            <a:r>
              <a:rPr lang="en-US" sz="2200" dirty="0"/>
              <a:t>Assess the challenges posed by strategic information systems and management solutions</a:t>
            </a:r>
            <a:endParaRPr lang="en-US" sz="2200" dirty="0">
              <a:latin typeface="Calibri" panose="020F0502020204030204" pitchFamily="34" charset="0"/>
              <a:cs typeface="Arial" panose="020B0604020202020204" pitchFamily="34" charset="0"/>
            </a:endParaRPr>
          </a:p>
          <a:p>
            <a:pPr marL="0" indent="0">
              <a:buNone/>
            </a:pPr>
            <a:endParaRPr lang="en-GB" sz="2200" dirty="0" smtClean="0">
              <a:solidFill>
                <a:srgbClr val="FF6600"/>
              </a:solidFill>
              <a:latin typeface="+mj-lt"/>
            </a:endParaRPr>
          </a:p>
        </p:txBody>
      </p:sp>
      <p:pic>
        <p:nvPicPr>
          <p:cNvPr id="4102" name="Picture 6" descr="http://kasperspiro.files.wordpress.com/2011/09/objectives.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29550" y="5805264"/>
            <a:ext cx="1366428" cy="91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881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How Information Systems Impact Organizations and Business </a:t>
            </a:r>
            <a:r>
              <a:rPr lang="en-US" sz="3500" dirty="0" smtClean="0"/>
              <a:t>Firms</a:t>
            </a:r>
            <a:endParaRPr lang="en-IE" sz="3500" dirty="0"/>
          </a:p>
        </p:txBody>
      </p:sp>
      <p:sp>
        <p:nvSpPr>
          <p:cNvPr id="6" name="Content Placeholder 5"/>
          <p:cNvSpPr>
            <a:spLocks noGrp="1"/>
          </p:cNvSpPr>
          <p:nvPr>
            <p:ph idx="1"/>
          </p:nvPr>
        </p:nvSpPr>
        <p:spPr/>
        <p:txBody>
          <a:bodyPr>
            <a:normAutofit lnSpcReduction="10000"/>
          </a:bodyPr>
          <a:lstStyle/>
          <a:p>
            <a:pPr>
              <a:spcAft>
                <a:spcPct val="25000"/>
              </a:spcAft>
              <a:buFontTx/>
              <a:buChar char="•"/>
            </a:pPr>
            <a:r>
              <a:rPr lang="en-US" sz="2300" b="1" dirty="0">
                <a:cs typeface="Times New Roman" panose="02020603050405020304" pitchFamily="18" charset="0"/>
              </a:rPr>
              <a:t>Economic impacts</a:t>
            </a:r>
          </a:p>
          <a:p>
            <a:pPr marL="800100" lvl="1" indent="-342900">
              <a:spcAft>
                <a:spcPct val="25000"/>
              </a:spcAft>
              <a:buFont typeface="Calibri" panose="020F0502020204030204" pitchFamily="34" charset="0"/>
              <a:buChar char="–"/>
            </a:pPr>
            <a:r>
              <a:rPr lang="en-US" sz="2300" dirty="0">
                <a:cs typeface="Times New Roman" panose="02020603050405020304" pitchFamily="18" charset="0"/>
              </a:rPr>
              <a:t>I</a:t>
            </a:r>
            <a:r>
              <a:rPr lang="en-US" sz="2300" dirty="0"/>
              <a:t>T changes relative costs of capital and the costs of information </a:t>
            </a:r>
          </a:p>
          <a:p>
            <a:pPr marL="800100" lvl="1" indent="-342900">
              <a:spcAft>
                <a:spcPct val="25000"/>
              </a:spcAft>
              <a:buFont typeface="Calibri" panose="020F0502020204030204" pitchFamily="34" charset="0"/>
              <a:buChar char="–"/>
            </a:pPr>
            <a:r>
              <a:rPr lang="en-US" sz="2300" dirty="0"/>
              <a:t>Information systems technology is a factor of production, like capital and labor</a:t>
            </a:r>
          </a:p>
          <a:p>
            <a:pPr marL="800100" lvl="1" indent="-342900">
              <a:spcAft>
                <a:spcPct val="25000"/>
              </a:spcAft>
              <a:buFont typeface="Calibri" panose="020F0502020204030204" pitchFamily="34" charset="0"/>
              <a:buChar char="–"/>
            </a:pPr>
            <a:r>
              <a:rPr lang="en-US" sz="2300" dirty="0"/>
              <a:t>IT affects the cost and quality of information and changes economics of information</a:t>
            </a:r>
          </a:p>
          <a:p>
            <a:pPr lvl="2">
              <a:spcAft>
                <a:spcPct val="25000"/>
              </a:spcAft>
              <a:buFont typeface="Courier New" panose="02070309020205020404" pitchFamily="49" charset="0"/>
              <a:buChar char="o"/>
            </a:pPr>
            <a:r>
              <a:rPr lang="en-US" sz="2300" dirty="0"/>
              <a:t>Information technology helps firms contract in size because it can reduce transaction costs (the cost of participating in </a:t>
            </a:r>
            <a:r>
              <a:rPr lang="en-US" sz="2300" dirty="0" smtClean="0"/>
              <a:t>markets)</a:t>
            </a:r>
          </a:p>
          <a:p>
            <a:pPr lvl="3">
              <a:spcAft>
                <a:spcPct val="25000"/>
              </a:spcAft>
              <a:buFont typeface="Wingdings" panose="05000000000000000000" pitchFamily="2" charset="2"/>
              <a:buChar char="§"/>
            </a:pPr>
            <a:r>
              <a:rPr lang="en-US" sz="2300" b="1" dirty="0" smtClean="0"/>
              <a:t>Outsourcing</a:t>
            </a:r>
            <a:endParaRPr lang="en-US" sz="2300" b="1" dirty="0"/>
          </a:p>
          <a:p>
            <a:endParaRPr lang="en-IE" dirty="0"/>
          </a:p>
        </p:txBody>
      </p:sp>
    </p:spTree>
    <p:extLst>
      <p:ext uri="{BB962C8B-B14F-4D97-AF65-F5344CB8AC3E}">
        <p14:creationId xmlns:p14="http://schemas.microsoft.com/office/powerpoint/2010/main" val="273686446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pPr algn="l"/>
            <a:r>
              <a:rPr lang="en-GB" dirty="0" smtClean="0">
                <a:solidFill>
                  <a:srgbClr val="FF6600"/>
                </a:solidFill>
              </a:rPr>
              <a:t>E </a:t>
            </a:r>
            <a:r>
              <a:rPr lang="en-GB" dirty="0" err="1" smtClean="0">
                <a:solidFill>
                  <a:srgbClr val="000080"/>
                </a:solidFill>
              </a:rPr>
              <a:t>xercise</a:t>
            </a:r>
            <a:r>
              <a:rPr lang="en-GB" dirty="0" smtClean="0">
                <a:solidFill>
                  <a:srgbClr val="000080"/>
                </a:solidFill>
              </a:rPr>
              <a:t> 1 – </a:t>
            </a:r>
            <a:r>
              <a:rPr lang="en-GB" dirty="0" smtClean="0"/>
              <a:t>SOP</a:t>
            </a:r>
            <a:endParaRPr lang="en-GB" dirty="0">
              <a:solidFill>
                <a:srgbClr val="FF6600"/>
              </a:solidFill>
            </a:endParaRPr>
          </a:p>
        </p:txBody>
      </p:sp>
      <p:sp>
        <p:nvSpPr>
          <p:cNvPr id="3" name="Content Placeholder 2"/>
          <p:cNvSpPr>
            <a:spLocks noGrp="1"/>
          </p:cNvSpPr>
          <p:nvPr>
            <p:ph idx="1"/>
          </p:nvPr>
        </p:nvSpPr>
        <p:spPr>
          <a:solidFill>
            <a:schemeClr val="bg1">
              <a:lumMod val="95000"/>
            </a:schemeClr>
          </a:solidFill>
          <a:ln>
            <a:solidFill>
              <a:srgbClr val="FF6600"/>
            </a:solidFill>
          </a:ln>
        </p:spPr>
        <p:txBody>
          <a:bodyPr/>
          <a:lstStyle/>
          <a:p>
            <a:pPr marL="0" indent="0">
              <a:buNone/>
            </a:pPr>
            <a:r>
              <a:rPr lang="en-IE" dirty="0" smtClean="0"/>
              <a:t>Creganna Medical Devices in Galway specialise in the manufacturing of </a:t>
            </a:r>
            <a:r>
              <a:rPr lang="en-IE" dirty="0" err="1" smtClean="0"/>
              <a:t>Hypertubes</a:t>
            </a:r>
            <a:r>
              <a:rPr lang="en-IE" dirty="0" smtClean="0"/>
              <a:t> that are used to aid people with </a:t>
            </a:r>
            <a:r>
              <a:rPr lang="en-IE" dirty="0"/>
              <a:t>c</a:t>
            </a:r>
            <a:r>
              <a:rPr lang="en-IE" dirty="0" smtClean="0"/>
              <a:t>ardiovascular diseases.</a:t>
            </a:r>
          </a:p>
          <a:p>
            <a:pPr marL="0" indent="0">
              <a:buNone/>
            </a:pPr>
            <a:endParaRPr lang="en-IE" dirty="0"/>
          </a:p>
          <a:p>
            <a:pPr marL="0" indent="0">
              <a:buNone/>
            </a:pPr>
            <a:r>
              <a:rPr lang="en-IE" b="1" dirty="0" smtClean="0"/>
              <a:t>Write down 15 SOP’s, that the company would need to have in place.</a:t>
            </a:r>
            <a:endParaRPr lang="en-IE" b="1" dirty="0"/>
          </a:p>
        </p:txBody>
      </p:sp>
      <p:sp>
        <p:nvSpPr>
          <p:cNvPr id="8" name="Oval 7"/>
          <p:cNvSpPr/>
          <p:nvPr/>
        </p:nvSpPr>
        <p:spPr>
          <a:xfrm>
            <a:off x="467544" y="404664"/>
            <a:ext cx="432048" cy="576064"/>
          </a:xfrm>
          <a:prstGeom prst="ellipse">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http://www.cregannatactx.com/wp-content/uploads/Building-2-Galway-150x1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4797152"/>
            <a:ext cx="1197361" cy="1197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262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IE" dirty="0" smtClean="0">
                <a:solidFill>
                  <a:srgbClr val="000080"/>
                </a:solidFill>
              </a:rPr>
              <a:t>10 Minutes break!!</a:t>
            </a:r>
            <a:endParaRPr lang="en-IE" dirty="0">
              <a:solidFill>
                <a:srgbClr val="000080"/>
              </a:solidFill>
            </a:endParaRPr>
          </a:p>
        </p:txBody>
      </p:sp>
      <p:sp>
        <p:nvSpPr>
          <p:cNvPr id="4" name="Footer Placeholder 3"/>
          <p:cNvSpPr>
            <a:spLocks noGrp="1"/>
          </p:cNvSpPr>
          <p:nvPr>
            <p:ph type="ftr" sz="quarter" idx="11"/>
          </p:nvPr>
        </p:nvSpPr>
        <p:spPr/>
        <p:txBody>
          <a:bodyPr/>
          <a:lstStyle/>
          <a:p>
            <a:r>
              <a:rPr lang="en-GB" smtClean="0"/>
              <a:t>lisa.murphy@ncirl.ie</a:t>
            </a:r>
            <a:endParaRPr lang="en-GB"/>
          </a:p>
        </p:txBody>
      </p:sp>
      <p:pic>
        <p:nvPicPr>
          <p:cNvPr id="6146" name="Picture 2" descr="http://chosenvessel26.files.wordpress.com/2011/05/take-a-break-from-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2276872"/>
            <a:ext cx="2857500" cy="287655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11663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chemeClr val="tx1"/>
                </a:solidFill>
                <a:latin typeface="+mj-lt"/>
                <a:ea typeface="+mj-ea"/>
                <a:cs typeface="+mj-cs"/>
              </a:defRPr>
            </a:lvl1pPr>
          </a:lstStyle>
          <a:p>
            <a:pPr algn="l"/>
            <a:r>
              <a:rPr lang="en-GB" dirty="0" smtClean="0">
                <a:solidFill>
                  <a:srgbClr val="000080"/>
                </a:solidFill>
              </a:rPr>
              <a:t>Break Time</a:t>
            </a:r>
            <a:endParaRPr lang="en-GB" dirty="0">
              <a:solidFill>
                <a:srgbClr val="000080"/>
              </a:solidFill>
            </a:endParaRPr>
          </a:p>
        </p:txBody>
      </p:sp>
    </p:spTree>
    <p:extLst>
      <p:ext uri="{BB962C8B-B14F-4D97-AF65-F5344CB8AC3E}">
        <p14:creationId xmlns:p14="http://schemas.microsoft.com/office/powerpoint/2010/main" val="2029033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cost </a:t>
            </a:r>
            <a:r>
              <a:rPr lang="en-US" dirty="0" smtClean="0"/>
              <a:t>theory</a:t>
            </a:r>
            <a:endParaRPr lang="en-IE" dirty="0"/>
          </a:p>
        </p:txBody>
      </p:sp>
      <p:sp>
        <p:nvSpPr>
          <p:cNvPr id="4" name="Content Placeholder 3"/>
          <p:cNvSpPr>
            <a:spLocks noGrp="1"/>
          </p:cNvSpPr>
          <p:nvPr>
            <p:ph idx="1"/>
          </p:nvPr>
        </p:nvSpPr>
        <p:spPr>
          <a:xfrm>
            <a:off x="457200" y="1600200"/>
            <a:ext cx="6059016" cy="4525963"/>
          </a:xfrm>
        </p:spPr>
        <p:txBody>
          <a:bodyPr>
            <a:normAutofit fontScale="92500" lnSpcReduction="10000"/>
          </a:bodyPr>
          <a:lstStyle/>
          <a:p>
            <a:pPr>
              <a:spcAft>
                <a:spcPct val="25000"/>
              </a:spcAft>
              <a:buFontTx/>
              <a:buChar char="•"/>
            </a:pPr>
            <a:r>
              <a:rPr lang="en-US" dirty="0"/>
              <a:t>Firms seek to economize on cost of participating in market (transaction costs)</a:t>
            </a:r>
          </a:p>
          <a:p>
            <a:pPr>
              <a:spcAft>
                <a:spcPct val="25000"/>
              </a:spcAft>
              <a:buFontTx/>
              <a:buChar char="•"/>
            </a:pPr>
            <a:endParaRPr lang="en-US" dirty="0"/>
          </a:p>
          <a:p>
            <a:pPr>
              <a:spcAft>
                <a:spcPct val="25000"/>
              </a:spcAft>
              <a:buFontTx/>
              <a:buChar char="•"/>
            </a:pPr>
            <a:r>
              <a:rPr lang="en-US" dirty="0"/>
              <a:t>IT lowers market transaction costs for firm, making it worthwhile for firms to transact with other firms rather than grow the number of employees </a:t>
            </a:r>
          </a:p>
          <a:p>
            <a:endParaRPr lang="en-US" dirty="0"/>
          </a:p>
          <a:p>
            <a:endParaRPr lang="en-IE" dirty="0"/>
          </a:p>
        </p:txBody>
      </p:sp>
      <p:pic>
        <p:nvPicPr>
          <p:cNvPr id="456709"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16216" y="2204864"/>
            <a:ext cx="2483768" cy="302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0796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995120" cy="1143000"/>
          </a:xfrm>
        </p:spPr>
        <p:txBody>
          <a:bodyPr/>
          <a:lstStyle/>
          <a:p>
            <a:r>
              <a:rPr lang="en-US" sz="2500" dirty="0" smtClean="0"/>
              <a:t/>
            </a:r>
            <a:br>
              <a:rPr lang="en-US" sz="2500" dirty="0" smtClean="0"/>
            </a:br>
            <a:r>
              <a:rPr lang="en-US" sz="2500" dirty="0" smtClean="0"/>
              <a:t>The </a:t>
            </a:r>
            <a:r>
              <a:rPr lang="en-US" sz="2500" dirty="0"/>
              <a:t>Transaction Cost Theory of the Impact of Information Technology on the Organization</a:t>
            </a:r>
            <a:br>
              <a:rPr lang="en-US" sz="2500" dirty="0"/>
            </a:br>
            <a:endParaRPr lang="en-IE" sz="2500" dirty="0"/>
          </a:p>
        </p:txBody>
      </p:sp>
      <p:sp>
        <p:nvSpPr>
          <p:cNvPr id="458756" name="Text Box 4"/>
          <p:cNvSpPr txBox="1">
            <a:spLocks noChangeArrowheads="1"/>
          </p:cNvSpPr>
          <p:nvPr/>
        </p:nvSpPr>
        <p:spPr bwMode="auto">
          <a:xfrm>
            <a:off x="1331913" y="5060082"/>
            <a:ext cx="6443662" cy="1200329"/>
          </a:xfrm>
          <a:prstGeom prst="rect">
            <a:avLst/>
          </a:prstGeom>
          <a:solidFill>
            <a:srgbClr val="B3E2FF"/>
          </a:solidFill>
          <a:ln>
            <a:noFill/>
          </a:ln>
          <a:effectLst/>
          <a:extLst/>
        </p:spPr>
        <p:txBody>
          <a:bodyPr>
            <a:spAutoFit/>
          </a:bodyPr>
          <a:lstStyle/>
          <a:p>
            <a:r>
              <a:rPr lang="en-US" b="1" dirty="0">
                <a:solidFill>
                  <a:srgbClr val="000080"/>
                </a:solidFill>
              </a:rPr>
              <a:t>Firms traditionally grew in size to reduce  transaction costs. IT potentially  reduces transaction costs for a given size, opening up the possibility of revenue growth without increasing size, or even revenue growth accompanied by shrinking size.</a:t>
            </a:r>
          </a:p>
        </p:txBody>
      </p:sp>
      <p:pic>
        <p:nvPicPr>
          <p:cNvPr id="458759" name="Picture 7" descr="Fig-3-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604094"/>
            <a:ext cx="4267200" cy="317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10548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Agency </a:t>
            </a:r>
            <a:r>
              <a:rPr lang="en-US" dirty="0" smtClean="0"/>
              <a:t>theory</a:t>
            </a:r>
            <a:endParaRPr lang="en-IE" dirty="0"/>
          </a:p>
        </p:txBody>
      </p:sp>
      <p:sp>
        <p:nvSpPr>
          <p:cNvPr id="6" name="Content Placeholder 5"/>
          <p:cNvSpPr>
            <a:spLocks noGrp="1"/>
          </p:cNvSpPr>
          <p:nvPr>
            <p:ph idx="1"/>
          </p:nvPr>
        </p:nvSpPr>
        <p:spPr/>
        <p:txBody>
          <a:bodyPr>
            <a:normAutofit lnSpcReduction="10000"/>
          </a:bodyPr>
          <a:lstStyle/>
          <a:p>
            <a:pPr>
              <a:spcAft>
                <a:spcPct val="25000"/>
              </a:spcAft>
              <a:buFontTx/>
              <a:buChar char="•"/>
            </a:pPr>
            <a:r>
              <a:rPr lang="en-US" dirty="0"/>
              <a:t>Firm is nexus of contracts among self-interested parties requiring supervision</a:t>
            </a:r>
          </a:p>
          <a:p>
            <a:pPr>
              <a:spcAft>
                <a:spcPct val="25000"/>
              </a:spcAft>
              <a:buFontTx/>
              <a:buChar char="•"/>
            </a:pPr>
            <a:r>
              <a:rPr lang="en-US" dirty="0"/>
              <a:t>Firms experience agency costs (the cost of managing and supervising) which rise as firm grows</a:t>
            </a:r>
          </a:p>
          <a:p>
            <a:pPr>
              <a:spcAft>
                <a:spcPct val="25000"/>
              </a:spcAft>
              <a:buFontTx/>
              <a:buChar char="•"/>
            </a:pPr>
            <a:r>
              <a:rPr lang="en-US" dirty="0"/>
              <a:t>IT can reduce agency costs, making it possible for firms to grow without adding to the costs of supervising, and without adding employees</a:t>
            </a:r>
          </a:p>
          <a:p>
            <a:endParaRPr lang="en-IE" dirty="0"/>
          </a:p>
        </p:txBody>
      </p:sp>
    </p:spTree>
    <p:extLst>
      <p:ext uri="{BB962C8B-B14F-4D97-AF65-F5344CB8AC3E}">
        <p14:creationId xmlns:p14="http://schemas.microsoft.com/office/powerpoint/2010/main" val="64440133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
            </a:r>
            <a:br>
              <a:rPr lang="en-US" sz="3000" dirty="0" smtClean="0"/>
            </a:br>
            <a:r>
              <a:rPr lang="en-US" sz="3000" dirty="0" smtClean="0"/>
              <a:t>The </a:t>
            </a:r>
            <a:r>
              <a:rPr lang="en-US" sz="3000" dirty="0"/>
              <a:t>Agency Cost Theory of the Impact of Information Technology on the Organization</a:t>
            </a:r>
            <a:br>
              <a:rPr lang="en-US" sz="3000" dirty="0"/>
            </a:br>
            <a:endParaRPr lang="en-IE" sz="3000" dirty="0"/>
          </a:p>
        </p:txBody>
      </p:sp>
      <p:sp>
        <p:nvSpPr>
          <p:cNvPr id="462852" name="Text Box 4"/>
          <p:cNvSpPr txBox="1">
            <a:spLocks noChangeArrowheads="1"/>
          </p:cNvSpPr>
          <p:nvPr/>
        </p:nvSpPr>
        <p:spPr bwMode="auto">
          <a:xfrm>
            <a:off x="1692101" y="5373836"/>
            <a:ext cx="6264275" cy="1200329"/>
          </a:xfrm>
          <a:prstGeom prst="rect">
            <a:avLst/>
          </a:prstGeom>
          <a:solidFill>
            <a:srgbClr val="B3E2FF"/>
          </a:solidFill>
          <a:ln>
            <a:noFill/>
          </a:ln>
          <a:effectLst/>
          <a:extLst/>
        </p:spPr>
        <p:txBody>
          <a:bodyPr>
            <a:spAutoFit/>
          </a:bodyPr>
          <a:lstStyle/>
          <a:p>
            <a:pPr algn="ctr"/>
            <a:r>
              <a:rPr lang="en-US" sz="2400" b="1" dirty="0">
                <a:solidFill>
                  <a:srgbClr val="000080"/>
                </a:solidFill>
              </a:rPr>
              <a:t>As firms grow in size and complexity, traditionally they experience rising agency costs. </a:t>
            </a:r>
          </a:p>
        </p:txBody>
      </p:sp>
      <p:pic>
        <p:nvPicPr>
          <p:cNvPr id="462855" name="Picture 7" descr="Fig-3-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078" y="1772816"/>
            <a:ext cx="4221162"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2792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Organizational and behavioral </a:t>
            </a:r>
            <a:r>
              <a:rPr lang="en-US" sz="3500" dirty="0" smtClean="0"/>
              <a:t>impacts</a:t>
            </a:r>
            <a:endParaRPr lang="en-IE" sz="3500" dirty="0"/>
          </a:p>
        </p:txBody>
      </p:sp>
      <p:sp>
        <p:nvSpPr>
          <p:cNvPr id="464900" name="Rectangle 4"/>
          <p:cNvSpPr>
            <a:spLocks noChangeArrowheads="1"/>
          </p:cNvSpPr>
          <p:nvPr/>
        </p:nvSpPr>
        <p:spPr bwMode="auto">
          <a:xfrm>
            <a:off x="323850" y="1628774"/>
            <a:ext cx="8458200" cy="4464521"/>
          </a:xfrm>
          <a:prstGeom prst="rect">
            <a:avLst/>
          </a:prstGeom>
          <a:solidFill>
            <a:schemeClr val="bg1">
              <a:lumMod val="95000"/>
            </a:schemeClr>
          </a:solidFill>
          <a:ln w="12700">
            <a:solidFill>
              <a:srgbClr val="FF6600"/>
            </a:solidFill>
            <a:miter lim="800000"/>
            <a:headEnd/>
            <a:tailEnd/>
          </a:ln>
          <a:effectLs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085850" indent="-228600">
              <a:defRPr>
                <a:solidFill>
                  <a:schemeClr val="tx1"/>
                </a:solidFill>
                <a:latin typeface="Arial" panose="020B0604020202020204" pitchFamily="34" charset="0"/>
              </a:defRPr>
            </a:lvl3pPr>
            <a:lvl4pPr marL="1428750" indent="-228600">
              <a:defRPr>
                <a:solidFill>
                  <a:schemeClr val="tx1"/>
                </a:solidFill>
                <a:latin typeface="Arial" panose="020B0604020202020204" pitchFamily="34" charset="0"/>
              </a:defRPr>
            </a:lvl4pPr>
            <a:lvl5pPr marL="1771650" indent="-228600">
              <a:defRPr>
                <a:solidFill>
                  <a:schemeClr val="tx1"/>
                </a:solidFill>
                <a:latin typeface="Arial" panose="020B0604020202020204" pitchFamily="34" charset="0"/>
              </a:defRPr>
            </a:lvl5pPr>
            <a:lvl6pPr marL="2228850" indent="-228600" fontAlgn="base">
              <a:spcBef>
                <a:spcPct val="0"/>
              </a:spcBef>
              <a:spcAft>
                <a:spcPct val="0"/>
              </a:spcAft>
              <a:defRPr>
                <a:solidFill>
                  <a:schemeClr val="tx1"/>
                </a:solidFill>
                <a:latin typeface="Arial" panose="020B0604020202020204" pitchFamily="34" charset="0"/>
              </a:defRPr>
            </a:lvl6pPr>
            <a:lvl7pPr marL="2686050" indent="-228600" fontAlgn="base">
              <a:spcBef>
                <a:spcPct val="0"/>
              </a:spcBef>
              <a:spcAft>
                <a:spcPct val="0"/>
              </a:spcAft>
              <a:defRPr>
                <a:solidFill>
                  <a:schemeClr val="tx1"/>
                </a:solidFill>
                <a:latin typeface="Arial" panose="020B0604020202020204" pitchFamily="34" charset="0"/>
              </a:defRPr>
            </a:lvl7pPr>
            <a:lvl8pPr marL="3143250" indent="-228600" fontAlgn="base">
              <a:spcBef>
                <a:spcPct val="0"/>
              </a:spcBef>
              <a:spcAft>
                <a:spcPct val="0"/>
              </a:spcAft>
              <a:defRPr>
                <a:solidFill>
                  <a:schemeClr val="tx1"/>
                </a:solidFill>
                <a:latin typeface="Arial" panose="020B0604020202020204" pitchFamily="34" charset="0"/>
              </a:defRPr>
            </a:lvl8pPr>
            <a:lvl9pPr marL="3600450" indent="-228600" fontAlgn="base">
              <a:spcBef>
                <a:spcPct val="0"/>
              </a:spcBef>
              <a:spcAft>
                <a:spcPct val="0"/>
              </a:spcAft>
              <a:defRPr>
                <a:solidFill>
                  <a:schemeClr val="tx1"/>
                </a:solidFill>
                <a:latin typeface="Arial" panose="020B0604020202020204" pitchFamily="34" charset="0"/>
              </a:defRPr>
            </a:lvl9pPr>
          </a:lstStyle>
          <a:p>
            <a:pPr marL="0" indent="0">
              <a:lnSpc>
                <a:spcPct val="110000"/>
              </a:lnSpc>
              <a:spcBef>
                <a:spcPct val="25000"/>
              </a:spcBef>
            </a:pPr>
            <a:r>
              <a:rPr lang="en-US" sz="2400" b="1" dirty="0">
                <a:solidFill>
                  <a:srgbClr val="FF6600"/>
                </a:solidFill>
                <a:latin typeface="+mj-lt"/>
              </a:rPr>
              <a:t>IT flattens organizations</a:t>
            </a:r>
          </a:p>
          <a:p>
            <a:pPr marL="358775" lvl="2">
              <a:lnSpc>
                <a:spcPct val="110000"/>
              </a:lnSpc>
              <a:spcBef>
                <a:spcPct val="25000"/>
              </a:spcBef>
              <a:buFontTx/>
              <a:buChar char="•"/>
            </a:pPr>
            <a:r>
              <a:rPr lang="en-US" sz="2400" dirty="0">
                <a:solidFill>
                  <a:srgbClr val="000080"/>
                </a:solidFill>
                <a:latin typeface="+mj-lt"/>
              </a:rPr>
              <a:t>Decision making pushed to lower levels</a:t>
            </a:r>
          </a:p>
          <a:p>
            <a:pPr marL="358775" lvl="2">
              <a:lnSpc>
                <a:spcPct val="110000"/>
              </a:lnSpc>
              <a:spcBef>
                <a:spcPct val="25000"/>
              </a:spcBef>
              <a:buFontTx/>
              <a:buChar char="•"/>
            </a:pPr>
            <a:r>
              <a:rPr lang="en-US" sz="2400" dirty="0">
                <a:solidFill>
                  <a:srgbClr val="000080"/>
                </a:solidFill>
                <a:latin typeface="+mj-lt"/>
              </a:rPr>
              <a:t>Fewer managers needed (IT enables faster decision making and increases span of control)</a:t>
            </a:r>
          </a:p>
          <a:p>
            <a:pPr lvl="2">
              <a:lnSpc>
                <a:spcPct val="110000"/>
              </a:lnSpc>
              <a:spcBef>
                <a:spcPct val="25000"/>
              </a:spcBef>
              <a:buFontTx/>
              <a:buChar char="•"/>
            </a:pPr>
            <a:endParaRPr lang="en-US" sz="2400" dirty="0">
              <a:solidFill>
                <a:srgbClr val="000080"/>
              </a:solidFill>
              <a:latin typeface="+mj-lt"/>
            </a:endParaRPr>
          </a:p>
          <a:p>
            <a:pPr marL="0" indent="0">
              <a:lnSpc>
                <a:spcPct val="110000"/>
              </a:lnSpc>
              <a:spcBef>
                <a:spcPct val="25000"/>
              </a:spcBef>
            </a:pPr>
            <a:r>
              <a:rPr lang="en-US" sz="2400" b="1" dirty="0">
                <a:solidFill>
                  <a:srgbClr val="FF6600"/>
                </a:solidFill>
                <a:latin typeface="+mj-lt"/>
              </a:rPr>
              <a:t>Postindustrial organizations</a:t>
            </a:r>
          </a:p>
          <a:p>
            <a:pPr marL="358775" lvl="2">
              <a:lnSpc>
                <a:spcPct val="110000"/>
              </a:lnSpc>
              <a:spcBef>
                <a:spcPct val="25000"/>
              </a:spcBef>
              <a:buFontTx/>
              <a:buChar char="•"/>
            </a:pPr>
            <a:r>
              <a:rPr lang="en-US" sz="2400" dirty="0">
                <a:solidFill>
                  <a:srgbClr val="000080"/>
                </a:solidFill>
                <a:latin typeface="+mj-lt"/>
              </a:rPr>
              <a:t>Organizations flatten because in postindustrial societies, authority increasingly relies on knowledge and competence rather than formal positions</a:t>
            </a:r>
          </a:p>
        </p:txBody>
      </p:sp>
    </p:spTree>
    <p:extLst>
      <p:ext uri="{BB962C8B-B14F-4D97-AF65-F5344CB8AC3E}">
        <p14:creationId xmlns:p14="http://schemas.microsoft.com/office/powerpoint/2010/main" val="32971651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Flattening </a:t>
            </a:r>
            <a:r>
              <a:rPr lang="en-US" dirty="0" smtClean="0"/>
              <a:t>Organizations</a:t>
            </a:r>
            <a:endParaRPr lang="en-IE" dirty="0"/>
          </a:p>
        </p:txBody>
      </p:sp>
      <p:sp>
        <p:nvSpPr>
          <p:cNvPr id="466948" name="Text Box 4"/>
          <p:cNvSpPr txBox="1">
            <a:spLocks noChangeArrowheads="1"/>
          </p:cNvSpPr>
          <p:nvPr/>
        </p:nvSpPr>
        <p:spPr bwMode="auto">
          <a:xfrm>
            <a:off x="773906" y="5223718"/>
            <a:ext cx="7596187" cy="1323439"/>
          </a:xfrm>
          <a:prstGeom prst="rect">
            <a:avLst/>
          </a:prstGeom>
          <a:solidFill>
            <a:schemeClr val="bg1">
              <a:lumMod val="95000"/>
            </a:schemeClr>
          </a:solidFill>
          <a:ln>
            <a:solidFill>
              <a:srgbClr val="FF6600"/>
            </a:solidFill>
          </a:ln>
          <a:effectLst/>
          <a:extLst/>
        </p:spPr>
        <p:txBody>
          <a:bodyPr>
            <a:spAutoFit/>
          </a:bodyPr>
          <a:lstStyle/>
          <a:p>
            <a:pPr>
              <a:spcBef>
                <a:spcPct val="50000"/>
              </a:spcBef>
            </a:pPr>
            <a:r>
              <a:rPr lang="en-US" sz="2000" b="1" dirty="0">
                <a:solidFill>
                  <a:srgbClr val="000080"/>
                </a:solidFill>
              </a:rPr>
              <a:t>Information systems can reduce the number of levels in an organization by providing managers with information to supervise larger numbers of workers and by giving lower-level employees more decision-making authority.</a:t>
            </a:r>
          </a:p>
        </p:txBody>
      </p:sp>
      <p:pic>
        <p:nvPicPr>
          <p:cNvPr id="466951" name="Picture 7" descr="Fig-3-0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5150" y="1412875"/>
            <a:ext cx="487997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02930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99176" cy="1143000"/>
          </a:xfrm>
        </p:spPr>
        <p:txBody>
          <a:bodyPr/>
          <a:lstStyle/>
          <a:p>
            <a:r>
              <a:rPr lang="en-US" dirty="0"/>
              <a:t>Organizational resistance to </a:t>
            </a:r>
            <a:r>
              <a:rPr lang="en-US" dirty="0" smtClean="0"/>
              <a:t>change</a:t>
            </a:r>
            <a:endParaRPr lang="en-IE" dirty="0"/>
          </a:p>
        </p:txBody>
      </p:sp>
      <p:sp>
        <p:nvSpPr>
          <p:cNvPr id="3" name="Content Placeholder 2"/>
          <p:cNvSpPr>
            <a:spLocks noGrp="1"/>
          </p:cNvSpPr>
          <p:nvPr>
            <p:ph idx="1"/>
          </p:nvPr>
        </p:nvSpPr>
        <p:spPr/>
        <p:txBody>
          <a:bodyPr>
            <a:normAutofit fontScale="92500" lnSpcReduction="10000"/>
          </a:bodyPr>
          <a:lstStyle/>
          <a:p>
            <a:pPr>
              <a:spcBef>
                <a:spcPct val="25000"/>
              </a:spcBef>
              <a:spcAft>
                <a:spcPct val="30000"/>
              </a:spcAft>
              <a:buFontTx/>
              <a:buChar char="•"/>
            </a:pPr>
            <a:r>
              <a:rPr lang="en-US" dirty="0"/>
              <a:t>Information systems become bound up in organizational politics because they influence access to a key resource –  information</a:t>
            </a:r>
          </a:p>
          <a:p>
            <a:pPr>
              <a:spcBef>
                <a:spcPct val="25000"/>
              </a:spcBef>
              <a:spcAft>
                <a:spcPct val="30000"/>
              </a:spcAft>
              <a:buFontTx/>
              <a:buChar char="•"/>
            </a:pPr>
            <a:r>
              <a:rPr lang="en-US" dirty="0"/>
              <a:t>Information systems potentially change an organization’s structure, culture, politics, and work</a:t>
            </a:r>
          </a:p>
          <a:p>
            <a:pPr>
              <a:spcBef>
                <a:spcPct val="25000"/>
              </a:spcBef>
              <a:spcAft>
                <a:spcPct val="30000"/>
              </a:spcAft>
              <a:buFontTx/>
              <a:buChar char="•"/>
            </a:pPr>
            <a:r>
              <a:rPr lang="en-US" dirty="0"/>
              <a:t>Most common reason for failure of large projects is due to organizational and political resistance to change</a:t>
            </a:r>
          </a:p>
          <a:p>
            <a:endParaRPr lang="en-IE" dirty="0"/>
          </a:p>
        </p:txBody>
      </p:sp>
      <p:pic>
        <p:nvPicPr>
          <p:cNvPr id="46899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5532351"/>
            <a:ext cx="1187624" cy="118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52827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eBay </a:t>
            </a:r>
            <a:r>
              <a:rPr lang="en-US" dirty="0"/>
              <a:t>Fine-Tunes Its Strategy</a:t>
            </a:r>
            <a:r>
              <a:rPr lang="en-US" dirty="0">
                <a:effectLst>
                  <a:outerShdw blurRad="38100" dist="38100" dir="2700000" algn="tl">
                    <a:srgbClr val="C0C0C0"/>
                  </a:outerShdw>
                </a:effectLst>
              </a:rPr>
              <a:t/>
            </a:r>
            <a:br>
              <a:rPr lang="en-US" dirty="0">
                <a:effectLst>
                  <a:outerShdw blurRad="38100" dist="38100" dir="2700000" algn="tl">
                    <a:srgbClr val="C0C0C0"/>
                  </a:outerShdw>
                </a:effectLst>
              </a:rPr>
            </a:br>
            <a:endParaRPr lang="en-IE" dirty="0"/>
          </a:p>
        </p:txBody>
      </p:sp>
      <p:sp>
        <p:nvSpPr>
          <p:cNvPr id="524291" name="Rectangle 3"/>
          <p:cNvSpPr>
            <a:spLocks noGrp="1" noChangeArrowheads="1"/>
          </p:cNvSpPr>
          <p:nvPr>
            <p:ph idx="1"/>
          </p:nvPr>
        </p:nvSpPr>
        <p:spPr>
          <a:noFill/>
          <a:ln/>
        </p:spPr>
        <p:txBody>
          <a:bodyPr>
            <a:normAutofit lnSpcReduction="10000"/>
          </a:bodyPr>
          <a:lstStyle/>
          <a:p>
            <a:pPr>
              <a:lnSpc>
                <a:spcPct val="110000"/>
              </a:lnSpc>
            </a:pPr>
            <a:r>
              <a:rPr lang="en-US" sz="2000" b="1" dirty="0">
                <a:solidFill>
                  <a:srgbClr val="FF6600"/>
                </a:solidFill>
              </a:rPr>
              <a:t>Problem: </a:t>
            </a:r>
          </a:p>
          <a:p>
            <a:pPr lvl="1">
              <a:lnSpc>
                <a:spcPct val="110000"/>
              </a:lnSpc>
            </a:pPr>
            <a:r>
              <a:rPr lang="en-US" sz="1800" b="1" dirty="0"/>
              <a:t>Losing market share to other online </a:t>
            </a:r>
            <a:br>
              <a:rPr lang="en-US" sz="1800" b="1" dirty="0"/>
            </a:br>
            <a:r>
              <a:rPr lang="en-US" sz="1800" b="1" dirty="0"/>
              <a:t>retailers, ultra-competitive and </a:t>
            </a:r>
            <a:br>
              <a:rPr lang="en-US" sz="1800" b="1" dirty="0"/>
            </a:br>
            <a:r>
              <a:rPr lang="en-US" sz="1800" b="1" dirty="0"/>
              <a:t>constantly changing marketplace</a:t>
            </a:r>
          </a:p>
          <a:p>
            <a:pPr>
              <a:lnSpc>
                <a:spcPct val="110000"/>
              </a:lnSpc>
            </a:pPr>
            <a:r>
              <a:rPr lang="en-US" sz="2000" b="1" dirty="0">
                <a:solidFill>
                  <a:srgbClr val="FF6600"/>
                </a:solidFill>
              </a:rPr>
              <a:t>Solutions: </a:t>
            </a:r>
          </a:p>
          <a:p>
            <a:pPr lvl="1">
              <a:lnSpc>
                <a:spcPct val="110000"/>
              </a:lnSpc>
            </a:pPr>
            <a:r>
              <a:rPr lang="en-US" sz="1800" b="1" dirty="0"/>
              <a:t>Acquire other businesses and adjust its </a:t>
            </a:r>
            <a:br>
              <a:rPr lang="en-US" sz="1800" b="1" dirty="0"/>
            </a:br>
            <a:r>
              <a:rPr lang="en-US" sz="1800" b="1" dirty="0"/>
              <a:t>business model to maintain online dominance</a:t>
            </a:r>
          </a:p>
          <a:p>
            <a:pPr>
              <a:lnSpc>
                <a:spcPct val="110000"/>
              </a:lnSpc>
            </a:pPr>
            <a:r>
              <a:rPr lang="en-US" sz="2000" b="1" dirty="0">
                <a:solidFill>
                  <a:srgbClr val="FF6600"/>
                </a:solidFill>
              </a:rPr>
              <a:t>Purchase of PayPal, deal with Buy.com </a:t>
            </a:r>
          </a:p>
          <a:p>
            <a:pPr lvl="1">
              <a:lnSpc>
                <a:spcPct val="110000"/>
              </a:lnSpc>
            </a:pPr>
            <a:r>
              <a:rPr lang="en-US" sz="1800" b="1" dirty="0"/>
              <a:t>A</a:t>
            </a:r>
            <a:r>
              <a:rPr lang="en-US" sz="1800" b="1" dirty="0" smtClean="0"/>
              <a:t>llowed </a:t>
            </a:r>
            <a:r>
              <a:rPr lang="en-US" sz="1800" b="1" dirty="0"/>
              <a:t>eBay to grow and diversify its business</a:t>
            </a:r>
          </a:p>
          <a:p>
            <a:pPr>
              <a:lnSpc>
                <a:spcPct val="110000"/>
              </a:lnSpc>
            </a:pPr>
            <a:r>
              <a:rPr lang="en-US" sz="2000" dirty="0" smtClean="0"/>
              <a:t>Demonstrates </a:t>
            </a:r>
            <a:r>
              <a:rPr lang="en-US" sz="2000" dirty="0"/>
              <a:t>IT’s role in the development of eBay’s organization as it expands and makes acquisitions</a:t>
            </a:r>
          </a:p>
          <a:p>
            <a:pPr>
              <a:lnSpc>
                <a:spcPct val="110000"/>
              </a:lnSpc>
            </a:pPr>
            <a:r>
              <a:rPr lang="en-US" sz="2000" dirty="0"/>
              <a:t>Illustrates the challenges of maintaining a competitive advantage in a fast-moving, constantly-changing marketplace</a:t>
            </a:r>
            <a:endParaRPr lang="en-US" sz="2400" dirty="0"/>
          </a:p>
        </p:txBody>
      </p:sp>
      <p:pic>
        <p:nvPicPr>
          <p:cNvPr id="524296" name="Picture 8" descr="e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557338"/>
            <a:ext cx="363537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22626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The </a:t>
            </a:r>
            <a:r>
              <a:rPr lang="en-US" dirty="0"/>
              <a:t>Internet and organizations</a:t>
            </a:r>
            <a:br>
              <a:rPr lang="en-US" dirty="0"/>
            </a:br>
            <a:endParaRPr lang="en-IE" dirty="0"/>
          </a:p>
        </p:txBody>
      </p:sp>
      <p:sp>
        <p:nvSpPr>
          <p:cNvPr id="4" name="Content Placeholder 3"/>
          <p:cNvSpPr>
            <a:spLocks noGrp="1"/>
          </p:cNvSpPr>
          <p:nvPr>
            <p:ph idx="1"/>
          </p:nvPr>
        </p:nvSpPr>
        <p:spPr/>
        <p:txBody>
          <a:bodyPr/>
          <a:lstStyle/>
          <a:p>
            <a:pPr>
              <a:lnSpc>
                <a:spcPct val="110000"/>
              </a:lnSpc>
              <a:spcBef>
                <a:spcPct val="25000"/>
              </a:spcBef>
              <a:buFontTx/>
              <a:buChar char="•"/>
            </a:pPr>
            <a:r>
              <a:rPr lang="en-US" sz="2400" dirty="0"/>
              <a:t>The Internet increases the accessibility, storage, and distribution of information and knowledge for organizations</a:t>
            </a:r>
          </a:p>
          <a:p>
            <a:pPr>
              <a:lnSpc>
                <a:spcPct val="110000"/>
              </a:lnSpc>
              <a:spcBef>
                <a:spcPct val="25000"/>
              </a:spcBef>
              <a:buFontTx/>
              <a:buChar char="•"/>
            </a:pPr>
            <a:r>
              <a:rPr lang="en-US" sz="2400" dirty="0"/>
              <a:t>The Internet can greatly lower transaction and agency costs</a:t>
            </a:r>
          </a:p>
          <a:p>
            <a:pPr lvl="1">
              <a:lnSpc>
                <a:spcPct val="110000"/>
              </a:lnSpc>
              <a:spcBef>
                <a:spcPct val="25000"/>
              </a:spcBef>
              <a:buFont typeface="Calibri" panose="020F0502020204030204" pitchFamily="34" charset="0"/>
              <a:buChar char="–"/>
            </a:pPr>
            <a:r>
              <a:rPr lang="en-US" sz="2400" dirty="0"/>
              <a:t>Example: Large firm delivers internal manuals to employees via corporate Web site, saving millions of dollars in distribution costs</a:t>
            </a:r>
          </a:p>
          <a:p>
            <a:endParaRPr lang="en-IE" dirty="0"/>
          </a:p>
        </p:txBody>
      </p:sp>
      <p:pic>
        <p:nvPicPr>
          <p:cNvPr id="473094" name="Picture 6" descr="interne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94806" y="4195489"/>
            <a:ext cx="1761569" cy="264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12545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Planning </a:t>
            </a:r>
            <a:r>
              <a:rPr lang="en-US" dirty="0"/>
              <a:t>a New System</a:t>
            </a:r>
            <a:br>
              <a:rPr lang="en-US" dirty="0"/>
            </a:br>
            <a:endParaRPr lang="en-IE" dirty="0"/>
          </a:p>
        </p:txBody>
      </p:sp>
      <p:sp>
        <p:nvSpPr>
          <p:cNvPr id="6" name="Content Placeholder 5"/>
          <p:cNvSpPr>
            <a:spLocks noGrp="1"/>
          </p:cNvSpPr>
          <p:nvPr>
            <p:ph idx="1"/>
          </p:nvPr>
        </p:nvSpPr>
        <p:spPr>
          <a:solidFill>
            <a:schemeClr val="bg1">
              <a:lumMod val="95000"/>
            </a:schemeClr>
          </a:solidFill>
          <a:ln>
            <a:solidFill>
              <a:srgbClr val="FF6600"/>
            </a:solidFill>
          </a:ln>
        </p:spPr>
        <p:txBody>
          <a:bodyPr>
            <a:noAutofit/>
          </a:bodyPr>
          <a:lstStyle/>
          <a:p>
            <a:pPr marL="0" indent="0">
              <a:spcAft>
                <a:spcPct val="10000"/>
              </a:spcAft>
              <a:buNone/>
            </a:pPr>
            <a:r>
              <a:rPr lang="en-US" sz="2400" b="1" dirty="0"/>
              <a:t>Central organizational factors to consider when planning a new system:</a:t>
            </a:r>
          </a:p>
          <a:p>
            <a:pPr marL="358775" lvl="1">
              <a:spcAft>
                <a:spcPct val="10000"/>
              </a:spcAft>
              <a:buFontTx/>
              <a:buChar char="•"/>
            </a:pPr>
            <a:r>
              <a:rPr lang="en-US" sz="2400" dirty="0"/>
              <a:t>Environment</a:t>
            </a:r>
          </a:p>
          <a:p>
            <a:pPr marL="358775" lvl="1">
              <a:spcAft>
                <a:spcPct val="10000"/>
              </a:spcAft>
              <a:buFontTx/>
              <a:buChar char="•"/>
            </a:pPr>
            <a:r>
              <a:rPr lang="en-US" sz="2400" dirty="0"/>
              <a:t>Structure</a:t>
            </a:r>
          </a:p>
          <a:p>
            <a:pPr lvl="2">
              <a:spcAft>
                <a:spcPct val="10000"/>
              </a:spcAft>
              <a:buFont typeface="Calibri" panose="020F0502020204030204" pitchFamily="34" charset="0"/>
              <a:buChar char="–"/>
            </a:pPr>
            <a:r>
              <a:rPr lang="en-US" dirty="0"/>
              <a:t>Hierarchy, specialization, routines, business processes</a:t>
            </a:r>
          </a:p>
          <a:p>
            <a:pPr marL="358775" lvl="1">
              <a:spcAft>
                <a:spcPct val="10000"/>
              </a:spcAft>
              <a:buFontTx/>
              <a:buChar char="•"/>
            </a:pPr>
            <a:r>
              <a:rPr lang="en-US" sz="2400" dirty="0"/>
              <a:t>Culture and politics</a:t>
            </a:r>
          </a:p>
          <a:p>
            <a:pPr marL="358775" lvl="1">
              <a:spcAft>
                <a:spcPct val="10000"/>
              </a:spcAft>
              <a:buFontTx/>
              <a:buChar char="•"/>
            </a:pPr>
            <a:r>
              <a:rPr lang="en-US" sz="2400" dirty="0"/>
              <a:t>Type of organization and style of leadership </a:t>
            </a:r>
          </a:p>
          <a:p>
            <a:pPr marL="358775" lvl="1">
              <a:spcAft>
                <a:spcPct val="10000"/>
              </a:spcAft>
              <a:buFontTx/>
              <a:buChar char="•"/>
            </a:pPr>
            <a:r>
              <a:rPr lang="en-US" sz="2400" dirty="0"/>
              <a:t>Main interest groups affected by system; attitudes of end users</a:t>
            </a:r>
          </a:p>
          <a:p>
            <a:pPr marL="358775" lvl="1">
              <a:spcAft>
                <a:spcPct val="10000"/>
              </a:spcAft>
              <a:buFontTx/>
              <a:buChar char="•"/>
            </a:pPr>
            <a:r>
              <a:rPr lang="en-US" sz="2400" dirty="0"/>
              <a:t>Tasks, decisions, and business processes the system will assist</a:t>
            </a:r>
            <a:endParaRPr lang="en-US" sz="2400" b="1" dirty="0"/>
          </a:p>
          <a:p>
            <a:endParaRPr lang="en-IE" sz="2400" dirty="0"/>
          </a:p>
        </p:txBody>
      </p:sp>
    </p:spTree>
    <p:extLst>
      <p:ext uri="{BB962C8B-B14F-4D97-AF65-F5344CB8AC3E}">
        <p14:creationId xmlns:p14="http://schemas.microsoft.com/office/powerpoint/2010/main" val="303152099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p:cNvSpPr txBox="1">
            <a:spLocks/>
          </p:cNvSpPr>
          <p:nvPr/>
        </p:nvSpPr>
        <p:spPr bwMode="auto">
          <a:xfrm>
            <a:off x="550665" y="1222540"/>
            <a:ext cx="8229600" cy="4979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GB" dirty="0" smtClean="0"/>
          </a:p>
          <a:p>
            <a:pPr marL="457200" lvl="1" indent="0">
              <a:buNone/>
            </a:pPr>
            <a:endParaRPr lang="en-IE" dirty="0" smtClean="0"/>
          </a:p>
        </p:txBody>
      </p:sp>
      <p:sp>
        <p:nvSpPr>
          <p:cNvPr id="6" name="Title 5"/>
          <p:cNvSpPr>
            <a:spLocks noGrp="1"/>
          </p:cNvSpPr>
          <p:nvPr>
            <p:ph type="title"/>
          </p:nvPr>
        </p:nvSpPr>
        <p:spPr>
          <a:xfrm>
            <a:off x="457200" y="116632"/>
            <a:ext cx="6923112" cy="1143000"/>
          </a:xfrm>
        </p:spPr>
        <p:txBody>
          <a:bodyPr/>
          <a:lstStyle/>
          <a:p>
            <a:r>
              <a:rPr lang="en-GB" sz="3500" dirty="0"/>
              <a:t>External environment:  </a:t>
            </a:r>
            <a:r>
              <a:rPr lang="en-GB" sz="3500" dirty="0">
                <a:solidFill>
                  <a:srgbClr val="FF6600"/>
                </a:solidFill>
              </a:rPr>
              <a:t>Porter five forces </a:t>
            </a:r>
            <a:r>
              <a:rPr lang="en-GB" sz="3500" dirty="0" smtClean="0">
                <a:solidFill>
                  <a:srgbClr val="FF6600"/>
                </a:solidFill>
              </a:rPr>
              <a:t>model</a:t>
            </a:r>
            <a:endParaRPr lang="en-IE" sz="3500" dirty="0">
              <a:solidFill>
                <a:srgbClr val="FF6600"/>
              </a:solidFill>
            </a:endParaRPr>
          </a:p>
        </p:txBody>
      </p:sp>
      <p:sp>
        <p:nvSpPr>
          <p:cNvPr id="7" name="Content Placeholder 6"/>
          <p:cNvSpPr>
            <a:spLocks noGrp="1"/>
          </p:cNvSpPr>
          <p:nvPr>
            <p:ph idx="1"/>
          </p:nvPr>
        </p:nvSpPr>
        <p:spPr/>
        <p:txBody>
          <a:bodyPr>
            <a:normAutofit/>
          </a:bodyPr>
          <a:lstStyle/>
          <a:p>
            <a:pPr marL="265113" lvl="1" indent="-265113">
              <a:spcAft>
                <a:spcPct val="20000"/>
              </a:spcAft>
              <a:buFontTx/>
              <a:buChar char="•"/>
            </a:pPr>
            <a:r>
              <a:rPr lang="en-US" dirty="0"/>
              <a:t>Provides general view of firm, its competitors, and environment</a:t>
            </a:r>
          </a:p>
          <a:p>
            <a:pPr marL="265113" lvl="1" indent="-265113">
              <a:spcAft>
                <a:spcPct val="20000"/>
              </a:spcAft>
              <a:buFontTx/>
              <a:buChar char="•"/>
            </a:pPr>
            <a:r>
              <a:rPr lang="en-US" dirty="0"/>
              <a:t>Five competitive forces shape fate of </a:t>
            </a:r>
            <a:r>
              <a:rPr lang="en-US" dirty="0" smtClean="0"/>
              <a:t>firm. The below </a:t>
            </a:r>
            <a:r>
              <a:rPr lang="en-GB" dirty="0" smtClean="0"/>
              <a:t>assess </a:t>
            </a:r>
            <a:r>
              <a:rPr lang="en-GB" dirty="0"/>
              <a:t>the business and its external threats</a:t>
            </a:r>
          </a:p>
          <a:p>
            <a:endParaRPr lang="en-IE" dirty="0"/>
          </a:p>
        </p:txBody>
      </p:sp>
      <p:sp>
        <p:nvSpPr>
          <p:cNvPr id="12" name="Rectangle 11"/>
          <p:cNvSpPr/>
          <p:nvPr/>
        </p:nvSpPr>
        <p:spPr>
          <a:xfrm>
            <a:off x="516331" y="4366293"/>
            <a:ext cx="1440160" cy="1054332"/>
          </a:xfrm>
          <a:prstGeom prst="rect">
            <a:avLst/>
          </a:prstGeom>
          <a:solidFill>
            <a:srgbClr val="000080"/>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t>Power of buyers</a:t>
            </a:r>
            <a:endParaRPr lang="en-IE" b="1" dirty="0"/>
          </a:p>
        </p:txBody>
      </p:sp>
      <p:sp>
        <p:nvSpPr>
          <p:cNvPr id="13" name="Rectangle 12"/>
          <p:cNvSpPr/>
          <p:nvPr/>
        </p:nvSpPr>
        <p:spPr>
          <a:xfrm>
            <a:off x="2195736" y="4366293"/>
            <a:ext cx="1440160" cy="1054332"/>
          </a:xfrm>
          <a:prstGeom prst="rect">
            <a:avLst/>
          </a:prstGeom>
          <a:solidFill>
            <a:srgbClr val="000080"/>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t>Power of suppliers</a:t>
            </a:r>
            <a:endParaRPr lang="en-IE" b="1" dirty="0"/>
          </a:p>
        </p:txBody>
      </p:sp>
      <p:sp>
        <p:nvSpPr>
          <p:cNvPr id="14" name="Rectangle 13"/>
          <p:cNvSpPr/>
          <p:nvPr/>
        </p:nvSpPr>
        <p:spPr>
          <a:xfrm>
            <a:off x="3873196" y="4366293"/>
            <a:ext cx="1440160" cy="1054332"/>
          </a:xfrm>
          <a:prstGeom prst="rect">
            <a:avLst/>
          </a:prstGeom>
          <a:solidFill>
            <a:srgbClr val="000080"/>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500" b="1" dirty="0" smtClean="0"/>
              <a:t>Extent of rivalry between existing competitors</a:t>
            </a:r>
            <a:endParaRPr lang="en-IE" sz="1500" b="1" dirty="0"/>
          </a:p>
        </p:txBody>
      </p:sp>
      <p:sp>
        <p:nvSpPr>
          <p:cNvPr id="16" name="Oval 15"/>
          <p:cNvSpPr/>
          <p:nvPr/>
        </p:nvSpPr>
        <p:spPr>
          <a:xfrm>
            <a:off x="1054039" y="3921979"/>
            <a:ext cx="359060" cy="3600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chemeClr val="bg1"/>
                </a:solidFill>
              </a:rPr>
              <a:t>1</a:t>
            </a:r>
            <a:endParaRPr lang="en-IE" b="1" dirty="0">
              <a:solidFill>
                <a:schemeClr val="bg1"/>
              </a:solidFill>
            </a:endParaRPr>
          </a:p>
        </p:txBody>
      </p:sp>
      <p:sp>
        <p:nvSpPr>
          <p:cNvPr id="17" name="Rectangle 16"/>
          <p:cNvSpPr/>
          <p:nvPr/>
        </p:nvSpPr>
        <p:spPr>
          <a:xfrm>
            <a:off x="5508104" y="4369251"/>
            <a:ext cx="1440160" cy="1054332"/>
          </a:xfrm>
          <a:prstGeom prst="rect">
            <a:avLst/>
          </a:prstGeom>
          <a:solidFill>
            <a:srgbClr val="000080"/>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500" b="1" dirty="0" smtClean="0"/>
              <a:t>Threat of new entrants</a:t>
            </a:r>
            <a:endParaRPr lang="en-IE" sz="1500" b="1" dirty="0"/>
          </a:p>
        </p:txBody>
      </p:sp>
      <p:sp>
        <p:nvSpPr>
          <p:cNvPr id="18" name="Rectangle 17"/>
          <p:cNvSpPr/>
          <p:nvPr/>
        </p:nvSpPr>
        <p:spPr>
          <a:xfrm>
            <a:off x="7164288" y="4366293"/>
            <a:ext cx="1440160" cy="1054332"/>
          </a:xfrm>
          <a:prstGeom prst="rect">
            <a:avLst/>
          </a:prstGeom>
          <a:solidFill>
            <a:srgbClr val="000080"/>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500" b="1" dirty="0" smtClean="0"/>
              <a:t>Threat of substitutes</a:t>
            </a:r>
            <a:endParaRPr lang="en-IE" sz="1500" b="1" dirty="0"/>
          </a:p>
        </p:txBody>
      </p:sp>
      <p:sp>
        <p:nvSpPr>
          <p:cNvPr id="19" name="Oval 18"/>
          <p:cNvSpPr/>
          <p:nvPr/>
        </p:nvSpPr>
        <p:spPr>
          <a:xfrm>
            <a:off x="2736286" y="3923421"/>
            <a:ext cx="359060" cy="3600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chemeClr val="bg1"/>
                </a:solidFill>
              </a:rPr>
              <a:t>2</a:t>
            </a:r>
            <a:endParaRPr lang="en-IE" b="1" dirty="0">
              <a:solidFill>
                <a:schemeClr val="bg1"/>
              </a:solidFill>
            </a:endParaRPr>
          </a:p>
        </p:txBody>
      </p:sp>
      <p:sp>
        <p:nvSpPr>
          <p:cNvPr id="20" name="Oval 19"/>
          <p:cNvSpPr/>
          <p:nvPr/>
        </p:nvSpPr>
        <p:spPr>
          <a:xfrm>
            <a:off x="4392470" y="3938240"/>
            <a:ext cx="359060" cy="3600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chemeClr val="bg1"/>
                </a:solidFill>
              </a:rPr>
              <a:t>3</a:t>
            </a:r>
            <a:endParaRPr lang="en-IE" b="1" dirty="0">
              <a:solidFill>
                <a:schemeClr val="bg1"/>
              </a:solidFill>
            </a:endParaRPr>
          </a:p>
        </p:txBody>
      </p:sp>
      <p:sp>
        <p:nvSpPr>
          <p:cNvPr id="21" name="Oval 20"/>
          <p:cNvSpPr/>
          <p:nvPr/>
        </p:nvSpPr>
        <p:spPr>
          <a:xfrm>
            <a:off x="5940533" y="3921979"/>
            <a:ext cx="359060" cy="3600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chemeClr val="bg1"/>
                </a:solidFill>
              </a:rPr>
              <a:t>4</a:t>
            </a:r>
            <a:endParaRPr lang="en-IE" b="1" dirty="0">
              <a:solidFill>
                <a:schemeClr val="bg1"/>
              </a:solidFill>
            </a:endParaRPr>
          </a:p>
        </p:txBody>
      </p:sp>
      <p:sp>
        <p:nvSpPr>
          <p:cNvPr id="22" name="Oval 21"/>
          <p:cNvSpPr/>
          <p:nvPr/>
        </p:nvSpPr>
        <p:spPr>
          <a:xfrm>
            <a:off x="7704838" y="3921979"/>
            <a:ext cx="359060" cy="3600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chemeClr val="bg1"/>
                </a:solidFill>
              </a:rPr>
              <a:t>5</a:t>
            </a:r>
            <a:endParaRPr lang="en-IE" b="1" dirty="0">
              <a:solidFill>
                <a:schemeClr val="bg1"/>
              </a:solidFill>
            </a:endParaRPr>
          </a:p>
        </p:txBody>
      </p:sp>
      <p:pic>
        <p:nvPicPr>
          <p:cNvPr id="15" name="Picture 6" descr="Michael POR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3898" y="5622115"/>
            <a:ext cx="1080101" cy="123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04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mtClean="0">
                <a:solidFill>
                  <a:srgbClr val="898989"/>
                </a:solidFill>
                <a:ea typeface="MS PGothic" pitchFamily="34" charset="-128"/>
              </a:rPr>
              <a:t>BSHBIS4 ISM</a:t>
            </a:r>
          </a:p>
        </p:txBody>
      </p:sp>
      <p:sp>
        <p:nvSpPr>
          <p:cNvPr id="368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218C0B-31F4-4138-BB0C-97B95EA9FDD3}" type="slidenum">
              <a:rPr lang="en-GB" smtClean="0">
                <a:solidFill>
                  <a:srgbClr val="898989"/>
                </a:solidFill>
                <a:ea typeface="MS PGothic" pitchFamily="34" charset="-128"/>
              </a:rPr>
              <a:pPr eaLnBrk="1" hangingPunct="1"/>
              <a:t>33</a:t>
            </a:fld>
            <a:endParaRPr lang="en-GB" smtClean="0">
              <a:solidFill>
                <a:srgbClr val="898989"/>
              </a:solidFill>
              <a:ea typeface="MS PGothic" pitchFamily="34" charset="-128"/>
            </a:endParaRPr>
          </a:p>
        </p:txBody>
      </p:sp>
      <p:pic>
        <p:nvPicPr>
          <p:cNvPr id="368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239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7380312" y="116632"/>
            <a:ext cx="1763688" cy="576064"/>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t>Hand-out</a:t>
            </a:r>
            <a:endParaRPr lang="en-IE" b="1" dirty="0"/>
          </a:p>
        </p:txBody>
      </p:sp>
    </p:spTree>
    <p:extLst>
      <p:ext uri="{BB962C8B-B14F-4D97-AF65-F5344CB8AC3E}">
        <p14:creationId xmlns:p14="http://schemas.microsoft.com/office/powerpoint/2010/main" val="143510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Porter’s Competitive Forces </a:t>
            </a:r>
            <a:r>
              <a:rPr lang="en-US" sz="3500" dirty="0" smtClean="0"/>
              <a:t>Model</a:t>
            </a:r>
            <a:endParaRPr lang="en-IE" sz="3500" dirty="0"/>
          </a:p>
        </p:txBody>
      </p:sp>
      <p:sp>
        <p:nvSpPr>
          <p:cNvPr id="4" name="Content Placeholder 3"/>
          <p:cNvSpPr>
            <a:spLocks noGrp="1"/>
          </p:cNvSpPr>
          <p:nvPr>
            <p:ph idx="1"/>
          </p:nvPr>
        </p:nvSpPr>
        <p:spPr/>
        <p:txBody>
          <a:bodyPr/>
          <a:lstStyle/>
          <a:p>
            <a:pPr marL="0" indent="0">
              <a:spcAft>
                <a:spcPct val="20000"/>
              </a:spcAft>
              <a:buNone/>
            </a:pPr>
            <a:r>
              <a:rPr lang="en-US" sz="2800" b="1" dirty="0">
                <a:solidFill>
                  <a:srgbClr val="FF6600"/>
                </a:solidFill>
                <a:cs typeface="Times New Roman" panose="02020603050405020304" pitchFamily="18" charset="0"/>
              </a:rPr>
              <a:t>Traditional competitors</a:t>
            </a:r>
            <a:endParaRPr lang="en-US" sz="2800" b="1" dirty="0">
              <a:solidFill>
                <a:srgbClr val="FF6600"/>
              </a:solidFill>
              <a:cs typeface="Arial" panose="020B0604020202020204" pitchFamily="34" charset="0"/>
            </a:endParaRPr>
          </a:p>
          <a:p>
            <a:pPr lvl="1">
              <a:spcAft>
                <a:spcPct val="20000"/>
              </a:spcAft>
              <a:buFontTx/>
              <a:buChar char="•"/>
            </a:pPr>
            <a:r>
              <a:rPr lang="en-US" sz="2400" dirty="0">
                <a:cs typeface="Times New Roman" panose="02020603050405020304" pitchFamily="18" charset="0"/>
              </a:rPr>
              <a:t>All firms share market space with competitors who are continuously devising new products, services, efficiencies, switching costs</a:t>
            </a:r>
          </a:p>
          <a:p>
            <a:pPr marL="0" indent="0">
              <a:spcAft>
                <a:spcPct val="20000"/>
              </a:spcAft>
              <a:buNone/>
            </a:pPr>
            <a:r>
              <a:rPr lang="en-US" sz="2800" b="1" dirty="0">
                <a:solidFill>
                  <a:srgbClr val="FF6600"/>
                </a:solidFill>
                <a:cs typeface="Times New Roman" panose="02020603050405020304" pitchFamily="18" charset="0"/>
              </a:rPr>
              <a:t>New market entrants</a:t>
            </a:r>
            <a:r>
              <a:rPr lang="en-US" sz="2800" dirty="0">
                <a:solidFill>
                  <a:srgbClr val="FF6600"/>
                </a:solidFill>
              </a:rPr>
              <a:t> </a:t>
            </a:r>
          </a:p>
          <a:p>
            <a:pPr lvl="1">
              <a:spcAft>
                <a:spcPct val="20000"/>
              </a:spcAft>
              <a:buFontTx/>
              <a:buChar char="•"/>
            </a:pPr>
            <a:r>
              <a:rPr lang="en-US" sz="2400" dirty="0">
                <a:cs typeface="Times New Roman" panose="02020603050405020304" pitchFamily="18" charset="0"/>
              </a:rPr>
              <a:t>Some industries have high barriers to entry, e.g. computer chip business</a:t>
            </a:r>
          </a:p>
          <a:p>
            <a:pPr lvl="1">
              <a:spcAft>
                <a:spcPct val="20000"/>
              </a:spcAft>
              <a:buFontTx/>
              <a:buChar char="•"/>
            </a:pPr>
            <a:r>
              <a:rPr lang="en-US" sz="2400" dirty="0">
                <a:cs typeface="Times New Roman" panose="02020603050405020304" pitchFamily="18" charset="0"/>
              </a:rPr>
              <a:t>New companies have new equipment, younger workers, but little brand recognition</a:t>
            </a:r>
          </a:p>
          <a:p>
            <a:endParaRPr lang="en-IE" dirty="0"/>
          </a:p>
        </p:txBody>
      </p:sp>
      <p:pic>
        <p:nvPicPr>
          <p:cNvPr id="483333" name="Picture 5" descr="porters-five-forces-model"/>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6296" y="5373216"/>
            <a:ext cx="1619672" cy="1240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47569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Porter’s Competitive Forces </a:t>
            </a:r>
            <a:r>
              <a:rPr lang="en-US" sz="3500" dirty="0" smtClean="0"/>
              <a:t>Model</a:t>
            </a:r>
            <a:endParaRPr lang="en-IE" sz="3500" dirty="0"/>
          </a:p>
        </p:txBody>
      </p:sp>
      <p:sp>
        <p:nvSpPr>
          <p:cNvPr id="4" name="Content Placeholder 3"/>
          <p:cNvSpPr>
            <a:spLocks noGrp="1"/>
          </p:cNvSpPr>
          <p:nvPr>
            <p:ph idx="1"/>
          </p:nvPr>
        </p:nvSpPr>
        <p:spPr/>
        <p:txBody>
          <a:bodyPr>
            <a:normAutofit fontScale="92500" lnSpcReduction="10000"/>
          </a:bodyPr>
          <a:lstStyle/>
          <a:p>
            <a:pPr marL="0" indent="0">
              <a:spcAft>
                <a:spcPct val="20000"/>
              </a:spcAft>
              <a:buNone/>
            </a:pPr>
            <a:r>
              <a:rPr lang="en-US" sz="2800" b="1" dirty="0">
                <a:solidFill>
                  <a:srgbClr val="FF6600"/>
                </a:solidFill>
                <a:cs typeface="Times New Roman" panose="02020603050405020304" pitchFamily="18" charset="0"/>
              </a:rPr>
              <a:t>Substitute products and services</a:t>
            </a:r>
          </a:p>
          <a:p>
            <a:pPr marL="358775" lvl="1">
              <a:spcAft>
                <a:spcPct val="20000"/>
              </a:spcAft>
              <a:buFontTx/>
              <a:buChar char="•"/>
            </a:pPr>
            <a:r>
              <a:rPr lang="en-US" sz="2400" dirty="0"/>
              <a:t>Substitutes customers might use </a:t>
            </a:r>
            <a:br>
              <a:rPr lang="en-US" sz="2400" dirty="0"/>
            </a:br>
            <a:r>
              <a:rPr lang="en-US" sz="2400" dirty="0"/>
              <a:t>if your prices become too high, </a:t>
            </a:r>
            <a:br>
              <a:rPr lang="en-US" sz="2400" dirty="0"/>
            </a:br>
            <a:r>
              <a:rPr lang="en-US" sz="2400" dirty="0"/>
              <a:t>e.g. iTunes substitutes for CDs</a:t>
            </a:r>
            <a:endParaRPr lang="en-US" dirty="0">
              <a:cs typeface="Times New Roman" panose="02020603050405020304" pitchFamily="18" charset="0"/>
            </a:endParaRPr>
          </a:p>
          <a:p>
            <a:pPr marL="0" indent="0">
              <a:spcAft>
                <a:spcPct val="20000"/>
              </a:spcAft>
              <a:buNone/>
            </a:pPr>
            <a:r>
              <a:rPr lang="en-US" sz="2800" b="1" dirty="0">
                <a:solidFill>
                  <a:srgbClr val="FF6600"/>
                </a:solidFill>
                <a:cs typeface="Times New Roman" panose="02020603050405020304" pitchFamily="18" charset="0"/>
              </a:rPr>
              <a:t>Customers</a:t>
            </a:r>
            <a:r>
              <a:rPr lang="en-US" sz="2800" dirty="0">
                <a:solidFill>
                  <a:srgbClr val="FF6600"/>
                </a:solidFill>
                <a:cs typeface="Times New Roman" panose="02020603050405020304" pitchFamily="18" charset="0"/>
              </a:rPr>
              <a:t> </a:t>
            </a:r>
          </a:p>
          <a:p>
            <a:pPr lvl="1">
              <a:spcAft>
                <a:spcPct val="20000"/>
              </a:spcAft>
              <a:buFontTx/>
              <a:buChar char="•"/>
            </a:pPr>
            <a:r>
              <a:rPr lang="en-US" sz="2400" dirty="0">
                <a:cs typeface="Times New Roman" panose="02020603050405020304" pitchFamily="18" charset="0"/>
              </a:rPr>
              <a:t>Can customers easily switch to competitor’s products? Can they force businesses to compete on price alone in transparent marketplace?</a:t>
            </a:r>
          </a:p>
          <a:p>
            <a:pPr marL="0" indent="0">
              <a:spcAft>
                <a:spcPct val="20000"/>
              </a:spcAft>
              <a:buNone/>
            </a:pPr>
            <a:r>
              <a:rPr lang="en-US" sz="2800" b="1" dirty="0" smtClean="0">
                <a:solidFill>
                  <a:srgbClr val="FF6600"/>
                </a:solidFill>
                <a:cs typeface="Times New Roman" panose="02020603050405020304" pitchFamily="18" charset="0"/>
              </a:rPr>
              <a:t>Suppliers</a:t>
            </a:r>
            <a:endParaRPr lang="en-US" sz="2800" dirty="0">
              <a:solidFill>
                <a:srgbClr val="FF6600"/>
              </a:solidFill>
              <a:cs typeface="Times New Roman" panose="02020603050405020304" pitchFamily="18" charset="0"/>
            </a:endParaRPr>
          </a:p>
          <a:p>
            <a:pPr lvl="1">
              <a:spcAft>
                <a:spcPct val="20000"/>
              </a:spcAft>
              <a:buFontTx/>
              <a:buChar char="•"/>
            </a:pPr>
            <a:r>
              <a:rPr lang="en-US" sz="2400" dirty="0">
                <a:cs typeface="Times New Roman" panose="02020603050405020304" pitchFamily="18" charset="0"/>
              </a:rPr>
              <a:t>Market power of suppliers when firm cannot raise prices as fast as suppliers</a:t>
            </a:r>
          </a:p>
          <a:p>
            <a:endParaRPr lang="en-IE" dirty="0"/>
          </a:p>
        </p:txBody>
      </p:sp>
      <p:pic>
        <p:nvPicPr>
          <p:cNvPr id="485381" name="Picture 5" descr="porters-five-forces-mode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00" y="1585190"/>
            <a:ext cx="2483768" cy="1901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79745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457200" y="4830216"/>
            <a:ext cx="3754760" cy="975048"/>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ounded Rectangle 11"/>
          <p:cNvSpPr/>
          <p:nvPr/>
        </p:nvSpPr>
        <p:spPr>
          <a:xfrm>
            <a:off x="457200" y="4129608"/>
            <a:ext cx="3754760" cy="720080"/>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ounded Rectangle 10"/>
          <p:cNvSpPr/>
          <p:nvPr/>
        </p:nvSpPr>
        <p:spPr>
          <a:xfrm>
            <a:off x="457200" y="3409528"/>
            <a:ext cx="3754760" cy="720080"/>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ounded Rectangle 6"/>
          <p:cNvSpPr/>
          <p:nvPr/>
        </p:nvSpPr>
        <p:spPr>
          <a:xfrm>
            <a:off x="457200" y="2708920"/>
            <a:ext cx="3754760" cy="720080"/>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US" dirty="0"/>
              <a:t>Strategies for dealing with competitive </a:t>
            </a:r>
            <a:r>
              <a:rPr lang="en-US" dirty="0" smtClean="0"/>
              <a:t>forces</a:t>
            </a:r>
            <a:endParaRPr lang="en-IE" dirty="0"/>
          </a:p>
        </p:txBody>
      </p:sp>
      <p:sp>
        <p:nvSpPr>
          <p:cNvPr id="4" name="Content Placeholder 3"/>
          <p:cNvSpPr>
            <a:spLocks noGrp="1"/>
          </p:cNvSpPr>
          <p:nvPr>
            <p:ph idx="1"/>
          </p:nvPr>
        </p:nvSpPr>
        <p:spPr/>
        <p:txBody>
          <a:bodyPr/>
          <a:lstStyle/>
          <a:p>
            <a:pPr marL="0" indent="0">
              <a:spcAft>
                <a:spcPct val="45000"/>
              </a:spcAft>
              <a:buNone/>
            </a:pPr>
            <a:r>
              <a:rPr lang="en-US" sz="2800" b="1" dirty="0">
                <a:solidFill>
                  <a:srgbClr val="FF6600"/>
                </a:solidFill>
                <a:cs typeface="Times New Roman" panose="02020603050405020304" pitchFamily="18" charset="0"/>
              </a:rPr>
              <a:t>Four generic strategies for dealing with competitive forces, enabled by using IT</a:t>
            </a:r>
          </a:p>
          <a:p>
            <a:pPr marL="358775" lvl="1">
              <a:spcAft>
                <a:spcPct val="45000"/>
              </a:spcAft>
              <a:buFontTx/>
              <a:buChar char="•"/>
            </a:pPr>
            <a:r>
              <a:rPr lang="en-US" dirty="0">
                <a:cs typeface="Times New Roman" panose="02020603050405020304" pitchFamily="18" charset="0"/>
              </a:rPr>
              <a:t>Low-cost leadership</a:t>
            </a:r>
            <a:r>
              <a:rPr lang="en-US" dirty="0">
                <a:cs typeface="Arial" panose="020B0604020202020204" pitchFamily="34" charset="0"/>
              </a:rPr>
              <a:t> </a:t>
            </a:r>
            <a:endParaRPr lang="en-US" dirty="0">
              <a:cs typeface="Times New Roman" panose="02020603050405020304" pitchFamily="18" charset="0"/>
            </a:endParaRPr>
          </a:p>
          <a:p>
            <a:pPr marL="358775" lvl="1">
              <a:spcAft>
                <a:spcPct val="45000"/>
              </a:spcAft>
              <a:buFontTx/>
              <a:buChar char="•"/>
            </a:pPr>
            <a:r>
              <a:rPr lang="en-US" dirty="0">
                <a:cs typeface="Times New Roman" panose="02020603050405020304" pitchFamily="18" charset="0"/>
              </a:rPr>
              <a:t>Product differentiation</a:t>
            </a:r>
          </a:p>
          <a:p>
            <a:pPr marL="358775" lvl="1">
              <a:spcAft>
                <a:spcPct val="45000"/>
              </a:spcAft>
              <a:buFontTx/>
              <a:buChar char="•"/>
            </a:pPr>
            <a:r>
              <a:rPr lang="en-US" dirty="0">
                <a:cs typeface="Times New Roman" panose="02020603050405020304" pitchFamily="18" charset="0"/>
              </a:rPr>
              <a:t>Focus on market niche</a:t>
            </a:r>
          </a:p>
          <a:p>
            <a:pPr marL="358775" lvl="1">
              <a:spcAft>
                <a:spcPct val="45000"/>
              </a:spcAft>
              <a:buFontTx/>
              <a:buChar char="•"/>
            </a:pPr>
            <a:r>
              <a:rPr lang="en-US" dirty="0">
                <a:cs typeface="Times New Roman" panose="02020603050405020304" pitchFamily="18" charset="0"/>
              </a:rPr>
              <a:t>Strengthen customer </a:t>
            </a:r>
            <a:br>
              <a:rPr lang="en-US" dirty="0">
                <a:cs typeface="Times New Roman" panose="02020603050405020304" pitchFamily="18" charset="0"/>
              </a:rPr>
            </a:br>
            <a:r>
              <a:rPr lang="en-US" dirty="0">
                <a:cs typeface="Times New Roman" panose="02020603050405020304" pitchFamily="18" charset="0"/>
              </a:rPr>
              <a:t>and supplier intimacy</a:t>
            </a:r>
          </a:p>
          <a:p>
            <a:endParaRPr lang="en-IE" dirty="0"/>
          </a:p>
        </p:txBody>
      </p:sp>
      <p:pic>
        <p:nvPicPr>
          <p:cNvPr id="487434" name="Picture 10" descr="GenericStrateg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836" y="2708920"/>
            <a:ext cx="371696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0482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139136" cy="1143000"/>
          </a:xfrm>
        </p:spPr>
        <p:txBody>
          <a:bodyPr/>
          <a:lstStyle/>
          <a:p>
            <a:r>
              <a:rPr lang="en-US" sz="3500" dirty="0"/>
              <a:t>Strategies for dealing with competitive </a:t>
            </a:r>
            <a:r>
              <a:rPr lang="en-US" sz="3500" dirty="0" smtClean="0"/>
              <a:t>forces</a:t>
            </a:r>
            <a:endParaRPr lang="en-IE" sz="3500" dirty="0"/>
          </a:p>
        </p:txBody>
      </p:sp>
      <p:sp>
        <p:nvSpPr>
          <p:cNvPr id="3" name="Content Placeholder 2"/>
          <p:cNvSpPr>
            <a:spLocks noGrp="1"/>
          </p:cNvSpPr>
          <p:nvPr>
            <p:ph idx="1"/>
          </p:nvPr>
        </p:nvSpPr>
        <p:spPr>
          <a:xfrm>
            <a:off x="457200" y="1600200"/>
            <a:ext cx="5626968" cy="4525963"/>
          </a:xfrm>
        </p:spPr>
        <p:txBody>
          <a:bodyPr>
            <a:normAutofit fontScale="92500"/>
          </a:bodyPr>
          <a:lstStyle/>
          <a:p>
            <a:pPr marL="0" indent="0">
              <a:spcAft>
                <a:spcPct val="25000"/>
              </a:spcAft>
              <a:buNone/>
            </a:pPr>
            <a:r>
              <a:rPr lang="en-US" sz="2800" b="1" dirty="0" smtClean="0">
                <a:solidFill>
                  <a:srgbClr val="FF6600"/>
                </a:solidFill>
                <a:cs typeface="Times New Roman" panose="02020603050405020304" pitchFamily="18" charset="0"/>
              </a:rPr>
              <a:t>1. Low-cost </a:t>
            </a:r>
            <a:r>
              <a:rPr lang="en-US" sz="2800" b="1" dirty="0">
                <a:solidFill>
                  <a:srgbClr val="FF6600"/>
                </a:solidFill>
                <a:cs typeface="Times New Roman" panose="02020603050405020304" pitchFamily="18" charset="0"/>
              </a:rPr>
              <a:t>leadership</a:t>
            </a:r>
            <a:endParaRPr lang="en-US" sz="2800" b="1" dirty="0">
              <a:solidFill>
                <a:srgbClr val="FF6600"/>
              </a:solidFill>
              <a:cs typeface="Arial" panose="020B0604020202020204" pitchFamily="34" charset="0"/>
            </a:endParaRPr>
          </a:p>
          <a:p>
            <a:pPr marL="285750" lvl="1">
              <a:spcAft>
                <a:spcPct val="25000"/>
              </a:spcAft>
              <a:buFontTx/>
              <a:buChar char="•"/>
            </a:pPr>
            <a:r>
              <a:rPr lang="en-US" sz="2400" dirty="0"/>
              <a:t>Produce products and services at a lower price than competitors while enhancing quality and level of service</a:t>
            </a:r>
            <a:endParaRPr lang="en-US" sz="2400" dirty="0">
              <a:cs typeface="Times New Roman" panose="02020603050405020304" pitchFamily="18" charset="0"/>
            </a:endParaRPr>
          </a:p>
          <a:p>
            <a:pPr marL="0" lvl="1" indent="0">
              <a:spcAft>
                <a:spcPct val="25000"/>
              </a:spcAft>
              <a:buNone/>
            </a:pPr>
            <a:r>
              <a:rPr lang="en-US" sz="2400" b="1" dirty="0">
                <a:cs typeface="Times New Roman" panose="02020603050405020304" pitchFamily="18" charset="0"/>
              </a:rPr>
              <a:t>Examples: </a:t>
            </a:r>
            <a:r>
              <a:rPr lang="en-US" sz="2400" dirty="0">
                <a:cs typeface="Times New Roman" panose="02020603050405020304" pitchFamily="18" charset="0"/>
              </a:rPr>
              <a:t>Wal-Mart, Dell</a:t>
            </a:r>
          </a:p>
          <a:p>
            <a:pPr marL="0" indent="0">
              <a:spcAft>
                <a:spcPct val="25000"/>
              </a:spcAft>
              <a:buNone/>
            </a:pPr>
            <a:r>
              <a:rPr lang="en-US" sz="2800" b="1" dirty="0" smtClean="0">
                <a:solidFill>
                  <a:srgbClr val="FF6600"/>
                </a:solidFill>
                <a:cs typeface="Times New Roman" panose="02020603050405020304" pitchFamily="18" charset="0"/>
              </a:rPr>
              <a:t>2. Product </a:t>
            </a:r>
            <a:r>
              <a:rPr lang="en-US" sz="2800" b="1" dirty="0">
                <a:solidFill>
                  <a:srgbClr val="FF6600"/>
                </a:solidFill>
                <a:cs typeface="Times New Roman" panose="02020603050405020304" pitchFamily="18" charset="0"/>
              </a:rPr>
              <a:t>differentiation</a:t>
            </a:r>
          </a:p>
          <a:p>
            <a:pPr marL="285750" lvl="1">
              <a:spcAft>
                <a:spcPct val="25000"/>
              </a:spcAft>
              <a:buFontTx/>
              <a:buChar char="•"/>
            </a:pPr>
            <a:r>
              <a:rPr lang="en-US" sz="2400" dirty="0">
                <a:cs typeface="Times New Roman" panose="02020603050405020304" pitchFamily="18" charset="0"/>
              </a:rPr>
              <a:t>Enable new products or services, greatly change customer convenience and experience</a:t>
            </a:r>
          </a:p>
          <a:p>
            <a:pPr marL="285750" lvl="1">
              <a:spcAft>
                <a:spcPct val="25000"/>
              </a:spcAft>
              <a:buFontTx/>
              <a:buChar char="•"/>
            </a:pPr>
            <a:r>
              <a:rPr lang="en-US" sz="2400" dirty="0">
                <a:cs typeface="Times New Roman" panose="02020603050405020304" pitchFamily="18" charset="0"/>
              </a:rPr>
              <a:t>Examples: Google, Land’s End, Apple iPhone</a:t>
            </a:r>
          </a:p>
          <a:p>
            <a:endParaRPr lang="en-IE" dirty="0"/>
          </a:p>
        </p:txBody>
      </p:sp>
      <p:pic>
        <p:nvPicPr>
          <p:cNvPr id="489479" name="Picture 7" descr="porters-five-forces-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2" y="1385176"/>
            <a:ext cx="2916238" cy="2233612"/>
          </a:xfrm>
          <a:prstGeom prst="rect">
            <a:avLst/>
          </a:prstGeom>
          <a:noFill/>
          <a:extLst>
            <a:ext uri="{909E8E84-426E-40DD-AFC4-6F175D3DCCD1}">
              <a14:hiddenFill xmlns:a14="http://schemas.microsoft.com/office/drawing/2010/main">
                <a:solidFill>
                  <a:srgbClr val="FFFFFF"/>
                </a:solidFill>
              </a14:hiddenFill>
            </a:ext>
          </a:extLst>
        </p:spPr>
      </p:pic>
      <p:pic>
        <p:nvPicPr>
          <p:cNvPr id="489480" name="Picture 8" descr="GenericStrateg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3959356"/>
            <a:ext cx="3046413"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6886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457200" y="116632"/>
            <a:ext cx="7067128" cy="1143000"/>
          </a:xfrm>
        </p:spPr>
        <p:txBody>
          <a:bodyPr/>
          <a:lstStyle/>
          <a:p>
            <a:r>
              <a:rPr lang="en-GB" sz="3200" dirty="0"/>
              <a:t>IT-Enabled New Products and Services Providing Competitive Advantage</a:t>
            </a:r>
            <a:endParaRPr lang="en-US" sz="3200" dirty="0"/>
          </a:p>
        </p:txBody>
      </p:sp>
      <p:pic>
        <p:nvPicPr>
          <p:cNvPr id="532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2776"/>
            <a:ext cx="9144000" cy="544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311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995120" cy="1143000"/>
          </a:xfrm>
        </p:spPr>
        <p:txBody>
          <a:bodyPr/>
          <a:lstStyle/>
          <a:p>
            <a:r>
              <a:rPr lang="en-US" sz="3500" dirty="0"/>
              <a:t>Strategies for dealing with competitive </a:t>
            </a:r>
            <a:r>
              <a:rPr lang="en-US" sz="3500" dirty="0" smtClean="0"/>
              <a:t>forces</a:t>
            </a:r>
            <a:endParaRPr lang="en-IE" sz="3500" dirty="0"/>
          </a:p>
        </p:txBody>
      </p:sp>
      <p:sp>
        <p:nvSpPr>
          <p:cNvPr id="3" name="Content Placeholder 2"/>
          <p:cNvSpPr>
            <a:spLocks noGrp="1"/>
          </p:cNvSpPr>
          <p:nvPr>
            <p:ph idx="1"/>
          </p:nvPr>
        </p:nvSpPr>
        <p:spPr/>
        <p:txBody>
          <a:bodyPr>
            <a:normAutofit lnSpcReduction="10000"/>
          </a:bodyPr>
          <a:lstStyle/>
          <a:p>
            <a:pPr marL="0" indent="0">
              <a:spcAft>
                <a:spcPct val="35000"/>
              </a:spcAft>
              <a:buNone/>
            </a:pPr>
            <a:r>
              <a:rPr lang="en-US" sz="2600" b="1" dirty="0" smtClean="0">
                <a:solidFill>
                  <a:srgbClr val="FF6600"/>
                </a:solidFill>
                <a:cs typeface="Times New Roman" panose="02020603050405020304" pitchFamily="18" charset="0"/>
              </a:rPr>
              <a:t>3. Focus </a:t>
            </a:r>
            <a:r>
              <a:rPr lang="en-US" sz="2600" b="1" dirty="0">
                <a:solidFill>
                  <a:srgbClr val="FF6600"/>
                </a:solidFill>
                <a:cs typeface="Times New Roman" panose="02020603050405020304" pitchFamily="18" charset="0"/>
              </a:rPr>
              <a:t>on market niche</a:t>
            </a:r>
          </a:p>
          <a:p>
            <a:pPr marL="441325" lvl="1">
              <a:spcAft>
                <a:spcPct val="35000"/>
              </a:spcAft>
              <a:buFontTx/>
              <a:buChar char="•"/>
            </a:pPr>
            <a:r>
              <a:rPr lang="en-US" sz="2600" dirty="0"/>
              <a:t>Use information systems to enable a focused strategy on a single market niche; specialize</a:t>
            </a:r>
          </a:p>
          <a:p>
            <a:pPr marL="441325" lvl="1">
              <a:spcAft>
                <a:spcPct val="35000"/>
              </a:spcAft>
              <a:buFontTx/>
              <a:buChar char="•"/>
            </a:pPr>
            <a:r>
              <a:rPr lang="en-US" sz="2600" dirty="0">
                <a:cs typeface="Times New Roman" panose="02020603050405020304" pitchFamily="18" charset="0"/>
              </a:rPr>
              <a:t>Example: Hilton Hotels </a:t>
            </a:r>
          </a:p>
          <a:p>
            <a:pPr marL="0" indent="0">
              <a:spcAft>
                <a:spcPct val="35000"/>
              </a:spcAft>
              <a:buNone/>
            </a:pPr>
            <a:r>
              <a:rPr lang="en-US" sz="2600" b="1" dirty="0" smtClean="0">
                <a:solidFill>
                  <a:srgbClr val="FF6600"/>
                </a:solidFill>
                <a:cs typeface="Times New Roman" panose="02020603050405020304" pitchFamily="18" charset="0"/>
              </a:rPr>
              <a:t>4. Strengthen </a:t>
            </a:r>
            <a:r>
              <a:rPr lang="en-US" sz="2600" b="1" dirty="0">
                <a:solidFill>
                  <a:srgbClr val="FF6600"/>
                </a:solidFill>
                <a:cs typeface="Times New Roman" panose="02020603050405020304" pitchFamily="18" charset="0"/>
              </a:rPr>
              <a:t>customer and supplier intimacy</a:t>
            </a:r>
          </a:p>
          <a:p>
            <a:pPr marL="441325" lvl="1">
              <a:spcAft>
                <a:spcPct val="35000"/>
              </a:spcAft>
              <a:buFontTx/>
              <a:buChar char="•"/>
            </a:pPr>
            <a:r>
              <a:rPr lang="en-US" sz="2600" dirty="0">
                <a:cs typeface="Times New Roman" panose="02020603050405020304" pitchFamily="18" charset="0"/>
              </a:rPr>
              <a:t>Use information systems to develop strong ties and loyalty with customers and suppliers; increase switching costs</a:t>
            </a:r>
          </a:p>
          <a:p>
            <a:pPr marL="441325" lvl="1">
              <a:spcAft>
                <a:spcPct val="35000"/>
              </a:spcAft>
              <a:buFontTx/>
              <a:buChar char="•"/>
            </a:pPr>
            <a:r>
              <a:rPr lang="en-US" sz="2600" dirty="0">
                <a:cs typeface="Times New Roman" panose="02020603050405020304" pitchFamily="18" charset="0"/>
              </a:rPr>
              <a:t>Example: Chrysler, </a:t>
            </a:r>
            <a:r>
              <a:rPr lang="en-US" sz="2600" dirty="0" smtClean="0">
                <a:cs typeface="Times New Roman" panose="02020603050405020304" pitchFamily="18" charset="0"/>
              </a:rPr>
              <a:t>Amazon</a:t>
            </a:r>
            <a:endParaRPr lang="en-US" sz="2600" dirty="0">
              <a:cs typeface="Times New Roman" panose="02020603050405020304" pitchFamily="18" charset="0"/>
            </a:endParaRPr>
          </a:p>
        </p:txBody>
      </p:sp>
      <p:pic>
        <p:nvPicPr>
          <p:cNvPr id="491525" name="Picture 5" descr="porters-five-forces-mod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8166" y="3015510"/>
            <a:ext cx="1475334" cy="1129991"/>
          </a:xfrm>
          <a:prstGeom prst="rect">
            <a:avLst/>
          </a:prstGeom>
          <a:noFill/>
          <a:extLst>
            <a:ext uri="{909E8E84-426E-40DD-AFC4-6F175D3DCCD1}">
              <a14:hiddenFill xmlns:a14="http://schemas.microsoft.com/office/drawing/2010/main">
                <a:solidFill>
                  <a:srgbClr val="FFFFFF"/>
                </a:solidFill>
              </a14:hiddenFill>
            </a:ext>
          </a:extLst>
        </p:spPr>
      </p:pic>
      <p:pic>
        <p:nvPicPr>
          <p:cNvPr id="491526" name="Picture 6" descr="GenericStrateg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2007" y="5560811"/>
            <a:ext cx="1461493" cy="116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9411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Organizations and Information </a:t>
            </a:r>
            <a:r>
              <a:rPr lang="en-US" dirty="0" smtClean="0"/>
              <a:t>Systems</a:t>
            </a:r>
            <a:endParaRPr lang="en-IE" dirty="0"/>
          </a:p>
        </p:txBody>
      </p:sp>
      <p:sp>
        <p:nvSpPr>
          <p:cNvPr id="4" name="Content Placeholder 3"/>
          <p:cNvSpPr>
            <a:spLocks noGrp="1"/>
          </p:cNvSpPr>
          <p:nvPr>
            <p:ph idx="1"/>
          </p:nvPr>
        </p:nvSpPr>
        <p:spPr/>
        <p:txBody>
          <a:bodyPr/>
          <a:lstStyle/>
          <a:p>
            <a:pPr>
              <a:spcBef>
                <a:spcPct val="50000"/>
              </a:spcBef>
              <a:buFontTx/>
              <a:buChar char="•"/>
            </a:pPr>
            <a:r>
              <a:rPr lang="en-US" sz="2800" b="1" dirty="0">
                <a:cs typeface="Times New Roman" panose="02020603050405020304" pitchFamily="18" charset="0"/>
              </a:rPr>
              <a:t>Information technology and organizations influence one </a:t>
            </a:r>
            <a:r>
              <a:rPr lang="en-US" sz="2800" b="1" dirty="0" smtClean="0">
                <a:cs typeface="Times New Roman" panose="02020603050405020304" pitchFamily="18" charset="0"/>
              </a:rPr>
              <a:t>another</a:t>
            </a:r>
          </a:p>
          <a:p>
            <a:pPr marL="0" indent="0">
              <a:spcBef>
                <a:spcPct val="50000"/>
              </a:spcBef>
              <a:buNone/>
            </a:pPr>
            <a:r>
              <a:rPr lang="en-US" sz="2400" dirty="0" smtClean="0">
                <a:cs typeface="Times New Roman" panose="02020603050405020304" pitchFamily="18" charset="0"/>
              </a:rPr>
              <a:t>Complex </a:t>
            </a:r>
            <a:r>
              <a:rPr lang="en-US" sz="2400" dirty="0">
                <a:cs typeface="Times New Roman" panose="02020603050405020304" pitchFamily="18" charset="0"/>
              </a:rPr>
              <a:t>relationship influenced by organization’s structure, business processes, politics, culture, environment, and management decisions</a:t>
            </a:r>
          </a:p>
          <a:p>
            <a:endParaRPr lang="en-IE" dirty="0"/>
          </a:p>
        </p:txBody>
      </p:sp>
      <p:pic>
        <p:nvPicPr>
          <p:cNvPr id="423942" name="Picture 6" descr="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346" y="4199210"/>
            <a:ext cx="2103437" cy="2232025"/>
          </a:xfrm>
          <a:prstGeom prst="rect">
            <a:avLst/>
          </a:prstGeom>
          <a:noFill/>
          <a:extLst>
            <a:ext uri="{909E8E84-426E-40DD-AFC4-6F175D3DCCD1}">
              <a14:hiddenFill xmlns:a14="http://schemas.microsoft.com/office/drawing/2010/main">
                <a:solidFill>
                  <a:srgbClr val="FFFFFF"/>
                </a:solidFill>
              </a14:hiddenFill>
            </a:ext>
          </a:extLst>
        </p:spPr>
      </p:pic>
      <p:pic>
        <p:nvPicPr>
          <p:cNvPr id="423947" name="Picture 11" descr="SP201_000000366_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796" y="4056335"/>
            <a:ext cx="1968500" cy="2613025"/>
          </a:xfrm>
          <a:prstGeom prst="rect">
            <a:avLst/>
          </a:prstGeom>
          <a:noFill/>
          <a:extLst>
            <a:ext uri="{909E8E84-426E-40DD-AFC4-6F175D3DCCD1}">
              <a14:hiddenFill xmlns:a14="http://schemas.microsoft.com/office/drawing/2010/main">
                <a:solidFill>
                  <a:srgbClr val="FFFFFF"/>
                </a:solidFill>
              </a14:hiddenFill>
            </a:ext>
          </a:extLst>
        </p:spPr>
      </p:pic>
      <p:sp>
        <p:nvSpPr>
          <p:cNvPr id="423948" name="AutoShape 12"/>
          <p:cNvSpPr>
            <a:spLocks noChangeArrowheads="1"/>
          </p:cNvSpPr>
          <p:nvPr/>
        </p:nvSpPr>
        <p:spPr bwMode="auto">
          <a:xfrm>
            <a:off x="3683471" y="4631010"/>
            <a:ext cx="1008062" cy="719138"/>
          </a:xfrm>
          <a:prstGeom prst="leftRightArrow">
            <a:avLst>
              <a:gd name="adj1" fmla="val 50000"/>
              <a:gd name="adj2" fmla="val 28035"/>
            </a:avLst>
          </a:prstGeom>
          <a:solidFill>
            <a:srgbClr val="B3E2FF"/>
          </a:solidFill>
          <a:ln w="9525">
            <a:solidFill>
              <a:srgbClr val="000080"/>
            </a:solidFill>
            <a:miter lim="800000"/>
            <a:headEnd/>
            <a:tailEnd/>
          </a:ln>
          <a:effectLst/>
          <a:extLst/>
        </p:spPr>
        <p:txBody>
          <a:bodyPr wrap="none" anchor="ctr"/>
          <a:lstStyle/>
          <a:p>
            <a:endParaRPr lang="en-IE"/>
          </a:p>
        </p:txBody>
      </p:sp>
    </p:spTree>
    <p:extLst>
      <p:ext uri="{BB962C8B-B14F-4D97-AF65-F5344CB8AC3E}">
        <p14:creationId xmlns:p14="http://schemas.microsoft.com/office/powerpoint/2010/main" val="212346392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The Internet’s impact on competitive </a:t>
            </a:r>
            <a:r>
              <a:rPr lang="en-US" sz="3500" dirty="0" smtClean="0"/>
              <a:t>advantage</a:t>
            </a:r>
            <a:endParaRPr lang="en-IE" sz="3500" dirty="0"/>
          </a:p>
        </p:txBody>
      </p:sp>
      <p:sp>
        <p:nvSpPr>
          <p:cNvPr id="4" name="Content Placeholder 3"/>
          <p:cNvSpPr>
            <a:spLocks noGrp="1"/>
          </p:cNvSpPr>
          <p:nvPr>
            <p:ph sz="half" idx="1"/>
          </p:nvPr>
        </p:nvSpPr>
        <p:spPr/>
        <p:txBody>
          <a:bodyPr>
            <a:normAutofit lnSpcReduction="10000"/>
          </a:bodyPr>
          <a:lstStyle/>
          <a:p>
            <a:pPr>
              <a:spcAft>
                <a:spcPct val="30000"/>
              </a:spcAft>
              <a:buFontTx/>
              <a:buChar char="•"/>
            </a:pPr>
            <a:r>
              <a:rPr lang="en-US" sz="2200" dirty="0">
                <a:cs typeface="Times New Roman" panose="02020603050405020304" pitchFamily="18" charset="0"/>
              </a:rPr>
              <a:t>Transformation, destruction, threat to some industries</a:t>
            </a:r>
          </a:p>
          <a:p>
            <a:pPr marL="0" lvl="1" indent="0">
              <a:spcAft>
                <a:spcPct val="30000"/>
              </a:spcAft>
              <a:buNone/>
            </a:pPr>
            <a:r>
              <a:rPr lang="en-US" sz="2200" dirty="0">
                <a:cs typeface="Times New Roman" panose="02020603050405020304" pitchFamily="18" charset="0"/>
              </a:rPr>
              <a:t>E.g. </a:t>
            </a:r>
            <a:r>
              <a:rPr lang="en-US" sz="2200" dirty="0" smtClean="0">
                <a:cs typeface="Times New Roman" panose="02020603050405020304" pitchFamily="18" charset="0"/>
              </a:rPr>
              <a:t>Travel </a:t>
            </a:r>
            <a:r>
              <a:rPr lang="en-US" sz="2200" dirty="0">
                <a:cs typeface="Times New Roman" panose="02020603050405020304" pitchFamily="18" charset="0"/>
              </a:rPr>
              <a:t>agency, printed encyclopedia, newspaper</a:t>
            </a:r>
          </a:p>
          <a:p>
            <a:pPr>
              <a:spcAft>
                <a:spcPct val="30000"/>
              </a:spcAft>
              <a:buFontTx/>
              <a:buChar char="•"/>
            </a:pPr>
            <a:r>
              <a:rPr lang="en-US" sz="2200" dirty="0">
                <a:cs typeface="Times New Roman" panose="02020603050405020304" pitchFamily="18" charset="0"/>
              </a:rPr>
              <a:t>Competitive forces still at work, but rivalry more intense</a:t>
            </a:r>
          </a:p>
          <a:p>
            <a:pPr>
              <a:spcAft>
                <a:spcPct val="30000"/>
              </a:spcAft>
              <a:buFontTx/>
              <a:buChar char="•"/>
            </a:pPr>
            <a:r>
              <a:rPr lang="en-US" sz="2200" dirty="0">
                <a:cs typeface="Times New Roman" panose="02020603050405020304" pitchFamily="18" charset="0"/>
              </a:rPr>
              <a:t>Universal standards allow new rivals, entrants to market</a:t>
            </a:r>
          </a:p>
          <a:p>
            <a:pPr>
              <a:spcAft>
                <a:spcPct val="30000"/>
              </a:spcAft>
              <a:buFontTx/>
              <a:buChar char="•"/>
            </a:pPr>
            <a:r>
              <a:rPr lang="en-US" sz="2200" dirty="0">
                <a:cs typeface="Times New Roman" panose="02020603050405020304" pitchFamily="18" charset="0"/>
              </a:rPr>
              <a:t>New opportunities for building brands and loyal customer bases</a:t>
            </a:r>
          </a:p>
          <a:p>
            <a:endParaRPr lang="en-IE" dirty="0"/>
          </a:p>
        </p:txBody>
      </p:sp>
      <p:pic>
        <p:nvPicPr>
          <p:cNvPr id="495622" name="Picture 6" descr="internet-1.jpg image by theonlinecitizen"/>
          <p:cNvPicPr>
            <a:picLocks noChangeAspect="1" noChangeArrowheads="1"/>
          </p:cNvPicPr>
          <p:nvPr/>
        </p:nvPicPr>
        <p:blipFill rotWithShape="1">
          <a:blip r:embed="rId3">
            <a:extLst>
              <a:ext uri="{28A0092B-C50C-407E-A947-70E740481C1C}">
                <a14:useLocalDpi xmlns:a14="http://schemas.microsoft.com/office/drawing/2010/main" val="0"/>
              </a:ext>
            </a:extLst>
          </a:blip>
          <a:srcRect l="16157" t="7560" r="20181" b="9281"/>
          <a:stretch/>
        </p:blipFill>
        <p:spPr bwMode="auto">
          <a:xfrm>
            <a:off x="5652120" y="2492896"/>
            <a:ext cx="2304256"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76243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Value Chain</a:t>
            </a:r>
            <a:endParaRPr lang="en-US" dirty="0"/>
          </a:p>
        </p:txBody>
      </p:sp>
      <p:sp>
        <p:nvSpPr>
          <p:cNvPr id="5" name="Content Placeholder 4"/>
          <p:cNvSpPr>
            <a:spLocks noGrp="1"/>
          </p:cNvSpPr>
          <p:nvPr>
            <p:ph idx="1"/>
          </p:nvPr>
        </p:nvSpPr>
        <p:spPr/>
        <p:txBody>
          <a:bodyPr>
            <a:normAutofit lnSpcReduction="10000"/>
          </a:bodyPr>
          <a:lstStyle/>
          <a:p>
            <a:pPr marL="274638" indent="-274638">
              <a:buFont typeface="Calibri" panose="020F0502020204030204" pitchFamily="34" charset="0"/>
              <a:buChar char="•"/>
            </a:pPr>
            <a:r>
              <a:rPr lang="en-IE" sz="1800" dirty="0"/>
              <a:t>The value chain model highlights specific activities where competitive strategies can be applied and where information Systems are most likely to have a </a:t>
            </a:r>
            <a:r>
              <a:rPr lang="en-IE" sz="1800" dirty="0" err="1"/>
              <a:t>stragic</a:t>
            </a:r>
            <a:r>
              <a:rPr lang="en-IE" sz="1800" dirty="0"/>
              <a:t> impact.</a:t>
            </a:r>
          </a:p>
          <a:p>
            <a:pPr marL="274638" indent="-274638">
              <a:buFont typeface="Calibri" panose="020F0502020204030204" pitchFamily="34" charset="0"/>
              <a:buChar char="•"/>
            </a:pPr>
            <a:endParaRPr lang="en-IE" sz="1800" dirty="0"/>
          </a:p>
          <a:p>
            <a:pPr marL="274638" indent="-274638">
              <a:buFont typeface="Calibri" panose="020F0502020204030204" pitchFamily="34" charset="0"/>
              <a:buChar char="•"/>
            </a:pPr>
            <a:r>
              <a:rPr lang="en-IE" sz="1800" dirty="0"/>
              <a:t>The more value an organisation creates, the more profitable it is likely to be. And when you provide more value to your customers, you build competitive advantage.</a:t>
            </a:r>
          </a:p>
          <a:p>
            <a:pPr marL="274638" indent="-274638">
              <a:buFont typeface="Calibri" panose="020F0502020204030204" pitchFamily="34" charset="0"/>
              <a:buChar char="•"/>
            </a:pPr>
            <a:endParaRPr lang="en-IE" sz="1800" dirty="0"/>
          </a:p>
          <a:p>
            <a:pPr marL="274638" lvl="1" indent="-274638">
              <a:buFont typeface="Calibri" panose="020F0502020204030204" pitchFamily="34" charset="0"/>
              <a:buChar char="•"/>
            </a:pPr>
            <a:r>
              <a:rPr lang="en-IE" sz="1800" dirty="0"/>
              <a:t>Understanding how your company creates value, and looking for ways to add more value, are critical elements in developing a competitive strategy. </a:t>
            </a:r>
            <a:r>
              <a:rPr lang="en-US" sz="1800" dirty="0">
                <a:cs typeface="Times New Roman" pitchFamily="18" charset="0"/>
              </a:rPr>
              <a:t>At each stage, determine how information systems can improve operational efficiency and improve customer and supplier intimacy</a:t>
            </a:r>
          </a:p>
          <a:p>
            <a:pPr marL="274638" indent="-274638">
              <a:buFont typeface="Calibri" panose="020F0502020204030204" pitchFamily="34" charset="0"/>
              <a:buChar char="•"/>
            </a:pPr>
            <a:endParaRPr lang="en-IE" sz="1800" dirty="0"/>
          </a:p>
          <a:p>
            <a:pPr marL="274638" indent="-274638">
              <a:buFont typeface="Calibri" panose="020F0502020204030204" pitchFamily="34" charset="0"/>
              <a:buChar char="•"/>
            </a:pPr>
            <a:r>
              <a:rPr lang="en-IE" sz="1800" dirty="0"/>
              <a:t>Porter proposed a general-purpose value chain that companies can use to examine all of their activities, and see how they're connected. The way in which value chain activities are performed determines costs and affects profits, so this tool can help you understand the sources of value for your organisation. </a:t>
            </a:r>
          </a:p>
          <a:p>
            <a:endParaRPr lang="en-IE" dirty="0"/>
          </a:p>
        </p:txBody>
      </p:sp>
      <p:pic>
        <p:nvPicPr>
          <p:cNvPr id="10242" name="Picture 2" descr="http://bettyfeng.files.wordpress.com/2009/08/a-value-chain-analysis1.jpg"/>
          <p:cNvPicPr>
            <a:picLocks noChangeAspect="1" noChangeArrowheads="1"/>
          </p:cNvPicPr>
          <p:nvPr/>
        </p:nvPicPr>
        <p:blipFill rotWithShape="1">
          <a:blip r:embed="rId2">
            <a:extLst>
              <a:ext uri="{28A0092B-C50C-407E-A947-70E740481C1C}">
                <a14:useLocalDpi xmlns:a14="http://schemas.microsoft.com/office/drawing/2010/main" val="0"/>
              </a:ext>
            </a:extLst>
          </a:blip>
          <a:srcRect t="14141" b="59531"/>
          <a:stretch/>
        </p:blipFill>
        <p:spPr bwMode="auto">
          <a:xfrm>
            <a:off x="2267744" y="6021288"/>
            <a:ext cx="4998790" cy="75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664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GB" dirty="0" smtClean="0"/>
              <a:t>Porter’s Value Chain</a:t>
            </a:r>
            <a:endParaRPr lang="en-GB" dirty="0"/>
          </a:p>
        </p:txBody>
      </p:sp>
      <p:grpSp>
        <p:nvGrpSpPr>
          <p:cNvPr id="40965" name="Group 3"/>
          <p:cNvGrpSpPr>
            <a:grpSpLocks/>
          </p:cNvGrpSpPr>
          <p:nvPr/>
        </p:nvGrpSpPr>
        <p:grpSpPr bwMode="auto">
          <a:xfrm>
            <a:off x="71438" y="2057400"/>
            <a:ext cx="8848725" cy="3521075"/>
            <a:chOff x="348" y="802"/>
            <a:chExt cx="5574" cy="2218"/>
          </a:xfrm>
        </p:grpSpPr>
        <p:grpSp>
          <p:nvGrpSpPr>
            <p:cNvPr id="40966" name="Group 4"/>
            <p:cNvGrpSpPr>
              <a:grpSpLocks/>
            </p:cNvGrpSpPr>
            <p:nvPr/>
          </p:nvGrpSpPr>
          <p:grpSpPr bwMode="auto">
            <a:xfrm>
              <a:off x="348" y="803"/>
              <a:ext cx="5040" cy="1049"/>
              <a:chOff x="348" y="803"/>
              <a:chExt cx="5040" cy="1049"/>
            </a:xfrm>
          </p:grpSpPr>
          <p:sp>
            <p:nvSpPr>
              <p:cNvPr id="40989" name="Rectangle 5"/>
              <p:cNvSpPr>
                <a:spLocks noChangeArrowheads="1"/>
              </p:cNvSpPr>
              <p:nvPr/>
            </p:nvSpPr>
            <p:spPr bwMode="auto">
              <a:xfrm>
                <a:off x="1292" y="1585"/>
                <a:ext cx="3708" cy="260"/>
              </a:xfrm>
              <a:prstGeom prst="rect">
                <a:avLst/>
              </a:prstGeom>
              <a:solidFill>
                <a:srgbClr val="99CCFF"/>
              </a:solidFill>
              <a:ln w="9525">
                <a:solidFill>
                  <a:schemeClr val="tx1"/>
                </a:solidFill>
                <a:miter lim="800000"/>
                <a:headEnd/>
                <a:tailEnd/>
              </a:ln>
            </p:spPr>
            <p:txBody>
              <a:bodyPr wrap="none" anchor="ctr"/>
              <a:lstStyle/>
              <a:p>
                <a:pPr algn="ctr"/>
                <a:r>
                  <a:rPr lang="en-IE">
                    <a:solidFill>
                      <a:srgbClr val="000080"/>
                    </a:solidFill>
                    <a:latin typeface="+mj-lt"/>
                    <a:cs typeface="Arial" charset="0"/>
                  </a:rPr>
                  <a:t> Procurement</a:t>
                </a:r>
                <a:endParaRPr lang="en-GB">
                  <a:solidFill>
                    <a:srgbClr val="000080"/>
                  </a:solidFill>
                  <a:latin typeface="+mj-lt"/>
                  <a:cs typeface="Arial" charset="0"/>
                </a:endParaRPr>
              </a:p>
            </p:txBody>
          </p:sp>
          <p:sp>
            <p:nvSpPr>
              <p:cNvPr id="40990" name="Rectangle 6"/>
              <p:cNvSpPr>
                <a:spLocks noChangeArrowheads="1"/>
              </p:cNvSpPr>
              <p:nvPr/>
            </p:nvSpPr>
            <p:spPr bwMode="auto">
              <a:xfrm>
                <a:off x="1292" y="804"/>
                <a:ext cx="3472" cy="260"/>
              </a:xfrm>
              <a:prstGeom prst="rect">
                <a:avLst/>
              </a:prstGeom>
              <a:solidFill>
                <a:srgbClr val="99CCFF"/>
              </a:solidFill>
              <a:ln w="9525">
                <a:solidFill>
                  <a:schemeClr val="tx1"/>
                </a:solidFill>
                <a:miter lim="800000"/>
                <a:headEnd/>
                <a:tailEnd/>
              </a:ln>
            </p:spPr>
            <p:txBody>
              <a:bodyPr wrap="none" anchor="ctr"/>
              <a:lstStyle/>
              <a:p>
                <a:pPr algn="ctr"/>
                <a:r>
                  <a:rPr lang="en-IE">
                    <a:solidFill>
                      <a:srgbClr val="000080"/>
                    </a:solidFill>
                    <a:latin typeface="+mj-lt"/>
                    <a:cs typeface="Arial" charset="0"/>
                  </a:rPr>
                  <a:t>Firm Infrastructure (e.g. Finance, Planning)</a:t>
                </a:r>
                <a:endParaRPr lang="en-GB">
                  <a:solidFill>
                    <a:srgbClr val="000080"/>
                  </a:solidFill>
                  <a:latin typeface="+mj-lt"/>
                  <a:cs typeface="Arial" charset="0"/>
                </a:endParaRPr>
              </a:p>
            </p:txBody>
          </p:sp>
          <p:sp>
            <p:nvSpPr>
              <p:cNvPr id="40991" name="Rectangle 7"/>
              <p:cNvSpPr>
                <a:spLocks noChangeArrowheads="1"/>
              </p:cNvSpPr>
              <p:nvPr/>
            </p:nvSpPr>
            <p:spPr bwMode="auto">
              <a:xfrm>
                <a:off x="1292" y="1064"/>
                <a:ext cx="3590" cy="260"/>
              </a:xfrm>
              <a:prstGeom prst="rect">
                <a:avLst/>
              </a:prstGeom>
              <a:solidFill>
                <a:srgbClr val="99CCFF"/>
              </a:solidFill>
              <a:ln w="9525">
                <a:solidFill>
                  <a:schemeClr val="tx1"/>
                </a:solidFill>
                <a:miter lim="800000"/>
                <a:headEnd/>
                <a:tailEnd/>
              </a:ln>
            </p:spPr>
            <p:txBody>
              <a:bodyPr wrap="none" anchor="ctr"/>
              <a:lstStyle/>
              <a:p>
                <a:pPr algn="ctr"/>
                <a:r>
                  <a:rPr lang="en-IE">
                    <a:solidFill>
                      <a:srgbClr val="000080"/>
                    </a:solidFill>
                    <a:latin typeface="+mj-lt"/>
                    <a:cs typeface="Arial" charset="0"/>
                  </a:rPr>
                  <a:t>Human Resource Management</a:t>
                </a:r>
                <a:endParaRPr lang="en-GB">
                  <a:solidFill>
                    <a:srgbClr val="000080"/>
                  </a:solidFill>
                  <a:latin typeface="+mj-lt"/>
                  <a:cs typeface="Arial" charset="0"/>
                </a:endParaRPr>
              </a:p>
            </p:txBody>
          </p:sp>
          <p:sp>
            <p:nvSpPr>
              <p:cNvPr id="40992" name="Rectangle 8"/>
              <p:cNvSpPr>
                <a:spLocks noChangeArrowheads="1"/>
              </p:cNvSpPr>
              <p:nvPr/>
            </p:nvSpPr>
            <p:spPr bwMode="auto">
              <a:xfrm>
                <a:off x="1292" y="1324"/>
                <a:ext cx="3708" cy="261"/>
              </a:xfrm>
              <a:prstGeom prst="rect">
                <a:avLst/>
              </a:prstGeom>
              <a:solidFill>
                <a:srgbClr val="99CCFF"/>
              </a:solidFill>
              <a:ln w="9525">
                <a:solidFill>
                  <a:schemeClr val="tx1"/>
                </a:solidFill>
                <a:miter lim="800000"/>
                <a:headEnd/>
                <a:tailEnd/>
              </a:ln>
            </p:spPr>
            <p:txBody>
              <a:bodyPr wrap="none" anchor="ctr"/>
              <a:lstStyle/>
              <a:p>
                <a:pPr algn="ctr"/>
                <a:r>
                  <a:rPr lang="en-IE">
                    <a:solidFill>
                      <a:srgbClr val="000080"/>
                    </a:solidFill>
                    <a:latin typeface="+mj-lt"/>
                    <a:cs typeface="Arial" charset="0"/>
                  </a:rPr>
                  <a:t>Technology Development</a:t>
                </a:r>
                <a:endParaRPr lang="en-GB">
                  <a:solidFill>
                    <a:srgbClr val="000080"/>
                  </a:solidFill>
                  <a:latin typeface="+mj-lt"/>
                  <a:cs typeface="Arial" charset="0"/>
                </a:endParaRPr>
              </a:p>
            </p:txBody>
          </p:sp>
          <p:sp>
            <p:nvSpPr>
              <p:cNvPr id="40993" name="Line 9"/>
              <p:cNvSpPr>
                <a:spLocks noChangeShapeType="1"/>
              </p:cNvSpPr>
              <p:nvPr/>
            </p:nvSpPr>
            <p:spPr bwMode="auto">
              <a:xfrm>
                <a:off x="4762" y="804"/>
                <a:ext cx="621" cy="10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0994" name="AutoShape 10"/>
              <p:cNvSpPr>
                <a:spLocks noChangeArrowheads="1"/>
              </p:cNvSpPr>
              <p:nvPr/>
            </p:nvSpPr>
            <p:spPr bwMode="auto">
              <a:xfrm>
                <a:off x="4757" y="804"/>
                <a:ext cx="631" cy="1043"/>
              </a:xfrm>
              <a:prstGeom prst="rtTriangle">
                <a:avLst/>
              </a:prstGeom>
              <a:solidFill>
                <a:srgbClr val="99CCFF"/>
              </a:solidFill>
              <a:ln w="9525">
                <a:solidFill>
                  <a:schemeClr val="tx1"/>
                </a:solidFill>
                <a:miter lim="800000"/>
                <a:headEnd/>
                <a:tailEnd/>
              </a:ln>
            </p:spPr>
            <p:txBody>
              <a:bodyPr wrap="none" anchor="ctr"/>
              <a:lstStyle/>
              <a:p>
                <a:endParaRPr lang="en-US">
                  <a:solidFill>
                    <a:srgbClr val="000080"/>
                  </a:solidFill>
                  <a:latin typeface="+mj-lt"/>
                  <a:cs typeface="Arial" charset="0"/>
                </a:endParaRPr>
              </a:p>
            </p:txBody>
          </p:sp>
          <p:sp>
            <p:nvSpPr>
              <p:cNvPr id="40995" name="Rectangle 11"/>
              <p:cNvSpPr>
                <a:spLocks noChangeArrowheads="1"/>
              </p:cNvSpPr>
              <p:nvPr/>
            </p:nvSpPr>
            <p:spPr bwMode="auto">
              <a:xfrm>
                <a:off x="4751" y="805"/>
                <a:ext cx="25" cy="103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80"/>
                  </a:solidFill>
                  <a:latin typeface="+mj-lt"/>
                  <a:cs typeface="Arial" charset="0"/>
                </a:endParaRPr>
              </a:p>
            </p:txBody>
          </p:sp>
          <p:sp>
            <p:nvSpPr>
              <p:cNvPr id="40996" name="Line 12"/>
              <p:cNvSpPr>
                <a:spLocks noChangeShapeType="1"/>
              </p:cNvSpPr>
              <p:nvPr/>
            </p:nvSpPr>
            <p:spPr bwMode="auto">
              <a:xfrm flipH="1" flipV="1">
                <a:off x="4757" y="803"/>
                <a:ext cx="30" cy="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0997" name="Line 13"/>
              <p:cNvSpPr>
                <a:spLocks noChangeShapeType="1"/>
              </p:cNvSpPr>
              <p:nvPr/>
            </p:nvSpPr>
            <p:spPr bwMode="auto">
              <a:xfrm>
                <a:off x="4717" y="1065"/>
                <a:ext cx="1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0998" name="Line 14"/>
              <p:cNvSpPr>
                <a:spLocks noChangeShapeType="1"/>
              </p:cNvSpPr>
              <p:nvPr/>
            </p:nvSpPr>
            <p:spPr bwMode="auto">
              <a:xfrm>
                <a:off x="4713" y="1324"/>
                <a:ext cx="3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0999" name="Line 15"/>
              <p:cNvSpPr>
                <a:spLocks noChangeShapeType="1"/>
              </p:cNvSpPr>
              <p:nvPr/>
            </p:nvSpPr>
            <p:spPr bwMode="auto">
              <a:xfrm>
                <a:off x="4709" y="1585"/>
                <a:ext cx="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1000" name="Line 16"/>
              <p:cNvSpPr>
                <a:spLocks noChangeShapeType="1"/>
              </p:cNvSpPr>
              <p:nvPr/>
            </p:nvSpPr>
            <p:spPr bwMode="auto">
              <a:xfrm flipV="1">
                <a:off x="2016" y="1064"/>
                <a:ext cx="0" cy="77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1001" name="Line 17"/>
              <p:cNvSpPr>
                <a:spLocks noChangeShapeType="1"/>
              </p:cNvSpPr>
              <p:nvPr/>
            </p:nvSpPr>
            <p:spPr bwMode="auto">
              <a:xfrm flipV="1">
                <a:off x="2762" y="1071"/>
                <a:ext cx="0" cy="77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1002" name="Line 18"/>
              <p:cNvSpPr>
                <a:spLocks noChangeShapeType="1"/>
              </p:cNvSpPr>
              <p:nvPr/>
            </p:nvSpPr>
            <p:spPr bwMode="auto">
              <a:xfrm flipV="1">
                <a:off x="3508" y="1064"/>
                <a:ext cx="0" cy="77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1003" name="Line 19"/>
              <p:cNvSpPr>
                <a:spLocks noChangeShapeType="1"/>
              </p:cNvSpPr>
              <p:nvPr/>
            </p:nvSpPr>
            <p:spPr bwMode="auto">
              <a:xfrm flipV="1">
                <a:off x="4254" y="1071"/>
                <a:ext cx="0" cy="77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1004" name="Text Box 20"/>
              <p:cNvSpPr txBox="1">
                <a:spLocks noChangeArrowheads="1"/>
              </p:cNvSpPr>
              <p:nvPr/>
            </p:nvSpPr>
            <p:spPr bwMode="auto">
              <a:xfrm>
                <a:off x="348" y="1043"/>
                <a:ext cx="77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IE" b="1" dirty="0">
                    <a:solidFill>
                      <a:srgbClr val="000080"/>
                    </a:solidFill>
                    <a:latin typeface="+mj-lt"/>
                    <a:cs typeface="Arial" charset="0"/>
                  </a:rPr>
                  <a:t>Support</a:t>
                </a:r>
              </a:p>
              <a:p>
                <a:pPr algn="ctr" eaLnBrk="1" hangingPunct="1"/>
                <a:r>
                  <a:rPr lang="en-IE" b="1" dirty="0">
                    <a:solidFill>
                      <a:srgbClr val="000080"/>
                    </a:solidFill>
                    <a:latin typeface="+mj-lt"/>
                    <a:cs typeface="Arial" charset="0"/>
                  </a:rPr>
                  <a:t>Activities</a:t>
                </a:r>
              </a:p>
            </p:txBody>
          </p:sp>
        </p:grpSp>
        <p:grpSp>
          <p:nvGrpSpPr>
            <p:cNvPr id="40967" name="Group 21"/>
            <p:cNvGrpSpPr>
              <a:grpSpLocks/>
            </p:cNvGrpSpPr>
            <p:nvPr/>
          </p:nvGrpSpPr>
          <p:grpSpPr bwMode="auto">
            <a:xfrm>
              <a:off x="353" y="1845"/>
              <a:ext cx="5039" cy="1175"/>
              <a:chOff x="353" y="1845"/>
              <a:chExt cx="5039" cy="1175"/>
            </a:xfrm>
          </p:grpSpPr>
          <p:sp>
            <p:nvSpPr>
              <p:cNvPr id="40978" name="Rectangle 22"/>
              <p:cNvSpPr>
                <a:spLocks noChangeArrowheads="1"/>
              </p:cNvSpPr>
              <p:nvPr/>
            </p:nvSpPr>
            <p:spPr bwMode="auto">
              <a:xfrm>
                <a:off x="1292" y="1845"/>
                <a:ext cx="746" cy="1172"/>
              </a:xfrm>
              <a:prstGeom prst="rect">
                <a:avLst/>
              </a:prstGeom>
              <a:solidFill>
                <a:srgbClr val="EAEAEA"/>
              </a:solidFill>
              <a:ln w="9525">
                <a:solidFill>
                  <a:schemeClr val="tx1"/>
                </a:solidFill>
                <a:miter lim="800000"/>
                <a:headEnd/>
                <a:tailEnd/>
              </a:ln>
            </p:spPr>
            <p:txBody>
              <a:bodyPr wrap="none" anchor="ctr"/>
              <a:lstStyle/>
              <a:p>
                <a:pPr algn="ctr"/>
                <a:r>
                  <a:rPr lang="en-IE">
                    <a:solidFill>
                      <a:srgbClr val="000080"/>
                    </a:solidFill>
                    <a:latin typeface="+mj-lt"/>
                    <a:cs typeface="Arial" charset="0"/>
                  </a:rPr>
                  <a:t>Inbound</a:t>
                </a:r>
              </a:p>
              <a:p>
                <a:pPr algn="ctr"/>
                <a:r>
                  <a:rPr lang="en-IE">
                    <a:solidFill>
                      <a:srgbClr val="000080"/>
                    </a:solidFill>
                    <a:latin typeface="+mj-lt"/>
                    <a:cs typeface="Arial" charset="0"/>
                  </a:rPr>
                  <a:t>Logistics</a:t>
                </a:r>
                <a:endParaRPr lang="en-GB">
                  <a:solidFill>
                    <a:srgbClr val="000080"/>
                  </a:solidFill>
                  <a:latin typeface="+mj-lt"/>
                  <a:cs typeface="Arial" charset="0"/>
                </a:endParaRPr>
              </a:p>
            </p:txBody>
          </p:sp>
          <p:sp>
            <p:nvSpPr>
              <p:cNvPr id="40979" name="Rectangle 23"/>
              <p:cNvSpPr>
                <a:spLocks noChangeArrowheads="1"/>
              </p:cNvSpPr>
              <p:nvPr/>
            </p:nvSpPr>
            <p:spPr bwMode="auto">
              <a:xfrm>
                <a:off x="2016" y="1845"/>
                <a:ext cx="746" cy="1172"/>
              </a:xfrm>
              <a:prstGeom prst="rect">
                <a:avLst/>
              </a:prstGeom>
              <a:solidFill>
                <a:srgbClr val="EAEAEA"/>
              </a:solidFill>
              <a:ln w="9525">
                <a:solidFill>
                  <a:schemeClr val="tx1"/>
                </a:solidFill>
                <a:miter lim="800000"/>
                <a:headEnd/>
                <a:tailEnd/>
              </a:ln>
            </p:spPr>
            <p:txBody>
              <a:bodyPr wrap="none" anchor="ctr"/>
              <a:lstStyle/>
              <a:p>
                <a:pPr algn="ctr"/>
                <a:r>
                  <a:rPr lang="en-IE">
                    <a:solidFill>
                      <a:srgbClr val="000080"/>
                    </a:solidFill>
                    <a:latin typeface="+mj-lt"/>
                    <a:cs typeface="Arial" charset="0"/>
                  </a:rPr>
                  <a:t>Operations</a:t>
                </a:r>
              </a:p>
              <a:p>
                <a:pPr algn="ctr"/>
                <a:r>
                  <a:rPr lang="en-IE" sz="1400">
                    <a:solidFill>
                      <a:srgbClr val="000080"/>
                    </a:solidFill>
                    <a:latin typeface="+mj-lt"/>
                    <a:cs typeface="Arial" charset="0"/>
                  </a:rPr>
                  <a:t>(Manufacturing)</a:t>
                </a:r>
                <a:endParaRPr lang="en-GB" sz="1400">
                  <a:solidFill>
                    <a:srgbClr val="000080"/>
                  </a:solidFill>
                  <a:latin typeface="+mj-lt"/>
                  <a:cs typeface="Arial" charset="0"/>
                </a:endParaRPr>
              </a:p>
            </p:txBody>
          </p:sp>
          <p:sp>
            <p:nvSpPr>
              <p:cNvPr id="40980" name="Rectangle 24"/>
              <p:cNvSpPr>
                <a:spLocks noChangeArrowheads="1"/>
              </p:cNvSpPr>
              <p:nvPr/>
            </p:nvSpPr>
            <p:spPr bwMode="auto">
              <a:xfrm>
                <a:off x="2762" y="1845"/>
                <a:ext cx="746" cy="1172"/>
              </a:xfrm>
              <a:prstGeom prst="rect">
                <a:avLst/>
              </a:prstGeom>
              <a:solidFill>
                <a:srgbClr val="EAEAEA"/>
              </a:solidFill>
              <a:ln w="9525">
                <a:solidFill>
                  <a:schemeClr val="tx1"/>
                </a:solidFill>
                <a:miter lim="800000"/>
                <a:headEnd/>
                <a:tailEnd/>
              </a:ln>
            </p:spPr>
            <p:txBody>
              <a:bodyPr wrap="none" anchor="ctr"/>
              <a:lstStyle/>
              <a:p>
                <a:pPr algn="ctr"/>
                <a:r>
                  <a:rPr lang="en-IE">
                    <a:solidFill>
                      <a:srgbClr val="000080"/>
                    </a:solidFill>
                    <a:latin typeface="+mj-lt"/>
                    <a:cs typeface="Arial" charset="0"/>
                  </a:rPr>
                  <a:t>Outbound</a:t>
                </a:r>
              </a:p>
              <a:p>
                <a:pPr algn="ctr"/>
                <a:r>
                  <a:rPr lang="en-IE">
                    <a:solidFill>
                      <a:srgbClr val="000080"/>
                    </a:solidFill>
                    <a:latin typeface="+mj-lt"/>
                    <a:cs typeface="Arial" charset="0"/>
                  </a:rPr>
                  <a:t>Logistics</a:t>
                </a:r>
                <a:endParaRPr lang="en-GB">
                  <a:solidFill>
                    <a:srgbClr val="000080"/>
                  </a:solidFill>
                  <a:latin typeface="+mj-lt"/>
                  <a:cs typeface="Arial" charset="0"/>
                </a:endParaRPr>
              </a:p>
            </p:txBody>
          </p:sp>
          <p:sp>
            <p:nvSpPr>
              <p:cNvPr id="40981" name="Rectangle 25"/>
              <p:cNvSpPr>
                <a:spLocks noChangeArrowheads="1"/>
              </p:cNvSpPr>
              <p:nvPr/>
            </p:nvSpPr>
            <p:spPr bwMode="auto">
              <a:xfrm>
                <a:off x="3508" y="1845"/>
                <a:ext cx="746" cy="1172"/>
              </a:xfrm>
              <a:prstGeom prst="rect">
                <a:avLst/>
              </a:prstGeom>
              <a:solidFill>
                <a:srgbClr val="EAEAEA"/>
              </a:solidFill>
              <a:ln w="9525">
                <a:solidFill>
                  <a:schemeClr val="tx1"/>
                </a:solidFill>
                <a:miter lim="800000"/>
                <a:headEnd/>
                <a:tailEnd/>
              </a:ln>
            </p:spPr>
            <p:txBody>
              <a:bodyPr wrap="none" anchor="ctr"/>
              <a:lstStyle/>
              <a:p>
                <a:pPr algn="ctr"/>
                <a:r>
                  <a:rPr lang="en-IE">
                    <a:solidFill>
                      <a:srgbClr val="000080"/>
                    </a:solidFill>
                    <a:latin typeface="+mj-lt"/>
                    <a:cs typeface="Arial" charset="0"/>
                  </a:rPr>
                  <a:t>Marketing</a:t>
                </a:r>
              </a:p>
              <a:p>
                <a:pPr algn="ctr"/>
                <a:r>
                  <a:rPr lang="en-IE">
                    <a:solidFill>
                      <a:srgbClr val="000080"/>
                    </a:solidFill>
                    <a:latin typeface="+mj-lt"/>
                    <a:cs typeface="Arial" charset="0"/>
                  </a:rPr>
                  <a:t>and Sales</a:t>
                </a:r>
                <a:endParaRPr lang="en-GB">
                  <a:solidFill>
                    <a:srgbClr val="000080"/>
                  </a:solidFill>
                  <a:latin typeface="+mj-lt"/>
                  <a:cs typeface="Arial" charset="0"/>
                </a:endParaRPr>
              </a:p>
            </p:txBody>
          </p:sp>
          <p:sp>
            <p:nvSpPr>
              <p:cNvPr id="40982" name="Rectangle 26"/>
              <p:cNvSpPr>
                <a:spLocks noChangeArrowheads="1"/>
              </p:cNvSpPr>
              <p:nvPr/>
            </p:nvSpPr>
            <p:spPr bwMode="auto">
              <a:xfrm>
                <a:off x="4254" y="1845"/>
                <a:ext cx="495" cy="1172"/>
              </a:xfrm>
              <a:prstGeom prst="rect">
                <a:avLst/>
              </a:prstGeom>
              <a:solidFill>
                <a:srgbClr val="EAEAEA"/>
              </a:solidFill>
              <a:ln w="9525">
                <a:solidFill>
                  <a:schemeClr val="tx1"/>
                </a:solidFill>
                <a:miter lim="800000"/>
                <a:headEnd/>
                <a:tailEnd/>
              </a:ln>
            </p:spPr>
            <p:txBody>
              <a:bodyPr wrap="none" anchor="ctr"/>
              <a:lstStyle/>
              <a:p>
                <a:pPr algn="ctr"/>
                <a:endParaRPr lang="en-US">
                  <a:solidFill>
                    <a:srgbClr val="000080"/>
                  </a:solidFill>
                  <a:latin typeface="+mj-lt"/>
                  <a:cs typeface="Arial" charset="0"/>
                </a:endParaRPr>
              </a:p>
            </p:txBody>
          </p:sp>
          <p:sp>
            <p:nvSpPr>
              <p:cNvPr id="40983" name="Line 27"/>
              <p:cNvSpPr>
                <a:spLocks noChangeShapeType="1"/>
              </p:cNvSpPr>
              <p:nvPr/>
            </p:nvSpPr>
            <p:spPr bwMode="auto">
              <a:xfrm flipV="1">
                <a:off x="4757" y="1845"/>
                <a:ext cx="635" cy="1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0984" name="AutoShape 28"/>
              <p:cNvSpPr>
                <a:spLocks noChangeArrowheads="1"/>
              </p:cNvSpPr>
              <p:nvPr/>
            </p:nvSpPr>
            <p:spPr bwMode="auto">
              <a:xfrm flipV="1">
                <a:off x="4757" y="1847"/>
                <a:ext cx="631" cy="1171"/>
              </a:xfrm>
              <a:prstGeom prst="rtTriangle">
                <a:avLst/>
              </a:prstGeom>
              <a:solidFill>
                <a:srgbClr val="EAEAEA"/>
              </a:solidFill>
              <a:ln w="9525">
                <a:solidFill>
                  <a:schemeClr val="tx1"/>
                </a:solidFill>
                <a:miter lim="800000"/>
                <a:headEnd/>
                <a:tailEnd/>
              </a:ln>
            </p:spPr>
            <p:txBody>
              <a:bodyPr wrap="none" anchor="ctr"/>
              <a:lstStyle/>
              <a:p>
                <a:endParaRPr lang="en-US">
                  <a:solidFill>
                    <a:srgbClr val="000080"/>
                  </a:solidFill>
                  <a:latin typeface="+mj-lt"/>
                  <a:cs typeface="Arial" charset="0"/>
                </a:endParaRPr>
              </a:p>
            </p:txBody>
          </p:sp>
          <p:sp>
            <p:nvSpPr>
              <p:cNvPr id="40985" name="Rectangle 29"/>
              <p:cNvSpPr>
                <a:spLocks noChangeArrowheads="1"/>
              </p:cNvSpPr>
              <p:nvPr/>
            </p:nvSpPr>
            <p:spPr bwMode="auto">
              <a:xfrm>
                <a:off x="4746" y="1847"/>
                <a:ext cx="25" cy="117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80"/>
                  </a:solidFill>
                  <a:latin typeface="+mj-lt"/>
                  <a:cs typeface="Arial" charset="0"/>
                </a:endParaRPr>
              </a:p>
            </p:txBody>
          </p:sp>
          <p:sp>
            <p:nvSpPr>
              <p:cNvPr id="40986" name="Text Box 30"/>
              <p:cNvSpPr txBox="1">
                <a:spLocks noChangeArrowheads="1"/>
              </p:cNvSpPr>
              <p:nvPr/>
            </p:nvSpPr>
            <p:spPr bwMode="auto">
              <a:xfrm>
                <a:off x="4290" y="2232"/>
                <a:ext cx="701" cy="40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IE">
                    <a:solidFill>
                      <a:srgbClr val="000080"/>
                    </a:solidFill>
                    <a:latin typeface="+mj-lt"/>
                    <a:cs typeface="Arial" charset="0"/>
                  </a:rPr>
                  <a:t>After-Sale</a:t>
                </a:r>
              </a:p>
              <a:p>
                <a:pPr algn="ctr" eaLnBrk="1" hangingPunct="1"/>
                <a:r>
                  <a:rPr lang="en-IE">
                    <a:solidFill>
                      <a:srgbClr val="000080"/>
                    </a:solidFill>
                    <a:latin typeface="+mj-lt"/>
                    <a:cs typeface="Arial" charset="0"/>
                  </a:rPr>
                  <a:t>Service</a:t>
                </a:r>
                <a:endParaRPr lang="en-GB">
                  <a:solidFill>
                    <a:srgbClr val="000080"/>
                  </a:solidFill>
                  <a:latin typeface="+mj-lt"/>
                  <a:cs typeface="Arial" charset="0"/>
                </a:endParaRPr>
              </a:p>
            </p:txBody>
          </p:sp>
          <p:sp>
            <p:nvSpPr>
              <p:cNvPr id="40987" name="Line 31"/>
              <p:cNvSpPr>
                <a:spLocks noChangeShapeType="1"/>
              </p:cNvSpPr>
              <p:nvPr/>
            </p:nvSpPr>
            <p:spPr bwMode="auto">
              <a:xfrm>
                <a:off x="4254" y="2187"/>
                <a:ext cx="0" cy="7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80"/>
                  </a:solidFill>
                  <a:latin typeface="+mj-lt"/>
                </a:endParaRPr>
              </a:p>
            </p:txBody>
          </p:sp>
          <p:sp>
            <p:nvSpPr>
              <p:cNvPr id="40988" name="Text Box 32"/>
              <p:cNvSpPr txBox="1">
                <a:spLocks noChangeArrowheads="1"/>
              </p:cNvSpPr>
              <p:nvPr/>
            </p:nvSpPr>
            <p:spPr bwMode="auto">
              <a:xfrm>
                <a:off x="353" y="2185"/>
                <a:ext cx="77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IE" b="1" dirty="0">
                    <a:solidFill>
                      <a:srgbClr val="000080"/>
                    </a:solidFill>
                    <a:latin typeface="+mj-lt"/>
                    <a:cs typeface="Arial" charset="0"/>
                  </a:rPr>
                  <a:t>Primary</a:t>
                </a:r>
              </a:p>
              <a:p>
                <a:pPr algn="ctr" eaLnBrk="1" hangingPunct="1"/>
                <a:r>
                  <a:rPr lang="en-IE" b="1" dirty="0">
                    <a:solidFill>
                      <a:srgbClr val="000080"/>
                    </a:solidFill>
                    <a:latin typeface="+mj-lt"/>
                    <a:cs typeface="Arial" charset="0"/>
                  </a:rPr>
                  <a:t>Activities</a:t>
                </a:r>
              </a:p>
            </p:txBody>
          </p:sp>
        </p:grpSp>
        <p:grpSp>
          <p:nvGrpSpPr>
            <p:cNvPr id="40968" name="Group 33"/>
            <p:cNvGrpSpPr>
              <a:grpSpLocks/>
            </p:cNvGrpSpPr>
            <p:nvPr/>
          </p:nvGrpSpPr>
          <p:grpSpPr bwMode="auto">
            <a:xfrm>
              <a:off x="4749" y="802"/>
              <a:ext cx="1173" cy="2215"/>
              <a:chOff x="4749" y="802"/>
              <a:chExt cx="1173" cy="2215"/>
            </a:xfrm>
          </p:grpSpPr>
          <p:grpSp>
            <p:nvGrpSpPr>
              <p:cNvPr id="40969" name="Group 34"/>
              <p:cNvGrpSpPr>
                <a:grpSpLocks/>
              </p:cNvGrpSpPr>
              <p:nvPr/>
            </p:nvGrpSpPr>
            <p:grpSpPr bwMode="auto">
              <a:xfrm>
                <a:off x="4749" y="802"/>
                <a:ext cx="1173" cy="2215"/>
                <a:chOff x="4749" y="802"/>
                <a:chExt cx="1173" cy="2215"/>
              </a:xfrm>
            </p:grpSpPr>
            <p:grpSp>
              <p:nvGrpSpPr>
                <p:cNvPr id="40972" name="Group 35"/>
                <p:cNvGrpSpPr>
                  <a:grpSpLocks/>
                </p:cNvGrpSpPr>
                <p:nvPr/>
              </p:nvGrpSpPr>
              <p:grpSpPr bwMode="auto">
                <a:xfrm>
                  <a:off x="4749" y="804"/>
                  <a:ext cx="1173" cy="2213"/>
                  <a:chOff x="4749" y="804"/>
                  <a:chExt cx="1173" cy="2213"/>
                </a:xfrm>
              </p:grpSpPr>
              <p:sp>
                <p:nvSpPr>
                  <p:cNvPr id="40975" name="Line 36"/>
                  <p:cNvSpPr>
                    <a:spLocks noChangeShapeType="1"/>
                  </p:cNvSpPr>
                  <p:nvPr/>
                </p:nvSpPr>
                <p:spPr bwMode="auto">
                  <a:xfrm flipV="1">
                    <a:off x="5287" y="1845"/>
                    <a:ext cx="635" cy="1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0976" name="Freeform 37"/>
                  <p:cNvSpPr>
                    <a:spLocks/>
                  </p:cNvSpPr>
                  <p:nvPr/>
                </p:nvSpPr>
                <p:spPr bwMode="auto">
                  <a:xfrm>
                    <a:off x="4749" y="804"/>
                    <a:ext cx="1167" cy="2213"/>
                  </a:xfrm>
                  <a:custGeom>
                    <a:avLst/>
                    <a:gdLst>
                      <a:gd name="T0" fmla="*/ 0 w 1264"/>
                      <a:gd name="T1" fmla="*/ 253 h 2584"/>
                      <a:gd name="T2" fmla="*/ 206 w 1264"/>
                      <a:gd name="T3" fmla="*/ 119 h 2584"/>
                      <a:gd name="T4" fmla="*/ 6 w 1264"/>
                      <a:gd name="T5" fmla="*/ 0 h 2584"/>
                      <a:gd name="T6" fmla="*/ 180 w 1264"/>
                      <a:gd name="T7" fmla="*/ 0 h 2584"/>
                      <a:gd name="T8" fmla="*/ 383 w 1264"/>
                      <a:gd name="T9" fmla="*/ 120 h 2584"/>
                      <a:gd name="T10" fmla="*/ 180 w 1264"/>
                      <a:gd name="T11" fmla="*/ 253 h 2584"/>
                      <a:gd name="T12" fmla="*/ 0 w 1264"/>
                      <a:gd name="T13" fmla="*/ 253 h 2584"/>
                      <a:gd name="T14" fmla="*/ 0 60000 65536"/>
                      <a:gd name="T15" fmla="*/ 0 60000 65536"/>
                      <a:gd name="T16" fmla="*/ 0 60000 65536"/>
                      <a:gd name="T17" fmla="*/ 0 60000 65536"/>
                      <a:gd name="T18" fmla="*/ 0 60000 65536"/>
                      <a:gd name="T19" fmla="*/ 0 60000 65536"/>
                      <a:gd name="T20" fmla="*/ 0 60000 65536"/>
                      <a:gd name="T21" fmla="*/ 0 w 1264"/>
                      <a:gd name="T22" fmla="*/ 0 h 2584"/>
                      <a:gd name="T23" fmla="*/ 1264 w 1264"/>
                      <a:gd name="T24" fmla="*/ 2584 h 2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4" h="2584">
                        <a:moveTo>
                          <a:pt x="0" y="2584"/>
                        </a:moveTo>
                        <a:lnTo>
                          <a:pt x="680" y="1216"/>
                        </a:lnTo>
                        <a:lnTo>
                          <a:pt x="16" y="0"/>
                        </a:lnTo>
                        <a:lnTo>
                          <a:pt x="592" y="0"/>
                        </a:lnTo>
                        <a:lnTo>
                          <a:pt x="1264" y="1224"/>
                        </a:lnTo>
                        <a:lnTo>
                          <a:pt x="592" y="2584"/>
                        </a:lnTo>
                        <a:lnTo>
                          <a:pt x="0" y="2584"/>
                        </a:lnTo>
                        <a:close/>
                      </a:path>
                    </a:pathLst>
                  </a:custGeom>
                  <a:solidFill>
                    <a:srgbClr val="003399"/>
                  </a:solidFill>
                  <a:ln w="9525">
                    <a:solidFill>
                      <a:schemeClr val="tx1"/>
                    </a:solidFill>
                    <a:round/>
                    <a:headEnd/>
                    <a:tailEnd/>
                  </a:ln>
                </p:spPr>
                <p:txBody>
                  <a:bodyPr/>
                  <a:lstStyle/>
                  <a:p>
                    <a:endParaRPr lang="en-US">
                      <a:solidFill>
                        <a:srgbClr val="000080"/>
                      </a:solidFill>
                      <a:latin typeface="+mj-lt"/>
                    </a:endParaRPr>
                  </a:p>
                </p:txBody>
              </p:sp>
              <p:sp>
                <p:nvSpPr>
                  <p:cNvPr id="40977" name="Text Box 38"/>
                  <p:cNvSpPr txBox="1">
                    <a:spLocks noChangeArrowheads="1"/>
                  </p:cNvSpPr>
                  <p:nvPr/>
                </p:nvSpPr>
                <p:spPr bwMode="auto">
                  <a:xfrm rot="5400000">
                    <a:off x="5302" y="1769"/>
                    <a:ext cx="5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solidFill>
                          <a:srgbClr val="000080"/>
                        </a:solidFill>
                        <a:latin typeface="+mj-lt"/>
                        <a:cs typeface="Arial" charset="0"/>
                      </a:rPr>
                      <a:t>Margin</a:t>
                    </a:r>
                    <a:endParaRPr lang="en-GB">
                      <a:solidFill>
                        <a:srgbClr val="000080"/>
                      </a:solidFill>
                      <a:latin typeface="+mj-lt"/>
                      <a:cs typeface="Arial" charset="0"/>
                    </a:endParaRPr>
                  </a:p>
                </p:txBody>
              </p:sp>
            </p:grpSp>
            <p:sp>
              <p:nvSpPr>
                <p:cNvPr id="40973" name="Line 39"/>
                <p:cNvSpPr>
                  <a:spLocks noChangeShapeType="1"/>
                </p:cNvSpPr>
                <p:nvPr/>
              </p:nvSpPr>
              <p:spPr bwMode="auto">
                <a:xfrm>
                  <a:off x="5294" y="804"/>
                  <a:ext cx="621" cy="10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sp>
              <p:nvSpPr>
                <p:cNvPr id="40974" name="Line 40"/>
                <p:cNvSpPr>
                  <a:spLocks noChangeShapeType="1"/>
                </p:cNvSpPr>
                <p:nvPr/>
              </p:nvSpPr>
              <p:spPr bwMode="auto">
                <a:xfrm>
                  <a:off x="4757" y="802"/>
                  <a:ext cx="530"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80"/>
                    </a:solidFill>
                    <a:latin typeface="+mj-lt"/>
                  </a:endParaRPr>
                </a:p>
              </p:txBody>
            </p:sp>
          </p:grpSp>
          <p:sp>
            <p:nvSpPr>
              <p:cNvPr id="40970" name="AutoShape 41"/>
              <p:cNvSpPr>
                <a:spLocks noChangeArrowheads="1"/>
              </p:cNvSpPr>
              <p:nvPr/>
            </p:nvSpPr>
            <p:spPr bwMode="auto">
              <a:xfrm>
                <a:off x="4956" y="2370"/>
                <a:ext cx="160" cy="274"/>
              </a:xfrm>
              <a:prstGeom prst="triangle">
                <a:avLst>
                  <a:gd name="adj" fmla="val 92500"/>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80"/>
                  </a:solidFill>
                  <a:latin typeface="+mj-lt"/>
                  <a:cs typeface="Arial" charset="0"/>
                </a:endParaRPr>
              </a:p>
            </p:txBody>
          </p:sp>
          <p:sp>
            <p:nvSpPr>
              <p:cNvPr id="40971" name="Line 42"/>
              <p:cNvSpPr>
                <a:spLocks noChangeShapeType="1"/>
              </p:cNvSpPr>
              <p:nvPr/>
            </p:nvSpPr>
            <p:spPr bwMode="auto">
              <a:xfrm flipH="1">
                <a:off x="4952" y="2345"/>
                <a:ext cx="169"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80"/>
                  </a:solidFill>
                  <a:latin typeface="+mj-lt"/>
                </a:endParaRPr>
              </a:p>
            </p:txBody>
          </p:sp>
        </p:grpSp>
      </p:grpSp>
    </p:spTree>
    <p:extLst>
      <p:ext uri="{BB962C8B-B14F-4D97-AF65-F5344CB8AC3E}">
        <p14:creationId xmlns:p14="http://schemas.microsoft.com/office/powerpoint/2010/main" val="1326628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563072" cy="1143000"/>
          </a:xfrm>
        </p:spPr>
        <p:txBody>
          <a:bodyPr/>
          <a:lstStyle/>
          <a:p>
            <a:r>
              <a:rPr lang="en-US" dirty="0" smtClean="0"/>
              <a:t/>
            </a:r>
            <a:br>
              <a:rPr lang="en-US" dirty="0" smtClean="0"/>
            </a:br>
            <a:r>
              <a:rPr lang="en-US" dirty="0" smtClean="0"/>
              <a:t>Extending </a:t>
            </a:r>
            <a:r>
              <a:rPr lang="en-US" dirty="0"/>
              <a:t>the Value Chain: </a:t>
            </a:r>
            <a:r>
              <a:rPr lang="en-US" dirty="0">
                <a:solidFill>
                  <a:srgbClr val="FF6600"/>
                </a:solidFill>
              </a:rPr>
              <a:t>The Value Web</a:t>
            </a:r>
            <a:r>
              <a:rPr lang="en-US" dirty="0"/>
              <a:t/>
            </a:r>
            <a:br>
              <a:rPr lang="en-US" dirty="0"/>
            </a:br>
            <a:endParaRPr lang="en-US" dirty="0"/>
          </a:p>
        </p:txBody>
      </p:sp>
      <p:sp>
        <p:nvSpPr>
          <p:cNvPr id="5" name="Content Placeholder 4"/>
          <p:cNvSpPr>
            <a:spLocks noGrp="1"/>
          </p:cNvSpPr>
          <p:nvPr>
            <p:ph idx="1"/>
          </p:nvPr>
        </p:nvSpPr>
        <p:spPr/>
        <p:txBody>
          <a:bodyPr>
            <a:normAutofit fontScale="77500" lnSpcReduction="20000"/>
          </a:bodyPr>
          <a:lstStyle/>
          <a:p>
            <a:pPr marL="274638" lvl="1" indent="-274638">
              <a:spcAft>
                <a:spcPct val="25000"/>
              </a:spcAft>
              <a:buFont typeface="Calibri" panose="020F0502020204030204" pitchFamily="34" charset="0"/>
              <a:buChar char="•"/>
            </a:pPr>
            <a:r>
              <a:rPr lang="en-US" sz="3000" dirty="0"/>
              <a:t>More companies are incorporating the Internet in their business strategy. Ford Motor Company is forming many partnerships and alliances via their Web site to offer services and products that otherwise would be too difficult, costly, or time-consuming </a:t>
            </a:r>
          </a:p>
          <a:p>
            <a:pPr marL="274638" lvl="1" indent="-274638">
              <a:spcAft>
                <a:spcPct val="25000"/>
              </a:spcAft>
              <a:buFont typeface="Calibri" panose="020F0502020204030204" pitchFamily="34" charset="0"/>
              <a:buChar char="•"/>
            </a:pPr>
            <a:r>
              <a:rPr lang="en-US" sz="3000" dirty="0"/>
              <a:t>The Ford Motor Company recognized that their value chain was linked to the value chains of its suppliers, distributors, and customers. </a:t>
            </a:r>
          </a:p>
          <a:p>
            <a:pPr marL="274638" lvl="1" indent="-274638">
              <a:spcAft>
                <a:spcPct val="25000"/>
              </a:spcAft>
              <a:buFont typeface="Calibri" panose="020F0502020204030204" pitchFamily="34" charset="0"/>
              <a:buChar char="•"/>
            </a:pPr>
            <a:r>
              <a:rPr lang="en-US" sz="3000" dirty="0"/>
              <a:t>So quite simply it’s a collection of independent firms using highly synchronized IT to coordinate value chains to produce product or service collectively</a:t>
            </a:r>
          </a:p>
          <a:p>
            <a:pPr marL="0" lvl="1" indent="0">
              <a:spcAft>
                <a:spcPct val="25000"/>
              </a:spcAft>
              <a:buNone/>
            </a:pPr>
            <a:r>
              <a:rPr lang="en-IE" sz="3000" b="1" dirty="0" err="1"/>
              <a:t>Eg</a:t>
            </a:r>
            <a:r>
              <a:rPr lang="en-IE" sz="3000" b="1" dirty="0"/>
              <a:t>. TESCO &amp; MUSGRAVES</a:t>
            </a:r>
            <a:endParaRPr lang="en-US" sz="3000" b="1" dirty="0"/>
          </a:p>
          <a:p>
            <a:endParaRPr lang="en-IE" dirty="0"/>
          </a:p>
        </p:txBody>
      </p:sp>
    </p:spTree>
    <p:extLst>
      <p:ext uri="{BB962C8B-B14F-4D97-AF65-F5344CB8AC3E}">
        <p14:creationId xmlns:p14="http://schemas.microsoft.com/office/powerpoint/2010/main" val="1274372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Value Web</a:t>
            </a:r>
            <a:endParaRPr lang="en-US"/>
          </a:p>
        </p:txBody>
      </p:sp>
      <p:pic>
        <p:nvPicPr>
          <p:cNvPr id="3" name="Picture 8" descr="Fig-3-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523" y="1700808"/>
            <a:ext cx="4890954" cy="48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2505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2840" y="53752"/>
            <a:ext cx="8229600" cy="1143000"/>
          </a:xfrm>
        </p:spPr>
        <p:txBody>
          <a:bodyPr/>
          <a:lstStyle/>
          <a:p>
            <a:pPr algn="l"/>
            <a:r>
              <a:rPr lang="en-GB" dirty="0" smtClean="0">
                <a:solidFill>
                  <a:srgbClr val="FF6600"/>
                </a:solidFill>
              </a:rPr>
              <a:t>E </a:t>
            </a:r>
            <a:r>
              <a:rPr lang="en-GB" dirty="0" err="1" smtClean="0">
                <a:solidFill>
                  <a:srgbClr val="000080"/>
                </a:solidFill>
              </a:rPr>
              <a:t>xercise</a:t>
            </a:r>
            <a:r>
              <a:rPr lang="en-GB" dirty="0" smtClean="0">
                <a:solidFill>
                  <a:srgbClr val="000080"/>
                </a:solidFill>
              </a:rPr>
              <a:t> 1 – Activity Sheet</a:t>
            </a:r>
            <a:endParaRPr lang="en-GB" dirty="0">
              <a:solidFill>
                <a:srgbClr val="FF6600"/>
              </a:solidFill>
            </a:endParaRPr>
          </a:p>
        </p:txBody>
      </p:sp>
      <p:sp>
        <p:nvSpPr>
          <p:cNvPr id="8" name="Oval 7"/>
          <p:cNvSpPr/>
          <p:nvPr/>
        </p:nvSpPr>
        <p:spPr>
          <a:xfrm>
            <a:off x="313184" y="341784"/>
            <a:ext cx="432048" cy="576064"/>
          </a:xfrm>
          <a:prstGeom prst="ellipse">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p:cNvPicPr>
            <a:picLocks noChangeAspect="1"/>
          </p:cNvPicPr>
          <p:nvPr/>
        </p:nvPicPr>
        <p:blipFill rotWithShape="1">
          <a:blip r:embed="rId3"/>
          <a:srcRect l="28969" t="29329" r="26756" b="17516"/>
          <a:stretch/>
        </p:blipFill>
        <p:spPr>
          <a:xfrm>
            <a:off x="539552" y="1484784"/>
            <a:ext cx="8363272" cy="5013278"/>
          </a:xfrm>
          <a:prstGeom prst="rect">
            <a:avLst/>
          </a:prstGeom>
          <a:ln w="38100">
            <a:solidFill>
              <a:srgbClr val="000080"/>
            </a:solidFill>
          </a:ln>
        </p:spPr>
      </p:pic>
    </p:spTree>
    <p:extLst>
      <p:ext uri="{BB962C8B-B14F-4D97-AF65-F5344CB8AC3E}">
        <p14:creationId xmlns:p14="http://schemas.microsoft.com/office/powerpoint/2010/main" val="41612441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solidFill>
                  <a:srgbClr val="FF6600"/>
                </a:solidFill>
              </a:rPr>
              <a:t>RECAP</a:t>
            </a:r>
            <a:endParaRPr lang="en-IE" dirty="0">
              <a:solidFill>
                <a:srgbClr val="FF6600"/>
              </a:solidFill>
            </a:endParaRPr>
          </a:p>
        </p:txBody>
      </p:sp>
      <p:sp>
        <p:nvSpPr>
          <p:cNvPr id="3" name="Content Placeholder 2"/>
          <p:cNvSpPr>
            <a:spLocks noGrp="1"/>
          </p:cNvSpPr>
          <p:nvPr>
            <p:ph idx="1"/>
          </p:nvPr>
        </p:nvSpPr>
        <p:spPr/>
        <p:txBody>
          <a:bodyPr>
            <a:noAutofit/>
          </a:bodyPr>
          <a:lstStyle/>
          <a:p>
            <a:pPr marL="0" indent="0">
              <a:buNone/>
            </a:pPr>
            <a:r>
              <a:rPr lang="en-GB" sz="2200" b="1" dirty="0">
                <a:solidFill>
                  <a:srgbClr val="FF6600"/>
                </a:solidFill>
              </a:rPr>
              <a:t>To gain an understanding of the following:</a:t>
            </a:r>
          </a:p>
          <a:p>
            <a:pPr marL="441325" lvl="1" indent="-360363">
              <a:buFontTx/>
              <a:buChar char="•"/>
            </a:pPr>
            <a:r>
              <a:rPr lang="en-US" sz="2200" dirty="0">
                <a:cs typeface="Arial" panose="020B0604020202020204" pitchFamily="34" charset="0"/>
              </a:rPr>
              <a:t>D</a:t>
            </a:r>
            <a:r>
              <a:rPr lang="en-US" sz="2200" dirty="0"/>
              <a:t>efine and describe business processes and their relationship to information systems</a:t>
            </a:r>
          </a:p>
          <a:p>
            <a:pPr marL="441325" lvl="1" indent="-360363">
              <a:buFontTx/>
              <a:buChar char="•"/>
            </a:pPr>
            <a:r>
              <a:rPr lang="en-US" sz="2200" dirty="0"/>
              <a:t>Evaluate the role played by systems serving the various levels of management in a business and their relationship to each other</a:t>
            </a:r>
          </a:p>
          <a:p>
            <a:pPr marL="441325" lvl="1" indent="-360363">
              <a:buFontTx/>
              <a:buChar char="•"/>
            </a:pPr>
            <a:r>
              <a:rPr lang="en-US" sz="2200" dirty="0"/>
              <a:t>Explain how enterprise applications, collaboration and communication systems, and intranets improve organizational performance</a:t>
            </a:r>
          </a:p>
          <a:p>
            <a:pPr marL="441325" lvl="1" indent="-360363">
              <a:buFontTx/>
              <a:buChar char="•"/>
            </a:pPr>
            <a:r>
              <a:rPr lang="en-US" sz="2200" dirty="0"/>
              <a:t>Explain the difference between e-business, e-commerce, and e-government</a:t>
            </a:r>
          </a:p>
          <a:p>
            <a:pPr marL="441325" lvl="1" indent="-360363">
              <a:buFontTx/>
              <a:buChar char="•"/>
            </a:pPr>
            <a:r>
              <a:rPr lang="en-US" sz="2200" dirty="0"/>
              <a:t>Assess the role of the information systems function in a business</a:t>
            </a:r>
            <a:endParaRPr lang="en-GB" sz="2200" dirty="0">
              <a:solidFill>
                <a:srgbClr val="FF6600"/>
              </a:solidFill>
            </a:endParaRPr>
          </a:p>
          <a:p>
            <a:endParaRPr lang="en-IE" sz="2200" dirty="0"/>
          </a:p>
          <a:p>
            <a:endParaRPr lang="en-IE" sz="2200" dirty="0"/>
          </a:p>
        </p:txBody>
      </p:sp>
      <p:pic>
        <p:nvPicPr>
          <p:cNvPr id="4" name="Picture 2" descr="http://t0.gstatic.com/images?q=tbn:ANd9GcTNW128Q2ktgBOGQWwFA5bv4x5u-SuKw21VNt6pN9TvybVLsQDp"/>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248601">
            <a:off x="496992" y="323448"/>
            <a:ext cx="384499" cy="284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939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The Two-Way Relationship Between </a:t>
            </a:r>
            <a:br>
              <a:rPr lang="en-US" sz="3000" dirty="0"/>
            </a:br>
            <a:r>
              <a:rPr lang="en-US" sz="3000" dirty="0"/>
              <a:t>Organizations and Information </a:t>
            </a:r>
            <a:r>
              <a:rPr lang="en-US" sz="3000" dirty="0" smtClean="0"/>
              <a:t>Technology</a:t>
            </a:r>
            <a:endParaRPr lang="en-IE" sz="3000" dirty="0"/>
          </a:p>
        </p:txBody>
      </p:sp>
      <p:sp>
        <p:nvSpPr>
          <p:cNvPr id="425988" name="Text Box 4"/>
          <p:cNvSpPr txBox="1">
            <a:spLocks noChangeArrowheads="1"/>
          </p:cNvSpPr>
          <p:nvPr/>
        </p:nvSpPr>
        <p:spPr bwMode="auto">
          <a:xfrm>
            <a:off x="457200" y="5229200"/>
            <a:ext cx="8363272" cy="1200329"/>
          </a:xfrm>
          <a:prstGeom prst="rect">
            <a:avLst/>
          </a:prstGeom>
          <a:solidFill>
            <a:srgbClr val="B3E2FF"/>
          </a:solidFill>
          <a:ln>
            <a:solidFill>
              <a:srgbClr val="000080"/>
            </a:solidFill>
          </a:ln>
          <a:effectLst/>
          <a:extLst/>
        </p:spPr>
        <p:txBody>
          <a:bodyPr wrap="square">
            <a:spAutoFit/>
          </a:bodyPr>
          <a:lstStyle/>
          <a:p>
            <a:pPr>
              <a:spcBef>
                <a:spcPct val="50000"/>
              </a:spcBef>
            </a:pPr>
            <a:r>
              <a:rPr lang="en-US" b="1" dirty="0">
                <a:solidFill>
                  <a:srgbClr val="000080"/>
                </a:solidFill>
              </a:rPr>
              <a:t>This complex two-way relationship is mediated by many factors, not the least of which are the decisions made—or not made—by managers. Other factors mediating the relationship include the organizational culture, structure, politics, business processes, and environment.</a:t>
            </a:r>
          </a:p>
        </p:txBody>
      </p:sp>
      <p:pic>
        <p:nvPicPr>
          <p:cNvPr id="425991" name="Picture 7" descr="Fig-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557338"/>
            <a:ext cx="4495800" cy="301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7106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organization</a:t>
            </a:r>
            <a:r>
              <a:rPr lang="en-US" dirty="0" smtClean="0"/>
              <a:t>?</a:t>
            </a:r>
            <a:endParaRPr lang="en-IE" dirty="0"/>
          </a:p>
        </p:txBody>
      </p:sp>
      <p:sp>
        <p:nvSpPr>
          <p:cNvPr id="428035" name="Rectangle 3"/>
          <p:cNvSpPr>
            <a:spLocks noChangeArrowheads="1"/>
          </p:cNvSpPr>
          <p:nvPr/>
        </p:nvSpPr>
        <p:spPr bwMode="auto">
          <a:xfrm>
            <a:off x="395288" y="1597025"/>
            <a:ext cx="8280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085850" indent="-228600">
              <a:defRPr>
                <a:solidFill>
                  <a:schemeClr val="tx1"/>
                </a:solidFill>
                <a:latin typeface="Arial" panose="020B0604020202020204" pitchFamily="34" charset="0"/>
              </a:defRPr>
            </a:lvl3pPr>
            <a:lvl4pPr marL="1428750" indent="-228600">
              <a:defRPr>
                <a:solidFill>
                  <a:schemeClr val="tx1"/>
                </a:solidFill>
                <a:latin typeface="Arial" panose="020B0604020202020204" pitchFamily="34" charset="0"/>
              </a:defRPr>
            </a:lvl4pPr>
            <a:lvl5pPr marL="1771650" indent="-228600">
              <a:defRPr>
                <a:solidFill>
                  <a:schemeClr val="tx1"/>
                </a:solidFill>
                <a:latin typeface="Arial" panose="020B0604020202020204" pitchFamily="34" charset="0"/>
              </a:defRPr>
            </a:lvl5pPr>
            <a:lvl6pPr marL="2228850" indent="-228600" fontAlgn="base">
              <a:spcBef>
                <a:spcPct val="0"/>
              </a:spcBef>
              <a:spcAft>
                <a:spcPct val="0"/>
              </a:spcAft>
              <a:defRPr>
                <a:solidFill>
                  <a:schemeClr val="tx1"/>
                </a:solidFill>
                <a:latin typeface="Arial" panose="020B0604020202020204" pitchFamily="34" charset="0"/>
              </a:defRPr>
            </a:lvl6pPr>
            <a:lvl7pPr marL="2686050" indent="-228600" fontAlgn="base">
              <a:spcBef>
                <a:spcPct val="0"/>
              </a:spcBef>
              <a:spcAft>
                <a:spcPct val="0"/>
              </a:spcAft>
              <a:defRPr>
                <a:solidFill>
                  <a:schemeClr val="tx1"/>
                </a:solidFill>
                <a:latin typeface="Arial" panose="020B0604020202020204" pitchFamily="34" charset="0"/>
              </a:defRPr>
            </a:lvl7pPr>
            <a:lvl8pPr marL="3143250" indent="-228600" fontAlgn="base">
              <a:spcBef>
                <a:spcPct val="0"/>
              </a:spcBef>
              <a:spcAft>
                <a:spcPct val="0"/>
              </a:spcAft>
              <a:defRPr>
                <a:solidFill>
                  <a:schemeClr val="tx1"/>
                </a:solidFill>
                <a:latin typeface="Arial" panose="020B0604020202020204" pitchFamily="34" charset="0"/>
              </a:defRPr>
            </a:lvl8pPr>
            <a:lvl9pPr marL="3600450" indent="-228600" fontAlgn="base">
              <a:spcBef>
                <a:spcPct val="0"/>
              </a:spcBef>
              <a:spcAft>
                <a:spcPct val="0"/>
              </a:spcAft>
              <a:defRPr>
                <a:solidFill>
                  <a:schemeClr val="tx1"/>
                </a:solidFill>
                <a:latin typeface="Arial" panose="020B0604020202020204" pitchFamily="34" charset="0"/>
              </a:defRPr>
            </a:lvl9pPr>
          </a:lstStyle>
          <a:p>
            <a:pPr marL="0" indent="0">
              <a:spcAft>
                <a:spcPct val="25000"/>
              </a:spcAft>
            </a:pPr>
            <a:r>
              <a:rPr lang="en-US" sz="2400" b="1" dirty="0">
                <a:solidFill>
                  <a:srgbClr val="FF6600"/>
                </a:solidFill>
                <a:latin typeface="+mj-lt"/>
              </a:rPr>
              <a:t>Technical definition: </a:t>
            </a:r>
          </a:p>
          <a:p>
            <a:pPr marL="358775" lvl="1">
              <a:spcAft>
                <a:spcPct val="25000"/>
              </a:spcAft>
              <a:buFontTx/>
              <a:buChar char="•"/>
            </a:pPr>
            <a:r>
              <a:rPr lang="en-US" sz="2400" dirty="0">
                <a:solidFill>
                  <a:srgbClr val="000080"/>
                </a:solidFill>
                <a:latin typeface="+mj-lt"/>
              </a:rPr>
              <a:t>Stable, formal social structure that takes resources from environment and processes them to produce outputs</a:t>
            </a:r>
          </a:p>
          <a:p>
            <a:pPr marL="358775" lvl="1">
              <a:spcAft>
                <a:spcPct val="25000"/>
              </a:spcAft>
              <a:buFontTx/>
              <a:buChar char="•"/>
            </a:pPr>
            <a:r>
              <a:rPr lang="en-US" sz="2400" dirty="0">
                <a:solidFill>
                  <a:srgbClr val="000080"/>
                </a:solidFill>
                <a:latin typeface="+mj-lt"/>
              </a:rPr>
              <a:t>A formal legal entity with internal rules and procedures, as well as a social structure</a:t>
            </a:r>
          </a:p>
          <a:p>
            <a:pPr lvl="2">
              <a:spcAft>
                <a:spcPct val="25000"/>
              </a:spcAft>
              <a:buFontTx/>
              <a:buChar char="•"/>
            </a:pPr>
            <a:endParaRPr lang="en-US" sz="2400" dirty="0">
              <a:solidFill>
                <a:srgbClr val="FF6600"/>
              </a:solidFill>
              <a:latin typeface="+mj-lt"/>
            </a:endParaRPr>
          </a:p>
          <a:p>
            <a:pPr marL="0" indent="0">
              <a:spcAft>
                <a:spcPct val="25000"/>
              </a:spcAft>
            </a:pPr>
            <a:r>
              <a:rPr lang="en-US" sz="2400" b="1" dirty="0">
                <a:solidFill>
                  <a:srgbClr val="FF6600"/>
                </a:solidFill>
                <a:latin typeface="+mj-lt"/>
              </a:rPr>
              <a:t>Behavioral definition</a:t>
            </a:r>
            <a:r>
              <a:rPr lang="en-US" sz="2400" dirty="0">
                <a:solidFill>
                  <a:srgbClr val="FF6600"/>
                </a:solidFill>
                <a:latin typeface="+mj-lt"/>
              </a:rPr>
              <a:t>: </a:t>
            </a:r>
          </a:p>
          <a:p>
            <a:pPr marL="358775" lvl="1">
              <a:spcAft>
                <a:spcPct val="25000"/>
              </a:spcAft>
              <a:buFontTx/>
              <a:buChar char="•"/>
            </a:pPr>
            <a:r>
              <a:rPr lang="en-US" sz="2400" dirty="0">
                <a:solidFill>
                  <a:srgbClr val="000080"/>
                </a:solidFill>
                <a:latin typeface="+mj-lt"/>
              </a:rPr>
              <a:t>A collection of rights, privileges, obligations, and responsibilities that is delicately balanced over a period of time through conflict and conflict resolution</a:t>
            </a:r>
          </a:p>
        </p:txBody>
      </p:sp>
    </p:spTree>
    <p:extLst>
      <p:ext uri="{BB962C8B-B14F-4D97-AF65-F5344CB8AC3E}">
        <p14:creationId xmlns:p14="http://schemas.microsoft.com/office/powerpoint/2010/main" val="39232646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
            </a:r>
            <a:br>
              <a:rPr lang="en-US" sz="3500" dirty="0" smtClean="0"/>
            </a:br>
            <a:r>
              <a:rPr lang="en-US" sz="3500" dirty="0" smtClean="0"/>
              <a:t>The </a:t>
            </a:r>
            <a:r>
              <a:rPr lang="en-US" sz="3500" dirty="0"/>
              <a:t>Technical Microeconomic </a:t>
            </a:r>
            <a:br>
              <a:rPr lang="en-US" sz="3500" dirty="0"/>
            </a:br>
            <a:r>
              <a:rPr lang="en-US" sz="3500" dirty="0"/>
              <a:t>Definition of the Organization</a:t>
            </a:r>
            <a:br>
              <a:rPr lang="en-US" sz="3500" dirty="0"/>
            </a:br>
            <a:endParaRPr lang="en-IE" sz="3500" dirty="0"/>
          </a:p>
        </p:txBody>
      </p:sp>
      <p:sp>
        <p:nvSpPr>
          <p:cNvPr id="430084" name="Text Box 4"/>
          <p:cNvSpPr txBox="1">
            <a:spLocks noChangeArrowheads="1"/>
          </p:cNvSpPr>
          <p:nvPr/>
        </p:nvSpPr>
        <p:spPr bwMode="auto">
          <a:xfrm>
            <a:off x="1187450" y="4293096"/>
            <a:ext cx="6769100" cy="2246769"/>
          </a:xfrm>
          <a:prstGeom prst="rect">
            <a:avLst/>
          </a:prstGeom>
          <a:solidFill>
            <a:srgbClr val="B3E2FF"/>
          </a:solidFill>
          <a:ln>
            <a:solidFill>
              <a:srgbClr val="000080"/>
            </a:solidFill>
          </a:ln>
          <a:effectLst/>
          <a:extLst/>
        </p:spPr>
        <p:txBody>
          <a:bodyPr>
            <a:spAutoFit/>
          </a:bodyPr>
          <a:lstStyle/>
          <a:p>
            <a:pPr algn="just"/>
            <a:r>
              <a:rPr lang="en-US" sz="2000" b="1" dirty="0">
                <a:solidFill>
                  <a:srgbClr val="000080"/>
                </a:solidFill>
              </a:rPr>
              <a:t>In the microeconomic definition of organizations, capital and labor (the primary production factors provided by the environment) are transformed by the firm through the production process into products and services (outputs to the environment). The  products and services are consumed by the environment, which supplies additional capital and labor as inputs in the feedback loop.</a:t>
            </a:r>
          </a:p>
        </p:txBody>
      </p:sp>
      <p:pic>
        <p:nvPicPr>
          <p:cNvPr id="4300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12875"/>
            <a:ext cx="8382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797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995120" cy="1143000"/>
          </a:xfrm>
        </p:spPr>
        <p:txBody>
          <a:bodyPr/>
          <a:lstStyle/>
          <a:p>
            <a:r>
              <a:rPr lang="en-US" sz="3500" dirty="0">
                <a:effectLst>
                  <a:outerShdw blurRad="38100" dist="38100" dir="2700000" algn="tl">
                    <a:srgbClr val="C0C0C0"/>
                  </a:outerShdw>
                </a:effectLst>
              </a:rPr>
              <a:t>The Behavioral View of </a:t>
            </a:r>
            <a:r>
              <a:rPr lang="en-US" sz="3500" dirty="0" smtClean="0">
                <a:effectLst>
                  <a:outerShdw blurRad="38100" dist="38100" dir="2700000" algn="tl">
                    <a:srgbClr val="C0C0C0"/>
                  </a:outerShdw>
                </a:effectLst>
              </a:rPr>
              <a:t>Organizations</a:t>
            </a:r>
            <a:endParaRPr lang="en-IE" sz="3500" dirty="0"/>
          </a:p>
        </p:txBody>
      </p:sp>
      <p:pic>
        <p:nvPicPr>
          <p:cNvPr id="4321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628800"/>
            <a:ext cx="694531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11141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Features of </a:t>
            </a:r>
            <a:r>
              <a:rPr lang="en-US" dirty="0" smtClean="0"/>
              <a:t>organizations</a:t>
            </a:r>
            <a:endParaRPr lang="en-IE" dirty="0"/>
          </a:p>
        </p:txBody>
      </p:sp>
      <p:sp>
        <p:nvSpPr>
          <p:cNvPr id="8" name="Content Placeholder 7"/>
          <p:cNvSpPr>
            <a:spLocks noGrp="1"/>
          </p:cNvSpPr>
          <p:nvPr>
            <p:ph idx="1"/>
          </p:nvPr>
        </p:nvSpPr>
        <p:spPr/>
        <p:txBody>
          <a:bodyPr/>
          <a:lstStyle/>
          <a:p>
            <a:pPr marL="0" indent="0">
              <a:spcAft>
                <a:spcPct val="20000"/>
              </a:spcAft>
              <a:buNone/>
            </a:pPr>
            <a:r>
              <a:rPr lang="en-US" sz="2400" b="1" dirty="0">
                <a:cs typeface="Times New Roman" panose="02020603050405020304" pitchFamily="18" charset="0"/>
              </a:rPr>
              <a:t>All modern organizations share some characteristics, such as:</a:t>
            </a:r>
          </a:p>
          <a:p>
            <a:pPr marL="358775" lvl="2" indent="-325438">
              <a:lnSpc>
                <a:spcPct val="110000"/>
              </a:lnSpc>
              <a:spcAft>
                <a:spcPct val="20000"/>
              </a:spcAft>
              <a:buFontTx/>
              <a:buChar char="•"/>
            </a:pPr>
            <a:r>
              <a:rPr lang="en-US" dirty="0">
                <a:cs typeface="Times New Roman" panose="02020603050405020304" pitchFamily="18" charset="0"/>
              </a:rPr>
              <a:t>Use of hierarchical structure</a:t>
            </a:r>
          </a:p>
          <a:p>
            <a:pPr marL="358775" lvl="2" indent="-325438">
              <a:lnSpc>
                <a:spcPct val="110000"/>
              </a:lnSpc>
              <a:spcAft>
                <a:spcPct val="20000"/>
              </a:spcAft>
              <a:buFontTx/>
              <a:buChar char="•"/>
            </a:pPr>
            <a:r>
              <a:rPr lang="en-US" dirty="0">
                <a:cs typeface="Times New Roman" panose="02020603050405020304" pitchFamily="18" charset="0"/>
              </a:rPr>
              <a:t>Accountability, authority in system of impartial decision making</a:t>
            </a:r>
          </a:p>
          <a:p>
            <a:pPr marL="358775" lvl="2" indent="-325438">
              <a:lnSpc>
                <a:spcPct val="110000"/>
              </a:lnSpc>
              <a:spcAft>
                <a:spcPct val="20000"/>
              </a:spcAft>
              <a:buFontTx/>
              <a:buChar char="•"/>
            </a:pPr>
            <a:r>
              <a:rPr lang="en-US" dirty="0">
                <a:cs typeface="Times New Roman" panose="02020603050405020304" pitchFamily="18" charset="0"/>
              </a:rPr>
              <a:t>Adherence to principle of efficiency</a:t>
            </a:r>
          </a:p>
          <a:p>
            <a:pPr marL="358775" lvl="2" indent="-325438">
              <a:lnSpc>
                <a:spcPct val="110000"/>
              </a:lnSpc>
              <a:spcAft>
                <a:spcPct val="20000"/>
              </a:spcAft>
              <a:buFontTx/>
              <a:buChar char="•"/>
            </a:pPr>
            <a:r>
              <a:rPr lang="en-US" dirty="0">
                <a:cs typeface="Times New Roman" panose="02020603050405020304" pitchFamily="18" charset="0"/>
              </a:rPr>
              <a:t>Other features include: Routines and business processes and organizational politics,  culture, environments and structures</a:t>
            </a:r>
          </a:p>
          <a:p>
            <a:endParaRPr lang="en-IE" dirty="0"/>
          </a:p>
        </p:txBody>
      </p:sp>
      <p:pic>
        <p:nvPicPr>
          <p:cNvPr id="1026" name="Picture 2" descr="http://t1.gstatic.com/images?q=tbn:ANd9GcSlImjxpup6EF-5Ras3AKIM7S2UCBmJH72IvkhUPIQcoMB6Xp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5169569"/>
            <a:ext cx="1297162" cy="129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2362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3021</TotalTime>
  <Words>1982</Words>
  <Application>Microsoft Office PowerPoint</Application>
  <PresentationFormat>On-screen Show (4:3)</PresentationFormat>
  <Paragraphs>289</Paragraphs>
  <Slides>46</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MS PGothic</vt:lpstr>
      <vt:lpstr>Arial</vt:lpstr>
      <vt:lpstr>Calibri</vt:lpstr>
      <vt:lpstr>Courier New</vt:lpstr>
      <vt:lpstr>Impact</vt:lpstr>
      <vt:lpstr>Times New Roman</vt:lpstr>
      <vt:lpstr>Wingdings</vt:lpstr>
      <vt:lpstr>Office Theme</vt:lpstr>
      <vt:lpstr>PowerPoint Presentation</vt:lpstr>
      <vt:lpstr>Learning Objectives</vt:lpstr>
      <vt:lpstr> eBay Fine-Tunes Its Strategy </vt:lpstr>
      <vt:lpstr>Organizations and Information Systems</vt:lpstr>
      <vt:lpstr>The Two-Way Relationship Between  Organizations and Information Technology</vt:lpstr>
      <vt:lpstr>What is an organization?</vt:lpstr>
      <vt:lpstr> The Technical Microeconomic  Definition of the Organization </vt:lpstr>
      <vt:lpstr>The Behavioral View of Organizations</vt:lpstr>
      <vt:lpstr>Features of organizations</vt:lpstr>
      <vt:lpstr>Routines and business processes</vt:lpstr>
      <vt:lpstr>Routines, Business Processes, and Firms</vt:lpstr>
      <vt:lpstr>Organizational politics</vt:lpstr>
      <vt:lpstr> Organizational culture </vt:lpstr>
      <vt:lpstr>Organizational environments</vt:lpstr>
      <vt:lpstr>Environments and Organizations  Have a Reciprocal Relationship</vt:lpstr>
      <vt:lpstr> Disruptive technologies </vt:lpstr>
      <vt:lpstr>Organizational structures</vt:lpstr>
      <vt:lpstr>Organizational structures</vt:lpstr>
      <vt:lpstr>Other Organizational Features</vt:lpstr>
      <vt:lpstr>How Information Systems Impact Organizations and Business Firms</vt:lpstr>
      <vt:lpstr>E xercise 1 – SOP</vt:lpstr>
      <vt:lpstr>PowerPoint Presentation</vt:lpstr>
      <vt:lpstr>Transaction cost theory</vt:lpstr>
      <vt:lpstr> The Transaction Cost Theory of the Impact of Information Technology on the Organization </vt:lpstr>
      <vt:lpstr>Agency theory</vt:lpstr>
      <vt:lpstr> The Agency Cost Theory of the Impact of Information Technology on the Organization </vt:lpstr>
      <vt:lpstr>Organizational and behavioral impacts</vt:lpstr>
      <vt:lpstr>Flattening Organizations</vt:lpstr>
      <vt:lpstr>Organizational resistance to change</vt:lpstr>
      <vt:lpstr> The Internet and organizations </vt:lpstr>
      <vt:lpstr> Planning a New System </vt:lpstr>
      <vt:lpstr>External environment:  Porter five forces model</vt:lpstr>
      <vt:lpstr>PowerPoint Presentation</vt:lpstr>
      <vt:lpstr>Porter’s Competitive Forces Model</vt:lpstr>
      <vt:lpstr>Porter’s Competitive Forces Model</vt:lpstr>
      <vt:lpstr>Strategies for dealing with competitive forces</vt:lpstr>
      <vt:lpstr>Strategies for dealing with competitive forces</vt:lpstr>
      <vt:lpstr>IT-Enabled New Products and Services Providing Competitive Advantage</vt:lpstr>
      <vt:lpstr>Strategies for dealing with competitive forces</vt:lpstr>
      <vt:lpstr>The Internet’s impact on competitive advantage</vt:lpstr>
      <vt:lpstr>Value Chain</vt:lpstr>
      <vt:lpstr>Porter’s Value Chain</vt:lpstr>
      <vt:lpstr> Extending the Value Chain: The Value Web </vt:lpstr>
      <vt:lpstr>Value Web</vt:lpstr>
      <vt:lpstr>E xercise 1 – Activity Sheet</vt:lpstr>
      <vt:lpstr>RECAP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Murphy</dc:creator>
  <cp:lastModifiedBy>Lisa Murphy</cp:lastModifiedBy>
  <cp:revision>567</cp:revision>
  <cp:lastPrinted>2013-09-30T12:42:51Z</cp:lastPrinted>
  <dcterms:created xsi:type="dcterms:W3CDTF">2013-09-09T11:26:27Z</dcterms:created>
  <dcterms:modified xsi:type="dcterms:W3CDTF">2014-02-07T12:39:52Z</dcterms:modified>
</cp:coreProperties>
</file>