
<file path=[Content_Types].xml><?xml version="1.0" encoding="utf-8"?>
<Types xmlns="http://schemas.openxmlformats.org/package/2006/content-types">
  <Default Extension="tmp" ContentType="image/png"/>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784" r:id="rId2"/>
    <p:sldId id="676" r:id="rId3"/>
    <p:sldId id="834" r:id="rId4"/>
    <p:sldId id="796" r:id="rId5"/>
    <p:sldId id="797" r:id="rId6"/>
    <p:sldId id="798" r:id="rId7"/>
    <p:sldId id="799" r:id="rId8"/>
    <p:sldId id="800" r:id="rId9"/>
    <p:sldId id="801" r:id="rId10"/>
    <p:sldId id="802" r:id="rId11"/>
    <p:sldId id="803" r:id="rId12"/>
    <p:sldId id="804" r:id="rId13"/>
    <p:sldId id="805" r:id="rId14"/>
    <p:sldId id="806" r:id="rId15"/>
    <p:sldId id="807" r:id="rId16"/>
    <p:sldId id="808" r:id="rId17"/>
    <p:sldId id="809" r:id="rId18"/>
    <p:sldId id="810" r:id="rId19"/>
    <p:sldId id="811" r:id="rId20"/>
    <p:sldId id="812" r:id="rId21"/>
    <p:sldId id="813" r:id="rId22"/>
    <p:sldId id="814" r:id="rId23"/>
    <p:sldId id="815" r:id="rId24"/>
    <p:sldId id="816" r:id="rId25"/>
    <p:sldId id="817" r:id="rId26"/>
    <p:sldId id="818" r:id="rId27"/>
    <p:sldId id="819" r:id="rId28"/>
    <p:sldId id="820" r:id="rId29"/>
    <p:sldId id="821" r:id="rId30"/>
    <p:sldId id="822" r:id="rId31"/>
    <p:sldId id="823" r:id="rId32"/>
    <p:sldId id="824" r:id="rId33"/>
    <p:sldId id="825" r:id="rId34"/>
    <p:sldId id="826" r:id="rId35"/>
    <p:sldId id="827" r:id="rId36"/>
    <p:sldId id="828" r:id="rId37"/>
    <p:sldId id="829" r:id="rId38"/>
    <p:sldId id="831" r:id="rId39"/>
    <p:sldId id="833" r:id="rId40"/>
    <p:sldId id="785" r:id="rId41"/>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0080"/>
    <a:srgbClr val="07791A"/>
    <a:srgbClr val="FFE2B3"/>
    <a:srgbClr val="B3E2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9" autoAdjust="0"/>
    <p:restoredTop sz="94434" autoAdjust="0"/>
  </p:normalViewPr>
  <p:slideViewPr>
    <p:cSldViewPr>
      <p:cViewPr varScale="1">
        <p:scale>
          <a:sx n="71" d="100"/>
          <a:sy n="71" d="100"/>
        </p:scale>
        <p:origin x="126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2EFDBD1E-0455-4ACF-A62D-834F1550D6D3}" type="datetimeFigureOut">
              <a:rPr lang="en-GB" smtClean="0"/>
              <a:t>07/02/2014</a:t>
            </a:fld>
            <a:endParaRPr lang="en-GB"/>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6129D33D-5743-4426-B759-35DAA819D698}" type="slidenum">
              <a:rPr lang="en-GB" smtClean="0"/>
              <a:t>‹#›</a:t>
            </a:fld>
            <a:endParaRPr lang="en-GB"/>
          </a:p>
        </p:txBody>
      </p:sp>
    </p:spTree>
    <p:extLst>
      <p:ext uri="{BB962C8B-B14F-4D97-AF65-F5344CB8AC3E}">
        <p14:creationId xmlns:p14="http://schemas.microsoft.com/office/powerpoint/2010/main" val="3589058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IE" dirty="0"/>
          </a:p>
        </p:txBody>
      </p:sp>
      <p:sp>
        <p:nvSpPr>
          <p:cNvPr id="4" name="Slide Number Placeholder 3"/>
          <p:cNvSpPr>
            <a:spLocks noGrp="1"/>
          </p:cNvSpPr>
          <p:nvPr>
            <p:ph type="sldNum" sz="quarter" idx="10"/>
          </p:nvPr>
        </p:nvSpPr>
        <p:spPr/>
        <p:txBody>
          <a:bodyPr/>
          <a:lstStyle/>
          <a:p>
            <a:fld id="{6129D33D-5743-4426-B759-35DAA819D698}" type="slidenum">
              <a:rPr lang="en-GB" smtClean="0"/>
              <a:t>1</a:t>
            </a:fld>
            <a:endParaRPr lang="en-GB"/>
          </a:p>
        </p:txBody>
      </p:sp>
    </p:spTree>
    <p:extLst>
      <p:ext uri="{BB962C8B-B14F-4D97-AF65-F5344CB8AC3E}">
        <p14:creationId xmlns:p14="http://schemas.microsoft.com/office/powerpoint/2010/main" val="3119105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27D90B-5C24-4802-9FDA-1814F23BBFA0}" type="slidenum">
              <a:rPr lang="en-US"/>
              <a:pPr/>
              <a:t>10</a:t>
            </a:fld>
            <a:endParaRPr lang="en-US"/>
          </a:p>
        </p:txBody>
      </p:sp>
      <p:sp>
        <p:nvSpPr>
          <p:cNvPr id="629762" name="Rectangle 2"/>
          <p:cNvSpPr>
            <a:spLocks noGrp="1" noRot="1" noChangeAspect="1" noChangeArrowheads="1" noTextEdit="1"/>
          </p:cNvSpPr>
          <p:nvPr>
            <p:ph type="sldImg"/>
          </p:nvPr>
        </p:nvSpPr>
        <p:spPr>
          <a:ln/>
        </p:spPr>
      </p:sp>
      <p:sp>
        <p:nvSpPr>
          <p:cNvPr id="6297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83639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AB47CE-BC89-4536-B4BD-2745953FB5C3}" type="slidenum">
              <a:rPr lang="en-US"/>
              <a:pPr/>
              <a:t>11</a:t>
            </a:fld>
            <a:endParaRPr lang="en-US"/>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441223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10BE44-F940-4892-8E86-02877D353ECC}" type="slidenum">
              <a:rPr lang="en-US"/>
              <a:pPr/>
              <a:t>12</a:t>
            </a:fld>
            <a:endParaRPr lang="en-US"/>
          </a:p>
        </p:txBody>
      </p:sp>
      <p:sp>
        <p:nvSpPr>
          <p:cNvPr id="613378" name="Rectangle 2"/>
          <p:cNvSpPr>
            <a:spLocks noGrp="1" noRot="1" noChangeAspect="1" noChangeArrowheads="1" noTextEdit="1"/>
          </p:cNvSpPr>
          <p:nvPr>
            <p:ph type="sldImg"/>
          </p:nvPr>
        </p:nvSpPr>
        <p:spPr>
          <a:ln/>
        </p:spPr>
      </p:sp>
      <p:sp>
        <p:nvSpPr>
          <p:cNvPr id="613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94778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327204-A79A-4345-8A44-4FEC78CE951C}" type="slidenum">
              <a:rPr lang="en-US"/>
              <a:pPr/>
              <a:t>13</a:t>
            </a:fld>
            <a:endParaRPr lang="en-US"/>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49579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0B587B-F718-4E1F-BD4B-C0C5F1E2F86E}" type="slidenum">
              <a:rPr lang="en-US"/>
              <a:pPr/>
              <a:t>14</a:t>
            </a:fld>
            <a:endParaRPr lang="en-US"/>
          </a:p>
        </p:txBody>
      </p:sp>
      <p:sp>
        <p:nvSpPr>
          <p:cNvPr id="617474" name="Rectangle 2"/>
          <p:cNvSpPr>
            <a:spLocks noGrp="1" noRot="1" noChangeAspect="1" noChangeArrowheads="1" noTextEdit="1"/>
          </p:cNvSpPr>
          <p:nvPr>
            <p:ph type="sldImg"/>
          </p:nvPr>
        </p:nvSpPr>
        <p:spPr>
          <a:ln/>
        </p:spPr>
      </p:sp>
      <p:sp>
        <p:nvSpPr>
          <p:cNvPr id="617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32242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5CE940-0748-4560-AFEA-EDAF9938CF8B}" type="slidenum">
              <a:rPr lang="en-US"/>
              <a:pPr/>
              <a:t>15</a:t>
            </a:fld>
            <a:endParaRPr lang="en-US"/>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2188588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11E935-7431-44CD-9455-2A56B7598EE7}" type="slidenum">
              <a:rPr lang="en-US"/>
              <a:pPr/>
              <a:t>16</a:t>
            </a:fld>
            <a:endParaRPr lang="en-US"/>
          </a:p>
        </p:txBody>
      </p:sp>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1858474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0F8F08-CF7B-49A9-B32E-73EC299E344E}" type="slidenum">
              <a:rPr lang="en-US"/>
              <a:pPr/>
              <a:t>17</a:t>
            </a:fld>
            <a:endParaRPr lang="en-US"/>
          </a:p>
        </p:txBody>
      </p:sp>
      <p:sp>
        <p:nvSpPr>
          <p:cNvPr id="564226" name="Rectangle 2"/>
          <p:cNvSpPr>
            <a:spLocks noGrp="1" noRot="1" noChangeAspect="1" noChangeArrowheads="1" noTextEdit="1"/>
          </p:cNvSpPr>
          <p:nvPr>
            <p:ph type="sldImg"/>
          </p:nvPr>
        </p:nvSpPr>
        <p:spPr>
          <a:ln/>
        </p:spPr>
      </p:sp>
      <p:sp>
        <p:nvSpPr>
          <p:cNvPr id="564227"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1852378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BBF03B-F319-4922-828F-43320D91D8D4}" type="slidenum">
              <a:rPr lang="en-US"/>
              <a:pPr/>
              <a:t>18</a:t>
            </a:fld>
            <a:endParaRPr lang="en-US"/>
          </a:p>
        </p:txBody>
      </p:sp>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3679894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4D3239-8741-4EFB-9A04-3D892E881B58}" type="slidenum">
              <a:rPr lang="en-US"/>
              <a:pPr/>
              <a:t>19</a:t>
            </a:fld>
            <a:endParaRPr lang="en-US"/>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157744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3E16177-4273-4DB6-8FFC-B9FA1AE3EE35}" type="slidenum">
              <a:rPr lang="en-US"/>
              <a:pPr eaLnBrk="1" hangingPunct="1"/>
              <a:t>2</a:t>
            </a:fld>
            <a:endParaRPr lang="en-US"/>
          </a:p>
        </p:txBody>
      </p:sp>
      <p:sp>
        <p:nvSpPr>
          <p:cNvPr id="48130" name="Rectangle 7"/>
          <p:cNvSpPr txBox="1">
            <a:spLocks noGrp="1" noChangeArrowheads="1"/>
          </p:cNvSpPr>
          <p:nvPr/>
        </p:nvSpPr>
        <p:spPr bwMode="auto">
          <a:xfrm>
            <a:off x="3773488" y="9409113"/>
            <a:ext cx="2887662" cy="495300"/>
          </a:xfrm>
          <a:prstGeom prst="rect">
            <a:avLst/>
          </a:prstGeom>
          <a:noFill/>
          <a:ln>
            <a:miter lim="800000"/>
            <a:headEnd/>
            <a:tailEnd/>
          </a:ln>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8C8C6532-2BE2-42EA-BD77-18771EBCBECD}" type="slidenum">
              <a:rPr lang="en-US" sz="1200">
                <a:latin typeface="Calibri" panose="020F0502020204030204" pitchFamily="34" charset="0"/>
              </a:rPr>
              <a:pPr algn="r" eaLnBrk="1" hangingPunct="1"/>
              <a:t>2</a:t>
            </a:fld>
            <a:endParaRPr lang="en-US" sz="1200">
              <a:latin typeface="Calibri" panose="020F0502020204030204" pitchFamily="34" charset="0"/>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p:spPr>
        <p:txBody>
          <a:bodyPr/>
          <a:lstStyle/>
          <a:p>
            <a:pPr eaLnBrk="1" hangingPunct="1">
              <a:spcBef>
                <a:spcPct val="0"/>
              </a:spcBef>
            </a:pPr>
            <a:endParaRPr lang="en-US" dirty="0"/>
          </a:p>
        </p:txBody>
      </p:sp>
    </p:spTree>
    <p:extLst>
      <p:ext uri="{BB962C8B-B14F-4D97-AF65-F5344CB8AC3E}">
        <p14:creationId xmlns:p14="http://schemas.microsoft.com/office/powerpoint/2010/main" val="3362845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947A21-EA2A-420A-A0D0-002F51D227D5}" type="slidenum">
              <a:rPr lang="en-US"/>
              <a:pPr/>
              <a:t>20</a:t>
            </a:fld>
            <a:endParaRPr lang="en-US"/>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267104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13BEC-F682-45EC-8B02-3282E7C9F6F5}" type="slidenum">
              <a:rPr lang="en-US"/>
              <a:pPr/>
              <a:t>21</a:t>
            </a:fld>
            <a:endParaRPr lang="en-US"/>
          </a:p>
        </p:txBody>
      </p:sp>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2424533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A15E52-4013-41FB-A5E7-C4CDF1C2BE1B}" type="slidenum">
              <a:rPr lang="en-US"/>
              <a:pPr/>
              <a:t>22</a:t>
            </a:fld>
            <a:endParaRPr lang="en-US"/>
          </a:p>
        </p:txBody>
      </p:sp>
      <p:sp>
        <p:nvSpPr>
          <p:cNvPr id="621570" name="Rectangle 2"/>
          <p:cNvSpPr>
            <a:spLocks noGrp="1" noRot="1" noChangeAspect="1" noChangeArrowheads="1" noTextEdit="1"/>
          </p:cNvSpPr>
          <p:nvPr>
            <p:ph type="sldImg"/>
          </p:nvPr>
        </p:nvSpPr>
        <p:spPr>
          <a:ln/>
        </p:spPr>
      </p:sp>
      <p:sp>
        <p:nvSpPr>
          <p:cNvPr id="621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157545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C515D4-EC4E-4A64-93E6-55419AA43BCE}" type="slidenum">
              <a:rPr lang="en-US"/>
              <a:pPr/>
              <a:t>23</a:t>
            </a:fld>
            <a:endParaRPr lang="en-US"/>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20216965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5636FC-FBD1-4ACD-9118-0811043EC794}" type="slidenum">
              <a:rPr lang="en-US"/>
              <a:pPr/>
              <a:t>24</a:t>
            </a:fld>
            <a:endParaRPr lang="en-US"/>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22391831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4A7764-CA2F-4E9B-AC53-2AF55DC6D05D}" type="slidenum">
              <a:rPr lang="en-US"/>
              <a:pPr/>
              <a:t>25</a:t>
            </a:fld>
            <a:endParaRPr lang="en-US"/>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29264025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A8A1D2-FF87-418A-8272-86B9DF3D85BA}" type="slidenum">
              <a:rPr lang="en-US"/>
              <a:pPr/>
              <a:t>26</a:t>
            </a:fld>
            <a:endParaRPr lang="en-US"/>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27637215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B58207-9788-4993-80DC-DBB86999814D}" type="slidenum">
              <a:rPr lang="en-US"/>
              <a:pPr/>
              <a:t>27</a:t>
            </a:fld>
            <a:endParaRPr lang="en-US"/>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38602821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09D03E-F64D-4728-A6A2-0E9C4A225842}" type="slidenum">
              <a:rPr lang="en-US"/>
              <a:pPr/>
              <a:t>28</a:t>
            </a:fld>
            <a:endParaRPr lang="en-US"/>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774130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173911-0C50-4B51-BF49-A4B999D05711}" type="slidenum">
              <a:rPr lang="en-US"/>
              <a:pPr/>
              <a:t>29</a:t>
            </a:fld>
            <a:endParaRPr lang="en-US"/>
          </a:p>
        </p:txBody>
      </p:sp>
      <p:sp>
        <p:nvSpPr>
          <p:cNvPr id="582658" name="Rectangle 2"/>
          <p:cNvSpPr>
            <a:spLocks noGrp="1" noRot="1" noChangeAspect="1" noChangeArrowheads="1" noTextEdit="1"/>
          </p:cNvSpPr>
          <p:nvPr>
            <p:ph type="sldImg"/>
          </p:nvPr>
        </p:nvSpPr>
        <p:spPr>
          <a:ln/>
        </p:spPr>
      </p:sp>
      <p:sp>
        <p:nvSpPr>
          <p:cNvPr id="582659"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3195710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IE" dirty="0"/>
          </a:p>
        </p:txBody>
      </p:sp>
      <p:sp>
        <p:nvSpPr>
          <p:cNvPr id="4" name="Slide Number Placeholder 3"/>
          <p:cNvSpPr>
            <a:spLocks noGrp="1"/>
          </p:cNvSpPr>
          <p:nvPr>
            <p:ph type="sldNum" sz="quarter" idx="10"/>
          </p:nvPr>
        </p:nvSpPr>
        <p:spPr/>
        <p:txBody>
          <a:bodyPr/>
          <a:lstStyle/>
          <a:p>
            <a:fld id="{6129D33D-5743-4426-B759-35DAA819D698}" type="slidenum">
              <a:rPr lang="en-GB" smtClean="0"/>
              <a:t>3</a:t>
            </a:fld>
            <a:endParaRPr lang="en-GB"/>
          </a:p>
        </p:txBody>
      </p:sp>
    </p:spTree>
    <p:extLst>
      <p:ext uri="{BB962C8B-B14F-4D97-AF65-F5344CB8AC3E}">
        <p14:creationId xmlns:p14="http://schemas.microsoft.com/office/powerpoint/2010/main" val="6312150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376FC1-D027-401C-B45E-16FFB312DC8C}" type="slidenum">
              <a:rPr lang="en-US"/>
              <a:pPr/>
              <a:t>30</a:t>
            </a:fld>
            <a:endParaRPr lang="en-US"/>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34446616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E36A1-54B8-4BAE-BD47-B8B32CA22129}" type="slidenum">
              <a:rPr lang="en-US"/>
              <a:pPr/>
              <a:t>31</a:t>
            </a:fld>
            <a:endParaRPr lang="en-US"/>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8952272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BA12-8BBF-4CA8-8DFE-FEE7FFF1E271}" type="slidenum">
              <a:rPr lang="en-US"/>
              <a:pPr/>
              <a:t>32</a:t>
            </a:fld>
            <a:endParaRPr lang="en-US"/>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16036843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E6E2A6-E9D2-4735-BE06-6AB643B30BA8}" type="slidenum">
              <a:rPr lang="en-US"/>
              <a:pPr/>
              <a:t>33</a:t>
            </a:fld>
            <a:endParaRPr lang="en-US"/>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42397633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36D3B-2F28-4EFF-BACD-738C35BEF0D1}" type="slidenum">
              <a:rPr lang="en-US"/>
              <a:pPr/>
              <a:t>34</a:t>
            </a:fld>
            <a:endParaRPr lang="en-US"/>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14039608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BC1C2E-B8FD-422F-8036-DF42A130DD03}" type="slidenum">
              <a:rPr lang="en-US"/>
              <a:pPr/>
              <a:t>35</a:t>
            </a:fld>
            <a:endParaRPr lang="en-US"/>
          </a:p>
        </p:txBody>
      </p:sp>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30585628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9F2F30-4C87-4596-980A-CA0E47B4CB48}" type="slidenum">
              <a:rPr lang="en-US"/>
              <a:pPr/>
              <a:t>36</a:t>
            </a:fld>
            <a:endParaRPr lang="en-US"/>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16725822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4499D7-D659-47F8-A7CF-9FB74C21B531}" type="slidenum">
              <a:rPr lang="en-US"/>
              <a:pPr/>
              <a:t>37</a:t>
            </a:fld>
            <a:endParaRPr lang="en-US"/>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23326352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32174A-A27E-4F67-91B4-9AFCE48FD79B}" type="slidenum">
              <a:rPr lang="en-US"/>
              <a:pPr/>
              <a:t>38</a:t>
            </a:fld>
            <a:endParaRPr lang="en-US"/>
          </a:p>
        </p:txBody>
      </p:sp>
      <p:sp>
        <p:nvSpPr>
          <p:cNvPr id="603138" name="Rectangle 2"/>
          <p:cNvSpPr>
            <a:spLocks noGrp="1" noRot="1" noChangeAspect="1" noChangeArrowheads="1" noTextEdit="1"/>
          </p:cNvSpPr>
          <p:nvPr>
            <p:ph type="sldImg"/>
          </p:nvPr>
        </p:nvSpPr>
        <p:spPr>
          <a:ln/>
        </p:spPr>
      </p:sp>
      <p:sp>
        <p:nvSpPr>
          <p:cNvPr id="603139"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22016600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A6811B-5C8E-41C4-A79E-F61FEF77B277}" type="slidenum">
              <a:rPr lang="en-US"/>
              <a:pPr/>
              <a:t>39</a:t>
            </a:fld>
            <a:endParaRPr lang="en-US"/>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429798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F3BAE3-AB39-49B0-BCD3-BC82FBDE22F9}" type="slidenum">
              <a:rPr lang="en-US"/>
              <a:pPr/>
              <a:t>4</a:t>
            </a:fld>
            <a:endParaRPr lang="en-US"/>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2610059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F4EAB1-3762-484B-AE13-400FFAA194D0}" type="slidenum">
              <a:rPr lang="en-US"/>
              <a:pPr/>
              <a:t>5</a:t>
            </a:fld>
            <a:endParaRPr lang="en-US"/>
          </a:p>
        </p:txBody>
      </p:sp>
      <p:sp>
        <p:nvSpPr>
          <p:cNvPr id="627714" name="Rectangle 2"/>
          <p:cNvSpPr>
            <a:spLocks noGrp="1" noRot="1" noChangeAspect="1" noChangeArrowheads="1" noTextEdit="1"/>
          </p:cNvSpPr>
          <p:nvPr>
            <p:ph type="sldImg"/>
          </p:nvPr>
        </p:nvSpPr>
        <p:spPr>
          <a:ln/>
        </p:spPr>
      </p:sp>
      <p:sp>
        <p:nvSpPr>
          <p:cNvPr id="627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36198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103989-398D-451F-8861-E8C1A3691C6D}" type="slidenum">
              <a:rPr lang="en-US"/>
              <a:pPr/>
              <a:t>6</a:t>
            </a:fld>
            <a:endParaRPr lang="en-US"/>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3944093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CD655D-44C4-48EE-8378-91D03E60E223}" type="slidenum">
              <a:rPr lang="en-US"/>
              <a:pPr/>
              <a:t>7</a:t>
            </a:fld>
            <a:endParaRPr lang="en-US"/>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3418182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EEBC57-F447-4982-9BC7-096BC7A5073C}" type="slidenum">
              <a:rPr lang="en-US"/>
              <a:pPr/>
              <a:t>8</a:t>
            </a:fld>
            <a:endParaRPr lang="en-US"/>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274684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C55904-AE43-4227-93B0-4778C7DB2969}" type="slidenum">
              <a:rPr lang="en-US"/>
              <a:pPr/>
              <a:t>9</a:t>
            </a:fld>
            <a:endParaRPr lang="en-US"/>
          </a:p>
        </p:txBody>
      </p:sp>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a:xfrm>
            <a:off x="889000" y="4705350"/>
            <a:ext cx="4884738" cy="4457700"/>
          </a:xfrm>
        </p:spPr>
        <p:txBody>
          <a:bodyPr/>
          <a:lstStyle/>
          <a:p>
            <a:endParaRPr lang="en-US"/>
          </a:p>
        </p:txBody>
      </p:sp>
    </p:spTree>
    <p:extLst>
      <p:ext uri="{BB962C8B-B14F-4D97-AF65-F5344CB8AC3E}">
        <p14:creationId xmlns:p14="http://schemas.microsoft.com/office/powerpoint/2010/main" val="3017603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DCFBB38-95A9-4373-8FBD-C72431FE8CFC}" type="datetimeFigureOut">
              <a:rPr lang="en-GB" smtClean="0"/>
              <a:t>07/02/2014</a:t>
            </a:fld>
            <a:endParaRPr lang="en-GB"/>
          </a:p>
        </p:txBody>
      </p:sp>
      <p:sp>
        <p:nvSpPr>
          <p:cNvPr id="5" name="Footer Placeholder 4"/>
          <p:cNvSpPr>
            <a:spLocks noGrp="1"/>
          </p:cNvSpPr>
          <p:nvPr>
            <p:ph type="ftr" sz="quarter" idx="11"/>
          </p:nvPr>
        </p:nvSpPr>
        <p:spPr/>
        <p:txBody>
          <a:bodyPr/>
          <a:lstStyle/>
          <a:p>
            <a:r>
              <a:rPr lang="en-GB" dirty="0" smtClean="0"/>
              <a:t>Lisa Murphy</a:t>
            </a:r>
            <a:endParaRPr lang="en-GB" dirty="0"/>
          </a:p>
        </p:txBody>
      </p:sp>
      <p:sp>
        <p:nvSpPr>
          <p:cNvPr id="6" name="Slide Number Placeholder 5"/>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111794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DCFBB38-95A9-4373-8FBD-C72431FE8CFC}" type="datetimeFigureOut">
              <a:rPr lang="en-GB" smtClean="0"/>
              <a:t>07/02/2014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2675708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DCFBB38-95A9-4373-8FBD-C72431FE8CFC}" type="datetimeFigureOut">
              <a:rPr lang="en-GB" smtClean="0"/>
              <a:t>07/02/2014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3603775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smtClean="0"/>
              <a:t>Click to edit Master title style</a:t>
            </a:r>
            <a:endParaRPr lang="en-IE"/>
          </a:p>
        </p:txBody>
      </p:sp>
      <p:sp>
        <p:nvSpPr>
          <p:cNvPr id="3" name="Text Placeholder 2"/>
          <p:cNvSpPr>
            <a:spLocks noGrp="1"/>
          </p:cNvSpPr>
          <p:nvPr>
            <p:ph type="body" sz="half" idx="1"/>
          </p:nvPr>
        </p:nvSpPr>
        <p:spPr>
          <a:xfrm>
            <a:off x="414338" y="1252538"/>
            <a:ext cx="4102100" cy="4843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68838" y="1252538"/>
            <a:ext cx="4103687" cy="4843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extLst>
      <p:ext uri="{BB962C8B-B14F-4D97-AF65-F5344CB8AC3E}">
        <p14:creationId xmlns:p14="http://schemas.microsoft.com/office/powerpoint/2010/main" val="1140820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524000" y="190500"/>
            <a:ext cx="7010400" cy="1527175"/>
          </a:xfrm>
        </p:spPr>
        <p:txBody>
          <a:bodyPr/>
          <a:lstStyle/>
          <a:p>
            <a:r>
              <a:rPr lang="en-US" smtClean="0"/>
              <a:t>Click to edit Master title style</a:t>
            </a:r>
            <a:endParaRPr lang="en-IE"/>
          </a:p>
        </p:txBody>
      </p:sp>
      <p:sp>
        <p:nvSpPr>
          <p:cNvPr id="3" name="Text Placeholder 2"/>
          <p:cNvSpPr>
            <a:spLocks noGrp="1"/>
          </p:cNvSpPr>
          <p:nvPr>
            <p:ph type="body" sz="half" idx="1"/>
          </p:nvPr>
        </p:nvSpPr>
        <p:spPr>
          <a:xfrm>
            <a:off x="1524000" y="19050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lipArt Placeholder 3"/>
          <p:cNvSpPr>
            <a:spLocks noGrp="1"/>
          </p:cNvSpPr>
          <p:nvPr>
            <p:ph type="clipArt" sz="half" idx="2"/>
          </p:nvPr>
        </p:nvSpPr>
        <p:spPr>
          <a:xfrm>
            <a:off x="5105400" y="1905000"/>
            <a:ext cx="3429000" cy="4114800"/>
          </a:xfrm>
        </p:spPr>
        <p:txBody>
          <a:bodyPr/>
          <a:lstStyle/>
          <a:p>
            <a:pPr lvl="0"/>
            <a:endParaRPr lang="en-IE" noProof="0" smtClean="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fld id="{F1F85E94-F357-4C6B-9E6B-35DBEED9CBA7}" type="slidenum">
              <a:rPr lang="en-US"/>
              <a:pPr/>
              <a:t>‹#›</a:t>
            </a:fld>
            <a:endParaRPr lang="en-US"/>
          </a:p>
        </p:txBody>
      </p:sp>
    </p:spTree>
    <p:extLst>
      <p:ext uri="{BB962C8B-B14F-4D97-AF65-F5344CB8AC3E}">
        <p14:creationId xmlns:p14="http://schemas.microsoft.com/office/powerpoint/2010/main" val="307672255"/>
      </p:ext>
    </p:extLst>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DCFBB38-95A9-4373-8FBD-C72431FE8CFC}" type="datetimeFigureOut">
              <a:rPr lang="en-GB" smtClean="0"/>
              <a:t>07/02/2014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3993641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CFBB38-95A9-4373-8FBD-C72431FE8CFC}" type="datetimeFigureOut">
              <a:rPr lang="en-GB" smtClean="0"/>
              <a:t>07/02/2014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3728768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DCFBB38-95A9-4373-8FBD-C72431FE8CFC}" type="datetimeFigureOut">
              <a:rPr lang="en-GB" smtClean="0"/>
              <a:t>07/02/2014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2243843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DCFBB38-95A9-4373-8FBD-C72431FE8CFC}" type="datetimeFigureOut">
              <a:rPr lang="en-GB" smtClean="0"/>
              <a:t>07/02/2014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1894067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DCFBB38-95A9-4373-8FBD-C72431FE8CFC}" type="datetimeFigureOut">
              <a:rPr lang="en-GB" smtClean="0"/>
              <a:t>07/02/2014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160184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CFBB38-95A9-4373-8FBD-C72431FE8CFC}" type="datetimeFigureOut">
              <a:rPr lang="en-GB" smtClean="0"/>
              <a:t>07/02/2014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588513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CFBB38-95A9-4373-8FBD-C72431FE8CFC}" type="datetimeFigureOut">
              <a:rPr lang="en-GB" smtClean="0"/>
              <a:t>07/02/2014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3330185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CFBB38-95A9-4373-8FBD-C72431FE8CFC}" type="datetimeFigureOut">
              <a:rPr lang="en-GB" smtClean="0"/>
              <a:t>07/02/2014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2601767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tmp"/><Relationship Id="rId2" Type="http://schemas.openxmlformats.org/officeDocument/2006/relationships/slideLayout" Target="../slideLayouts/slideLayout2.xml"/><Relationship Id="rId16" Type="http://schemas.openxmlformats.org/officeDocument/2006/relationships/image" Target="../media/image2.tm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m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6632"/>
            <a:ext cx="8229600" cy="1143000"/>
          </a:xfrm>
          <a:prstGeom prst="rect">
            <a:avLst/>
          </a:prstGeom>
        </p:spPr>
        <p:txBody>
          <a:bodyPr vert="horz" lIns="91440" tIns="45720" rIns="91440" bIns="45720" rtlCol="0" anchor="ctr">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CFBB38-95A9-4373-8FBD-C72431FE8CFC}" type="datetimeFigureOut">
              <a:rPr lang="en-GB" smtClean="0"/>
              <a:t>07/02/2014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smtClean="0"/>
              <a:t>Lisa Murphy</a:t>
            </a: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8864-E865-4EE8-BF67-3DC1CAFCB4C9}" type="slidenum">
              <a:rPr lang="en-GB" smtClean="0"/>
              <a:t>‹#›</a:t>
            </a:fld>
            <a:endParaRPr lang="en-GB"/>
          </a:p>
        </p:txBody>
      </p:sp>
      <p:pic>
        <p:nvPicPr>
          <p:cNvPr id="7" name="Picture 6" descr="Screen Clipping"/>
          <p:cNvPicPr>
            <a:picLocks noChangeAspect="1"/>
          </p:cNvPicPr>
          <p:nvPr userDrawn="1"/>
        </p:nvPicPr>
        <p:blipFill rotWithShape="1">
          <a:blip r:embed="rId15">
            <a:extLst>
              <a:ext uri="{28A0092B-C50C-407E-A947-70E740481C1C}">
                <a14:useLocalDpi xmlns:a14="http://schemas.microsoft.com/office/drawing/2010/main" val="0"/>
              </a:ext>
            </a:extLst>
          </a:blip>
          <a:srcRect r="73986"/>
          <a:stretch/>
        </p:blipFill>
        <p:spPr>
          <a:xfrm flipV="1">
            <a:off x="5869" y="1223041"/>
            <a:ext cx="9138132" cy="45719"/>
          </a:xfrm>
          <a:prstGeom prst="rect">
            <a:avLst/>
          </a:prstGeom>
        </p:spPr>
      </p:pic>
      <p:pic>
        <p:nvPicPr>
          <p:cNvPr id="8" name="Picture 7" descr="Screen Clipping"/>
          <p:cNvPicPr>
            <a:picLocks noChangeAspect="1"/>
          </p:cNvPicPr>
          <p:nvPr userDrawn="1"/>
        </p:nvPicPr>
        <p:blipFill rotWithShape="1">
          <a:blip r:embed="rId16">
            <a:extLst>
              <a:ext uri="{28A0092B-C50C-407E-A947-70E740481C1C}">
                <a14:useLocalDpi xmlns:a14="http://schemas.microsoft.com/office/drawing/2010/main" val="0"/>
              </a:ext>
            </a:extLst>
          </a:blip>
          <a:srcRect t="1" r="1540" b="16255"/>
          <a:stretch/>
        </p:blipFill>
        <p:spPr>
          <a:xfrm flipV="1">
            <a:off x="6207182" y="1223040"/>
            <a:ext cx="2973330" cy="135437"/>
          </a:xfrm>
          <a:prstGeom prst="rect">
            <a:avLst/>
          </a:prstGeom>
        </p:spPr>
      </p:pic>
      <p:pic>
        <p:nvPicPr>
          <p:cNvPr id="9" name="Picture 8" descr="Screen Clipping"/>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876256" y="25013"/>
            <a:ext cx="2257740" cy="1171739"/>
          </a:xfrm>
          <a:prstGeom prst="rect">
            <a:avLst/>
          </a:prstGeom>
        </p:spPr>
      </p:pic>
    </p:spTree>
    <p:extLst>
      <p:ext uri="{BB962C8B-B14F-4D97-AF65-F5344CB8AC3E}">
        <p14:creationId xmlns:p14="http://schemas.microsoft.com/office/powerpoint/2010/main" val="203002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spcBef>
          <a:spcPct val="0"/>
        </a:spcBef>
        <a:buNone/>
        <a:defRPr sz="4000" b="1" kern="1200">
          <a:solidFill>
            <a:srgbClr val="00008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rgbClr val="00008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008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008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008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008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4.xml"/><Relationship Id="rId5" Type="http://schemas.openxmlformats.org/officeDocument/2006/relationships/image" Target="../media/image37.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pPr algn="l"/>
            <a:r>
              <a:rPr lang="en-GB" dirty="0" smtClean="0">
                <a:solidFill>
                  <a:srgbClr val="FF6600"/>
                </a:solidFill>
              </a:rPr>
              <a:t>H </a:t>
            </a:r>
            <a:r>
              <a:rPr lang="en-GB" dirty="0" smtClean="0"/>
              <a:t>omework</a:t>
            </a:r>
            <a:endParaRPr lang="en-GB" dirty="0">
              <a:solidFill>
                <a:srgbClr val="FF6600"/>
              </a:solidFill>
            </a:endParaRPr>
          </a:p>
        </p:txBody>
      </p:sp>
      <p:sp>
        <p:nvSpPr>
          <p:cNvPr id="3" name="Content Placeholder 2"/>
          <p:cNvSpPr>
            <a:spLocks noGrp="1"/>
          </p:cNvSpPr>
          <p:nvPr>
            <p:ph idx="1"/>
          </p:nvPr>
        </p:nvSpPr>
        <p:spPr>
          <a:xfrm>
            <a:off x="457200" y="1600201"/>
            <a:ext cx="8229600" cy="2188840"/>
          </a:xfrm>
          <a:solidFill>
            <a:schemeClr val="bg1">
              <a:lumMod val="95000"/>
            </a:schemeClr>
          </a:solidFill>
          <a:ln>
            <a:solidFill>
              <a:srgbClr val="FF6600"/>
            </a:solidFill>
          </a:ln>
        </p:spPr>
        <p:txBody>
          <a:bodyPr/>
          <a:lstStyle/>
          <a:p>
            <a:pPr marL="0" indent="0">
              <a:buNone/>
            </a:pPr>
            <a:r>
              <a:rPr lang="en-IE" dirty="0" smtClean="0"/>
              <a:t>Read the following slides on </a:t>
            </a:r>
            <a:r>
              <a:rPr lang="en-IE" b="1" dirty="0">
                <a:latin typeface="Calibri" panose="020F0502020204030204" pitchFamily="34" charset="0"/>
                <a:cs typeface="Times New Roman" panose="02020603050405020304" pitchFamily="18" charset="0"/>
              </a:rPr>
              <a:t>Ethical and Social Issues in Information Systems</a:t>
            </a:r>
            <a:endParaRPr lang="en-US" b="1" dirty="0">
              <a:latin typeface="Calibri" panose="020F0502020204030204" pitchFamily="34" charset="0"/>
              <a:cs typeface="Times New Roman" panose="02020603050405020304" pitchFamily="18" charset="0"/>
            </a:endParaRPr>
          </a:p>
          <a:p>
            <a:pPr marL="0" indent="0">
              <a:buNone/>
            </a:pPr>
            <a:r>
              <a:rPr lang="en-IE" dirty="0" smtClean="0"/>
              <a:t>Come prepared to class to answer some questions </a:t>
            </a:r>
            <a:endParaRPr lang="en-IE" b="1" dirty="0"/>
          </a:p>
        </p:txBody>
      </p:sp>
      <p:sp>
        <p:nvSpPr>
          <p:cNvPr id="8" name="Oval 7"/>
          <p:cNvSpPr/>
          <p:nvPr/>
        </p:nvSpPr>
        <p:spPr>
          <a:xfrm>
            <a:off x="467544" y="404664"/>
            <a:ext cx="432048" cy="576064"/>
          </a:xfrm>
          <a:prstGeom prst="ellipse">
            <a:avLst/>
          </a:prstGeom>
          <a:no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76262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MFIS – Section 4</a:t>
            </a:r>
          </a:p>
        </p:txBody>
      </p:sp>
      <p:sp>
        <p:nvSpPr>
          <p:cNvPr id="5" name="Footer Placeholder 4"/>
          <p:cNvSpPr>
            <a:spLocks noGrp="1"/>
          </p:cNvSpPr>
          <p:nvPr>
            <p:ph type="ftr" sz="quarter" idx="11"/>
          </p:nvPr>
        </p:nvSpPr>
        <p:spPr/>
        <p:txBody>
          <a:bodyPr/>
          <a:lstStyle/>
          <a:p>
            <a:r>
              <a:rPr lang="en-US"/>
              <a:t>Dr. Eugene F.M. O’Loughlin</a:t>
            </a:r>
          </a:p>
        </p:txBody>
      </p:sp>
      <p:sp>
        <p:nvSpPr>
          <p:cNvPr id="628738" name="Rectangle 2"/>
          <p:cNvSpPr>
            <a:spLocks noGrp="1" noChangeArrowheads="1"/>
          </p:cNvSpPr>
          <p:nvPr>
            <p:ph type="title"/>
          </p:nvPr>
        </p:nvSpPr>
        <p:spPr/>
        <p:txBody>
          <a:bodyPr/>
          <a:lstStyle/>
          <a:p>
            <a:r>
              <a:rPr lang="en-GB" sz="3600"/>
              <a:t>Technology Trends</a:t>
            </a:r>
            <a:endParaRPr lang="en-US" sz="3600"/>
          </a:p>
        </p:txBody>
      </p:sp>
      <p:pic>
        <p:nvPicPr>
          <p:cNvPr id="6287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 y="1341438"/>
            <a:ext cx="9070975" cy="523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9817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a:t>Four key technology trends that raise ethical issues </a:t>
            </a:r>
            <a:r>
              <a:rPr lang="en-US" sz="3500" dirty="0">
                <a:solidFill>
                  <a:srgbClr val="FF6600"/>
                </a:solidFill>
              </a:rPr>
              <a:t>(1</a:t>
            </a:r>
            <a:r>
              <a:rPr lang="en-US" sz="3500" dirty="0" smtClean="0">
                <a:solidFill>
                  <a:srgbClr val="FF6600"/>
                </a:solidFill>
              </a:rPr>
              <a:t>)</a:t>
            </a:r>
            <a:endParaRPr lang="en-IE" sz="3500" dirty="0">
              <a:solidFill>
                <a:srgbClr val="FF6600"/>
              </a:solidFill>
            </a:endParaRPr>
          </a:p>
        </p:txBody>
      </p:sp>
      <p:sp>
        <p:nvSpPr>
          <p:cNvPr id="555011" name="Rectangle 3"/>
          <p:cNvSpPr>
            <a:spLocks noChangeArrowheads="1"/>
          </p:cNvSpPr>
          <p:nvPr/>
        </p:nvSpPr>
        <p:spPr bwMode="auto">
          <a:xfrm>
            <a:off x="250825" y="1628775"/>
            <a:ext cx="3168650" cy="434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00150" indent="-342900">
              <a:defRPr>
                <a:solidFill>
                  <a:schemeClr val="tx1"/>
                </a:solidFill>
                <a:latin typeface="Arial" panose="020B0604020202020204" pitchFamily="34" charset="0"/>
              </a:defRPr>
            </a:lvl3pPr>
            <a:lvl4pPr marL="1543050" indent="-342900">
              <a:defRPr>
                <a:solidFill>
                  <a:schemeClr val="tx1"/>
                </a:solidFill>
                <a:latin typeface="Arial" panose="020B0604020202020204" pitchFamily="34" charset="0"/>
              </a:defRPr>
            </a:lvl4pPr>
            <a:lvl5pPr marL="1885950" indent="-342900">
              <a:defRPr>
                <a:solidFill>
                  <a:schemeClr val="tx1"/>
                </a:solidFill>
                <a:latin typeface="Arial" panose="020B0604020202020204" pitchFamily="34" charset="0"/>
              </a:defRPr>
            </a:lvl5pPr>
            <a:lvl6pPr marL="2343150" indent="-342900" fontAlgn="base">
              <a:spcBef>
                <a:spcPct val="0"/>
              </a:spcBef>
              <a:spcAft>
                <a:spcPct val="0"/>
              </a:spcAft>
              <a:defRPr>
                <a:solidFill>
                  <a:schemeClr val="tx1"/>
                </a:solidFill>
                <a:latin typeface="Arial" panose="020B0604020202020204" pitchFamily="34" charset="0"/>
              </a:defRPr>
            </a:lvl6pPr>
            <a:lvl7pPr marL="2800350" indent="-342900" fontAlgn="base">
              <a:spcBef>
                <a:spcPct val="0"/>
              </a:spcBef>
              <a:spcAft>
                <a:spcPct val="0"/>
              </a:spcAft>
              <a:defRPr>
                <a:solidFill>
                  <a:schemeClr val="tx1"/>
                </a:solidFill>
                <a:latin typeface="Arial" panose="020B0604020202020204" pitchFamily="34" charset="0"/>
              </a:defRPr>
            </a:lvl7pPr>
            <a:lvl8pPr marL="3257550" indent="-342900" fontAlgn="base">
              <a:spcBef>
                <a:spcPct val="0"/>
              </a:spcBef>
              <a:spcAft>
                <a:spcPct val="0"/>
              </a:spcAft>
              <a:defRPr>
                <a:solidFill>
                  <a:schemeClr val="tx1"/>
                </a:solidFill>
                <a:latin typeface="Arial" panose="020B0604020202020204" pitchFamily="34" charset="0"/>
              </a:defRPr>
            </a:lvl8pPr>
            <a:lvl9pPr marL="3714750" indent="-342900" fontAlgn="base">
              <a:spcBef>
                <a:spcPct val="0"/>
              </a:spcBef>
              <a:spcAft>
                <a:spcPct val="0"/>
              </a:spcAft>
              <a:defRPr>
                <a:solidFill>
                  <a:schemeClr val="tx1"/>
                </a:solidFill>
                <a:latin typeface="Arial" panose="020B0604020202020204" pitchFamily="34" charset="0"/>
              </a:defRPr>
            </a:lvl9pPr>
          </a:lstStyle>
          <a:p>
            <a:pPr marL="261938" indent="-261938">
              <a:spcAft>
                <a:spcPct val="25000"/>
              </a:spcAft>
              <a:buFontTx/>
              <a:buChar char="•"/>
            </a:pPr>
            <a:r>
              <a:rPr lang="en-US" sz="2500" b="1" dirty="0">
                <a:solidFill>
                  <a:srgbClr val="FF6600"/>
                </a:solidFill>
                <a:latin typeface="+mj-lt"/>
              </a:rPr>
              <a:t>Computing power doubles every 18 months (Moore’s Law)</a:t>
            </a:r>
          </a:p>
          <a:p>
            <a:pPr marL="620713" lvl="1">
              <a:spcAft>
                <a:spcPct val="45000"/>
              </a:spcAft>
              <a:buFont typeface="Arial" panose="020B0604020202020204" pitchFamily="34" charset="0"/>
              <a:buChar char="–"/>
            </a:pPr>
            <a:r>
              <a:rPr lang="en-US" sz="2500" dirty="0" smtClean="0">
                <a:solidFill>
                  <a:srgbClr val="000080"/>
                </a:solidFill>
                <a:latin typeface="+mj-lt"/>
              </a:rPr>
              <a:t>Increased </a:t>
            </a:r>
            <a:r>
              <a:rPr lang="en-US" sz="2500" dirty="0">
                <a:solidFill>
                  <a:srgbClr val="000080"/>
                </a:solidFill>
                <a:latin typeface="+mj-lt"/>
              </a:rPr>
              <a:t>reliance on, and vulnerability to, computer systems</a:t>
            </a:r>
          </a:p>
        </p:txBody>
      </p:sp>
      <p:pic>
        <p:nvPicPr>
          <p:cNvPr id="555014" name="Picture 6" descr="File:Transistor Count and Moore's Law - 2008.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1844824"/>
            <a:ext cx="5125807" cy="4496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25501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923112" cy="1143000"/>
          </a:xfrm>
        </p:spPr>
        <p:txBody>
          <a:bodyPr/>
          <a:lstStyle/>
          <a:p>
            <a:r>
              <a:rPr lang="en-US" sz="3500" dirty="0"/>
              <a:t>Four key technology trends that raise ethical issues </a:t>
            </a:r>
            <a:r>
              <a:rPr lang="en-US" sz="3500" dirty="0">
                <a:solidFill>
                  <a:srgbClr val="FF6600"/>
                </a:solidFill>
              </a:rPr>
              <a:t>(2</a:t>
            </a:r>
            <a:r>
              <a:rPr lang="en-US" sz="3500" dirty="0" smtClean="0">
                <a:solidFill>
                  <a:srgbClr val="FF6600"/>
                </a:solidFill>
              </a:rPr>
              <a:t>)</a:t>
            </a:r>
            <a:endParaRPr lang="en-IE" sz="3500" dirty="0">
              <a:solidFill>
                <a:srgbClr val="FF6600"/>
              </a:solidFill>
            </a:endParaRPr>
          </a:p>
        </p:txBody>
      </p:sp>
      <p:sp>
        <p:nvSpPr>
          <p:cNvPr id="612356" name="Rectangle 4"/>
          <p:cNvSpPr>
            <a:spLocks noChangeArrowheads="1"/>
          </p:cNvSpPr>
          <p:nvPr/>
        </p:nvSpPr>
        <p:spPr bwMode="auto">
          <a:xfrm>
            <a:off x="250825" y="1617663"/>
            <a:ext cx="8066088" cy="434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085850" indent="-228600">
              <a:defRPr>
                <a:solidFill>
                  <a:schemeClr val="tx1"/>
                </a:solidFill>
                <a:latin typeface="Arial" panose="020B0604020202020204" pitchFamily="34" charset="0"/>
              </a:defRPr>
            </a:lvl3pPr>
            <a:lvl4pPr marL="1428750" indent="-228600">
              <a:defRPr>
                <a:solidFill>
                  <a:schemeClr val="tx1"/>
                </a:solidFill>
                <a:latin typeface="Arial" panose="020B0604020202020204" pitchFamily="34" charset="0"/>
              </a:defRPr>
            </a:lvl4pPr>
            <a:lvl5pPr marL="1771650" indent="-228600">
              <a:defRPr>
                <a:solidFill>
                  <a:schemeClr val="tx1"/>
                </a:solidFill>
                <a:latin typeface="Arial" panose="020B0604020202020204" pitchFamily="34" charset="0"/>
              </a:defRPr>
            </a:lvl5pPr>
            <a:lvl6pPr marL="2228850" indent="-228600" fontAlgn="base">
              <a:spcBef>
                <a:spcPct val="0"/>
              </a:spcBef>
              <a:spcAft>
                <a:spcPct val="0"/>
              </a:spcAft>
              <a:defRPr>
                <a:solidFill>
                  <a:schemeClr val="tx1"/>
                </a:solidFill>
                <a:latin typeface="Arial" panose="020B0604020202020204" pitchFamily="34" charset="0"/>
              </a:defRPr>
            </a:lvl6pPr>
            <a:lvl7pPr marL="2686050" indent="-228600" fontAlgn="base">
              <a:spcBef>
                <a:spcPct val="0"/>
              </a:spcBef>
              <a:spcAft>
                <a:spcPct val="0"/>
              </a:spcAft>
              <a:defRPr>
                <a:solidFill>
                  <a:schemeClr val="tx1"/>
                </a:solidFill>
                <a:latin typeface="Arial" panose="020B0604020202020204" pitchFamily="34" charset="0"/>
              </a:defRPr>
            </a:lvl7pPr>
            <a:lvl8pPr marL="3143250" indent="-228600" fontAlgn="base">
              <a:spcBef>
                <a:spcPct val="0"/>
              </a:spcBef>
              <a:spcAft>
                <a:spcPct val="0"/>
              </a:spcAft>
              <a:defRPr>
                <a:solidFill>
                  <a:schemeClr val="tx1"/>
                </a:solidFill>
                <a:latin typeface="Arial" panose="020B0604020202020204" pitchFamily="34" charset="0"/>
              </a:defRPr>
            </a:lvl8pPr>
            <a:lvl9pPr marL="3600450" indent="-228600" fontAlgn="base">
              <a:spcBef>
                <a:spcPct val="0"/>
              </a:spcBef>
              <a:spcAft>
                <a:spcPct val="0"/>
              </a:spcAft>
              <a:defRPr>
                <a:solidFill>
                  <a:schemeClr val="tx1"/>
                </a:solidFill>
                <a:latin typeface="Arial" panose="020B0604020202020204" pitchFamily="34" charset="0"/>
              </a:defRPr>
            </a:lvl9pPr>
          </a:lstStyle>
          <a:p>
            <a:pPr marL="0" indent="0">
              <a:spcAft>
                <a:spcPct val="25000"/>
              </a:spcAft>
            </a:pPr>
            <a:r>
              <a:rPr lang="en-US" sz="2400" b="1" dirty="0">
                <a:solidFill>
                  <a:srgbClr val="FF6600"/>
                </a:solidFill>
                <a:latin typeface="+mj-lt"/>
              </a:rPr>
              <a:t>Data storage costs rapidly declining</a:t>
            </a:r>
          </a:p>
          <a:p>
            <a:pPr lvl="1">
              <a:spcAft>
                <a:spcPct val="45000"/>
              </a:spcAft>
              <a:buFontTx/>
              <a:buChar char="•"/>
            </a:pPr>
            <a:r>
              <a:rPr lang="en-US" sz="2400" dirty="0">
                <a:solidFill>
                  <a:srgbClr val="000080"/>
                </a:solidFill>
                <a:latin typeface="+mj-lt"/>
              </a:rPr>
              <a:t>Multiplying databases on individuals</a:t>
            </a:r>
          </a:p>
        </p:txBody>
      </p:sp>
      <p:pic>
        <p:nvPicPr>
          <p:cNvPr id="612359" name="Picture 7" descr="Storage_C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924944"/>
            <a:ext cx="6096000"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7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851104" cy="1143000"/>
          </a:xfrm>
        </p:spPr>
        <p:txBody>
          <a:bodyPr/>
          <a:lstStyle/>
          <a:p>
            <a:pPr>
              <a:spcAft>
                <a:spcPct val="45000"/>
              </a:spcAft>
            </a:pPr>
            <a:r>
              <a:rPr lang="en-US" dirty="0"/>
              <a:t>Four key technology trends that raise ethical issues </a:t>
            </a:r>
            <a:r>
              <a:rPr lang="en-US" dirty="0">
                <a:solidFill>
                  <a:srgbClr val="FF6600"/>
                </a:solidFill>
              </a:rPr>
              <a:t>(3)</a:t>
            </a:r>
          </a:p>
        </p:txBody>
      </p:sp>
      <p:sp>
        <p:nvSpPr>
          <p:cNvPr id="614404" name="Rectangle 4"/>
          <p:cNvSpPr>
            <a:spLocks noChangeArrowheads="1"/>
          </p:cNvSpPr>
          <p:nvPr/>
        </p:nvSpPr>
        <p:spPr bwMode="auto">
          <a:xfrm>
            <a:off x="5508104" y="1734396"/>
            <a:ext cx="3617742" cy="434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085850" indent="-228600">
              <a:defRPr>
                <a:solidFill>
                  <a:schemeClr val="tx1"/>
                </a:solidFill>
                <a:latin typeface="Arial" panose="020B0604020202020204" pitchFamily="34" charset="0"/>
              </a:defRPr>
            </a:lvl3pPr>
            <a:lvl4pPr marL="1428750" indent="-228600">
              <a:defRPr>
                <a:solidFill>
                  <a:schemeClr val="tx1"/>
                </a:solidFill>
                <a:latin typeface="Arial" panose="020B0604020202020204" pitchFamily="34" charset="0"/>
              </a:defRPr>
            </a:lvl4pPr>
            <a:lvl5pPr marL="1771650" indent="-228600">
              <a:defRPr>
                <a:solidFill>
                  <a:schemeClr val="tx1"/>
                </a:solidFill>
                <a:latin typeface="Arial" panose="020B0604020202020204" pitchFamily="34" charset="0"/>
              </a:defRPr>
            </a:lvl5pPr>
            <a:lvl6pPr marL="2228850" indent="-228600" fontAlgn="base">
              <a:spcBef>
                <a:spcPct val="0"/>
              </a:spcBef>
              <a:spcAft>
                <a:spcPct val="0"/>
              </a:spcAft>
              <a:defRPr>
                <a:solidFill>
                  <a:schemeClr val="tx1"/>
                </a:solidFill>
                <a:latin typeface="Arial" panose="020B0604020202020204" pitchFamily="34" charset="0"/>
              </a:defRPr>
            </a:lvl6pPr>
            <a:lvl7pPr marL="2686050" indent="-228600" fontAlgn="base">
              <a:spcBef>
                <a:spcPct val="0"/>
              </a:spcBef>
              <a:spcAft>
                <a:spcPct val="0"/>
              </a:spcAft>
              <a:defRPr>
                <a:solidFill>
                  <a:schemeClr val="tx1"/>
                </a:solidFill>
                <a:latin typeface="Arial" panose="020B0604020202020204" pitchFamily="34" charset="0"/>
              </a:defRPr>
            </a:lvl7pPr>
            <a:lvl8pPr marL="3143250" indent="-228600" fontAlgn="base">
              <a:spcBef>
                <a:spcPct val="0"/>
              </a:spcBef>
              <a:spcAft>
                <a:spcPct val="0"/>
              </a:spcAft>
              <a:defRPr>
                <a:solidFill>
                  <a:schemeClr val="tx1"/>
                </a:solidFill>
                <a:latin typeface="Arial" panose="020B0604020202020204" pitchFamily="34" charset="0"/>
              </a:defRPr>
            </a:lvl8pPr>
            <a:lvl9pPr marL="3600450" indent="-228600" fontAlgn="base">
              <a:spcBef>
                <a:spcPct val="0"/>
              </a:spcBef>
              <a:spcAft>
                <a:spcPct val="0"/>
              </a:spcAft>
              <a:defRPr>
                <a:solidFill>
                  <a:schemeClr val="tx1"/>
                </a:solidFill>
                <a:latin typeface="Arial" panose="020B0604020202020204" pitchFamily="34" charset="0"/>
              </a:defRPr>
            </a:lvl9pPr>
          </a:lstStyle>
          <a:p>
            <a:pPr marL="0" indent="0">
              <a:spcAft>
                <a:spcPct val="25000"/>
              </a:spcAft>
            </a:pPr>
            <a:r>
              <a:rPr lang="en-US" sz="2500" b="1" dirty="0">
                <a:solidFill>
                  <a:srgbClr val="FF6600"/>
                </a:solidFill>
                <a:latin typeface="+mj-lt"/>
              </a:rPr>
              <a:t>Data analysis advances</a:t>
            </a:r>
          </a:p>
          <a:p>
            <a:pPr marL="285750" lvl="1">
              <a:spcAft>
                <a:spcPct val="35000"/>
              </a:spcAft>
              <a:buFontTx/>
              <a:buChar char="•"/>
            </a:pPr>
            <a:r>
              <a:rPr lang="en-US" sz="2500" dirty="0">
                <a:solidFill>
                  <a:srgbClr val="000080"/>
                </a:solidFill>
                <a:latin typeface="+mj-lt"/>
              </a:rPr>
              <a:t>Greater ability to find detailed personal information on individuals</a:t>
            </a:r>
          </a:p>
          <a:p>
            <a:pPr marL="285750" lvl="1">
              <a:spcAft>
                <a:spcPct val="45000"/>
              </a:spcAft>
              <a:buFontTx/>
              <a:buChar char="•"/>
            </a:pPr>
            <a:r>
              <a:rPr lang="en-US" sz="2500" dirty="0">
                <a:solidFill>
                  <a:srgbClr val="000080"/>
                </a:solidFill>
                <a:latin typeface="+mj-lt"/>
              </a:rPr>
              <a:t>Profiling and nonobvious relationship awareness (NORA)</a:t>
            </a:r>
          </a:p>
        </p:txBody>
      </p:sp>
      <p:pic>
        <p:nvPicPr>
          <p:cNvPr id="614407" name="Picture 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 y="1590728"/>
            <a:ext cx="4932363" cy="463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234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16632"/>
            <a:ext cx="6779096" cy="1143000"/>
          </a:xfrm>
        </p:spPr>
        <p:txBody>
          <a:bodyPr/>
          <a:lstStyle/>
          <a:p>
            <a:r>
              <a:rPr lang="en-US" dirty="0"/>
              <a:t>Four key technology trends that raise ethical issues </a:t>
            </a:r>
            <a:r>
              <a:rPr lang="en-US" dirty="0">
                <a:solidFill>
                  <a:srgbClr val="FF6600"/>
                </a:solidFill>
              </a:rPr>
              <a:t>(4)</a:t>
            </a:r>
            <a:endParaRPr lang="en-IE" dirty="0"/>
          </a:p>
        </p:txBody>
      </p:sp>
      <p:sp>
        <p:nvSpPr>
          <p:cNvPr id="4" name="Content Placeholder 3"/>
          <p:cNvSpPr>
            <a:spLocks noGrp="1"/>
          </p:cNvSpPr>
          <p:nvPr>
            <p:ph idx="1"/>
          </p:nvPr>
        </p:nvSpPr>
        <p:spPr/>
        <p:txBody>
          <a:bodyPr/>
          <a:lstStyle/>
          <a:p>
            <a:pPr marL="0" indent="0">
              <a:spcAft>
                <a:spcPct val="25000"/>
              </a:spcAft>
              <a:buNone/>
            </a:pPr>
            <a:r>
              <a:rPr lang="en-US" sz="2600" b="1" dirty="0"/>
              <a:t>Networking advances and the </a:t>
            </a:r>
            <a:r>
              <a:rPr lang="en-US" sz="2600" b="1" dirty="0" smtClean="0"/>
              <a:t>Internet</a:t>
            </a:r>
          </a:p>
          <a:p>
            <a:pPr>
              <a:spcAft>
                <a:spcPct val="25000"/>
              </a:spcAft>
            </a:pPr>
            <a:r>
              <a:rPr lang="en-US" sz="2600" dirty="0" smtClean="0"/>
              <a:t>Enables </a:t>
            </a:r>
            <a:r>
              <a:rPr lang="en-US" sz="2600" dirty="0"/>
              <a:t>moving and accessing large quantities of personal data</a:t>
            </a:r>
          </a:p>
          <a:p>
            <a:pPr lvl="1">
              <a:spcAft>
                <a:spcPct val="25000"/>
              </a:spcAft>
              <a:buFontTx/>
              <a:buChar char="•"/>
            </a:pPr>
            <a:endParaRPr lang="en-US" dirty="0"/>
          </a:p>
          <a:p>
            <a:endParaRPr lang="en-IE" dirty="0"/>
          </a:p>
        </p:txBody>
      </p:sp>
      <p:pic>
        <p:nvPicPr>
          <p:cNvPr id="616455" name="Picture 7" descr="whoswatching"/>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979712" y="3284984"/>
            <a:ext cx="4762500"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82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ChangeArrowheads="1"/>
          </p:cNvSpPr>
          <p:nvPr/>
        </p:nvSpPr>
        <p:spPr bwMode="auto">
          <a:xfrm>
            <a:off x="323850" y="1557338"/>
            <a:ext cx="8458200" cy="4344987"/>
          </a:xfrm>
          <a:prstGeom prst="rect">
            <a:avLst/>
          </a:prstGeom>
          <a:noFill/>
          <a:ln w="12700">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085850" indent="-228600">
              <a:defRPr>
                <a:solidFill>
                  <a:schemeClr val="tx1"/>
                </a:solidFill>
                <a:latin typeface="Arial" panose="020B0604020202020204" pitchFamily="34" charset="0"/>
              </a:defRPr>
            </a:lvl3pPr>
            <a:lvl4pPr marL="1428750" indent="-228600">
              <a:defRPr>
                <a:solidFill>
                  <a:schemeClr val="tx1"/>
                </a:solidFill>
                <a:latin typeface="Arial" panose="020B0604020202020204" pitchFamily="34" charset="0"/>
              </a:defRPr>
            </a:lvl4pPr>
            <a:lvl5pPr marL="1771650" indent="-228600">
              <a:defRPr>
                <a:solidFill>
                  <a:schemeClr val="tx1"/>
                </a:solidFill>
                <a:latin typeface="Arial" panose="020B0604020202020204" pitchFamily="34" charset="0"/>
              </a:defRPr>
            </a:lvl5pPr>
            <a:lvl6pPr marL="2228850" indent="-228600" fontAlgn="base">
              <a:spcBef>
                <a:spcPct val="0"/>
              </a:spcBef>
              <a:spcAft>
                <a:spcPct val="0"/>
              </a:spcAft>
              <a:defRPr>
                <a:solidFill>
                  <a:schemeClr val="tx1"/>
                </a:solidFill>
                <a:latin typeface="Arial" panose="020B0604020202020204" pitchFamily="34" charset="0"/>
              </a:defRPr>
            </a:lvl6pPr>
            <a:lvl7pPr marL="2686050" indent="-228600" fontAlgn="base">
              <a:spcBef>
                <a:spcPct val="0"/>
              </a:spcBef>
              <a:spcAft>
                <a:spcPct val="0"/>
              </a:spcAft>
              <a:defRPr>
                <a:solidFill>
                  <a:schemeClr val="tx1"/>
                </a:solidFill>
                <a:latin typeface="Arial" panose="020B0604020202020204" pitchFamily="34" charset="0"/>
              </a:defRPr>
            </a:lvl7pPr>
            <a:lvl8pPr marL="3143250" indent="-228600" fontAlgn="base">
              <a:spcBef>
                <a:spcPct val="0"/>
              </a:spcBef>
              <a:spcAft>
                <a:spcPct val="0"/>
              </a:spcAft>
              <a:defRPr>
                <a:solidFill>
                  <a:schemeClr val="tx1"/>
                </a:solidFill>
                <a:latin typeface="Arial" panose="020B0604020202020204" pitchFamily="34" charset="0"/>
              </a:defRPr>
            </a:lvl8pPr>
            <a:lvl9pPr marL="3600450" indent="-228600" fontAlgn="base">
              <a:spcBef>
                <a:spcPct val="0"/>
              </a:spcBef>
              <a:spcAft>
                <a:spcPct val="0"/>
              </a:spcAft>
              <a:defRPr>
                <a:solidFill>
                  <a:schemeClr val="tx1"/>
                </a:solidFill>
                <a:latin typeface="Arial" panose="020B0604020202020204" pitchFamily="34" charset="0"/>
              </a:defRPr>
            </a:lvl9pPr>
          </a:lstStyle>
          <a:p>
            <a:pPr marL="0" indent="0">
              <a:spcAft>
                <a:spcPct val="35000"/>
              </a:spcAft>
            </a:pPr>
            <a:r>
              <a:rPr lang="en-US" sz="2500" b="1" dirty="0">
                <a:solidFill>
                  <a:srgbClr val="000080"/>
                </a:solidFill>
                <a:latin typeface="+mj-lt"/>
              </a:rPr>
              <a:t>Basic concepts form the underpinning of an ethical analysis of information systems and those who manage them</a:t>
            </a:r>
          </a:p>
          <a:p>
            <a:pPr marL="358775" lvl="1">
              <a:spcAft>
                <a:spcPct val="35000"/>
              </a:spcAft>
              <a:buFontTx/>
              <a:buChar char="•"/>
            </a:pPr>
            <a:r>
              <a:rPr lang="en-US" sz="2500" b="1" dirty="0">
                <a:solidFill>
                  <a:srgbClr val="000080"/>
                </a:solidFill>
                <a:latin typeface="+mj-lt"/>
              </a:rPr>
              <a:t>Responsibility: </a:t>
            </a:r>
            <a:r>
              <a:rPr lang="en-US" sz="2500" dirty="0">
                <a:solidFill>
                  <a:srgbClr val="000080"/>
                </a:solidFill>
                <a:latin typeface="+mj-lt"/>
              </a:rPr>
              <a:t>Accepting the potential costs, duties, and obligations for decisions</a:t>
            </a:r>
          </a:p>
          <a:p>
            <a:pPr marL="358775" lvl="1">
              <a:spcAft>
                <a:spcPct val="35000"/>
              </a:spcAft>
              <a:buFontTx/>
              <a:buChar char="•"/>
            </a:pPr>
            <a:r>
              <a:rPr lang="en-US" sz="2500" b="1" dirty="0">
                <a:solidFill>
                  <a:srgbClr val="000080"/>
                </a:solidFill>
                <a:latin typeface="+mj-lt"/>
              </a:rPr>
              <a:t>Accountability: </a:t>
            </a:r>
            <a:r>
              <a:rPr lang="en-US" sz="2500" dirty="0">
                <a:solidFill>
                  <a:srgbClr val="000080"/>
                </a:solidFill>
                <a:latin typeface="+mj-lt"/>
              </a:rPr>
              <a:t>Mechanisms for identifying responsible parties</a:t>
            </a:r>
          </a:p>
          <a:p>
            <a:pPr marL="358775" lvl="1">
              <a:spcAft>
                <a:spcPct val="35000"/>
              </a:spcAft>
              <a:buFontTx/>
              <a:buChar char="•"/>
            </a:pPr>
            <a:r>
              <a:rPr lang="en-US" sz="2500" b="1" dirty="0">
                <a:solidFill>
                  <a:srgbClr val="000080"/>
                </a:solidFill>
                <a:latin typeface="+mj-lt"/>
              </a:rPr>
              <a:t>Liability: </a:t>
            </a:r>
            <a:r>
              <a:rPr lang="en-US" sz="2500" dirty="0">
                <a:solidFill>
                  <a:srgbClr val="000080"/>
                </a:solidFill>
                <a:latin typeface="+mj-lt"/>
              </a:rPr>
              <a:t>Permits individuals (and firms) to recover damages done to them </a:t>
            </a:r>
          </a:p>
          <a:p>
            <a:pPr marL="358775" lvl="1">
              <a:spcAft>
                <a:spcPct val="35000"/>
              </a:spcAft>
              <a:buFontTx/>
              <a:buChar char="•"/>
            </a:pPr>
            <a:r>
              <a:rPr lang="en-US" sz="2500" b="1" dirty="0">
                <a:solidFill>
                  <a:srgbClr val="000080"/>
                </a:solidFill>
                <a:latin typeface="+mj-lt"/>
              </a:rPr>
              <a:t>Due process: </a:t>
            </a:r>
            <a:r>
              <a:rPr lang="en-US" sz="2500" dirty="0">
                <a:solidFill>
                  <a:srgbClr val="000080"/>
                </a:solidFill>
                <a:latin typeface="+mj-lt"/>
              </a:rPr>
              <a:t>Laws are well known and understood, with an ability to appeal to higher authorities</a:t>
            </a:r>
            <a:r>
              <a:rPr lang="en-US" sz="2500" b="1" dirty="0">
                <a:solidFill>
                  <a:srgbClr val="000080"/>
                </a:solidFill>
                <a:latin typeface="+mj-lt"/>
              </a:rPr>
              <a:t> </a:t>
            </a:r>
          </a:p>
          <a:p>
            <a:pPr>
              <a:spcAft>
                <a:spcPct val="25000"/>
              </a:spcAft>
              <a:buFontTx/>
              <a:buChar char="•"/>
            </a:pPr>
            <a:endParaRPr lang="en-US" sz="2500" dirty="0">
              <a:solidFill>
                <a:srgbClr val="000080"/>
              </a:solidFill>
              <a:latin typeface="+mj-lt"/>
            </a:endParaRPr>
          </a:p>
          <a:p>
            <a:pPr lvl="1">
              <a:spcAft>
                <a:spcPct val="25000"/>
              </a:spcAft>
              <a:buFontTx/>
              <a:buChar char="•"/>
            </a:pPr>
            <a:endParaRPr lang="en-US" sz="2500" dirty="0">
              <a:solidFill>
                <a:srgbClr val="000080"/>
              </a:solidFill>
              <a:latin typeface="+mj-lt"/>
            </a:endParaRPr>
          </a:p>
        </p:txBody>
      </p:sp>
    </p:spTree>
    <p:extLst>
      <p:ext uri="{BB962C8B-B14F-4D97-AF65-F5344CB8AC3E}">
        <p14:creationId xmlns:p14="http://schemas.microsoft.com/office/powerpoint/2010/main" val="30049771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ChangeArrowheads="1"/>
          </p:cNvSpPr>
          <p:nvPr/>
        </p:nvSpPr>
        <p:spPr bwMode="auto">
          <a:xfrm>
            <a:off x="457200" y="1827213"/>
            <a:ext cx="8458200" cy="4344987"/>
          </a:xfrm>
          <a:prstGeom prst="rect">
            <a:avLst/>
          </a:prstGeom>
          <a:noFill/>
          <a:ln w="12700">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14450" indent="-457200">
              <a:defRPr>
                <a:solidFill>
                  <a:schemeClr val="tx1"/>
                </a:solidFill>
                <a:latin typeface="Arial" panose="020B0604020202020204" pitchFamily="34" charset="0"/>
              </a:defRPr>
            </a:lvl3pPr>
            <a:lvl4pPr marL="1657350" indent="-457200">
              <a:defRPr>
                <a:solidFill>
                  <a:schemeClr val="tx1"/>
                </a:solidFill>
                <a:latin typeface="Arial" panose="020B0604020202020204" pitchFamily="34" charset="0"/>
              </a:defRPr>
            </a:lvl4pPr>
            <a:lvl5pPr marL="2000250" indent="-457200">
              <a:defRPr>
                <a:solidFill>
                  <a:schemeClr val="tx1"/>
                </a:solidFill>
                <a:latin typeface="Arial" panose="020B0604020202020204" pitchFamily="34" charset="0"/>
              </a:defRPr>
            </a:lvl5pPr>
            <a:lvl6pPr marL="2457450" indent="-457200" fontAlgn="base">
              <a:spcBef>
                <a:spcPct val="0"/>
              </a:spcBef>
              <a:spcAft>
                <a:spcPct val="0"/>
              </a:spcAft>
              <a:defRPr>
                <a:solidFill>
                  <a:schemeClr val="tx1"/>
                </a:solidFill>
                <a:latin typeface="Arial" panose="020B0604020202020204" pitchFamily="34" charset="0"/>
              </a:defRPr>
            </a:lvl6pPr>
            <a:lvl7pPr marL="2914650" indent="-457200" fontAlgn="base">
              <a:spcBef>
                <a:spcPct val="0"/>
              </a:spcBef>
              <a:spcAft>
                <a:spcPct val="0"/>
              </a:spcAft>
              <a:defRPr>
                <a:solidFill>
                  <a:schemeClr val="tx1"/>
                </a:solidFill>
                <a:latin typeface="Arial" panose="020B0604020202020204" pitchFamily="34" charset="0"/>
              </a:defRPr>
            </a:lvl7pPr>
            <a:lvl8pPr marL="3371850" indent="-457200" fontAlgn="base">
              <a:spcBef>
                <a:spcPct val="0"/>
              </a:spcBef>
              <a:spcAft>
                <a:spcPct val="0"/>
              </a:spcAft>
              <a:defRPr>
                <a:solidFill>
                  <a:schemeClr val="tx1"/>
                </a:solidFill>
                <a:latin typeface="Arial" panose="020B0604020202020204" pitchFamily="34" charset="0"/>
              </a:defRPr>
            </a:lvl8pPr>
            <a:lvl9pPr marL="3829050" indent="-457200" fontAlgn="base">
              <a:spcBef>
                <a:spcPct val="0"/>
              </a:spcBef>
              <a:spcAft>
                <a:spcPct val="0"/>
              </a:spcAft>
              <a:defRPr>
                <a:solidFill>
                  <a:schemeClr val="tx1"/>
                </a:solidFill>
                <a:latin typeface="Arial" panose="020B0604020202020204" pitchFamily="34" charset="0"/>
              </a:defRPr>
            </a:lvl9pPr>
          </a:lstStyle>
          <a:p>
            <a:pPr marL="358775" indent="-358775">
              <a:spcAft>
                <a:spcPct val="45000"/>
              </a:spcAft>
              <a:buFontTx/>
              <a:buAutoNum type="arabicPeriod"/>
            </a:pPr>
            <a:r>
              <a:rPr lang="en-US" sz="2500" dirty="0">
                <a:solidFill>
                  <a:srgbClr val="000080"/>
                </a:solidFill>
                <a:latin typeface="+mj-lt"/>
              </a:rPr>
              <a:t>Identify and clearly describe the </a:t>
            </a:r>
            <a:br>
              <a:rPr lang="en-US" sz="2500" dirty="0">
                <a:solidFill>
                  <a:srgbClr val="000080"/>
                </a:solidFill>
                <a:latin typeface="+mj-lt"/>
              </a:rPr>
            </a:br>
            <a:r>
              <a:rPr lang="en-US" sz="2500" dirty="0">
                <a:solidFill>
                  <a:srgbClr val="000080"/>
                </a:solidFill>
                <a:latin typeface="+mj-lt"/>
              </a:rPr>
              <a:t>facts</a:t>
            </a:r>
          </a:p>
          <a:p>
            <a:pPr marL="358775" indent="-358775">
              <a:spcAft>
                <a:spcPct val="45000"/>
              </a:spcAft>
              <a:buFontTx/>
              <a:buAutoNum type="arabicPeriod"/>
            </a:pPr>
            <a:r>
              <a:rPr lang="en-US" sz="2500" dirty="0">
                <a:solidFill>
                  <a:srgbClr val="000080"/>
                </a:solidFill>
                <a:latin typeface="+mj-lt"/>
              </a:rPr>
              <a:t>Define the conflict or dilemma and </a:t>
            </a:r>
            <a:br>
              <a:rPr lang="en-US" sz="2500" dirty="0">
                <a:solidFill>
                  <a:srgbClr val="000080"/>
                </a:solidFill>
                <a:latin typeface="+mj-lt"/>
              </a:rPr>
            </a:br>
            <a:r>
              <a:rPr lang="en-US" sz="2500" dirty="0">
                <a:solidFill>
                  <a:srgbClr val="000080"/>
                </a:solidFill>
                <a:latin typeface="+mj-lt"/>
              </a:rPr>
              <a:t>identify the higher-order values </a:t>
            </a:r>
            <a:br>
              <a:rPr lang="en-US" sz="2500" dirty="0">
                <a:solidFill>
                  <a:srgbClr val="000080"/>
                </a:solidFill>
                <a:latin typeface="+mj-lt"/>
              </a:rPr>
            </a:br>
            <a:r>
              <a:rPr lang="en-US" sz="2500" dirty="0">
                <a:solidFill>
                  <a:srgbClr val="000080"/>
                </a:solidFill>
                <a:latin typeface="+mj-lt"/>
              </a:rPr>
              <a:t>involved</a:t>
            </a:r>
          </a:p>
          <a:p>
            <a:pPr marL="358775" indent="-358775">
              <a:spcAft>
                <a:spcPct val="45000"/>
              </a:spcAft>
              <a:buFontTx/>
              <a:buAutoNum type="arabicPeriod"/>
            </a:pPr>
            <a:r>
              <a:rPr lang="en-US" sz="2500" dirty="0">
                <a:solidFill>
                  <a:srgbClr val="000080"/>
                </a:solidFill>
                <a:latin typeface="+mj-lt"/>
              </a:rPr>
              <a:t>Identify the stakeholders</a:t>
            </a:r>
          </a:p>
          <a:p>
            <a:pPr marL="358775" indent="-358775">
              <a:spcAft>
                <a:spcPct val="45000"/>
              </a:spcAft>
              <a:buFontTx/>
              <a:buAutoNum type="arabicPeriod"/>
            </a:pPr>
            <a:r>
              <a:rPr lang="en-US" sz="2500" dirty="0">
                <a:solidFill>
                  <a:srgbClr val="000080"/>
                </a:solidFill>
                <a:latin typeface="+mj-lt"/>
              </a:rPr>
              <a:t>Identify the options that you can reasonably take</a:t>
            </a:r>
          </a:p>
          <a:p>
            <a:pPr marL="358775" indent="-358775">
              <a:spcAft>
                <a:spcPct val="45000"/>
              </a:spcAft>
              <a:buFontTx/>
              <a:buAutoNum type="arabicPeriod"/>
            </a:pPr>
            <a:r>
              <a:rPr lang="en-US" sz="2500" dirty="0">
                <a:solidFill>
                  <a:srgbClr val="000080"/>
                </a:solidFill>
                <a:latin typeface="+mj-lt"/>
              </a:rPr>
              <a:t>Identify the potential consequences of your options</a:t>
            </a:r>
          </a:p>
          <a:p>
            <a:pPr>
              <a:spcAft>
                <a:spcPct val="25000"/>
              </a:spcAft>
              <a:buFontTx/>
              <a:buChar char="•"/>
            </a:pPr>
            <a:endParaRPr lang="en-US" sz="2400" dirty="0"/>
          </a:p>
          <a:p>
            <a:pPr lvl="1">
              <a:spcAft>
                <a:spcPct val="25000"/>
              </a:spcAft>
              <a:buFontTx/>
              <a:buChar char="•"/>
            </a:pPr>
            <a:endParaRPr lang="en-US" sz="2400" dirty="0"/>
          </a:p>
        </p:txBody>
      </p:sp>
      <p:pic>
        <p:nvPicPr>
          <p:cNvPr id="561158" name="Picture 6" descr="r319876_142369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19800" y="1827213"/>
            <a:ext cx="2665412" cy="26654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116632"/>
            <a:ext cx="7355160" cy="1143000"/>
          </a:xfrm>
        </p:spPr>
        <p:txBody>
          <a:bodyPr/>
          <a:lstStyle/>
          <a:p>
            <a:r>
              <a:rPr lang="en-US" dirty="0"/>
              <a:t>Ethical analysis: </a:t>
            </a:r>
            <a:r>
              <a:rPr lang="en-US" dirty="0">
                <a:solidFill>
                  <a:srgbClr val="07791A"/>
                </a:solidFill>
              </a:rPr>
              <a:t>A five-step </a:t>
            </a:r>
            <a:r>
              <a:rPr lang="en-US" dirty="0" smtClean="0">
                <a:solidFill>
                  <a:srgbClr val="07791A"/>
                </a:solidFill>
              </a:rPr>
              <a:t>process</a:t>
            </a:r>
            <a:endParaRPr lang="en-IE" dirty="0">
              <a:solidFill>
                <a:srgbClr val="07791A"/>
              </a:solidFill>
            </a:endParaRPr>
          </a:p>
        </p:txBody>
      </p:sp>
    </p:spTree>
    <p:extLst>
      <p:ext uri="{BB962C8B-B14F-4D97-AF65-F5344CB8AC3E}">
        <p14:creationId xmlns:p14="http://schemas.microsoft.com/office/powerpoint/2010/main" val="11995497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Candidate Ethical </a:t>
            </a:r>
            <a:r>
              <a:rPr lang="en-US" dirty="0" smtClean="0"/>
              <a:t>Principles</a:t>
            </a:r>
            <a:endParaRPr lang="en-IE" dirty="0"/>
          </a:p>
        </p:txBody>
      </p:sp>
      <p:sp>
        <p:nvSpPr>
          <p:cNvPr id="5" name="Content Placeholder 4"/>
          <p:cNvSpPr>
            <a:spLocks noGrp="1"/>
          </p:cNvSpPr>
          <p:nvPr>
            <p:ph idx="1"/>
          </p:nvPr>
        </p:nvSpPr>
        <p:spPr>
          <a:xfrm>
            <a:off x="457200" y="1600200"/>
            <a:ext cx="4114800" cy="4525963"/>
          </a:xfrm>
          <a:solidFill>
            <a:schemeClr val="bg1">
              <a:lumMod val="95000"/>
            </a:schemeClr>
          </a:solidFill>
          <a:ln>
            <a:solidFill>
              <a:srgbClr val="FF6600"/>
            </a:solidFill>
          </a:ln>
        </p:spPr>
        <p:txBody>
          <a:bodyPr>
            <a:normAutofit fontScale="92500" lnSpcReduction="20000"/>
          </a:bodyPr>
          <a:lstStyle/>
          <a:p>
            <a:pPr marL="0" indent="0">
              <a:lnSpc>
                <a:spcPct val="120000"/>
              </a:lnSpc>
              <a:spcBef>
                <a:spcPts val="0"/>
              </a:spcBef>
              <a:buNone/>
            </a:pPr>
            <a:r>
              <a:rPr lang="en-US" sz="2500" b="1" dirty="0">
                <a:solidFill>
                  <a:srgbClr val="FF6600"/>
                </a:solidFill>
              </a:rPr>
              <a:t>Golden Rule</a:t>
            </a:r>
          </a:p>
          <a:p>
            <a:pPr marL="285750" lvl="1">
              <a:lnSpc>
                <a:spcPct val="120000"/>
              </a:lnSpc>
              <a:spcBef>
                <a:spcPts val="0"/>
              </a:spcBef>
              <a:buFontTx/>
              <a:buChar char="•"/>
            </a:pPr>
            <a:r>
              <a:rPr lang="en-US" sz="2500" dirty="0"/>
              <a:t>Do unto others as you would have them do unto you</a:t>
            </a:r>
          </a:p>
          <a:p>
            <a:pPr marL="0" indent="0">
              <a:lnSpc>
                <a:spcPct val="120000"/>
              </a:lnSpc>
              <a:spcBef>
                <a:spcPts val="0"/>
              </a:spcBef>
              <a:buNone/>
            </a:pPr>
            <a:r>
              <a:rPr lang="en-US" sz="2500" b="1" dirty="0" smtClean="0">
                <a:solidFill>
                  <a:srgbClr val="FF6600"/>
                </a:solidFill>
              </a:rPr>
              <a:t>Immanuel </a:t>
            </a:r>
            <a:r>
              <a:rPr lang="en-US" sz="2500" b="1" dirty="0">
                <a:solidFill>
                  <a:srgbClr val="FF6600"/>
                </a:solidFill>
              </a:rPr>
              <a:t>Kant’s Categorical Imperative</a:t>
            </a:r>
          </a:p>
          <a:p>
            <a:pPr marL="285750" lvl="1">
              <a:lnSpc>
                <a:spcPct val="120000"/>
              </a:lnSpc>
              <a:spcBef>
                <a:spcPts val="0"/>
              </a:spcBef>
              <a:buFontTx/>
              <a:buChar char="•"/>
            </a:pPr>
            <a:r>
              <a:rPr lang="en-US" sz="2500" dirty="0"/>
              <a:t>If an action is not right for everyone to take, it is not right for anyone</a:t>
            </a:r>
          </a:p>
          <a:p>
            <a:pPr marL="0" indent="0">
              <a:lnSpc>
                <a:spcPct val="120000"/>
              </a:lnSpc>
              <a:spcBef>
                <a:spcPts val="0"/>
              </a:spcBef>
              <a:buNone/>
            </a:pPr>
            <a:r>
              <a:rPr lang="en-US" sz="2500" b="1" dirty="0" smtClean="0">
                <a:solidFill>
                  <a:srgbClr val="FF6600"/>
                </a:solidFill>
              </a:rPr>
              <a:t>Descartes</a:t>
            </a:r>
            <a:r>
              <a:rPr lang="en-US" sz="2500" b="1" dirty="0">
                <a:solidFill>
                  <a:srgbClr val="FF6600"/>
                </a:solidFill>
              </a:rPr>
              <a:t>' rule of change</a:t>
            </a:r>
          </a:p>
          <a:p>
            <a:pPr marL="285750" lvl="1">
              <a:lnSpc>
                <a:spcPct val="120000"/>
              </a:lnSpc>
              <a:spcBef>
                <a:spcPts val="0"/>
              </a:spcBef>
              <a:buFontTx/>
              <a:buChar char="•"/>
            </a:pPr>
            <a:r>
              <a:rPr lang="en-US" sz="2500" dirty="0"/>
              <a:t>If an action cannot be taken repeatedly, it is not right to take at </a:t>
            </a:r>
            <a:r>
              <a:rPr lang="en-US" sz="2500" dirty="0" smtClean="0"/>
              <a:t>all</a:t>
            </a:r>
            <a:endParaRPr lang="en-IE" dirty="0"/>
          </a:p>
        </p:txBody>
      </p:sp>
      <p:pic>
        <p:nvPicPr>
          <p:cNvPr id="563206" name="Picture 6" descr="golden-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513582"/>
            <a:ext cx="3059113" cy="2203450"/>
          </a:xfrm>
          <a:prstGeom prst="rect">
            <a:avLst/>
          </a:prstGeom>
          <a:noFill/>
          <a:extLst>
            <a:ext uri="{909E8E84-426E-40DD-AFC4-6F175D3DCCD1}">
              <a14:hiddenFill xmlns:a14="http://schemas.microsoft.com/office/drawing/2010/main">
                <a:solidFill>
                  <a:srgbClr val="FFFFFF"/>
                </a:solidFill>
              </a14:hiddenFill>
            </a:ext>
          </a:extLst>
        </p:spPr>
      </p:pic>
      <p:pic>
        <p:nvPicPr>
          <p:cNvPr id="563208" name="Picture 8" descr="immanuel_ka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0927" y="3874743"/>
            <a:ext cx="2052638" cy="2616200"/>
          </a:xfrm>
          <a:prstGeom prst="rect">
            <a:avLst/>
          </a:prstGeom>
          <a:noFill/>
          <a:extLst>
            <a:ext uri="{909E8E84-426E-40DD-AFC4-6F175D3DCCD1}">
              <a14:hiddenFill xmlns:a14="http://schemas.microsoft.com/office/drawing/2010/main">
                <a:solidFill>
                  <a:srgbClr val="FFFFFF"/>
                </a:solidFill>
              </a14:hiddenFill>
            </a:ext>
          </a:extLst>
        </p:spPr>
      </p:pic>
      <p:pic>
        <p:nvPicPr>
          <p:cNvPr id="563210" name="Picture 10" descr="descart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3565" y="3874744"/>
            <a:ext cx="2133600" cy="261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00122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 Ethical Principles (cont</a:t>
            </a:r>
            <a:r>
              <a:rPr lang="en-US" dirty="0" smtClean="0"/>
              <a:t>.)</a:t>
            </a:r>
            <a:endParaRPr lang="en-IE" dirty="0"/>
          </a:p>
        </p:txBody>
      </p:sp>
      <p:sp>
        <p:nvSpPr>
          <p:cNvPr id="4" name="Content Placeholder 3"/>
          <p:cNvSpPr>
            <a:spLocks noGrp="1"/>
          </p:cNvSpPr>
          <p:nvPr>
            <p:ph idx="1"/>
          </p:nvPr>
        </p:nvSpPr>
        <p:spPr>
          <a:xfrm>
            <a:off x="457200" y="1600200"/>
            <a:ext cx="4906963" cy="4525963"/>
          </a:xfrm>
        </p:spPr>
        <p:txBody>
          <a:bodyPr>
            <a:normAutofit lnSpcReduction="10000"/>
          </a:bodyPr>
          <a:lstStyle/>
          <a:p>
            <a:pPr marL="0" indent="0">
              <a:spcAft>
                <a:spcPct val="25000"/>
              </a:spcAft>
              <a:buNone/>
            </a:pPr>
            <a:r>
              <a:rPr lang="en-US" sz="2200" b="1" dirty="0">
                <a:solidFill>
                  <a:srgbClr val="FF6600"/>
                </a:solidFill>
              </a:rPr>
              <a:t>Utilitarian Principle</a:t>
            </a:r>
          </a:p>
          <a:p>
            <a:pPr marL="285750" lvl="1">
              <a:spcAft>
                <a:spcPct val="45000"/>
              </a:spcAft>
              <a:buFontTx/>
              <a:buChar char="•"/>
            </a:pPr>
            <a:r>
              <a:rPr lang="en-US" sz="2200" dirty="0"/>
              <a:t>Take the action that achieves the higher or greater value</a:t>
            </a:r>
          </a:p>
          <a:p>
            <a:pPr marL="0" indent="0">
              <a:spcAft>
                <a:spcPct val="25000"/>
              </a:spcAft>
              <a:buNone/>
            </a:pPr>
            <a:r>
              <a:rPr lang="en-US" sz="2200" b="1" dirty="0">
                <a:solidFill>
                  <a:srgbClr val="FF6600"/>
                </a:solidFill>
              </a:rPr>
              <a:t>Risk Aversion Principle</a:t>
            </a:r>
          </a:p>
          <a:p>
            <a:pPr marL="285750" lvl="1">
              <a:spcAft>
                <a:spcPct val="45000"/>
              </a:spcAft>
              <a:buFontTx/>
              <a:buChar char="•"/>
            </a:pPr>
            <a:r>
              <a:rPr lang="en-US" sz="2200" dirty="0"/>
              <a:t>Take the action that produces the least harm or least potential cost</a:t>
            </a:r>
          </a:p>
          <a:p>
            <a:pPr marL="0" indent="0">
              <a:spcAft>
                <a:spcPct val="25000"/>
              </a:spcAft>
              <a:buNone/>
            </a:pPr>
            <a:r>
              <a:rPr lang="en-US" sz="2200" b="1" dirty="0">
                <a:solidFill>
                  <a:srgbClr val="FF6600"/>
                </a:solidFill>
              </a:rPr>
              <a:t>Ethical “no free lunch” rule</a:t>
            </a:r>
          </a:p>
          <a:p>
            <a:pPr marL="285750" lvl="1">
              <a:spcAft>
                <a:spcPct val="45000"/>
              </a:spcAft>
              <a:buFontTx/>
              <a:buChar char="•"/>
            </a:pPr>
            <a:r>
              <a:rPr lang="en-US" sz="2200" dirty="0"/>
              <a:t>Assume that virtually all tangible and intangible objects are owned by someone unless there is a specific declaration otherwise</a:t>
            </a:r>
          </a:p>
          <a:p>
            <a:endParaRPr lang="en-IE" dirty="0"/>
          </a:p>
        </p:txBody>
      </p:sp>
      <p:pic>
        <p:nvPicPr>
          <p:cNvPr id="565254" name="Picture 6" descr="17s06_kairos_path-to-va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9692" y="1384791"/>
            <a:ext cx="2843808" cy="2135441"/>
          </a:xfrm>
          <a:prstGeom prst="rect">
            <a:avLst/>
          </a:prstGeom>
          <a:noFill/>
          <a:extLst>
            <a:ext uri="{909E8E84-426E-40DD-AFC4-6F175D3DCCD1}">
              <a14:hiddenFill xmlns:a14="http://schemas.microsoft.com/office/drawing/2010/main">
                <a:solidFill>
                  <a:srgbClr val="FFFFFF"/>
                </a:solidFill>
              </a14:hiddenFill>
            </a:ext>
          </a:extLst>
        </p:spPr>
      </p:pic>
      <p:pic>
        <p:nvPicPr>
          <p:cNvPr id="565258" name="Picture 10" descr="no-free-lun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9925" y="4581525"/>
            <a:ext cx="1933575" cy="2074863"/>
          </a:xfrm>
          <a:prstGeom prst="rect">
            <a:avLst/>
          </a:prstGeom>
          <a:noFill/>
          <a:extLst>
            <a:ext uri="{909E8E84-426E-40DD-AFC4-6F175D3DCCD1}">
              <a14:hiddenFill xmlns:a14="http://schemas.microsoft.com/office/drawing/2010/main">
                <a:solidFill>
                  <a:srgbClr val="FFFFFF"/>
                </a:solidFill>
              </a14:hiddenFill>
            </a:ext>
          </a:extLst>
        </p:spPr>
      </p:pic>
      <p:pic>
        <p:nvPicPr>
          <p:cNvPr id="565259" name="Picture 11" descr="MCj0435234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2025" y="4773147"/>
            <a:ext cx="1820862" cy="1820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90632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codes of </a:t>
            </a:r>
            <a:r>
              <a:rPr lang="en-US" dirty="0" smtClean="0"/>
              <a:t>conduct</a:t>
            </a:r>
            <a:endParaRPr lang="en-IE" dirty="0"/>
          </a:p>
        </p:txBody>
      </p:sp>
      <p:sp>
        <p:nvSpPr>
          <p:cNvPr id="4" name="Content Placeholder 3"/>
          <p:cNvSpPr>
            <a:spLocks noGrp="1"/>
          </p:cNvSpPr>
          <p:nvPr>
            <p:ph idx="1"/>
          </p:nvPr>
        </p:nvSpPr>
        <p:spPr/>
        <p:txBody>
          <a:bodyPr>
            <a:normAutofit/>
          </a:bodyPr>
          <a:lstStyle/>
          <a:p>
            <a:pPr>
              <a:spcAft>
                <a:spcPct val="25000"/>
              </a:spcAft>
              <a:buFontTx/>
              <a:buChar char="•"/>
            </a:pPr>
            <a:r>
              <a:rPr lang="en-US" sz="2400" dirty="0"/>
              <a:t>Promulgated by associations of professionals</a:t>
            </a:r>
          </a:p>
          <a:p>
            <a:pPr lvl="2">
              <a:spcAft>
                <a:spcPct val="25000"/>
              </a:spcAft>
              <a:buFont typeface="Calibri" panose="020F0502020204030204" pitchFamily="34" charset="0"/>
              <a:buChar char="–"/>
            </a:pPr>
            <a:r>
              <a:rPr lang="en-US" dirty="0"/>
              <a:t>E.g. AMA, ABA, AITP, ACM</a:t>
            </a:r>
          </a:p>
          <a:p>
            <a:pPr>
              <a:spcAft>
                <a:spcPct val="25000"/>
              </a:spcAft>
              <a:buFontTx/>
              <a:buChar char="•"/>
            </a:pPr>
            <a:r>
              <a:rPr lang="en-US" sz="2400" dirty="0"/>
              <a:t>Promises by professions to regulate themselves in the general interest of society</a:t>
            </a:r>
          </a:p>
        </p:txBody>
      </p:sp>
      <p:pic>
        <p:nvPicPr>
          <p:cNvPr id="5673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762" y="3917043"/>
            <a:ext cx="3756025"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7302" name="Rectangle 6"/>
          <p:cNvSpPr>
            <a:spLocks noChangeArrowheads="1"/>
          </p:cNvSpPr>
          <p:nvPr/>
        </p:nvSpPr>
        <p:spPr bwMode="auto">
          <a:xfrm>
            <a:off x="733425" y="4901778"/>
            <a:ext cx="3632200"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39675" anchor="ctr">
            <a:spAutoFit/>
          </a:bodyPr>
          <a:lstStyle/>
          <a:p>
            <a:r>
              <a:rPr lang="en-US" b="1" dirty="0"/>
              <a:t>GENERAL MORAL IMPERATIVES</a:t>
            </a:r>
          </a:p>
          <a:p>
            <a:pPr eaLnBrk="0" hangingPunct="0"/>
            <a:endParaRPr lang="en-US" b="1" dirty="0"/>
          </a:p>
        </p:txBody>
      </p:sp>
      <p:sp>
        <p:nvSpPr>
          <p:cNvPr id="567303" name="Rectangle 7"/>
          <p:cNvSpPr>
            <a:spLocks noChangeArrowheads="1"/>
          </p:cNvSpPr>
          <p:nvPr/>
        </p:nvSpPr>
        <p:spPr bwMode="auto">
          <a:xfrm>
            <a:off x="0" y="5661025"/>
            <a:ext cx="427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http://www.acm.org/about/code-of-ethics</a:t>
            </a:r>
          </a:p>
        </p:txBody>
      </p:sp>
      <p:sp>
        <p:nvSpPr>
          <p:cNvPr id="567304" name="Rectangle 8"/>
          <p:cNvSpPr>
            <a:spLocks noChangeArrowheads="1"/>
          </p:cNvSpPr>
          <p:nvPr/>
        </p:nvSpPr>
        <p:spPr bwMode="auto">
          <a:xfrm>
            <a:off x="4526246" y="3439205"/>
            <a:ext cx="4176712" cy="3046988"/>
          </a:xfrm>
          <a:prstGeom prst="rect">
            <a:avLst/>
          </a:prstGeom>
          <a:solidFill>
            <a:schemeClr val="bg1">
              <a:lumMod val="95000"/>
            </a:schemeClr>
          </a:solidFill>
          <a:ln w="9525">
            <a:solidFill>
              <a:srgbClr val="FF6600"/>
            </a:solidFill>
            <a:miter lim="800000"/>
            <a:headEnd/>
            <a:tailEnd/>
          </a:ln>
          <a:effectLs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r>
              <a:rPr lang="en-IE" sz="1600" b="1" i="1" dirty="0">
                <a:solidFill>
                  <a:srgbClr val="000080"/>
                </a:solidFill>
                <a:latin typeface="+mj-lt"/>
              </a:rPr>
              <a:t>As an ACM member I will ....</a:t>
            </a:r>
          </a:p>
          <a:p>
            <a:endParaRPr lang="en-IE" sz="1600" b="1" i="1" dirty="0">
              <a:solidFill>
                <a:srgbClr val="000080"/>
              </a:solidFill>
              <a:latin typeface="+mj-lt"/>
            </a:endParaRPr>
          </a:p>
          <a:p>
            <a:pPr>
              <a:buFontTx/>
              <a:buAutoNum type="arabicPeriod"/>
            </a:pPr>
            <a:r>
              <a:rPr lang="en-IE" sz="1600" b="1" dirty="0">
                <a:solidFill>
                  <a:srgbClr val="000080"/>
                </a:solidFill>
                <a:latin typeface="+mj-lt"/>
              </a:rPr>
              <a:t>Contribute to society and human well-being</a:t>
            </a:r>
          </a:p>
          <a:p>
            <a:pPr>
              <a:buFontTx/>
              <a:buAutoNum type="arabicPeriod"/>
            </a:pPr>
            <a:r>
              <a:rPr lang="en-IE" sz="1600" b="1" dirty="0">
                <a:solidFill>
                  <a:srgbClr val="000080"/>
                </a:solidFill>
                <a:latin typeface="+mj-lt"/>
              </a:rPr>
              <a:t>Avoid harm to others</a:t>
            </a:r>
          </a:p>
          <a:p>
            <a:pPr>
              <a:buFontTx/>
              <a:buAutoNum type="arabicPeriod"/>
            </a:pPr>
            <a:r>
              <a:rPr lang="en-IE" sz="1600" b="1" dirty="0">
                <a:solidFill>
                  <a:srgbClr val="000080"/>
                </a:solidFill>
                <a:latin typeface="+mj-lt"/>
              </a:rPr>
              <a:t>Be honest and trustworthy</a:t>
            </a:r>
          </a:p>
          <a:p>
            <a:pPr>
              <a:buFontTx/>
              <a:buAutoNum type="arabicPeriod"/>
            </a:pPr>
            <a:r>
              <a:rPr lang="en-IE" sz="1600" b="1" dirty="0">
                <a:solidFill>
                  <a:srgbClr val="000080"/>
                </a:solidFill>
                <a:latin typeface="+mj-lt"/>
              </a:rPr>
              <a:t>Be fair and take action not to discriminate</a:t>
            </a:r>
          </a:p>
          <a:p>
            <a:pPr>
              <a:buFontTx/>
              <a:buAutoNum type="arabicPeriod"/>
            </a:pPr>
            <a:r>
              <a:rPr lang="en-IE" sz="1600" b="1" dirty="0">
                <a:solidFill>
                  <a:srgbClr val="000080"/>
                </a:solidFill>
                <a:latin typeface="+mj-lt"/>
              </a:rPr>
              <a:t>Honour property rights including copyrights and patent</a:t>
            </a:r>
          </a:p>
          <a:p>
            <a:pPr>
              <a:buFontTx/>
              <a:buAutoNum type="arabicPeriod"/>
            </a:pPr>
            <a:r>
              <a:rPr lang="en-IE" sz="1600" b="1" dirty="0">
                <a:solidFill>
                  <a:srgbClr val="000080"/>
                </a:solidFill>
                <a:latin typeface="+mj-lt"/>
              </a:rPr>
              <a:t>Give proper credit for intellectual property</a:t>
            </a:r>
          </a:p>
          <a:p>
            <a:pPr>
              <a:buFontTx/>
              <a:buAutoNum type="arabicPeriod"/>
            </a:pPr>
            <a:r>
              <a:rPr lang="en-IE" sz="1600" b="1" dirty="0">
                <a:solidFill>
                  <a:srgbClr val="000080"/>
                </a:solidFill>
                <a:latin typeface="+mj-lt"/>
              </a:rPr>
              <a:t>Respect the privacy of others</a:t>
            </a:r>
          </a:p>
          <a:p>
            <a:pPr>
              <a:buFontTx/>
              <a:buAutoNum type="arabicPeriod"/>
            </a:pPr>
            <a:r>
              <a:rPr lang="en-IE" sz="1600" b="1" dirty="0">
                <a:solidFill>
                  <a:srgbClr val="000080"/>
                </a:solidFill>
                <a:latin typeface="+mj-lt"/>
              </a:rPr>
              <a:t>Honour confidentiality</a:t>
            </a:r>
            <a:endParaRPr lang="en-US" sz="1600" b="1" dirty="0">
              <a:solidFill>
                <a:srgbClr val="000080"/>
              </a:solidFill>
              <a:latin typeface="+mj-lt"/>
            </a:endParaRPr>
          </a:p>
        </p:txBody>
      </p:sp>
    </p:spTree>
    <p:extLst>
      <p:ext uri="{BB962C8B-B14F-4D97-AF65-F5344CB8AC3E}">
        <p14:creationId xmlns:p14="http://schemas.microsoft.com/office/powerpoint/2010/main" val="359091986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323528" y="2008515"/>
            <a:ext cx="8640763" cy="1446550"/>
          </a:xfrm>
          <a:prstGeom prst="rect">
            <a:avLst/>
          </a:prstGeom>
          <a:noFill/>
          <a:ln w="9525">
            <a:noFill/>
            <a:miter lim="800000"/>
            <a:headEnd/>
            <a:tailEnd/>
          </a:ln>
          <a:effec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eaLnBrk="0" hangingPunct="0">
              <a:spcBef>
                <a:spcPct val="50000"/>
              </a:spcBef>
            </a:pPr>
            <a:r>
              <a:rPr lang="en-IE" sz="4400" b="1" dirty="0">
                <a:solidFill>
                  <a:srgbClr val="000080"/>
                </a:solidFill>
                <a:latin typeface="Calibri" panose="020F0502020204030204" pitchFamily="34" charset="0"/>
                <a:cs typeface="Times New Roman" panose="02020603050405020304" pitchFamily="18" charset="0"/>
              </a:rPr>
              <a:t>Organizations, Management, and the Networked Enterprise</a:t>
            </a:r>
            <a:endParaRPr lang="en-US" sz="4400" b="1" dirty="0">
              <a:solidFill>
                <a:srgbClr val="000080"/>
              </a:solidFill>
              <a:latin typeface="Calibri" panose="020F0502020204030204" pitchFamily="34" charset="0"/>
              <a:cs typeface="Times New Roman" panose="02020603050405020304" pitchFamily="18" charset="0"/>
            </a:endParaRPr>
          </a:p>
        </p:txBody>
      </p:sp>
      <p:sp>
        <p:nvSpPr>
          <p:cNvPr id="6" name="TextBox 5"/>
          <p:cNvSpPr txBox="1"/>
          <p:nvPr/>
        </p:nvSpPr>
        <p:spPr>
          <a:xfrm>
            <a:off x="0" y="6041094"/>
            <a:ext cx="2123728" cy="646331"/>
          </a:xfrm>
          <a:prstGeom prst="rect">
            <a:avLst/>
          </a:prstGeom>
          <a:solidFill>
            <a:schemeClr val="bg1">
              <a:lumMod val="75000"/>
            </a:schemeClr>
          </a:solidFill>
        </p:spPr>
        <p:txBody>
          <a:bodyPr wrap="square" rtlCol="0">
            <a:spAutoFit/>
          </a:bodyPr>
          <a:lstStyle/>
          <a:p>
            <a:r>
              <a:rPr lang="en-GB" b="1" dirty="0" smtClean="0">
                <a:solidFill>
                  <a:srgbClr val="000080"/>
                </a:solidFill>
              </a:rPr>
              <a:t>MFIS</a:t>
            </a:r>
          </a:p>
          <a:p>
            <a:r>
              <a:rPr lang="en-GB" b="1" dirty="0" smtClean="0">
                <a:solidFill>
                  <a:srgbClr val="000080"/>
                </a:solidFill>
              </a:rPr>
              <a:t>Lisa Murphy</a:t>
            </a:r>
            <a:endParaRPr lang="en-GB" b="1" dirty="0">
              <a:solidFill>
                <a:srgbClr val="000080"/>
              </a:solidFill>
            </a:endParaRPr>
          </a:p>
        </p:txBody>
      </p:sp>
      <p:grpSp>
        <p:nvGrpSpPr>
          <p:cNvPr id="4" name="Group 3"/>
          <p:cNvGrpSpPr/>
          <p:nvPr/>
        </p:nvGrpSpPr>
        <p:grpSpPr>
          <a:xfrm>
            <a:off x="2429917" y="3576041"/>
            <a:ext cx="4572202" cy="861071"/>
            <a:chOff x="2429917" y="3521863"/>
            <a:chExt cx="4572202" cy="861071"/>
          </a:xfrm>
        </p:grpSpPr>
        <p:sp>
          <p:nvSpPr>
            <p:cNvPr id="3" name="Rounded Rectangle 2"/>
            <p:cNvSpPr/>
            <p:nvPr/>
          </p:nvSpPr>
          <p:spPr>
            <a:xfrm>
              <a:off x="2429917" y="3521863"/>
              <a:ext cx="4427984" cy="861071"/>
            </a:xfrm>
            <a:prstGeom prst="roundRect">
              <a:avLst/>
            </a:prstGeom>
            <a:solidFill>
              <a:srgbClr val="FFE2B3"/>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Rectangle 1"/>
            <p:cNvSpPr/>
            <p:nvPr/>
          </p:nvSpPr>
          <p:spPr>
            <a:xfrm>
              <a:off x="2430119" y="3598455"/>
              <a:ext cx="4572000" cy="769441"/>
            </a:xfrm>
            <a:prstGeom prst="rect">
              <a:avLst/>
            </a:prstGeom>
          </p:spPr>
          <p:txBody>
            <a:bodyPr>
              <a:spAutoFit/>
            </a:bodyPr>
            <a:lstStyle/>
            <a:p>
              <a:pPr algn="ctr" eaLnBrk="0" hangingPunct="0">
                <a:spcBef>
                  <a:spcPct val="50000"/>
                </a:spcBef>
              </a:pPr>
              <a:r>
                <a:rPr lang="en-IE" sz="2200" b="1" dirty="0">
                  <a:solidFill>
                    <a:srgbClr val="000080"/>
                  </a:solidFill>
                  <a:latin typeface="Calibri" panose="020F0502020204030204" pitchFamily="34" charset="0"/>
                  <a:cs typeface="Times New Roman" panose="02020603050405020304" pitchFamily="18" charset="0"/>
                </a:rPr>
                <a:t>Ethical and Social Issues in Information Systems</a:t>
              </a:r>
              <a:endParaRPr lang="en-US" sz="2200" b="1" dirty="0">
                <a:solidFill>
                  <a:srgbClr val="000080"/>
                </a:solidFill>
                <a:latin typeface="Calibri" panose="020F0502020204030204" pitchFamily="34" charset="0"/>
                <a:cs typeface="Times New Roman" panose="02020603050405020304" pitchFamily="18" charset="0"/>
              </a:endParaRPr>
            </a:p>
          </p:txBody>
        </p:sp>
      </p:grpSp>
      <p:sp>
        <p:nvSpPr>
          <p:cNvPr id="13" name="TextBox 12"/>
          <p:cNvSpPr txBox="1"/>
          <p:nvPr/>
        </p:nvSpPr>
        <p:spPr>
          <a:xfrm>
            <a:off x="6228184" y="1383159"/>
            <a:ext cx="2915816" cy="461665"/>
          </a:xfrm>
          <a:prstGeom prst="rect">
            <a:avLst/>
          </a:prstGeom>
          <a:solidFill>
            <a:srgbClr val="B3E2FF"/>
          </a:solidFill>
        </p:spPr>
        <p:txBody>
          <a:bodyPr wrap="square" rtlCol="0">
            <a:spAutoFit/>
          </a:bodyPr>
          <a:lstStyle/>
          <a:p>
            <a:pPr algn="ctr"/>
            <a:r>
              <a:rPr lang="en-GB" sz="2400" b="1" dirty="0" smtClean="0">
                <a:solidFill>
                  <a:srgbClr val="000080"/>
                </a:solidFill>
              </a:rPr>
              <a:t>Chapter 4</a:t>
            </a:r>
          </a:p>
        </p:txBody>
      </p:sp>
      <p:pic>
        <p:nvPicPr>
          <p:cNvPr id="1026" name="Picture 2" descr="https://encrypted-tbn1.gstatic.com/images?q=tbn:ANd9GcQ-jDGiw9Nbh85ZaWj_wp5PrpyzlM2bBwywI48lVoVhshRoWjz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8083" y="4851827"/>
            <a:ext cx="3615917" cy="2006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52710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Real-world ethical </a:t>
            </a:r>
            <a:r>
              <a:rPr lang="en-US" dirty="0" smtClean="0"/>
              <a:t>dilemmas</a:t>
            </a:r>
            <a:endParaRPr lang="en-IE" dirty="0"/>
          </a:p>
        </p:txBody>
      </p:sp>
      <p:sp>
        <p:nvSpPr>
          <p:cNvPr id="4" name="Content Placeholder 3"/>
          <p:cNvSpPr>
            <a:spLocks noGrp="1"/>
          </p:cNvSpPr>
          <p:nvPr>
            <p:ph sz="half" idx="1"/>
          </p:nvPr>
        </p:nvSpPr>
        <p:spPr>
          <a:xfrm>
            <a:off x="457200" y="1600200"/>
            <a:ext cx="3937000" cy="4525963"/>
          </a:xfrm>
        </p:spPr>
        <p:txBody>
          <a:bodyPr/>
          <a:lstStyle/>
          <a:p>
            <a:pPr>
              <a:spcAft>
                <a:spcPct val="25000"/>
              </a:spcAft>
              <a:buFontTx/>
              <a:buChar char="•"/>
            </a:pPr>
            <a:r>
              <a:rPr lang="en-US" sz="2400" dirty="0"/>
              <a:t>One set of interests pitted against another</a:t>
            </a:r>
          </a:p>
          <a:p>
            <a:pPr lvl="1">
              <a:spcAft>
                <a:spcPct val="25000"/>
              </a:spcAft>
              <a:buFont typeface="Calibri" panose="020F0502020204030204" pitchFamily="34" charset="0"/>
              <a:buChar char="–"/>
            </a:pPr>
            <a:r>
              <a:rPr lang="en-US" dirty="0" smtClean="0"/>
              <a:t>EG </a:t>
            </a:r>
            <a:r>
              <a:rPr lang="en-US" dirty="0"/>
              <a:t>- Right of company to maximize productivity of workers vs. workers right to use Internet for short personal tasks</a:t>
            </a:r>
          </a:p>
          <a:p>
            <a:endParaRPr lang="en-IE" dirty="0"/>
          </a:p>
        </p:txBody>
      </p:sp>
      <p:pic>
        <p:nvPicPr>
          <p:cNvPr id="618502" name="Picture 6" descr="LAN-Employee-Moni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57338"/>
            <a:ext cx="4283075" cy="4316412"/>
          </a:xfrm>
          <a:prstGeom prst="rect">
            <a:avLst/>
          </a:prstGeom>
          <a:noFill/>
          <a:extLst>
            <a:ext uri="{909E8E84-426E-40DD-AFC4-6F175D3DCCD1}">
              <a14:hiddenFill xmlns:a14="http://schemas.microsoft.com/office/drawing/2010/main">
                <a:solidFill>
                  <a:srgbClr val="FFFFFF"/>
                </a:solidFill>
              </a14:hiddenFill>
            </a:ext>
          </a:extLst>
        </p:spPr>
      </p:pic>
      <p:sp>
        <p:nvSpPr>
          <p:cNvPr id="618503" name="Rectangle 7"/>
          <p:cNvSpPr>
            <a:spLocks noChangeArrowheads="1"/>
          </p:cNvSpPr>
          <p:nvPr/>
        </p:nvSpPr>
        <p:spPr bwMode="auto">
          <a:xfrm>
            <a:off x="1561576" y="5988099"/>
            <a:ext cx="710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000080"/>
                </a:solidFill>
              </a:rPr>
              <a:t>http://www.softpicks.net/software/LAN-Employee-Monitor-40989.htm</a:t>
            </a:r>
          </a:p>
        </p:txBody>
      </p:sp>
    </p:spTree>
    <p:extLst>
      <p:ext uri="{BB962C8B-B14F-4D97-AF65-F5344CB8AC3E}">
        <p14:creationId xmlns:p14="http://schemas.microsoft.com/office/powerpoint/2010/main" val="203572953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995120" cy="1143000"/>
          </a:xfrm>
        </p:spPr>
        <p:txBody>
          <a:bodyPr/>
          <a:lstStyle/>
          <a:p>
            <a:r>
              <a:rPr lang="en-US" sz="3500" dirty="0"/>
              <a:t>The Moral Dimensions of Information </a:t>
            </a:r>
            <a:r>
              <a:rPr lang="en-US" sz="3500" dirty="0" smtClean="0"/>
              <a:t>Systems</a:t>
            </a:r>
            <a:endParaRPr lang="en-IE" sz="3500" dirty="0"/>
          </a:p>
        </p:txBody>
      </p:sp>
      <p:sp>
        <p:nvSpPr>
          <p:cNvPr id="4" name="Content Placeholder 3"/>
          <p:cNvSpPr>
            <a:spLocks noGrp="1"/>
          </p:cNvSpPr>
          <p:nvPr>
            <p:ph idx="1"/>
          </p:nvPr>
        </p:nvSpPr>
        <p:spPr/>
        <p:txBody>
          <a:bodyPr>
            <a:noAutofit/>
          </a:bodyPr>
          <a:lstStyle/>
          <a:p>
            <a:pPr marL="0" indent="0">
              <a:spcAft>
                <a:spcPct val="25000"/>
              </a:spcAft>
              <a:buNone/>
            </a:pPr>
            <a:r>
              <a:rPr lang="en-US" sz="2100" b="1" dirty="0"/>
              <a:t>Information rights and obligations</a:t>
            </a:r>
          </a:p>
          <a:p>
            <a:pPr marL="358775" lvl="1">
              <a:spcAft>
                <a:spcPct val="25000"/>
              </a:spcAft>
              <a:buFontTx/>
              <a:buChar char="•"/>
            </a:pPr>
            <a:r>
              <a:rPr lang="en-US" sz="2100" b="1" dirty="0">
                <a:solidFill>
                  <a:srgbClr val="FF6600"/>
                </a:solidFill>
              </a:rPr>
              <a:t>Privacy</a:t>
            </a:r>
          </a:p>
          <a:p>
            <a:pPr marL="735013" lvl="2" indent="-342900">
              <a:spcAft>
                <a:spcPct val="25000"/>
              </a:spcAft>
              <a:buFont typeface="Calibri" panose="020F0502020204030204" pitchFamily="34" charset="0"/>
              <a:buChar char="–"/>
            </a:pPr>
            <a:r>
              <a:rPr lang="en-US" sz="2100" dirty="0"/>
              <a:t>Claim of individuals to be left alone, </a:t>
            </a:r>
            <a:br>
              <a:rPr lang="en-US" sz="2100" dirty="0"/>
            </a:br>
            <a:r>
              <a:rPr lang="en-US" sz="2100" dirty="0"/>
              <a:t>free from surveillance or interference </a:t>
            </a:r>
            <a:br>
              <a:rPr lang="en-US" sz="2100" dirty="0"/>
            </a:br>
            <a:r>
              <a:rPr lang="en-US" sz="2100" dirty="0"/>
              <a:t>from other individuals, organizations, </a:t>
            </a:r>
            <a:br>
              <a:rPr lang="en-US" sz="2100" dirty="0"/>
            </a:br>
            <a:r>
              <a:rPr lang="en-US" sz="2100" dirty="0"/>
              <a:t>or the state. </a:t>
            </a:r>
          </a:p>
          <a:p>
            <a:pPr marL="735013" lvl="2" indent="-342900">
              <a:spcAft>
                <a:spcPct val="25000"/>
              </a:spcAft>
              <a:buFont typeface="Calibri" panose="020F0502020204030204" pitchFamily="34" charset="0"/>
              <a:buChar char="–"/>
            </a:pPr>
            <a:r>
              <a:rPr lang="en-US" sz="2100" dirty="0"/>
              <a:t>Ability to control information about yourself</a:t>
            </a:r>
          </a:p>
          <a:p>
            <a:pPr marL="358775" lvl="1">
              <a:spcAft>
                <a:spcPct val="25000"/>
              </a:spcAft>
              <a:buFontTx/>
              <a:buChar char="•"/>
            </a:pPr>
            <a:r>
              <a:rPr lang="en-US" sz="2100" b="1" dirty="0">
                <a:solidFill>
                  <a:srgbClr val="FF6600"/>
                </a:solidFill>
              </a:rPr>
              <a:t>In U.S., privacy protected by:</a:t>
            </a:r>
          </a:p>
          <a:p>
            <a:pPr marL="719138" lvl="2">
              <a:spcAft>
                <a:spcPct val="25000"/>
              </a:spcAft>
              <a:buFont typeface="Calibri" panose="020F0502020204030204" pitchFamily="34" charset="0"/>
              <a:buChar char="–"/>
            </a:pPr>
            <a:r>
              <a:rPr lang="en-US" sz="2100" dirty="0"/>
              <a:t>First Amendment (freedom of speech)</a:t>
            </a:r>
          </a:p>
          <a:p>
            <a:pPr marL="719138" lvl="2">
              <a:spcAft>
                <a:spcPct val="25000"/>
              </a:spcAft>
              <a:buFont typeface="Calibri" panose="020F0502020204030204" pitchFamily="34" charset="0"/>
              <a:buChar char="–"/>
            </a:pPr>
            <a:r>
              <a:rPr lang="en-US" sz="2100" dirty="0"/>
              <a:t>Fourth Amendment (unreasonable search and seizure)</a:t>
            </a:r>
          </a:p>
          <a:p>
            <a:pPr marL="719138" lvl="2">
              <a:spcAft>
                <a:spcPct val="25000"/>
              </a:spcAft>
              <a:buFont typeface="Calibri" panose="020F0502020204030204" pitchFamily="34" charset="0"/>
              <a:buChar char="–"/>
            </a:pPr>
            <a:r>
              <a:rPr lang="en-US" sz="2100" dirty="0"/>
              <a:t>Additional federal statues</a:t>
            </a:r>
          </a:p>
          <a:p>
            <a:pPr marL="979488" lvl="3">
              <a:spcAft>
                <a:spcPct val="25000"/>
              </a:spcAft>
              <a:buFont typeface="Courier New" panose="02070309020205020404" pitchFamily="49" charset="0"/>
              <a:buChar char="o"/>
            </a:pPr>
            <a:r>
              <a:rPr lang="en-US" sz="2100" dirty="0"/>
              <a:t>Privacy Act of </a:t>
            </a:r>
            <a:r>
              <a:rPr lang="en-US" sz="2100" dirty="0" smtClean="0"/>
              <a:t>1974</a:t>
            </a:r>
            <a:endParaRPr lang="en-IE" sz="2100" dirty="0"/>
          </a:p>
        </p:txBody>
      </p:sp>
      <p:pic>
        <p:nvPicPr>
          <p:cNvPr id="569350" name="Picture 6" descr="privacy"/>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4248" y="1600200"/>
            <a:ext cx="2047875" cy="273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30595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lstStyle/>
          <a:p>
            <a:r>
              <a:rPr lang="en-GB" sz="3000" b="1" dirty="0"/>
              <a:t>Ireland - </a:t>
            </a:r>
            <a:r>
              <a:rPr lang="en-US" sz="3000" b="1" dirty="0">
                <a:solidFill>
                  <a:srgbClr val="FF6600"/>
                </a:solidFill>
              </a:rPr>
              <a:t>Data Protection Rules</a:t>
            </a:r>
            <a:r>
              <a:rPr lang="en-US" sz="3000" dirty="0">
                <a:solidFill>
                  <a:srgbClr val="FF6600"/>
                </a:solidFill>
              </a:rPr>
              <a:t> </a:t>
            </a:r>
          </a:p>
        </p:txBody>
      </p:sp>
      <p:sp>
        <p:nvSpPr>
          <p:cNvPr id="620547" name="Rectangle 3"/>
          <p:cNvSpPr>
            <a:spLocks noGrp="1" noChangeArrowheads="1"/>
          </p:cNvSpPr>
          <p:nvPr>
            <p:ph type="body" idx="1"/>
          </p:nvPr>
        </p:nvSpPr>
        <p:spPr/>
        <p:txBody>
          <a:bodyPr>
            <a:normAutofit/>
          </a:bodyPr>
          <a:lstStyle/>
          <a:p>
            <a:pPr marL="261938" indent="-261938">
              <a:lnSpc>
                <a:spcPct val="80000"/>
              </a:lnSpc>
            </a:pPr>
            <a:r>
              <a:rPr lang="en-IE" sz="2000" dirty="0"/>
              <a:t>As a Data Controller, you have certain key responsibilities in relation to the information which you keep on computer or in a structured manual file about individuals</a:t>
            </a:r>
          </a:p>
          <a:p>
            <a:pPr marL="381000" indent="-381000">
              <a:lnSpc>
                <a:spcPct val="80000"/>
              </a:lnSpc>
            </a:pPr>
            <a:endParaRPr lang="en-IE" sz="2000" dirty="0"/>
          </a:p>
          <a:p>
            <a:pPr marL="0" indent="0">
              <a:lnSpc>
                <a:spcPct val="80000"/>
              </a:lnSpc>
              <a:buNone/>
            </a:pPr>
            <a:r>
              <a:rPr lang="en-IE" sz="2000" b="1" dirty="0">
                <a:solidFill>
                  <a:srgbClr val="FF6600"/>
                </a:solidFill>
              </a:rPr>
              <a:t>You must ...</a:t>
            </a:r>
          </a:p>
          <a:p>
            <a:pPr marL="381000" indent="-381000">
              <a:lnSpc>
                <a:spcPct val="80000"/>
              </a:lnSpc>
            </a:pPr>
            <a:endParaRPr lang="en-IE" sz="2000" dirty="0"/>
          </a:p>
          <a:p>
            <a:pPr marL="342900" lvl="1" indent="-342900">
              <a:lnSpc>
                <a:spcPct val="80000"/>
              </a:lnSpc>
              <a:buSzTx/>
              <a:buFont typeface="Wingdings" panose="05000000000000000000" pitchFamily="2" charset="2"/>
              <a:buAutoNum type="arabicPeriod"/>
            </a:pPr>
            <a:r>
              <a:rPr lang="en-IE" sz="2000" dirty="0"/>
              <a:t>Obtain and process the information fairly </a:t>
            </a:r>
          </a:p>
          <a:p>
            <a:pPr marL="342900" lvl="1" indent="-342900">
              <a:lnSpc>
                <a:spcPct val="80000"/>
              </a:lnSpc>
              <a:buSzTx/>
              <a:buFont typeface="Wingdings" panose="05000000000000000000" pitchFamily="2" charset="2"/>
              <a:buAutoNum type="arabicPeriod"/>
            </a:pPr>
            <a:r>
              <a:rPr lang="en-IE" sz="2000" dirty="0"/>
              <a:t>Keep it only for one or more specified and lawful purposes </a:t>
            </a:r>
          </a:p>
          <a:p>
            <a:pPr marL="342900" lvl="1" indent="-342900">
              <a:lnSpc>
                <a:spcPct val="80000"/>
              </a:lnSpc>
              <a:buSzTx/>
              <a:buFont typeface="Wingdings" panose="05000000000000000000" pitchFamily="2" charset="2"/>
              <a:buAutoNum type="arabicPeriod"/>
            </a:pPr>
            <a:r>
              <a:rPr lang="en-IE" sz="2000" dirty="0"/>
              <a:t>Process it only in ways compatible with the purposes for which it was given to you initially </a:t>
            </a:r>
          </a:p>
          <a:p>
            <a:pPr marL="342900" lvl="1" indent="-342900">
              <a:lnSpc>
                <a:spcPct val="80000"/>
              </a:lnSpc>
              <a:buSzTx/>
              <a:buFont typeface="Wingdings" panose="05000000000000000000" pitchFamily="2" charset="2"/>
              <a:buAutoNum type="arabicPeriod"/>
            </a:pPr>
            <a:r>
              <a:rPr lang="en-IE" sz="2000" dirty="0"/>
              <a:t>Keep it safe and secure  </a:t>
            </a:r>
          </a:p>
          <a:p>
            <a:pPr marL="342900" lvl="1" indent="-342900">
              <a:lnSpc>
                <a:spcPct val="80000"/>
              </a:lnSpc>
              <a:buSzTx/>
              <a:buFont typeface="Wingdings" panose="05000000000000000000" pitchFamily="2" charset="2"/>
              <a:buAutoNum type="arabicPeriod"/>
            </a:pPr>
            <a:r>
              <a:rPr lang="en-IE" sz="2000" dirty="0"/>
              <a:t>Keep it accurate and up-to-date  </a:t>
            </a:r>
          </a:p>
          <a:p>
            <a:pPr marL="342900" lvl="1" indent="-342900">
              <a:lnSpc>
                <a:spcPct val="80000"/>
              </a:lnSpc>
              <a:buSzTx/>
              <a:buFont typeface="Wingdings" panose="05000000000000000000" pitchFamily="2" charset="2"/>
              <a:buAutoNum type="arabicPeriod"/>
            </a:pPr>
            <a:r>
              <a:rPr lang="en-IE" sz="2000" dirty="0"/>
              <a:t>Ensure that it is adequate, relevant and not excessive  </a:t>
            </a:r>
          </a:p>
          <a:p>
            <a:pPr marL="342900" lvl="1" indent="-342900">
              <a:lnSpc>
                <a:spcPct val="80000"/>
              </a:lnSpc>
              <a:buSzTx/>
              <a:buFont typeface="Wingdings" panose="05000000000000000000" pitchFamily="2" charset="2"/>
              <a:buAutoNum type="arabicPeriod"/>
            </a:pPr>
            <a:r>
              <a:rPr lang="en-IE" sz="2000" dirty="0"/>
              <a:t>Retain it no longer than is necessary for the specified purpose or purposes </a:t>
            </a:r>
          </a:p>
          <a:p>
            <a:pPr marL="342900" lvl="1" indent="-342900">
              <a:lnSpc>
                <a:spcPct val="80000"/>
              </a:lnSpc>
              <a:buSzTx/>
              <a:buFont typeface="Wingdings" panose="05000000000000000000" pitchFamily="2" charset="2"/>
              <a:buAutoNum type="arabicPeriod"/>
            </a:pPr>
            <a:r>
              <a:rPr lang="en-IE" sz="2000" dirty="0"/>
              <a:t>Give a copy of his/her personal data to any individual, on request.</a:t>
            </a:r>
            <a:endParaRPr lang="en-US" sz="2000" dirty="0"/>
          </a:p>
        </p:txBody>
      </p:sp>
      <p:pic>
        <p:nvPicPr>
          <p:cNvPr id="620549" name="Picture 5" descr="Data Protection Commis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348880"/>
            <a:ext cx="2571750"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4086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620000" cy="1143000"/>
          </a:xfrm>
        </p:spPr>
        <p:txBody>
          <a:bodyPr/>
          <a:lstStyle/>
          <a:p>
            <a:pPr eaLnBrk="0" hangingPunct="0"/>
            <a:r>
              <a:rPr lang="en-US" sz="2500" dirty="0"/>
              <a:t>Management Information Systems</a:t>
            </a:r>
            <a:br>
              <a:rPr lang="en-US" sz="2500" dirty="0"/>
            </a:br>
            <a:r>
              <a:rPr lang="en-US" sz="2500" dirty="0"/>
              <a:t>Chapter </a:t>
            </a:r>
            <a:r>
              <a:rPr lang="en-US" sz="2500" dirty="0" smtClean="0"/>
              <a:t>4: </a:t>
            </a:r>
            <a:r>
              <a:rPr lang="en-US" sz="2500" b="0" dirty="0"/>
              <a:t>Ethical and Social Issues in Information </a:t>
            </a:r>
            <a:r>
              <a:rPr lang="en-US" sz="2500" b="0" dirty="0" smtClean="0"/>
              <a:t>Systems</a:t>
            </a:r>
            <a:endParaRPr lang="en-IE" sz="2500" b="0" dirty="0"/>
          </a:p>
        </p:txBody>
      </p:sp>
      <p:sp>
        <p:nvSpPr>
          <p:cNvPr id="4" name="Content Placeholder 3"/>
          <p:cNvSpPr>
            <a:spLocks noGrp="1"/>
          </p:cNvSpPr>
          <p:nvPr>
            <p:ph idx="1"/>
          </p:nvPr>
        </p:nvSpPr>
        <p:spPr/>
        <p:txBody>
          <a:bodyPr>
            <a:noAutofit/>
          </a:bodyPr>
          <a:lstStyle/>
          <a:p>
            <a:pPr marL="0" indent="0">
              <a:spcAft>
                <a:spcPct val="25000"/>
              </a:spcAft>
              <a:buNone/>
            </a:pPr>
            <a:r>
              <a:rPr lang="en-US" sz="2100" b="1" dirty="0"/>
              <a:t>Fair information practices: </a:t>
            </a:r>
          </a:p>
          <a:p>
            <a:pPr marL="358775" lvl="1">
              <a:spcAft>
                <a:spcPct val="25000"/>
              </a:spcAft>
              <a:buFontTx/>
              <a:buChar char="•"/>
            </a:pPr>
            <a:r>
              <a:rPr lang="en-US" sz="2100" dirty="0"/>
              <a:t>Set of principles governing the collection and use of information</a:t>
            </a:r>
          </a:p>
          <a:p>
            <a:pPr marL="358775" lvl="1">
              <a:spcAft>
                <a:spcPct val="25000"/>
              </a:spcAft>
              <a:buFontTx/>
              <a:buChar char="•"/>
            </a:pPr>
            <a:r>
              <a:rPr lang="en-US" sz="2100" dirty="0"/>
              <a:t>Basis of most U.S. and European privacy laws</a:t>
            </a:r>
          </a:p>
          <a:p>
            <a:pPr marL="358775" lvl="1">
              <a:spcAft>
                <a:spcPct val="25000"/>
              </a:spcAft>
              <a:buFontTx/>
              <a:buChar char="•"/>
            </a:pPr>
            <a:r>
              <a:rPr lang="en-US" sz="2100" dirty="0"/>
              <a:t>Based on mutuality of interest between record holder and individual </a:t>
            </a:r>
          </a:p>
          <a:p>
            <a:pPr marL="358775" lvl="1">
              <a:spcAft>
                <a:spcPct val="25000"/>
              </a:spcAft>
              <a:buFontTx/>
              <a:buChar char="•"/>
            </a:pPr>
            <a:r>
              <a:rPr lang="en-US" sz="2100" dirty="0"/>
              <a:t>Restated and extended by FTC in 1998 to provide guidelines for protecting online privacy</a:t>
            </a:r>
          </a:p>
          <a:p>
            <a:pPr marL="358775" lvl="1">
              <a:spcAft>
                <a:spcPct val="25000"/>
              </a:spcAft>
              <a:buFontTx/>
              <a:buChar char="•"/>
            </a:pPr>
            <a:r>
              <a:rPr lang="en-US" sz="2100" dirty="0"/>
              <a:t>Used to drive changes in privacy legislation</a:t>
            </a:r>
          </a:p>
          <a:p>
            <a:pPr marL="800100" lvl="2">
              <a:spcAft>
                <a:spcPct val="25000"/>
              </a:spcAft>
              <a:buFont typeface="Calibri" panose="020F0502020204030204" pitchFamily="34" charset="0"/>
              <a:buChar char="–"/>
            </a:pPr>
            <a:r>
              <a:rPr lang="en-US" sz="2100" dirty="0"/>
              <a:t>COPPA</a:t>
            </a:r>
          </a:p>
          <a:p>
            <a:pPr marL="800100" lvl="2">
              <a:spcAft>
                <a:spcPct val="25000"/>
              </a:spcAft>
              <a:buFont typeface="Calibri" panose="020F0502020204030204" pitchFamily="34" charset="0"/>
              <a:buChar char="–"/>
            </a:pPr>
            <a:r>
              <a:rPr lang="en-US" sz="2100" dirty="0"/>
              <a:t>Gramm-Leach-Bliley Act</a:t>
            </a:r>
          </a:p>
          <a:p>
            <a:pPr marL="800100" lvl="2">
              <a:spcAft>
                <a:spcPct val="25000"/>
              </a:spcAft>
              <a:buFont typeface="Calibri" panose="020F0502020204030204" pitchFamily="34" charset="0"/>
              <a:buChar char="–"/>
            </a:pPr>
            <a:r>
              <a:rPr lang="en-US" sz="2100" dirty="0"/>
              <a:t>HIPAA</a:t>
            </a:r>
          </a:p>
          <a:p>
            <a:pPr>
              <a:lnSpc>
                <a:spcPct val="90000"/>
              </a:lnSpc>
            </a:pPr>
            <a:endParaRPr lang="en-US" sz="2100" dirty="0"/>
          </a:p>
          <a:p>
            <a:endParaRPr lang="en-IE" sz="2100" dirty="0"/>
          </a:p>
        </p:txBody>
      </p:sp>
      <p:sp>
        <p:nvSpPr>
          <p:cNvPr id="571396" name="Text Box 4"/>
          <p:cNvSpPr txBox="1">
            <a:spLocks noChangeArrowheads="1"/>
          </p:cNvSpPr>
          <p:nvPr/>
        </p:nvSpPr>
        <p:spPr bwMode="auto">
          <a:xfrm>
            <a:off x="1181100" y="6381328"/>
            <a:ext cx="678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600" b="1" dirty="0">
                <a:solidFill>
                  <a:srgbClr val="FF6600"/>
                </a:solidFill>
                <a:cs typeface="Times New Roman" panose="02020603050405020304" pitchFamily="18" charset="0"/>
              </a:rPr>
              <a:t>The Moral Dimensions of Information Systems</a:t>
            </a:r>
          </a:p>
        </p:txBody>
      </p:sp>
    </p:spTree>
    <p:extLst>
      <p:ext uri="{BB962C8B-B14F-4D97-AF65-F5344CB8AC3E}">
        <p14:creationId xmlns:p14="http://schemas.microsoft.com/office/powerpoint/2010/main" val="370859315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Fair Information </a:t>
            </a:r>
            <a:r>
              <a:rPr lang="en-US" dirty="0" smtClean="0"/>
              <a:t>Practices</a:t>
            </a:r>
            <a:endParaRPr lang="en-IE" dirty="0"/>
          </a:p>
        </p:txBody>
      </p:sp>
      <p:sp>
        <p:nvSpPr>
          <p:cNvPr id="6" name="Content Placeholder 5"/>
          <p:cNvSpPr>
            <a:spLocks noGrp="1"/>
          </p:cNvSpPr>
          <p:nvPr>
            <p:ph idx="1"/>
          </p:nvPr>
        </p:nvSpPr>
        <p:spPr/>
        <p:txBody>
          <a:bodyPr>
            <a:noAutofit/>
          </a:bodyPr>
          <a:lstStyle/>
          <a:p>
            <a:pPr marL="0" indent="0">
              <a:spcAft>
                <a:spcPct val="35000"/>
              </a:spcAft>
              <a:buNone/>
            </a:pPr>
            <a:r>
              <a:rPr lang="en-US" sz="1800" b="1" dirty="0">
                <a:solidFill>
                  <a:srgbClr val="FF6600"/>
                </a:solidFill>
              </a:rPr>
              <a:t>Notice/awareness (core principle):</a:t>
            </a:r>
            <a:r>
              <a:rPr lang="en-US" sz="1800" dirty="0">
                <a:solidFill>
                  <a:srgbClr val="FF6600"/>
                </a:solidFill>
              </a:rPr>
              <a:t> </a:t>
            </a:r>
          </a:p>
          <a:p>
            <a:pPr marL="285750" lvl="1">
              <a:spcAft>
                <a:spcPct val="35000"/>
              </a:spcAft>
              <a:buFontTx/>
              <a:buChar char="•"/>
            </a:pPr>
            <a:r>
              <a:rPr lang="en-US" sz="1800" dirty="0"/>
              <a:t>Web sites must disclose practices before collecting data</a:t>
            </a:r>
          </a:p>
          <a:p>
            <a:pPr marL="0" indent="0">
              <a:spcAft>
                <a:spcPct val="35000"/>
              </a:spcAft>
              <a:buNone/>
            </a:pPr>
            <a:r>
              <a:rPr lang="en-US" sz="1800" b="1" dirty="0">
                <a:solidFill>
                  <a:srgbClr val="FF6600"/>
                </a:solidFill>
              </a:rPr>
              <a:t>Choice/consent (core principle):</a:t>
            </a:r>
            <a:r>
              <a:rPr lang="en-US" sz="1800" dirty="0">
                <a:solidFill>
                  <a:srgbClr val="FF6600"/>
                </a:solidFill>
              </a:rPr>
              <a:t> </a:t>
            </a:r>
          </a:p>
          <a:p>
            <a:pPr marL="285750" lvl="1">
              <a:spcAft>
                <a:spcPct val="35000"/>
              </a:spcAft>
              <a:buFontTx/>
              <a:buChar char="•"/>
            </a:pPr>
            <a:r>
              <a:rPr lang="en-US" sz="1800" dirty="0"/>
              <a:t>Consumers must be able to choose how information is used for secondary purposes</a:t>
            </a:r>
          </a:p>
          <a:p>
            <a:pPr marL="0" indent="0">
              <a:spcAft>
                <a:spcPct val="35000"/>
              </a:spcAft>
              <a:buNone/>
            </a:pPr>
            <a:r>
              <a:rPr lang="en-US" sz="1800" b="1" dirty="0">
                <a:solidFill>
                  <a:srgbClr val="FF6600"/>
                </a:solidFill>
              </a:rPr>
              <a:t>Access/participation</a:t>
            </a:r>
            <a:r>
              <a:rPr lang="en-US" sz="1800" dirty="0">
                <a:solidFill>
                  <a:srgbClr val="FF6600"/>
                </a:solidFill>
              </a:rPr>
              <a:t>: </a:t>
            </a:r>
          </a:p>
          <a:p>
            <a:pPr marL="285750" lvl="1">
              <a:spcAft>
                <a:spcPct val="35000"/>
              </a:spcAft>
              <a:buFontTx/>
              <a:buChar char="•"/>
            </a:pPr>
            <a:r>
              <a:rPr lang="en-US" sz="1800" dirty="0"/>
              <a:t>Consumers must be able to review, contest accuracy of personal data</a:t>
            </a:r>
          </a:p>
          <a:p>
            <a:pPr marL="0" indent="0">
              <a:spcAft>
                <a:spcPct val="35000"/>
              </a:spcAft>
              <a:buNone/>
            </a:pPr>
            <a:r>
              <a:rPr lang="en-US" sz="1800" b="1" dirty="0">
                <a:solidFill>
                  <a:srgbClr val="FF6600"/>
                </a:solidFill>
              </a:rPr>
              <a:t>Security</a:t>
            </a:r>
            <a:r>
              <a:rPr lang="en-US" sz="1800" dirty="0">
                <a:solidFill>
                  <a:srgbClr val="FF6600"/>
                </a:solidFill>
              </a:rPr>
              <a:t>: </a:t>
            </a:r>
          </a:p>
          <a:p>
            <a:pPr marL="285750" lvl="1">
              <a:spcAft>
                <a:spcPct val="35000"/>
              </a:spcAft>
              <a:buFontTx/>
              <a:buChar char="•"/>
            </a:pPr>
            <a:r>
              <a:rPr lang="en-US" sz="1800" dirty="0"/>
              <a:t>Data collectors must take steps to ensure accuracy, security of personal data</a:t>
            </a:r>
          </a:p>
          <a:p>
            <a:pPr marL="0" indent="0">
              <a:spcAft>
                <a:spcPct val="35000"/>
              </a:spcAft>
              <a:buNone/>
            </a:pPr>
            <a:r>
              <a:rPr lang="en-US" sz="1800" b="1" dirty="0">
                <a:solidFill>
                  <a:srgbClr val="FF6600"/>
                </a:solidFill>
              </a:rPr>
              <a:t>Enforcement</a:t>
            </a:r>
            <a:r>
              <a:rPr lang="en-US" sz="1800" dirty="0">
                <a:solidFill>
                  <a:srgbClr val="FF6600"/>
                </a:solidFill>
              </a:rPr>
              <a:t>: </a:t>
            </a:r>
          </a:p>
          <a:p>
            <a:pPr marL="285750" lvl="1">
              <a:spcAft>
                <a:spcPct val="35000"/>
              </a:spcAft>
              <a:buFontTx/>
              <a:buChar char="•"/>
            </a:pPr>
            <a:r>
              <a:rPr lang="en-US" sz="1800" dirty="0"/>
              <a:t>Must be mechanism to enforce FIP principles</a:t>
            </a:r>
          </a:p>
          <a:p>
            <a:endParaRPr lang="en-IE" sz="1800" dirty="0"/>
          </a:p>
        </p:txBody>
      </p:sp>
      <p:pic>
        <p:nvPicPr>
          <p:cNvPr id="8" name="Picture 7"/>
          <p:cNvPicPr>
            <a:picLocks noChangeAspect="1"/>
          </p:cNvPicPr>
          <p:nvPr/>
        </p:nvPicPr>
        <p:blipFill rotWithShape="1">
          <a:blip r:embed="rId3"/>
          <a:srcRect l="20668" t="47380" r="56148" b="25058"/>
          <a:stretch/>
        </p:blipFill>
        <p:spPr>
          <a:xfrm>
            <a:off x="6804248" y="1412776"/>
            <a:ext cx="2059312" cy="1376476"/>
          </a:xfrm>
          <a:prstGeom prst="rect">
            <a:avLst/>
          </a:prstGeom>
          <a:ln>
            <a:noFill/>
          </a:ln>
          <a:effectLst>
            <a:softEdge rad="112500"/>
          </a:effectLst>
        </p:spPr>
      </p:pic>
    </p:spTree>
    <p:extLst>
      <p:ext uri="{BB962C8B-B14F-4D97-AF65-F5344CB8AC3E}">
        <p14:creationId xmlns:p14="http://schemas.microsoft.com/office/powerpoint/2010/main" val="316464453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a:t>European Directive on Data </a:t>
            </a:r>
            <a:r>
              <a:rPr lang="en-US" sz="3500" dirty="0" smtClean="0"/>
              <a:t>Protection</a:t>
            </a:r>
            <a:endParaRPr lang="en-IE" sz="3500" dirty="0"/>
          </a:p>
        </p:txBody>
      </p:sp>
      <p:sp>
        <p:nvSpPr>
          <p:cNvPr id="4" name="Content Placeholder 3"/>
          <p:cNvSpPr>
            <a:spLocks noGrp="1"/>
          </p:cNvSpPr>
          <p:nvPr>
            <p:ph idx="1"/>
          </p:nvPr>
        </p:nvSpPr>
        <p:spPr/>
        <p:txBody>
          <a:bodyPr>
            <a:noAutofit/>
          </a:bodyPr>
          <a:lstStyle/>
          <a:p>
            <a:pPr marL="261938" indent="-261938">
              <a:spcAft>
                <a:spcPct val="25000"/>
              </a:spcAft>
              <a:buFontTx/>
              <a:buChar char="•"/>
            </a:pPr>
            <a:r>
              <a:rPr lang="en-US" sz="2000" dirty="0"/>
              <a:t>Requires companies to inform people </a:t>
            </a:r>
            <a:br>
              <a:rPr lang="en-US" sz="2000" dirty="0"/>
            </a:br>
            <a:r>
              <a:rPr lang="en-US" sz="2000" dirty="0"/>
              <a:t>when they collect information about </a:t>
            </a:r>
            <a:br>
              <a:rPr lang="en-US" sz="2000" dirty="0"/>
            </a:br>
            <a:r>
              <a:rPr lang="en-US" sz="2000" dirty="0"/>
              <a:t>them and disclose how it will be stored </a:t>
            </a:r>
            <a:br>
              <a:rPr lang="en-US" sz="2000" dirty="0"/>
            </a:br>
            <a:r>
              <a:rPr lang="en-US" sz="2000" dirty="0"/>
              <a:t>and used. </a:t>
            </a:r>
          </a:p>
          <a:p>
            <a:pPr marL="677863" lvl="1" indent="-342900">
              <a:spcAft>
                <a:spcPct val="25000"/>
              </a:spcAft>
              <a:buFont typeface="Calibri" panose="020F0502020204030204" pitchFamily="34" charset="0"/>
              <a:buChar char="–"/>
            </a:pPr>
            <a:r>
              <a:rPr lang="en-US" sz="2000" dirty="0"/>
              <a:t>Requires </a:t>
            </a:r>
            <a:r>
              <a:rPr lang="en-US" sz="2000" b="1" dirty="0"/>
              <a:t>informed consent</a:t>
            </a:r>
            <a:r>
              <a:rPr lang="en-US" sz="2000" dirty="0"/>
              <a:t> of </a:t>
            </a:r>
            <a:br>
              <a:rPr lang="en-US" sz="2000" dirty="0"/>
            </a:br>
            <a:r>
              <a:rPr lang="en-US" sz="2000" dirty="0"/>
              <a:t>customer (not true in the U.S.)</a:t>
            </a:r>
          </a:p>
          <a:p>
            <a:pPr marL="677863" lvl="1" indent="-342900">
              <a:spcAft>
                <a:spcPct val="25000"/>
              </a:spcAft>
              <a:buFont typeface="Calibri" panose="020F0502020204030204" pitchFamily="34" charset="0"/>
              <a:buChar char="–"/>
            </a:pPr>
            <a:r>
              <a:rPr lang="en-US" sz="2000" dirty="0"/>
              <a:t>EU member nations cannot transfer </a:t>
            </a:r>
            <a:br>
              <a:rPr lang="en-US" sz="2000" dirty="0"/>
            </a:br>
            <a:r>
              <a:rPr lang="en-US" sz="2000" dirty="0"/>
              <a:t>personal data to countries without </a:t>
            </a:r>
            <a:br>
              <a:rPr lang="en-US" sz="2000" dirty="0"/>
            </a:br>
            <a:r>
              <a:rPr lang="en-US" sz="2000" dirty="0"/>
              <a:t>similar privacy protection (e.g. U.S.)</a:t>
            </a:r>
          </a:p>
          <a:p>
            <a:pPr marL="677863" lvl="1" indent="-342900">
              <a:spcAft>
                <a:spcPct val="25000"/>
              </a:spcAft>
              <a:buFont typeface="Calibri" panose="020F0502020204030204" pitchFamily="34" charset="0"/>
              <a:buChar char="–"/>
            </a:pPr>
            <a:r>
              <a:rPr lang="en-US" sz="2000" dirty="0"/>
              <a:t>U.S. businesses use </a:t>
            </a:r>
            <a:r>
              <a:rPr lang="en-US" sz="2000" b="1" dirty="0"/>
              <a:t>safe harbor</a:t>
            </a:r>
            <a:r>
              <a:rPr lang="en-US" sz="2000" dirty="0"/>
              <a:t> framework</a:t>
            </a:r>
          </a:p>
          <a:p>
            <a:pPr lvl="2">
              <a:spcAft>
                <a:spcPct val="25000"/>
              </a:spcAft>
              <a:buFont typeface="Courier New" panose="02070309020205020404" pitchFamily="49" charset="0"/>
              <a:buChar char="o"/>
            </a:pPr>
            <a:r>
              <a:rPr lang="en-US" sz="2000" dirty="0"/>
              <a:t>Self-regulating policy and enforcement that meets  objectives of government legislation but does not involve government regulation or enforcement.</a:t>
            </a:r>
          </a:p>
          <a:p>
            <a:pPr lvl="2">
              <a:spcAft>
                <a:spcPct val="25000"/>
              </a:spcAft>
              <a:buFontTx/>
              <a:buChar char="•"/>
            </a:pPr>
            <a:endParaRPr lang="en-US" sz="2000" dirty="0"/>
          </a:p>
          <a:p>
            <a:endParaRPr lang="en-IE" sz="2000" dirty="0"/>
          </a:p>
        </p:txBody>
      </p:sp>
      <p:pic>
        <p:nvPicPr>
          <p:cNvPr id="575496" name="Picture 8" descr="Data protection in the European Un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00" y="1529705"/>
            <a:ext cx="2813050" cy="2386012"/>
          </a:xfrm>
          <a:prstGeom prst="rect">
            <a:avLst/>
          </a:prstGeom>
          <a:noFill/>
          <a:extLst>
            <a:ext uri="{909E8E84-426E-40DD-AFC4-6F175D3DCCD1}">
              <a14:hiddenFill xmlns:a14="http://schemas.microsoft.com/office/drawing/2010/main">
                <a:solidFill>
                  <a:srgbClr val="FFFFFF"/>
                </a:solidFill>
              </a14:hiddenFill>
            </a:ext>
          </a:extLst>
        </p:spPr>
      </p:pic>
      <p:sp>
        <p:nvSpPr>
          <p:cNvPr id="575497" name="Rectangle 9"/>
          <p:cNvSpPr>
            <a:spLocks noChangeArrowheads="1"/>
          </p:cNvSpPr>
          <p:nvPr/>
        </p:nvSpPr>
        <p:spPr bwMode="auto">
          <a:xfrm>
            <a:off x="6318250" y="3904605"/>
            <a:ext cx="26463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lang="en-US" sz="1000">
                <a:solidFill>
                  <a:srgbClr val="000080"/>
                </a:solidFill>
              </a:rPr>
              <a:t>http://ec.europa.eu/justice_home/fsj/privacy/</a:t>
            </a:r>
          </a:p>
        </p:txBody>
      </p:sp>
    </p:spTree>
    <p:extLst>
      <p:ext uri="{BB962C8B-B14F-4D97-AF65-F5344CB8AC3E}">
        <p14:creationId xmlns:p14="http://schemas.microsoft.com/office/powerpoint/2010/main" val="379246755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Challenges to </a:t>
            </a:r>
            <a:r>
              <a:rPr lang="en-US" dirty="0" smtClean="0"/>
              <a:t>Privacy</a:t>
            </a:r>
            <a:endParaRPr lang="en-IE" dirty="0"/>
          </a:p>
        </p:txBody>
      </p:sp>
      <p:sp>
        <p:nvSpPr>
          <p:cNvPr id="6" name="Content Placeholder 5"/>
          <p:cNvSpPr>
            <a:spLocks noGrp="1"/>
          </p:cNvSpPr>
          <p:nvPr>
            <p:ph idx="1"/>
          </p:nvPr>
        </p:nvSpPr>
        <p:spPr/>
        <p:txBody>
          <a:bodyPr>
            <a:noAutofit/>
          </a:bodyPr>
          <a:lstStyle/>
          <a:p>
            <a:pPr marL="0" indent="0">
              <a:lnSpc>
                <a:spcPct val="150000"/>
              </a:lnSpc>
              <a:spcBef>
                <a:spcPts val="0"/>
              </a:spcBef>
              <a:buNone/>
            </a:pPr>
            <a:r>
              <a:rPr lang="en-US" sz="2000" b="1" dirty="0">
                <a:solidFill>
                  <a:srgbClr val="FF6600"/>
                </a:solidFill>
              </a:rPr>
              <a:t>Cookies</a:t>
            </a:r>
          </a:p>
          <a:p>
            <a:pPr lvl="1">
              <a:lnSpc>
                <a:spcPct val="150000"/>
              </a:lnSpc>
              <a:spcBef>
                <a:spcPts val="0"/>
              </a:spcBef>
              <a:buFontTx/>
              <a:buChar char="•"/>
            </a:pPr>
            <a:r>
              <a:rPr lang="en-US" sz="2000" dirty="0"/>
              <a:t>Tiny files downloaded by Web site to visitor’s hard drive</a:t>
            </a:r>
          </a:p>
          <a:p>
            <a:pPr lvl="1">
              <a:lnSpc>
                <a:spcPct val="150000"/>
              </a:lnSpc>
              <a:spcBef>
                <a:spcPts val="0"/>
              </a:spcBef>
              <a:buFontTx/>
              <a:buChar char="•"/>
            </a:pPr>
            <a:r>
              <a:rPr lang="en-US" sz="2000" dirty="0"/>
              <a:t>Identify visitor’s browser and track visits to site</a:t>
            </a:r>
          </a:p>
          <a:p>
            <a:pPr lvl="1">
              <a:lnSpc>
                <a:spcPct val="150000"/>
              </a:lnSpc>
              <a:spcBef>
                <a:spcPts val="0"/>
              </a:spcBef>
              <a:buFontTx/>
              <a:buChar char="•"/>
            </a:pPr>
            <a:r>
              <a:rPr lang="en-US" sz="2000" dirty="0"/>
              <a:t>Allow Web sites to develop profiles on visitors</a:t>
            </a:r>
          </a:p>
          <a:p>
            <a:pPr marL="0" indent="0">
              <a:lnSpc>
                <a:spcPct val="150000"/>
              </a:lnSpc>
              <a:spcBef>
                <a:spcPts val="0"/>
              </a:spcBef>
              <a:buNone/>
            </a:pPr>
            <a:r>
              <a:rPr lang="en-US" sz="2000" b="1" dirty="0">
                <a:solidFill>
                  <a:srgbClr val="FF6600"/>
                </a:solidFill>
              </a:rPr>
              <a:t>Web bugs</a:t>
            </a:r>
          </a:p>
          <a:p>
            <a:pPr lvl="1">
              <a:lnSpc>
                <a:spcPct val="150000"/>
              </a:lnSpc>
              <a:spcBef>
                <a:spcPts val="0"/>
              </a:spcBef>
              <a:buFontTx/>
              <a:buChar char="•"/>
            </a:pPr>
            <a:r>
              <a:rPr lang="en-US" sz="2000" dirty="0"/>
              <a:t>Tiny graphics embedded in e-mail messages and Web pages</a:t>
            </a:r>
          </a:p>
          <a:p>
            <a:pPr lvl="1">
              <a:lnSpc>
                <a:spcPct val="150000"/>
              </a:lnSpc>
              <a:spcBef>
                <a:spcPts val="0"/>
              </a:spcBef>
              <a:buFontTx/>
              <a:buChar char="•"/>
            </a:pPr>
            <a:r>
              <a:rPr lang="en-US" sz="2000" dirty="0"/>
              <a:t>Designed to monitor who is reading a message and transmitting that  information to another computer on the Internet</a:t>
            </a:r>
          </a:p>
          <a:p>
            <a:pPr marL="0" indent="0">
              <a:lnSpc>
                <a:spcPct val="150000"/>
              </a:lnSpc>
              <a:spcBef>
                <a:spcPts val="0"/>
              </a:spcBef>
              <a:buNone/>
            </a:pPr>
            <a:r>
              <a:rPr lang="en-US" sz="2000" b="1" dirty="0">
                <a:solidFill>
                  <a:srgbClr val="FF6600"/>
                </a:solidFill>
              </a:rPr>
              <a:t>Spyware</a:t>
            </a:r>
          </a:p>
          <a:p>
            <a:pPr lvl="1">
              <a:lnSpc>
                <a:spcPct val="150000"/>
              </a:lnSpc>
              <a:spcBef>
                <a:spcPts val="0"/>
              </a:spcBef>
              <a:buFontTx/>
              <a:buChar char="•"/>
            </a:pPr>
            <a:r>
              <a:rPr lang="en-US" sz="2000" dirty="0"/>
              <a:t>Surreptitiously installed on user’s computer</a:t>
            </a:r>
          </a:p>
          <a:p>
            <a:pPr lvl="1">
              <a:lnSpc>
                <a:spcPct val="150000"/>
              </a:lnSpc>
              <a:spcBef>
                <a:spcPts val="0"/>
              </a:spcBef>
              <a:buFontTx/>
              <a:buChar char="•"/>
            </a:pPr>
            <a:r>
              <a:rPr lang="en-US" sz="2000" dirty="0"/>
              <a:t>May transmit user’s keystrokes or display unwanted ads</a:t>
            </a:r>
          </a:p>
          <a:p>
            <a:pPr lvl="2">
              <a:lnSpc>
                <a:spcPct val="150000"/>
              </a:lnSpc>
              <a:spcBef>
                <a:spcPts val="0"/>
              </a:spcBef>
              <a:buFontTx/>
              <a:buChar char="•"/>
            </a:pPr>
            <a:endParaRPr lang="en-US" sz="2000" dirty="0"/>
          </a:p>
          <a:p>
            <a:pPr>
              <a:lnSpc>
                <a:spcPct val="150000"/>
              </a:lnSpc>
              <a:spcBef>
                <a:spcPts val="0"/>
              </a:spcBef>
            </a:pPr>
            <a:endParaRPr lang="en-IE" sz="2000" dirty="0"/>
          </a:p>
        </p:txBody>
      </p:sp>
      <p:pic>
        <p:nvPicPr>
          <p:cNvPr id="8" name="Picture 7"/>
          <p:cNvPicPr>
            <a:picLocks noChangeAspect="1"/>
          </p:cNvPicPr>
          <p:nvPr/>
        </p:nvPicPr>
        <p:blipFill rotWithShape="1">
          <a:blip r:embed="rId3"/>
          <a:srcRect l="11813" t="45077" r="48893" b="22311"/>
          <a:stretch/>
        </p:blipFill>
        <p:spPr>
          <a:xfrm>
            <a:off x="7308304" y="1484784"/>
            <a:ext cx="1709065" cy="1368152"/>
          </a:xfrm>
          <a:prstGeom prst="rect">
            <a:avLst/>
          </a:prstGeom>
        </p:spPr>
      </p:pic>
    </p:spTree>
    <p:extLst>
      <p:ext uri="{BB962C8B-B14F-4D97-AF65-F5344CB8AC3E}">
        <p14:creationId xmlns:p14="http://schemas.microsoft.com/office/powerpoint/2010/main" val="205214056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210425" cy="1143000"/>
          </a:xfrm>
        </p:spPr>
        <p:txBody>
          <a:bodyPr/>
          <a:lstStyle/>
          <a:p>
            <a:r>
              <a:rPr lang="en-US" sz="3500" dirty="0"/>
              <a:t>How Cookies Identify Web </a:t>
            </a:r>
            <a:r>
              <a:rPr lang="en-US" sz="3500" dirty="0" smtClean="0"/>
              <a:t>Visitors</a:t>
            </a:r>
            <a:endParaRPr lang="en-IE" sz="3500" dirty="0"/>
          </a:p>
        </p:txBody>
      </p:sp>
      <p:sp>
        <p:nvSpPr>
          <p:cNvPr id="579590" name="Text Box 6"/>
          <p:cNvSpPr txBox="1">
            <a:spLocks noChangeArrowheads="1"/>
          </p:cNvSpPr>
          <p:nvPr/>
        </p:nvSpPr>
        <p:spPr bwMode="auto">
          <a:xfrm>
            <a:off x="468313" y="5132388"/>
            <a:ext cx="8208962" cy="1200329"/>
          </a:xfrm>
          <a:prstGeom prst="rect">
            <a:avLst/>
          </a:prstGeom>
          <a:solidFill>
            <a:schemeClr val="bg1">
              <a:lumMod val="95000"/>
            </a:schemeClr>
          </a:solidFill>
          <a:ln w="9525">
            <a:solidFill>
              <a:srgbClr val="FF0000"/>
            </a:solidFill>
            <a:miter lim="800000"/>
            <a:headEnd/>
            <a:tailEnd/>
          </a:ln>
          <a:effectLst/>
          <a:extLst/>
        </p:spPr>
        <p:txBody>
          <a:bodyPr>
            <a:spAutoFit/>
          </a:bodyPr>
          <a:lstStyle/>
          <a:p>
            <a:pPr>
              <a:spcBef>
                <a:spcPct val="50000"/>
              </a:spcBef>
            </a:pPr>
            <a:r>
              <a:rPr lang="en-US" b="1" dirty="0">
                <a:solidFill>
                  <a:srgbClr val="000080"/>
                </a:solidFill>
              </a:rPr>
              <a:t>Cookies are written by a Web site on a visitor’s hard drive. When the visitor returns to that Web site, the Web server requests the ID number from the cookie and uses it to access the data stored by that server on that visitor. The Web site can then use these data to display personalized information. </a:t>
            </a:r>
          </a:p>
        </p:txBody>
      </p:sp>
      <p:pic>
        <p:nvPicPr>
          <p:cNvPr id="579591" name="Picture 7" descr="Fig-04-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5360" y="1556792"/>
            <a:ext cx="6477000" cy="3368675"/>
          </a:xfrm>
          <a:prstGeom prst="rect">
            <a:avLst/>
          </a:prstGeom>
          <a:noFill/>
          <a:ln>
            <a:solidFill>
              <a:srgbClr val="FF66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39106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p:txBody>
          <a:bodyPr/>
          <a:lstStyle/>
          <a:p>
            <a:r>
              <a:rPr lang="en-GB" sz="3600" dirty="0"/>
              <a:t>Cookies</a:t>
            </a:r>
            <a:endParaRPr lang="en-US" sz="3600" dirty="0"/>
          </a:p>
        </p:txBody>
      </p:sp>
      <p:sp>
        <p:nvSpPr>
          <p:cNvPr id="622595" name="Rectangle 3"/>
          <p:cNvSpPr>
            <a:spLocks noGrp="1" noChangeArrowheads="1"/>
          </p:cNvSpPr>
          <p:nvPr>
            <p:ph type="body" idx="1"/>
          </p:nvPr>
        </p:nvSpPr>
        <p:spPr/>
        <p:txBody>
          <a:bodyPr/>
          <a:lstStyle/>
          <a:p>
            <a:r>
              <a:rPr lang="en-GB"/>
              <a:t>Selection of cookies…</a:t>
            </a:r>
            <a:endParaRPr lang="en-US"/>
          </a:p>
        </p:txBody>
      </p:sp>
      <p:pic>
        <p:nvPicPr>
          <p:cNvPr id="6225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2263775"/>
            <a:ext cx="8893175" cy="375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52073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Use </a:t>
            </a:r>
            <a:r>
              <a:rPr lang="en-US" dirty="0"/>
              <a:t>of Information</a:t>
            </a:r>
            <a:br>
              <a:rPr lang="en-US" dirty="0"/>
            </a:br>
            <a:endParaRPr lang="en-IE" dirty="0"/>
          </a:p>
        </p:txBody>
      </p:sp>
      <p:sp>
        <p:nvSpPr>
          <p:cNvPr id="6" name="Content Placeholder 5"/>
          <p:cNvSpPr>
            <a:spLocks noGrp="1"/>
          </p:cNvSpPr>
          <p:nvPr>
            <p:ph idx="1"/>
          </p:nvPr>
        </p:nvSpPr>
        <p:spPr/>
        <p:txBody>
          <a:bodyPr>
            <a:normAutofit fontScale="92500"/>
          </a:bodyPr>
          <a:lstStyle/>
          <a:p>
            <a:pPr>
              <a:spcAft>
                <a:spcPct val="25000"/>
              </a:spcAft>
              <a:buFontTx/>
              <a:buChar char="•"/>
            </a:pPr>
            <a:r>
              <a:rPr lang="en-US" sz="2400" dirty="0"/>
              <a:t>U.S. allows businesses to gather transaction information and use this for other marketing purposes</a:t>
            </a:r>
          </a:p>
          <a:p>
            <a:pPr>
              <a:spcAft>
                <a:spcPct val="25000"/>
              </a:spcAft>
              <a:buFontTx/>
              <a:buChar char="•"/>
            </a:pPr>
            <a:r>
              <a:rPr lang="en-US" sz="2400" dirty="0"/>
              <a:t>Online industry promotes self-regulation over privacy legislation</a:t>
            </a:r>
          </a:p>
          <a:p>
            <a:pPr>
              <a:spcAft>
                <a:spcPct val="5000"/>
              </a:spcAft>
              <a:buFontTx/>
              <a:buChar char="•"/>
            </a:pPr>
            <a:r>
              <a:rPr lang="en-US" sz="2400" dirty="0"/>
              <a:t>Self regulation has proven highly variable</a:t>
            </a:r>
          </a:p>
          <a:p>
            <a:pPr lvl="1">
              <a:spcAft>
                <a:spcPct val="5000"/>
              </a:spcAft>
              <a:buFont typeface="Calibri" panose="020F0502020204030204" pitchFamily="34" charset="0"/>
              <a:buChar char="–"/>
            </a:pPr>
            <a:r>
              <a:rPr lang="en-US" sz="2400" dirty="0"/>
              <a:t>Statements of information use are quite different</a:t>
            </a:r>
          </a:p>
          <a:p>
            <a:pPr lvl="1">
              <a:spcAft>
                <a:spcPct val="5000"/>
              </a:spcAft>
              <a:buFont typeface="Calibri" panose="020F0502020204030204" pitchFamily="34" charset="0"/>
              <a:buChar char="–"/>
            </a:pPr>
            <a:r>
              <a:rPr lang="en-US" sz="2400" dirty="0"/>
              <a:t>Some firms offer opt-out selection boxes</a:t>
            </a:r>
          </a:p>
          <a:p>
            <a:pPr lvl="1">
              <a:spcAft>
                <a:spcPct val="25000"/>
              </a:spcAft>
              <a:buFont typeface="Calibri" panose="020F0502020204030204" pitchFamily="34" charset="0"/>
              <a:buChar char="–"/>
            </a:pPr>
            <a:r>
              <a:rPr lang="en-US" sz="2400" dirty="0"/>
              <a:t>Online “seals” of privacy principles</a:t>
            </a:r>
          </a:p>
          <a:p>
            <a:pPr>
              <a:spcAft>
                <a:spcPct val="25000"/>
              </a:spcAft>
              <a:buFontTx/>
              <a:buChar char="•"/>
            </a:pPr>
            <a:r>
              <a:rPr lang="en-US" sz="2400" dirty="0"/>
              <a:t>Most Web sites do not have any privacy policies</a:t>
            </a:r>
          </a:p>
          <a:p>
            <a:pPr>
              <a:spcAft>
                <a:spcPct val="25000"/>
              </a:spcAft>
              <a:buFontTx/>
              <a:buChar char="•"/>
            </a:pPr>
            <a:r>
              <a:rPr lang="en-US" sz="2400" dirty="0"/>
              <a:t>Many online privacy policies do not protect customer privacy, but rather protect the firm from lawsuits</a:t>
            </a:r>
            <a:endParaRPr lang="en-US" dirty="0"/>
          </a:p>
          <a:p>
            <a:endParaRPr lang="en-IE" dirty="0"/>
          </a:p>
        </p:txBody>
      </p:sp>
    </p:spTree>
    <p:extLst>
      <p:ext uri="{BB962C8B-B14F-4D97-AF65-F5344CB8AC3E}">
        <p14:creationId xmlns:p14="http://schemas.microsoft.com/office/powerpoint/2010/main" val="10874660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Learning Objectives</a:t>
            </a:r>
            <a:endParaRPr lang="en-US" dirty="0"/>
          </a:p>
        </p:txBody>
      </p:sp>
      <p:sp>
        <p:nvSpPr>
          <p:cNvPr id="3" name="Content Placeholder 2"/>
          <p:cNvSpPr>
            <a:spLocks noGrp="1"/>
          </p:cNvSpPr>
          <p:nvPr>
            <p:ph idx="1"/>
          </p:nvPr>
        </p:nvSpPr>
        <p:spPr/>
        <p:txBody>
          <a:bodyPr>
            <a:noAutofit/>
          </a:bodyPr>
          <a:lstStyle/>
          <a:p>
            <a:pPr marL="0" indent="0">
              <a:buNone/>
            </a:pPr>
            <a:r>
              <a:rPr lang="en-GB" sz="2500" b="1" dirty="0" smtClean="0">
                <a:solidFill>
                  <a:srgbClr val="FF6600"/>
                </a:solidFill>
                <a:latin typeface="+mj-lt"/>
              </a:rPr>
              <a:t>To gain an understanding of the following:</a:t>
            </a:r>
          </a:p>
          <a:p>
            <a:pPr marL="358775" lvl="1">
              <a:buFontTx/>
              <a:buChar char="•"/>
            </a:pPr>
            <a:r>
              <a:rPr lang="en-US" sz="2500" dirty="0"/>
              <a:t>What ethical, social, and political issues are raised by information systems?</a:t>
            </a:r>
          </a:p>
          <a:p>
            <a:pPr marL="358775" lvl="1">
              <a:buFontTx/>
              <a:buChar char="•"/>
            </a:pPr>
            <a:r>
              <a:rPr lang="en-US" sz="2500" dirty="0"/>
              <a:t>What specific principles for conduct can be used to guide ethical decisions?</a:t>
            </a:r>
          </a:p>
          <a:p>
            <a:pPr marL="358775" lvl="1">
              <a:buFontTx/>
              <a:buChar char="•"/>
            </a:pPr>
            <a:r>
              <a:rPr lang="en-US" sz="2500" dirty="0"/>
              <a:t>Why do contemporary information systems technology and the Internet pose challenges to the protection of individual privacy and intellectual property?</a:t>
            </a:r>
          </a:p>
          <a:p>
            <a:pPr marL="358775" lvl="1">
              <a:buFontTx/>
              <a:buChar char="•"/>
            </a:pPr>
            <a:r>
              <a:rPr lang="en-US" sz="2500" dirty="0"/>
              <a:t>How have information systems affected everyday life?</a:t>
            </a:r>
          </a:p>
          <a:p>
            <a:pPr marL="0" indent="0">
              <a:buNone/>
            </a:pPr>
            <a:endParaRPr lang="en-GB" sz="2400" dirty="0" smtClean="0">
              <a:solidFill>
                <a:srgbClr val="FF6600"/>
              </a:solidFill>
              <a:latin typeface="+mj-lt"/>
            </a:endParaRPr>
          </a:p>
        </p:txBody>
      </p:sp>
      <p:pic>
        <p:nvPicPr>
          <p:cNvPr id="4102" name="Picture 6" descr="http://kasperspiro.files.wordpress.com/2011/09/objectives.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29550" y="5805264"/>
            <a:ext cx="1366428" cy="910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646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Amazon.co.uk Privacy </a:t>
            </a:r>
            <a:r>
              <a:rPr lang="en-US" dirty="0" smtClean="0"/>
              <a:t>Notice</a:t>
            </a:r>
            <a:endParaRPr lang="en-IE" dirty="0"/>
          </a:p>
        </p:txBody>
      </p:sp>
      <p:pic>
        <p:nvPicPr>
          <p:cNvPr id="58368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339850"/>
            <a:ext cx="7127875" cy="532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794446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ct val="25000"/>
              </a:spcAft>
            </a:pPr>
            <a:r>
              <a:rPr lang="en-US" dirty="0"/>
              <a:t>Technical solutions</a:t>
            </a:r>
          </a:p>
        </p:txBody>
      </p:sp>
      <p:sp>
        <p:nvSpPr>
          <p:cNvPr id="4" name="Content Placeholder 3"/>
          <p:cNvSpPr>
            <a:spLocks noGrp="1"/>
          </p:cNvSpPr>
          <p:nvPr>
            <p:ph sz="half" idx="1"/>
          </p:nvPr>
        </p:nvSpPr>
        <p:spPr/>
        <p:txBody>
          <a:bodyPr>
            <a:normAutofit fontScale="92500"/>
          </a:bodyPr>
          <a:lstStyle/>
          <a:p>
            <a:pPr marL="0" indent="0">
              <a:spcAft>
                <a:spcPct val="25000"/>
              </a:spcAft>
              <a:buNone/>
            </a:pPr>
            <a:r>
              <a:rPr lang="en-US" sz="2400" b="1" dirty="0">
                <a:solidFill>
                  <a:srgbClr val="FF6600"/>
                </a:solidFill>
              </a:rPr>
              <a:t>The Platform for Privacy </a:t>
            </a:r>
            <a:br>
              <a:rPr lang="en-US" sz="2400" b="1" dirty="0">
                <a:solidFill>
                  <a:srgbClr val="FF6600"/>
                </a:solidFill>
              </a:rPr>
            </a:br>
            <a:r>
              <a:rPr lang="en-US" sz="2400" b="1" dirty="0">
                <a:solidFill>
                  <a:srgbClr val="FF6600"/>
                </a:solidFill>
              </a:rPr>
              <a:t>Preferences (P3P)</a:t>
            </a:r>
          </a:p>
          <a:p>
            <a:pPr marL="268288" lvl="1" indent="-268288">
              <a:spcAft>
                <a:spcPct val="25000"/>
              </a:spcAft>
              <a:buFontTx/>
              <a:buChar char="•"/>
            </a:pPr>
            <a:r>
              <a:rPr lang="en-US" sz="2000" dirty="0"/>
              <a:t>Allows Web sites to communicate privacy policies to visitor’s Web browser – user</a:t>
            </a:r>
          </a:p>
          <a:p>
            <a:pPr marL="268288" lvl="1" indent="-268288">
              <a:spcAft>
                <a:spcPct val="25000"/>
              </a:spcAft>
              <a:buFontTx/>
              <a:buChar char="•"/>
            </a:pPr>
            <a:r>
              <a:rPr lang="en-US" sz="2000" dirty="0"/>
              <a:t>User specifies privacy levels desired in browser settings</a:t>
            </a:r>
          </a:p>
          <a:p>
            <a:pPr marL="268288" lvl="1" indent="-268288">
              <a:spcAft>
                <a:spcPct val="25000"/>
              </a:spcAft>
              <a:buFontTx/>
              <a:buChar char="•"/>
            </a:pPr>
            <a:r>
              <a:rPr lang="en-US" sz="2000" dirty="0"/>
              <a:t>E.g., “medium” level accepts cookies from first-party host sites that have opt-in or opt-out policies but rejects third-party cookies that use personally identifiable information without an opt-in policy</a:t>
            </a:r>
            <a:endParaRPr lang="en-US" dirty="0">
              <a:solidFill>
                <a:srgbClr val="000000"/>
              </a:solidFill>
            </a:endParaRPr>
          </a:p>
          <a:p>
            <a:endParaRPr lang="en-IE" dirty="0"/>
          </a:p>
        </p:txBody>
      </p:sp>
      <p:pic>
        <p:nvPicPr>
          <p:cNvPr id="585734" name="Picture 6" descr="P3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7650" y="502816"/>
            <a:ext cx="2019300" cy="457200"/>
          </a:xfrm>
          <a:prstGeom prst="rect">
            <a:avLst/>
          </a:prstGeom>
          <a:noFill/>
          <a:extLst>
            <a:ext uri="{909E8E84-426E-40DD-AFC4-6F175D3DCCD1}">
              <a14:hiddenFill xmlns:a14="http://schemas.microsoft.com/office/drawing/2010/main">
                <a:solidFill>
                  <a:srgbClr val="FFFFFF"/>
                </a:solidFill>
              </a14:hiddenFill>
            </a:ext>
          </a:extLst>
        </p:spPr>
      </p:pic>
      <p:sp>
        <p:nvSpPr>
          <p:cNvPr id="585735" name="Rectangle 7"/>
          <p:cNvSpPr>
            <a:spLocks noChangeArrowheads="1"/>
          </p:cNvSpPr>
          <p:nvPr/>
        </p:nvSpPr>
        <p:spPr bwMode="auto">
          <a:xfrm>
            <a:off x="4284663" y="1628775"/>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400"/>
          </a:p>
        </p:txBody>
      </p:sp>
      <p:pic>
        <p:nvPicPr>
          <p:cNvPr id="58573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2285" y="1391443"/>
            <a:ext cx="3933825" cy="494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3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3550" y="2852936"/>
            <a:ext cx="3600450"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504173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P3P </a:t>
            </a:r>
            <a:r>
              <a:rPr lang="en-US" dirty="0" smtClean="0"/>
              <a:t>Standard</a:t>
            </a:r>
            <a:endParaRPr lang="en-IE" dirty="0"/>
          </a:p>
        </p:txBody>
      </p:sp>
      <p:sp>
        <p:nvSpPr>
          <p:cNvPr id="587782" name="Text Box 6"/>
          <p:cNvSpPr txBox="1">
            <a:spLocks noChangeArrowheads="1"/>
          </p:cNvSpPr>
          <p:nvPr/>
        </p:nvSpPr>
        <p:spPr bwMode="auto">
          <a:xfrm>
            <a:off x="900113" y="5084763"/>
            <a:ext cx="7559675" cy="1200329"/>
          </a:xfrm>
          <a:prstGeom prst="rect">
            <a:avLst/>
          </a:prstGeom>
          <a:solidFill>
            <a:schemeClr val="bg1">
              <a:lumMod val="95000"/>
            </a:schemeClr>
          </a:solidFill>
          <a:ln>
            <a:solidFill>
              <a:srgbClr val="FF6600"/>
            </a:solidFill>
          </a:ln>
          <a:effectLst/>
          <a:extLst/>
        </p:spPr>
        <p:txBody>
          <a:bodyPr>
            <a:spAutoFit/>
          </a:bodyPr>
          <a:lstStyle/>
          <a:p>
            <a:r>
              <a:rPr lang="en-US" b="1" dirty="0">
                <a:solidFill>
                  <a:srgbClr val="000080"/>
                </a:solidFill>
              </a:rPr>
              <a:t>P3P enables Web sites to translate their privacy policies into a standard format that can be read by the user’s Web browser software. The user’s Web browser software evaluates the Web site’s privacy policy to determine whether it is compatible with the user’s privacy preferences.</a:t>
            </a:r>
          </a:p>
        </p:txBody>
      </p:sp>
      <p:pic>
        <p:nvPicPr>
          <p:cNvPr id="58778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1341438"/>
            <a:ext cx="5575300" cy="333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07377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a:t>Property Rights: </a:t>
            </a:r>
            <a:r>
              <a:rPr lang="en-US" sz="3500" dirty="0">
                <a:solidFill>
                  <a:srgbClr val="FF6600"/>
                </a:solidFill>
              </a:rPr>
              <a:t>Intellectual </a:t>
            </a:r>
            <a:r>
              <a:rPr lang="en-US" sz="3500" dirty="0" smtClean="0">
                <a:solidFill>
                  <a:srgbClr val="FF6600"/>
                </a:solidFill>
              </a:rPr>
              <a:t>Property</a:t>
            </a:r>
            <a:endParaRPr lang="en-IE" sz="3500" dirty="0">
              <a:solidFill>
                <a:srgbClr val="FF6600"/>
              </a:solidFill>
            </a:endParaRPr>
          </a:p>
        </p:txBody>
      </p:sp>
      <p:sp>
        <p:nvSpPr>
          <p:cNvPr id="4" name="Content Placeholder 3"/>
          <p:cNvSpPr>
            <a:spLocks noGrp="1"/>
          </p:cNvSpPr>
          <p:nvPr>
            <p:ph idx="1"/>
          </p:nvPr>
        </p:nvSpPr>
        <p:spPr>
          <a:xfrm>
            <a:off x="457200" y="1600200"/>
            <a:ext cx="6275040" cy="4525963"/>
          </a:xfrm>
        </p:spPr>
        <p:txBody>
          <a:bodyPr>
            <a:noAutofit/>
          </a:bodyPr>
          <a:lstStyle/>
          <a:p>
            <a:pPr marL="0" indent="0">
              <a:spcAft>
                <a:spcPct val="25000"/>
              </a:spcAft>
              <a:buNone/>
            </a:pPr>
            <a:r>
              <a:rPr lang="en-US" sz="2200" b="1" dirty="0"/>
              <a:t>Intellectual property</a:t>
            </a:r>
          </a:p>
          <a:p>
            <a:pPr marL="363538" lvl="1">
              <a:spcAft>
                <a:spcPct val="25000"/>
              </a:spcAft>
              <a:buFontTx/>
              <a:buChar char="•"/>
            </a:pPr>
            <a:r>
              <a:rPr lang="en-US" sz="2200" dirty="0"/>
              <a:t>Intangible property of any kind created by individuals or corporations</a:t>
            </a:r>
          </a:p>
          <a:p>
            <a:pPr indent="-249238">
              <a:spcAft>
                <a:spcPct val="25000"/>
              </a:spcAft>
              <a:buFontTx/>
              <a:buChar char="•"/>
            </a:pPr>
            <a:r>
              <a:rPr lang="en-US" sz="2200" dirty="0"/>
              <a:t>Three ways that intellectual property is protected </a:t>
            </a:r>
          </a:p>
          <a:p>
            <a:pPr lvl="1">
              <a:spcAft>
                <a:spcPct val="25000"/>
              </a:spcAft>
              <a:buFont typeface="Calibri" panose="020F0502020204030204" pitchFamily="34" charset="0"/>
              <a:buChar char="–"/>
            </a:pPr>
            <a:r>
              <a:rPr lang="en-US" sz="2200" b="1" dirty="0"/>
              <a:t>Trade</a:t>
            </a:r>
            <a:r>
              <a:rPr lang="en-US" sz="2200" dirty="0"/>
              <a:t> </a:t>
            </a:r>
            <a:r>
              <a:rPr lang="en-US" sz="2200" b="1" dirty="0"/>
              <a:t>secret</a:t>
            </a:r>
            <a:r>
              <a:rPr lang="en-US" sz="2200" dirty="0"/>
              <a:t>: Intellectual work or product belonging to business, not in the public domain</a:t>
            </a:r>
          </a:p>
          <a:p>
            <a:pPr lvl="1">
              <a:spcAft>
                <a:spcPct val="25000"/>
              </a:spcAft>
              <a:buFont typeface="Calibri" panose="020F0502020204030204" pitchFamily="34" charset="0"/>
              <a:buChar char="–"/>
            </a:pPr>
            <a:r>
              <a:rPr lang="en-US" sz="2200" b="1" dirty="0"/>
              <a:t>Copyright</a:t>
            </a:r>
            <a:r>
              <a:rPr lang="en-US" sz="2200" dirty="0"/>
              <a:t>: Statutory grant protecting intellectual property from being copied </a:t>
            </a:r>
            <a:br>
              <a:rPr lang="en-US" sz="2200" dirty="0"/>
            </a:br>
            <a:r>
              <a:rPr lang="en-US" sz="2200" dirty="0"/>
              <a:t>for the life of the author, plus 70 years</a:t>
            </a:r>
          </a:p>
          <a:p>
            <a:pPr lvl="1">
              <a:spcAft>
                <a:spcPct val="25000"/>
              </a:spcAft>
              <a:buFont typeface="Calibri" panose="020F0502020204030204" pitchFamily="34" charset="0"/>
              <a:buChar char="–"/>
            </a:pPr>
            <a:r>
              <a:rPr lang="en-US" sz="2200" b="1" dirty="0"/>
              <a:t>Patents</a:t>
            </a:r>
            <a:r>
              <a:rPr lang="en-US" sz="2200" dirty="0"/>
              <a:t>: Grants creator of invention an exclusive monopoly on ideas behind </a:t>
            </a:r>
            <a:br>
              <a:rPr lang="en-US" sz="2200" dirty="0"/>
            </a:br>
            <a:r>
              <a:rPr lang="en-US" sz="2200" dirty="0"/>
              <a:t>invention for 20 years</a:t>
            </a:r>
            <a:endParaRPr lang="en-US" sz="2200" b="1" dirty="0"/>
          </a:p>
          <a:p>
            <a:endParaRPr lang="en-IE" sz="2200" dirty="0"/>
          </a:p>
        </p:txBody>
      </p:sp>
      <p:pic>
        <p:nvPicPr>
          <p:cNvPr id="589839" name="Picture 15" descr="Patents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4652963"/>
            <a:ext cx="2843212" cy="1801812"/>
          </a:xfrm>
          <a:prstGeom prst="rect">
            <a:avLst/>
          </a:prstGeom>
          <a:noFill/>
          <a:extLst>
            <a:ext uri="{909E8E84-426E-40DD-AFC4-6F175D3DCCD1}">
              <a14:hiddenFill xmlns:a14="http://schemas.microsoft.com/office/drawing/2010/main">
                <a:solidFill>
                  <a:srgbClr val="FFFFFF"/>
                </a:solidFill>
              </a14:hiddenFill>
            </a:ext>
          </a:extLst>
        </p:spPr>
      </p:pic>
      <p:pic>
        <p:nvPicPr>
          <p:cNvPr id="58983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688" y="1290638"/>
            <a:ext cx="2578100" cy="190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9834" name="Picture 10" descr="File:Copyright-serif.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0095" y="3068960"/>
            <a:ext cx="1366837" cy="136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32100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139136" cy="1143000"/>
          </a:xfrm>
        </p:spPr>
        <p:txBody>
          <a:bodyPr/>
          <a:lstStyle/>
          <a:p>
            <a:r>
              <a:rPr lang="en-US" sz="3500" dirty="0"/>
              <a:t>Challenges to Intellectual Property </a:t>
            </a:r>
            <a:r>
              <a:rPr lang="en-US" sz="3500" dirty="0" smtClean="0"/>
              <a:t>Rights</a:t>
            </a:r>
            <a:endParaRPr lang="en-IE" sz="3500" dirty="0"/>
          </a:p>
        </p:txBody>
      </p:sp>
      <p:sp>
        <p:nvSpPr>
          <p:cNvPr id="4" name="Content Placeholder 3"/>
          <p:cNvSpPr>
            <a:spLocks noGrp="1"/>
          </p:cNvSpPr>
          <p:nvPr>
            <p:ph idx="1"/>
          </p:nvPr>
        </p:nvSpPr>
        <p:spPr/>
        <p:txBody>
          <a:bodyPr>
            <a:noAutofit/>
          </a:bodyPr>
          <a:lstStyle/>
          <a:p>
            <a:pPr marL="0" indent="0">
              <a:spcAft>
                <a:spcPct val="10000"/>
              </a:spcAft>
              <a:buNone/>
            </a:pPr>
            <a:r>
              <a:rPr lang="en-US" sz="2200" b="1" dirty="0">
                <a:solidFill>
                  <a:srgbClr val="FF6600"/>
                </a:solidFill>
              </a:rPr>
              <a:t>Digital media different from physical media (e.g. books)</a:t>
            </a:r>
          </a:p>
          <a:p>
            <a:pPr marL="363538" lvl="2">
              <a:spcAft>
                <a:spcPct val="10000"/>
              </a:spcAft>
              <a:buFontTx/>
              <a:buChar char="•"/>
            </a:pPr>
            <a:r>
              <a:rPr lang="en-US" sz="2200" dirty="0"/>
              <a:t>Ease of replication</a:t>
            </a:r>
          </a:p>
          <a:p>
            <a:pPr marL="363538" lvl="2">
              <a:spcAft>
                <a:spcPct val="10000"/>
              </a:spcAft>
              <a:buFontTx/>
              <a:buChar char="•"/>
            </a:pPr>
            <a:r>
              <a:rPr lang="en-US" sz="2200" dirty="0"/>
              <a:t>Ease of transmission (networks, Internet)</a:t>
            </a:r>
          </a:p>
          <a:p>
            <a:pPr marL="363538" lvl="2">
              <a:spcAft>
                <a:spcPct val="10000"/>
              </a:spcAft>
              <a:buFontTx/>
              <a:buChar char="•"/>
            </a:pPr>
            <a:r>
              <a:rPr lang="en-US" sz="2200" dirty="0"/>
              <a:t>Difficulty in classifying software</a:t>
            </a:r>
          </a:p>
          <a:p>
            <a:pPr marL="363538" lvl="2">
              <a:spcAft>
                <a:spcPct val="10000"/>
              </a:spcAft>
              <a:buFontTx/>
              <a:buChar char="•"/>
            </a:pPr>
            <a:r>
              <a:rPr lang="en-US" sz="2200" dirty="0"/>
              <a:t>Compactness</a:t>
            </a:r>
          </a:p>
          <a:p>
            <a:pPr marL="363538" lvl="2">
              <a:spcAft>
                <a:spcPct val="25000"/>
              </a:spcAft>
              <a:buFontTx/>
              <a:buChar char="•"/>
            </a:pPr>
            <a:r>
              <a:rPr lang="en-US" sz="2200" dirty="0"/>
              <a:t>Difficulties in establishing uniqueness</a:t>
            </a:r>
          </a:p>
          <a:p>
            <a:pPr marL="0" indent="0">
              <a:spcAft>
                <a:spcPct val="25000"/>
              </a:spcAft>
              <a:buNone/>
            </a:pPr>
            <a:r>
              <a:rPr lang="en-US" sz="2200" b="1" dirty="0">
                <a:solidFill>
                  <a:srgbClr val="FF6600"/>
                </a:solidFill>
              </a:rPr>
              <a:t>Digital </a:t>
            </a:r>
            <a:r>
              <a:rPr lang="en-US" sz="2200" b="1" dirty="0" err="1" smtClean="0">
                <a:solidFill>
                  <a:srgbClr val="FF6600"/>
                </a:solidFill>
              </a:rPr>
              <a:t>Millenium</a:t>
            </a:r>
            <a:r>
              <a:rPr lang="en-US" sz="2200" b="1" dirty="0" smtClean="0">
                <a:solidFill>
                  <a:srgbClr val="FF6600"/>
                </a:solidFill>
              </a:rPr>
              <a:t> Copyright </a:t>
            </a:r>
            <a:r>
              <a:rPr lang="en-US" sz="2200" b="1" dirty="0">
                <a:solidFill>
                  <a:srgbClr val="FF6600"/>
                </a:solidFill>
              </a:rPr>
              <a:t>Act (DMCA)</a:t>
            </a:r>
          </a:p>
          <a:p>
            <a:pPr marL="363538" lvl="1">
              <a:spcAft>
                <a:spcPct val="25000"/>
              </a:spcAft>
              <a:buFontTx/>
              <a:buChar char="•"/>
            </a:pPr>
            <a:r>
              <a:rPr lang="en-US" sz="2200" dirty="0"/>
              <a:t>Makes it illegal to circumvent </a:t>
            </a:r>
            <a:br>
              <a:rPr lang="en-US" sz="2200" dirty="0"/>
            </a:br>
            <a:r>
              <a:rPr lang="en-US" sz="2200" dirty="0"/>
              <a:t>technology-based protections </a:t>
            </a:r>
            <a:br>
              <a:rPr lang="en-US" sz="2200" dirty="0"/>
            </a:br>
            <a:r>
              <a:rPr lang="en-US" sz="2200" dirty="0"/>
              <a:t>of copyrighted materials</a:t>
            </a:r>
          </a:p>
          <a:p>
            <a:endParaRPr lang="en-IE" sz="2200" dirty="0"/>
          </a:p>
        </p:txBody>
      </p:sp>
      <p:pic>
        <p:nvPicPr>
          <p:cNvPr id="591878" name="Picture 6" descr="mob202_11460054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5017765"/>
            <a:ext cx="2077974" cy="144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030717"/>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Accountability, Liability, </a:t>
            </a:r>
            <a:r>
              <a:rPr lang="en-US" dirty="0" smtClean="0"/>
              <a:t>Control</a:t>
            </a:r>
            <a:endParaRPr lang="en-IE" dirty="0"/>
          </a:p>
        </p:txBody>
      </p:sp>
      <p:sp>
        <p:nvSpPr>
          <p:cNvPr id="4" name="Content Placeholder 3"/>
          <p:cNvSpPr>
            <a:spLocks noGrp="1"/>
          </p:cNvSpPr>
          <p:nvPr>
            <p:ph idx="1"/>
          </p:nvPr>
        </p:nvSpPr>
        <p:spPr/>
        <p:txBody>
          <a:bodyPr/>
          <a:lstStyle/>
          <a:p>
            <a:pPr marL="268288" indent="-268288">
              <a:spcAft>
                <a:spcPct val="25000"/>
              </a:spcAft>
              <a:buFontTx/>
              <a:buChar char="•"/>
            </a:pPr>
            <a:r>
              <a:rPr lang="en-US" sz="2000" dirty="0"/>
              <a:t>Computer-related liability problems</a:t>
            </a:r>
          </a:p>
          <a:p>
            <a:pPr marL="268288" indent="-268288">
              <a:spcAft>
                <a:spcPct val="25000"/>
              </a:spcAft>
              <a:buFontTx/>
              <a:buChar char="•"/>
            </a:pPr>
            <a:r>
              <a:rPr lang="en-US" sz="2000" dirty="0"/>
              <a:t>If software fails, who is responsible?</a:t>
            </a:r>
          </a:p>
          <a:p>
            <a:pPr marL="631825" lvl="1" indent="-268288">
              <a:spcAft>
                <a:spcPct val="25000"/>
              </a:spcAft>
              <a:buFont typeface="Calibri" panose="020F0502020204030204" pitchFamily="34" charset="0"/>
              <a:buChar char="–"/>
            </a:pPr>
            <a:r>
              <a:rPr lang="en-US" sz="2000" dirty="0"/>
              <a:t>If seen as a part of a machine that injures or harms, software producer and operator may be liable</a:t>
            </a:r>
          </a:p>
          <a:p>
            <a:pPr marL="631825" lvl="1" indent="-268288">
              <a:spcAft>
                <a:spcPct val="25000"/>
              </a:spcAft>
              <a:buFont typeface="Calibri" panose="020F0502020204030204" pitchFamily="34" charset="0"/>
              <a:buChar char="–"/>
            </a:pPr>
            <a:r>
              <a:rPr lang="en-US" sz="2000" dirty="0"/>
              <a:t>If seen as similar to a book, difficult to hold software author/publisher responsible</a:t>
            </a:r>
          </a:p>
          <a:p>
            <a:pPr marL="631825" lvl="1" indent="-268288">
              <a:spcAft>
                <a:spcPct val="25000"/>
              </a:spcAft>
              <a:buFont typeface="Calibri" panose="020F0502020204030204" pitchFamily="34" charset="0"/>
              <a:buChar char="–"/>
            </a:pPr>
            <a:r>
              <a:rPr lang="en-US" sz="2000" dirty="0"/>
              <a:t>What should liability be if </a:t>
            </a:r>
            <a:br>
              <a:rPr lang="en-US" sz="2000" dirty="0"/>
            </a:br>
            <a:r>
              <a:rPr lang="en-US" sz="2000" dirty="0"/>
              <a:t>software is seen as service? </a:t>
            </a:r>
          </a:p>
          <a:p>
            <a:pPr marL="631825" lvl="1" indent="-268288">
              <a:spcAft>
                <a:spcPct val="25000"/>
              </a:spcAft>
              <a:buFont typeface="Calibri" panose="020F0502020204030204" pitchFamily="34" charset="0"/>
              <a:buChar char="–"/>
            </a:pPr>
            <a:r>
              <a:rPr lang="en-US" sz="2000" dirty="0"/>
              <a:t>Would this be similar to </a:t>
            </a:r>
            <a:br>
              <a:rPr lang="en-US" sz="2000" dirty="0"/>
            </a:br>
            <a:r>
              <a:rPr lang="en-US" sz="2000" dirty="0"/>
              <a:t>telephone systems not being </a:t>
            </a:r>
            <a:br>
              <a:rPr lang="en-US" sz="2000" dirty="0"/>
            </a:br>
            <a:r>
              <a:rPr lang="en-US" sz="2000" dirty="0"/>
              <a:t>liable for transmitted messages </a:t>
            </a:r>
            <a:br>
              <a:rPr lang="en-US" sz="2000" dirty="0"/>
            </a:br>
            <a:r>
              <a:rPr lang="en-US" sz="2000" dirty="0"/>
              <a:t>(so-called “common carriers”)</a:t>
            </a:r>
          </a:p>
          <a:p>
            <a:endParaRPr lang="en-IE" dirty="0"/>
          </a:p>
        </p:txBody>
      </p:sp>
      <p:pic>
        <p:nvPicPr>
          <p:cNvPr id="593926" name="Picture 6" descr="Toyota Accelerator Pedal Recall 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3897474"/>
            <a:ext cx="3090118" cy="2317588"/>
          </a:xfrm>
          <a:prstGeom prst="rect">
            <a:avLst/>
          </a:prstGeom>
          <a:noFill/>
          <a:extLst>
            <a:ext uri="{909E8E84-426E-40DD-AFC4-6F175D3DCCD1}">
              <a14:hiddenFill xmlns:a14="http://schemas.microsoft.com/office/drawing/2010/main">
                <a:solidFill>
                  <a:srgbClr val="FFFFFF"/>
                </a:solidFill>
              </a14:hiddenFill>
            </a:ext>
          </a:extLst>
        </p:spPr>
      </p:pic>
      <p:sp>
        <p:nvSpPr>
          <p:cNvPr id="593927" name="Rectangle 7"/>
          <p:cNvSpPr>
            <a:spLocks noChangeArrowheads="1"/>
          </p:cNvSpPr>
          <p:nvPr/>
        </p:nvSpPr>
        <p:spPr bwMode="auto">
          <a:xfrm>
            <a:off x="5725751" y="6194806"/>
            <a:ext cx="3158878" cy="2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50784" rIns="0" bIns="0" anchor="ctr">
            <a:spAutoFit/>
          </a:bodyPr>
          <a:lstStyle/>
          <a:p>
            <a:pPr algn="ctr"/>
            <a:r>
              <a:rPr lang="en-US" sz="1600" b="1" dirty="0">
                <a:solidFill>
                  <a:srgbClr val="000080"/>
                </a:solidFill>
              </a:rPr>
              <a:t>Toyota Accelerator Pedal Recall Work</a:t>
            </a:r>
          </a:p>
        </p:txBody>
      </p:sp>
    </p:spTree>
    <p:extLst>
      <p:ext uri="{BB962C8B-B14F-4D97-AF65-F5344CB8AC3E}">
        <p14:creationId xmlns:p14="http://schemas.microsoft.com/office/powerpoint/2010/main" val="221123962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283152" cy="1143000"/>
          </a:xfrm>
        </p:spPr>
        <p:txBody>
          <a:bodyPr/>
          <a:lstStyle/>
          <a:p>
            <a:r>
              <a:rPr lang="en-US" sz="3500" dirty="0"/>
              <a:t>System Quality: Data Quality and System </a:t>
            </a:r>
            <a:r>
              <a:rPr lang="en-US" sz="3500" dirty="0" smtClean="0"/>
              <a:t>Errors</a:t>
            </a:r>
            <a:endParaRPr lang="en-IE" sz="3500" dirty="0"/>
          </a:p>
        </p:txBody>
      </p:sp>
      <p:sp>
        <p:nvSpPr>
          <p:cNvPr id="4" name="Content Placeholder 3"/>
          <p:cNvSpPr>
            <a:spLocks noGrp="1"/>
          </p:cNvSpPr>
          <p:nvPr>
            <p:ph idx="1"/>
          </p:nvPr>
        </p:nvSpPr>
        <p:spPr/>
        <p:txBody>
          <a:bodyPr>
            <a:noAutofit/>
          </a:bodyPr>
          <a:lstStyle/>
          <a:p>
            <a:pPr marL="0" indent="0">
              <a:spcAft>
                <a:spcPct val="25000"/>
              </a:spcAft>
              <a:buNone/>
            </a:pPr>
            <a:r>
              <a:rPr lang="en-US" sz="2100" b="1" dirty="0">
                <a:solidFill>
                  <a:srgbClr val="FF6600"/>
                </a:solidFill>
              </a:rPr>
              <a:t>What is an acceptable, technologically feasible level of system quality?</a:t>
            </a:r>
          </a:p>
          <a:p>
            <a:pPr marL="363538" lvl="1" indent="-269875">
              <a:spcAft>
                <a:spcPct val="25000"/>
              </a:spcAft>
              <a:buFontTx/>
              <a:buChar char="•"/>
            </a:pPr>
            <a:r>
              <a:rPr lang="en-US" sz="2100" dirty="0"/>
              <a:t>Flawless software is </a:t>
            </a:r>
            <a:br>
              <a:rPr lang="en-US" sz="2100" dirty="0"/>
            </a:br>
            <a:r>
              <a:rPr lang="en-US" sz="2100" dirty="0"/>
              <a:t>economically unfeasible</a:t>
            </a:r>
          </a:p>
          <a:p>
            <a:pPr marL="363538" lvl="1" indent="-269875">
              <a:spcAft>
                <a:spcPct val="25000"/>
              </a:spcAft>
              <a:buFontTx/>
              <a:buChar char="•"/>
            </a:pPr>
            <a:r>
              <a:rPr lang="en-US" sz="2100" dirty="0"/>
              <a:t>Is “zero defects” possible?</a:t>
            </a:r>
            <a:br>
              <a:rPr lang="en-US" sz="2100" dirty="0"/>
            </a:br>
            <a:endParaRPr lang="en-US" sz="2100" dirty="0" smtClean="0">
              <a:solidFill>
                <a:srgbClr val="FF6600"/>
              </a:solidFill>
            </a:endParaRPr>
          </a:p>
          <a:p>
            <a:pPr marL="0" lvl="1" indent="0">
              <a:spcAft>
                <a:spcPct val="25000"/>
              </a:spcAft>
              <a:buNone/>
            </a:pPr>
            <a:r>
              <a:rPr lang="en-US" sz="2100" b="1" dirty="0" smtClean="0">
                <a:solidFill>
                  <a:srgbClr val="FF6600"/>
                </a:solidFill>
              </a:rPr>
              <a:t>Three </a:t>
            </a:r>
            <a:r>
              <a:rPr lang="en-US" sz="2100" b="1" dirty="0">
                <a:solidFill>
                  <a:srgbClr val="FF6600"/>
                </a:solidFill>
              </a:rPr>
              <a:t>principal sources of poor system performance:</a:t>
            </a:r>
          </a:p>
          <a:p>
            <a:pPr marL="363538" lvl="1" indent="-269875">
              <a:spcAft>
                <a:spcPct val="25000"/>
              </a:spcAft>
              <a:buFontTx/>
              <a:buAutoNum type="arabicPeriod"/>
            </a:pPr>
            <a:r>
              <a:rPr lang="en-US" sz="2100" dirty="0"/>
              <a:t>Software bugs, errors</a:t>
            </a:r>
          </a:p>
          <a:p>
            <a:pPr marL="363538" lvl="1" indent="-269875">
              <a:spcAft>
                <a:spcPct val="25000"/>
              </a:spcAft>
              <a:buFontTx/>
              <a:buAutoNum type="arabicPeriod"/>
            </a:pPr>
            <a:r>
              <a:rPr lang="en-US" sz="2100" dirty="0"/>
              <a:t>Hardware or facility failures</a:t>
            </a:r>
          </a:p>
          <a:p>
            <a:pPr marL="363538" lvl="1" indent="-269875">
              <a:spcAft>
                <a:spcPct val="25000"/>
              </a:spcAft>
              <a:buFontTx/>
              <a:buAutoNum type="arabicPeriod"/>
            </a:pPr>
            <a:r>
              <a:rPr lang="en-US" sz="2100" dirty="0"/>
              <a:t>Poor input data quality (most </a:t>
            </a:r>
            <a:br>
              <a:rPr lang="en-US" sz="2100" dirty="0"/>
            </a:br>
            <a:r>
              <a:rPr lang="en-US" sz="2100" dirty="0"/>
              <a:t>common source of business </a:t>
            </a:r>
            <a:br>
              <a:rPr lang="en-US" sz="2100" dirty="0"/>
            </a:br>
            <a:r>
              <a:rPr lang="en-US" sz="2100" dirty="0"/>
              <a:t>system failure)</a:t>
            </a:r>
          </a:p>
          <a:p>
            <a:endParaRPr lang="en-IE" sz="2100" dirty="0"/>
          </a:p>
        </p:txBody>
      </p:sp>
      <p:pic>
        <p:nvPicPr>
          <p:cNvPr id="595974" name="Picture 6" descr="320px-Project_Tri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9312" y="4561530"/>
            <a:ext cx="3024188" cy="201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41550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of </a:t>
            </a:r>
            <a:r>
              <a:rPr lang="en-US" dirty="0" smtClean="0"/>
              <a:t>Life</a:t>
            </a:r>
            <a:endParaRPr lang="en-IE" dirty="0"/>
          </a:p>
        </p:txBody>
      </p:sp>
      <p:sp>
        <p:nvSpPr>
          <p:cNvPr id="4" name="Content Placeholder 3"/>
          <p:cNvSpPr>
            <a:spLocks noGrp="1"/>
          </p:cNvSpPr>
          <p:nvPr>
            <p:ph sz="half" idx="1"/>
          </p:nvPr>
        </p:nvSpPr>
        <p:spPr/>
        <p:txBody>
          <a:bodyPr>
            <a:noAutofit/>
          </a:bodyPr>
          <a:lstStyle/>
          <a:p>
            <a:pPr marL="0" indent="0">
              <a:spcAft>
                <a:spcPct val="25000"/>
              </a:spcAft>
              <a:buNone/>
            </a:pPr>
            <a:r>
              <a:rPr lang="en-US" sz="1800" b="1" dirty="0">
                <a:solidFill>
                  <a:srgbClr val="FF6600"/>
                </a:solidFill>
              </a:rPr>
              <a:t>Negative social consequences of systems</a:t>
            </a:r>
          </a:p>
          <a:p>
            <a:pPr marL="268288" lvl="1" indent="-255588">
              <a:spcAft>
                <a:spcPct val="30000"/>
              </a:spcAft>
              <a:buFontTx/>
              <a:buChar char="•"/>
            </a:pPr>
            <a:r>
              <a:rPr lang="en-US" sz="1800" b="1" dirty="0"/>
              <a:t>Balancing power</a:t>
            </a:r>
            <a:r>
              <a:rPr lang="en-US" sz="1800" dirty="0"/>
              <a:t>: Although computing power is decentralizing, key decision-making power remains centralized</a:t>
            </a:r>
          </a:p>
          <a:p>
            <a:pPr marL="268288" lvl="1" indent="-255588">
              <a:spcAft>
                <a:spcPct val="30000"/>
              </a:spcAft>
              <a:buFontTx/>
              <a:buChar char="•"/>
            </a:pPr>
            <a:r>
              <a:rPr lang="en-US" sz="1800" b="1" dirty="0"/>
              <a:t>Rapidity of change</a:t>
            </a:r>
            <a:r>
              <a:rPr lang="en-US" sz="1800" dirty="0"/>
              <a:t>: Businesses may not have enough time to respond to global competition</a:t>
            </a:r>
          </a:p>
          <a:p>
            <a:pPr marL="268288" lvl="1" indent="-255588">
              <a:spcAft>
                <a:spcPct val="30000"/>
              </a:spcAft>
              <a:buFontTx/>
              <a:buChar char="•"/>
            </a:pPr>
            <a:r>
              <a:rPr lang="en-US" sz="1800" b="1" dirty="0"/>
              <a:t>Maintaining boundaries</a:t>
            </a:r>
            <a:r>
              <a:rPr lang="en-US" sz="1800" dirty="0"/>
              <a:t>: Computing and Internet use lengthens the work-day, infringes on family, personal time</a:t>
            </a:r>
          </a:p>
          <a:p>
            <a:pPr marL="268288" lvl="1" indent="-255588">
              <a:spcAft>
                <a:spcPct val="30000"/>
              </a:spcAft>
              <a:buFontTx/>
              <a:buChar char="•"/>
            </a:pPr>
            <a:r>
              <a:rPr lang="en-US" sz="1800" b="1" dirty="0"/>
              <a:t>Dependence and vulnerability</a:t>
            </a:r>
            <a:r>
              <a:rPr lang="en-US" sz="1800" dirty="0"/>
              <a:t>: Public and private organizations ever more dependent on computer systems</a:t>
            </a:r>
          </a:p>
          <a:p>
            <a:pPr lvl="2">
              <a:spcAft>
                <a:spcPct val="25000"/>
              </a:spcAft>
              <a:buFontTx/>
              <a:buChar char="•"/>
            </a:pPr>
            <a:endParaRPr lang="en-US" sz="1800" dirty="0"/>
          </a:p>
          <a:p>
            <a:pPr lvl="2">
              <a:spcAft>
                <a:spcPct val="25000"/>
              </a:spcAft>
              <a:buFontTx/>
              <a:buChar char="•"/>
            </a:pPr>
            <a:endParaRPr lang="en-US" sz="1800" dirty="0"/>
          </a:p>
          <a:p>
            <a:endParaRPr lang="en-IE" sz="1800" dirty="0"/>
          </a:p>
        </p:txBody>
      </p:sp>
      <p:pic>
        <p:nvPicPr>
          <p:cNvPr id="598022" name="Picture 6" descr="PivotalYippee"/>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20072" y="1600200"/>
            <a:ext cx="3348037" cy="4322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74294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3500" b="1" dirty="0" smtClean="0">
                <a:solidFill>
                  <a:srgbClr val="000080"/>
                </a:solidFill>
                <a:latin typeface="+mj-lt"/>
              </a:rPr>
              <a:t/>
            </a:r>
            <a:br>
              <a:rPr lang="en-US" sz="3500" b="1" dirty="0" smtClean="0">
                <a:solidFill>
                  <a:srgbClr val="000080"/>
                </a:solidFill>
                <a:latin typeface="+mj-lt"/>
              </a:rPr>
            </a:br>
            <a:r>
              <a:rPr lang="en-US" sz="3500" b="1" dirty="0" smtClean="0">
                <a:solidFill>
                  <a:srgbClr val="000080"/>
                </a:solidFill>
                <a:latin typeface="+mj-lt"/>
              </a:rPr>
              <a:t>Computer crime and abuse</a:t>
            </a:r>
            <a:br>
              <a:rPr lang="en-US" sz="3500" b="1" dirty="0" smtClean="0">
                <a:solidFill>
                  <a:srgbClr val="000080"/>
                </a:solidFill>
                <a:latin typeface="+mj-lt"/>
              </a:rPr>
            </a:br>
            <a:endParaRPr lang="en-IE" sz="3500" dirty="0">
              <a:solidFill>
                <a:srgbClr val="000080"/>
              </a:solidFill>
              <a:latin typeface="+mj-lt"/>
            </a:endParaRPr>
          </a:p>
        </p:txBody>
      </p:sp>
      <p:sp>
        <p:nvSpPr>
          <p:cNvPr id="4" name="Content Placeholder 3"/>
          <p:cNvSpPr>
            <a:spLocks noGrp="1"/>
          </p:cNvSpPr>
          <p:nvPr>
            <p:ph idx="1"/>
          </p:nvPr>
        </p:nvSpPr>
        <p:spPr>
          <a:xfrm>
            <a:off x="457200" y="1600200"/>
            <a:ext cx="6491064" cy="4525963"/>
          </a:xfrm>
        </p:spPr>
        <p:txBody>
          <a:bodyPr>
            <a:normAutofit/>
          </a:bodyPr>
          <a:lstStyle/>
          <a:p>
            <a:pPr>
              <a:spcAft>
                <a:spcPct val="25000"/>
              </a:spcAft>
              <a:buFontTx/>
              <a:buChar char="•"/>
            </a:pPr>
            <a:r>
              <a:rPr lang="en-US" sz="2200" b="1" dirty="0"/>
              <a:t>Computer crime</a:t>
            </a:r>
            <a:r>
              <a:rPr lang="en-US" sz="2200" dirty="0"/>
              <a:t>: Commission of illegal acts through use of compute or against a computer system – computer may be object or instrument of crime</a:t>
            </a:r>
          </a:p>
          <a:p>
            <a:pPr>
              <a:spcAft>
                <a:spcPct val="25000"/>
              </a:spcAft>
              <a:buFontTx/>
              <a:buChar char="•"/>
            </a:pPr>
            <a:r>
              <a:rPr lang="en-US" sz="2200" b="1" dirty="0"/>
              <a:t>Computer abuse</a:t>
            </a:r>
            <a:r>
              <a:rPr lang="en-US" sz="2200" dirty="0"/>
              <a:t>: Unethical acts, not illegal</a:t>
            </a:r>
          </a:p>
          <a:p>
            <a:pPr lvl="1">
              <a:spcAft>
                <a:spcPct val="25000"/>
              </a:spcAft>
              <a:buFont typeface="Calibri" panose="020F0502020204030204" pitchFamily="34" charset="0"/>
              <a:buChar char="–"/>
            </a:pPr>
            <a:r>
              <a:rPr lang="en-US" sz="2200" b="1" dirty="0"/>
              <a:t>Spam</a:t>
            </a:r>
            <a:r>
              <a:rPr lang="en-US" sz="2200" dirty="0"/>
              <a:t>: High costs for businesses in dealing with spam</a:t>
            </a:r>
          </a:p>
          <a:p>
            <a:pPr>
              <a:spcAft>
                <a:spcPct val="25000"/>
              </a:spcAft>
              <a:buFontTx/>
              <a:buChar char="•"/>
            </a:pPr>
            <a:r>
              <a:rPr lang="en-US" sz="2200" b="1" dirty="0"/>
              <a:t>Employment:</a:t>
            </a:r>
            <a:r>
              <a:rPr lang="en-US" sz="2200" dirty="0"/>
              <a:t> Reengineering work resulting in lost jobs</a:t>
            </a:r>
          </a:p>
          <a:p>
            <a:pPr>
              <a:spcAft>
                <a:spcPct val="25000"/>
              </a:spcAft>
              <a:buFontTx/>
              <a:buChar char="•"/>
            </a:pPr>
            <a:r>
              <a:rPr lang="en-US" sz="2200" b="1" dirty="0"/>
              <a:t>Equity and access – </a:t>
            </a:r>
            <a:r>
              <a:rPr lang="en-US" sz="2200" b="1" i="1" dirty="0"/>
              <a:t>the digital divide</a:t>
            </a:r>
            <a:r>
              <a:rPr lang="en-US" sz="2200" dirty="0"/>
              <a:t>: Certain ethnic and income groups are less likely to have computers or Internet access</a:t>
            </a:r>
          </a:p>
          <a:p>
            <a:endParaRPr lang="en-IE" dirty="0"/>
          </a:p>
        </p:txBody>
      </p:sp>
      <p:pic>
        <p:nvPicPr>
          <p:cNvPr id="602118" name="Picture 6" descr="computer-crime"/>
          <p:cNvPicPr>
            <a:picLocks noChangeAspect="1" noChangeArrowheads="1"/>
          </p:cNvPicPr>
          <p:nvPr/>
        </p:nvPicPr>
        <p:blipFill rotWithShape="1">
          <a:blip r:embed="rId3">
            <a:extLst>
              <a:ext uri="{28A0092B-C50C-407E-A947-70E740481C1C}">
                <a14:useLocalDpi xmlns:a14="http://schemas.microsoft.com/office/drawing/2010/main" val="0"/>
              </a:ext>
            </a:extLst>
          </a:blip>
          <a:srcRect t="15322" b="5878"/>
          <a:stretch/>
        </p:blipFill>
        <p:spPr bwMode="auto">
          <a:xfrm>
            <a:off x="7002200" y="2276872"/>
            <a:ext cx="1684600" cy="1988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92251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solidFill>
                  <a:srgbClr val="FF6600"/>
                </a:solidFill>
              </a:rPr>
              <a:t>Health </a:t>
            </a:r>
            <a:r>
              <a:rPr lang="en-US" dirty="0">
                <a:solidFill>
                  <a:srgbClr val="FF6600"/>
                </a:solidFill>
              </a:rPr>
              <a:t>risks</a:t>
            </a:r>
            <a:br>
              <a:rPr lang="en-US" dirty="0">
                <a:solidFill>
                  <a:srgbClr val="FF6600"/>
                </a:solidFill>
              </a:rPr>
            </a:br>
            <a:endParaRPr lang="en-IE" dirty="0">
              <a:solidFill>
                <a:srgbClr val="FF6600"/>
              </a:solidFill>
            </a:endParaRPr>
          </a:p>
        </p:txBody>
      </p:sp>
      <p:sp>
        <p:nvSpPr>
          <p:cNvPr id="3" name="Content Placeholder 2"/>
          <p:cNvSpPr>
            <a:spLocks noGrp="1"/>
          </p:cNvSpPr>
          <p:nvPr>
            <p:ph idx="1"/>
          </p:nvPr>
        </p:nvSpPr>
        <p:spPr/>
        <p:txBody>
          <a:bodyPr/>
          <a:lstStyle/>
          <a:p>
            <a:pPr>
              <a:spcAft>
                <a:spcPct val="25000"/>
              </a:spcAft>
              <a:buFontTx/>
              <a:buChar char="•"/>
            </a:pPr>
            <a:r>
              <a:rPr lang="en-US" sz="2200" dirty="0"/>
              <a:t>Repetitive stress injury (RSI)</a:t>
            </a:r>
          </a:p>
          <a:p>
            <a:pPr lvl="1">
              <a:spcAft>
                <a:spcPct val="25000"/>
              </a:spcAft>
              <a:buFontTx/>
              <a:buChar char="•"/>
            </a:pPr>
            <a:r>
              <a:rPr lang="en-US" sz="2200" dirty="0"/>
              <a:t>Largest source is computer keyboards</a:t>
            </a:r>
          </a:p>
          <a:p>
            <a:pPr lvl="1">
              <a:spcAft>
                <a:spcPct val="25000"/>
              </a:spcAft>
              <a:buFontTx/>
              <a:buChar char="•"/>
            </a:pPr>
            <a:r>
              <a:rPr lang="en-US" sz="2200" dirty="0"/>
              <a:t>Carpal Tunnel Syndrome (CTS)</a:t>
            </a:r>
          </a:p>
          <a:p>
            <a:pPr>
              <a:spcAft>
                <a:spcPct val="25000"/>
              </a:spcAft>
              <a:buFontTx/>
              <a:buChar char="•"/>
            </a:pPr>
            <a:r>
              <a:rPr lang="en-US" sz="2200" dirty="0"/>
              <a:t>Computer vision syndrome (CVS)</a:t>
            </a:r>
          </a:p>
          <a:p>
            <a:pPr>
              <a:spcAft>
                <a:spcPct val="25000"/>
              </a:spcAft>
              <a:buFontTx/>
              <a:buChar char="•"/>
            </a:pPr>
            <a:r>
              <a:rPr lang="en-US" sz="2200" dirty="0" err="1"/>
              <a:t>Technostress</a:t>
            </a:r>
            <a:endParaRPr lang="en-US" sz="2200" dirty="0"/>
          </a:p>
          <a:p>
            <a:pPr>
              <a:spcAft>
                <a:spcPct val="25000"/>
              </a:spcAft>
              <a:buFontTx/>
              <a:buChar char="•"/>
            </a:pPr>
            <a:r>
              <a:rPr lang="en-US" sz="2200" dirty="0"/>
              <a:t>Role of radiation, screen emissions, </a:t>
            </a:r>
            <a:br>
              <a:rPr lang="en-US" sz="2200" dirty="0"/>
            </a:br>
            <a:r>
              <a:rPr lang="en-US" sz="2200" dirty="0"/>
              <a:t>low-level electromagnetic fields</a:t>
            </a:r>
          </a:p>
          <a:p>
            <a:pPr lvl="2">
              <a:spcAft>
                <a:spcPct val="25000"/>
              </a:spcAft>
              <a:buFontTx/>
              <a:buChar char="•"/>
            </a:pPr>
            <a:endParaRPr lang="en-US" dirty="0"/>
          </a:p>
          <a:p>
            <a:pPr lvl="2">
              <a:spcAft>
                <a:spcPct val="25000"/>
              </a:spcAft>
              <a:buFontTx/>
              <a:buChar char="•"/>
            </a:pPr>
            <a:endParaRPr lang="en-US" dirty="0"/>
          </a:p>
          <a:p>
            <a:endParaRPr lang="en-IE" dirty="0"/>
          </a:p>
        </p:txBody>
      </p:sp>
      <p:pic>
        <p:nvPicPr>
          <p:cNvPr id="606220" name="Picture 12" descr="red eyes from using the compute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644007" y="5053533"/>
            <a:ext cx="1493267" cy="1567930"/>
          </a:xfrm>
          <a:prstGeom prst="rect">
            <a:avLst/>
          </a:prstGeom>
          <a:noFill/>
          <a:extLst>
            <a:ext uri="{909E8E84-426E-40DD-AFC4-6F175D3DCCD1}">
              <a14:hiddenFill xmlns:a14="http://schemas.microsoft.com/office/drawing/2010/main">
                <a:solidFill>
                  <a:srgbClr val="FFFFFF"/>
                </a:solidFill>
              </a14:hiddenFill>
            </a:ext>
          </a:extLst>
        </p:spPr>
      </p:pic>
      <p:pic>
        <p:nvPicPr>
          <p:cNvPr id="606214" name="Picture 6" descr="hammer-smashing-comp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5082464"/>
            <a:ext cx="1625302" cy="1625302"/>
          </a:xfrm>
          <a:prstGeom prst="rect">
            <a:avLst/>
          </a:prstGeom>
          <a:noFill/>
          <a:extLst>
            <a:ext uri="{909E8E84-426E-40DD-AFC4-6F175D3DCCD1}">
              <a14:hiddenFill xmlns:a14="http://schemas.microsoft.com/office/drawing/2010/main">
                <a:solidFill>
                  <a:srgbClr val="FFFFFF"/>
                </a:solidFill>
              </a14:hiddenFill>
            </a:ext>
          </a:extLst>
        </p:spPr>
      </p:pic>
      <p:pic>
        <p:nvPicPr>
          <p:cNvPr id="606216" name="Picture 8" descr="step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4488" y="1490312"/>
            <a:ext cx="2449512" cy="2449513"/>
          </a:xfrm>
          <a:prstGeom prst="rect">
            <a:avLst/>
          </a:prstGeom>
          <a:noFill/>
          <a:extLst>
            <a:ext uri="{909E8E84-426E-40DD-AFC4-6F175D3DCCD1}">
              <a14:hiddenFill xmlns:a14="http://schemas.microsoft.com/office/drawing/2010/main">
                <a:solidFill>
                  <a:srgbClr val="FFFFFF"/>
                </a:solidFill>
              </a14:hiddenFill>
            </a:ext>
          </a:extLst>
        </p:spPr>
      </p:pic>
      <p:pic>
        <p:nvPicPr>
          <p:cNvPr id="606218" name="Picture 10" descr="postur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2280" y="4273246"/>
            <a:ext cx="1944911" cy="2434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69515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211144" cy="1143000"/>
          </a:xfrm>
        </p:spPr>
        <p:txBody>
          <a:bodyPr/>
          <a:lstStyle/>
          <a:p>
            <a:r>
              <a:rPr lang="en-US" sz="3500" dirty="0"/>
              <a:t>Understanding Ethical and Social Issues Related to </a:t>
            </a:r>
            <a:r>
              <a:rPr lang="en-US" sz="3500" dirty="0" smtClean="0"/>
              <a:t>Systems</a:t>
            </a:r>
            <a:endParaRPr lang="en-IE" sz="3500" dirty="0"/>
          </a:p>
        </p:txBody>
      </p:sp>
      <p:sp>
        <p:nvSpPr>
          <p:cNvPr id="4" name="Content Placeholder 3"/>
          <p:cNvSpPr>
            <a:spLocks noGrp="1"/>
          </p:cNvSpPr>
          <p:nvPr>
            <p:ph idx="1"/>
          </p:nvPr>
        </p:nvSpPr>
        <p:spPr/>
        <p:txBody>
          <a:bodyPr>
            <a:noAutofit/>
          </a:bodyPr>
          <a:lstStyle/>
          <a:p>
            <a:pPr marL="0" indent="0">
              <a:spcBef>
                <a:spcPct val="5000"/>
              </a:spcBef>
              <a:buNone/>
            </a:pPr>
            <a:r>
              <a:rPr lang="en-US" sz="2200" b="1" dirty="0">
                <a:cs typeface="Times New Roman" panose="02020603050405020304" pitchFamily="18" charset="0"/>
              </a:rPr>
              <a:t>Past five years: One of the most ethically challenged periods in history</a:t>
            </a:r>
          </a:p>
          <a:p>
            <a:pPr marL="358775" lvl="1">
              <a:spcBef>
                <a:spcPct val="5000"/>
              </a:spcBef>
              <a:buFontTx/>
              <a:buChar char="•"/>
            </a:pPr>
            <a:r>
              <a:rPr lang="en-US" sz="2200" dirty="0" smtClean="0"/>
              <a:t>Lapses </a:t>
            </a:r>
            <a:r>
              <a:rPr lang="en-US" sz="2200" dirty="0"/>
              <a:t>in management ethical and business </a:t>
            </a:r>
            <a:br>
              <a:rPr lang="en-US" sz="2200" dirty="0"/>
            </a:br>
            <a:r>
              <a:rPr lang="en-US" sz="2200" dirty="0"/>
              <a:t>judgment in a broad spectrum of industries</a:t>
            </a:r>
          </a:p>
          <a:p>
            <a:pPr marL="358775" lvl="1">
              <a:spcBef>
                <a:spcPct val="5000"/>
              </a:spcBef>
              <a:buFontTx/>
              <a:buChar char="•"/>
            </a:pPr>
            <a:r>
              <a:rPr lang="en-US" sz="2200" dirty="0"/>
              <a:t>Enron, WorldCom, </a:t>
            </a:r>
            <a:r>
              <a:rPr lang="en-US" sz="2200" dirty="0" err="1"/>
              <a:t>Parmalat</a:t>
            </a:r>
            <a:r>
              <a:rPr lang="en-US" sz="2200" dirty="0"/>
              <a:t>, etc.</a:t>
            </a:r>
          </a:p>
          <a:p>
            <a:pPr marL="358775" lvl="1">
              <a:spcBef>
                <a:spcPct val="5000"/>
              </a:spcBef>
              <a:buFontTx/>
              <a:buChar char="•"/>
            </a:pPr>
            <a:r>
              <a:rPr lang="en-US" sz="2200" dirty="0"/>
              <a:t>Sub-prime loans and the failure of </a:t>
            </a:r>
            <a:br>
              <a:rPr lang="en-US" sz="2200" dirty="0"/>
            </a:br>
            <a:r>
              <a:rPr lang="en-US" sz="2200" dirty="0"/>
              <a:t>risk analysis: </a:t>
            </a:r>
            <a:r>
              <a:rPr lang="en-US" sz="2200" dirty="0" err="1"/>
              <a:t>CitiBank</a:t>
            </a:r>
            <a:r>
              <a:rPr lang="en-US" sz="2200" dirty="0"/>
              <a:t> and </a:t>
            </a:r>
            <a:r>
              <a:rPr lang="en-US" sz="2200" dirty="0" err="1"/>
              <a:t>Societe</a:t>
            </a:r>
            <a:r>
              <a:rPr lang="en-US" sz="2200" dirty="0"/>
              <a:t> </a:t>
            </a:r>
            <a:br>
              <a:rPr lang="en-US" sz="2200" dirty="0"/>
            </a:br>
            <a:r>
              <a:rPr lang="en-US" sz="2200" dirty="0" err="1"/>
              <a:t>Generale</a:t>
            </a:r>
            <a:endParaRPr lang="en-US" sz="2200" dirty="0"/>
          </a:p>
          <a:p>
            <a:pPr marL="358775" lvl="1">
              <a:spcBef>
                <a:spcPct val="5000"/>
              </a:spcBef>
              <a:buFontTx/>
              <a:buChar char="•"/>
            </a:pPr>
            <a:r>
              <a:rPr lang="en-US" sz="2200" dirty="0"/>
              <a:t>Information systems instrumental in many </a:t>
            </a:r>
            <a:br>
              <a:rPr lang="en-US" sz="2200" dirty="0"/>
            </a:br>
            <a:r>
              <a:rPr lang="en-US" sz="2200" dirty="0"/>
              <a:t>recent frauds</a:t>
            </a:r>
          </a:p>
          <a:p>
            <a:pPr marL="358775" lvl="1">
              <a:spcBef>
                <a:spcPct val="5000"/>
              </a:spcBef>
              <a:buFontTx/>
              <a:buChar char="•"/>
            </a:pPr>
            <a:r>
              <a:rPr lang="en-US" sz="2200" dirty="0"/>
              <a:t>Stiffer sentencing guidelines, obstruction </a:t>
            </a:r>
            <a:br>
              <a:rPr lang="en-US" sz="2200" dirty="0"/>
            </a:br>
            <a:r>
              <a:rPr lang="en-US" sz="2200" dirty="0"/>
              <a:t>charges against firms, mean individual </a:t>
            </a:r>
            <a:br>
              <a:rPr lang="en-US" sz="2200" dirty="0"/>
            </a:br>
            <a:r>
              <a:rPr lang="en-US" sz="2200" dirty="0"/>
              <a:t>managers must take greater responsibility </a:t>
            </a:r>
            <a:br>
              <a:rPr lang="en-US" sz="2200" dirty="0"/>
            </a:br>
            <a:r>
              <a:rPr lang="en-US" sz="2200" dirty="0"/>
              <a:t>regarding ethical and legal conduct</a:t>
            </a:r>
          </a:p>
          <a:p>
            <a:endParaRPr lang="en-IE" sz="2200" dirty="0"/>
          </a:p>
        </p:txBody>
      </p:sp>
      <p:pic>
        <p:nvPicPr>
          <p:cNvPr id="544774" name="Picture 6" descr="perp_wal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3663" y="2555314"/>
            <a:ext cx="2381250" cy="3019425"/>
          </a:xfrm>
          <a:prstGeom prst="rect">
            <a:avLst/>
          </a:prstGeom>
          <a:noFill/>
          <a:extLst>
            <a:ext uri="{909E8E84-426E-40DD-AFC4-6F175D3DCCD1}">
              <a14:hiddenFill xmlns:a14="http://schemas.microsoft.com/office/drawing/2010/main">
                <a:solidFill>
                  <a:srgbClr val="FFFFFF"/>
                </a:solidFill>
              </a14:hiddenFill>
            </a:ext>
          </a:extLst>
        </p:spPr>
      </p:pic>
      <p:sp>
        <p:nvSpPr>
          <p:cNvPr id="544775" name="Text Box 7"/>
          <p:cNvSpPr txBox="1">
            <a:spLocks noChangeArrowheads="1"/>
          </p:cNvSpPr>
          <p:nvPr/>
        </p:nvSpPr>
        <p:spPr bwMode="auto">
          <a:xfrm>
            <a:off x="6876256" y="5592995"/>
            <a:ext cx="171681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200" b="1" dirty="0">
                <a:solidFill>
                  <a:srgbClr val="FF6600"/>
                </a:solidFill>
              </a:rPr>
              <a:t>“</a:t>
            </a:r>
            <a:r>
              <a:rPr lang="en-GB" sz="2200" b="1" dirty="0" err="1">
                <a:solidFill>
                  <a:srgbClr val="FF6600"/>
                </a:solidFill>
              </a:rPr>
              <a:t>Perp</a:t>
            </a:r>
            <a:r>
              <a:rPr lang="en-GB" sz="2200" b="1" dirty="0">
                <a:solidFill>
                  <a:srgbClr val="FF6600"/>
                </a:solidFill>
              </a:rPr>
              <a:t>” Walk!</a:t>
            </a:r>
            <a:endParaRPr lang="en-US" sz="2200" b="1" dirty="0">
              <a:solidFill>
                <a:srgbClr val="FF6600"/>
              </a:solidFill>
            </a:endParaRPr>
          </a:p>
        </p:txBody>
      </p:sp>
    </p:spTree>
    <p:extLst>
      <p:ext uri="{BB962C8B-B14F-4D97-AF65-F5344CB8AC3E}">
        <p14:creationId xmlns:p14="http://schemas.microsoft.com/office/powerpoint/2010/main" val="18420953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solidFill>
                  <a:srgbClr val="FF6600"/>
                </a:solidFill>
              </a:rPr>
              <a:t>RECAP</a:t>
            </a:r>
            <a:endParaRPr lang="en-IE" dirty="0">
              <a:solidFill>
                <a:srgbClr val="FF6600"/>
              </a:solidFill>
            </a:endParaRPr>
          </a:p>
        </p:txBody>
      </p:sp>
      <p:sp>
        <p:nvSpPr>
          <p:cNvPr id="3" name="Content Placeholder 2"/>
          <p:cNvSpPr>
            <a:spLocks noGrp="1"/>
          </p:cNvSpPr>
          <p:nvPr>
            <p:ph idx="1"/>
          </p:nvPr>
        </p:nvSpPr>
        <p:spPr/>
        <p:txBody>
          <a:bodyPr>
            <a:noAutofit/>
          </a:bodyPr>
          <a:lstStyle/>
          <a:p>
            <a:pPr marL="0" indent="0">
              <a:buNone/>
            </a:pPr>
            <a:r>
              <a:rPr lang="en-GB" sz="2500" b="1" dirty="0">
                <a:solidFill>
                  <a:srgbClr val="FF6600"/>
                </a:solidFill>
              </a:rPr>
              <a:t>To gain an understanding of the following:</a:t>
            </a:r>
          </a:p>
          <a:p>
            <a:pPr marL="358775" lvl="1">
              <a:buFontTx/>
              <a:buChar char="•"/>
            </a:pPr>
            <a:r>
              <a:rPr lang="en-US" sz="2500" dirty="0"/>
              <a:t>What ethical, social, and political issues are raised by information systems?</a:t>
            </a:r>
          </a:p>
          <a:p>
            <a:pPr marL="358775" lvl="1">
              <a:buFontTx/>
              <a:buChar char="•"/>
            </a:pPr>
            <a:r>
              <a:rPr lang="en-US" sz="2500" dirty="0"/>
              <a:t>What specific principles for conduct can be used to guide ethical decisions?</a:t>
            </a:r>
          </a:p>
          <a:p>
            <a:pPr marL="358775" lvl="1">
              <a:buFontTx/>
              <a:buChar char="•"/>
            </a:pPr>
            <a:r>
              <a:rPr lang="en-US" sz="2500" dirty="0"/>
              <a:t>Why do contemporary information systems technology and the Internet pose challenges to the protection of individual privacy and intellectual property?</a:t>
            </a:r>
          </a:p>
          <a:p>
            <a:pPr marL="358775" lvl="1">
              <a:buFontTx/>
              <a:buChar char="•"/>
            </a:pPr>
            <a:r>
              <a:rPr lang="en-US" sz="2500" dirty="0"/>
              <a:t>How have information systems affected everyday life?</a:t>
            </a:r>
          </a:p>
          <a:p>
            <a:pPr marL="0" indent="0">
              <a:buNone/>
            </a:pPr>
            <a:endParaRPr lang="en-GB" sz="2400" dirty="0">
              <a:solidFill>
                <a:srgbClr val="FF6600"/>
              </a:solidFill>
            </a:endParaRPr>
          </a:p>
          <a:p>
            <a:endParaRPr lang="en-IE" sz="2200" dirty="0"/>
          </a:p>
        </p:txBody>
      </p:sp>
      <p:pic>
        <p:nvPicPr>
          <p:cNvPr id="4" name="Picture 2" descr="http://t0.gstatic.com/images?q=tbn:ANd9GcTNW128Q2ktgBOGQWwFA5bv4x5u-SuKw21VNt6pN9TvybVLsQDp"/>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0248601">
            <a:off x="496992" y="323448"/>
            <a:ext cx="384499" cy="284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939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p:txBody>
          <a:bodyPr/>
          <a:lstStyle/>
          <a:p>
            <a:r>
              <a:rPr lang="en-GB" sz="3500" b="1" dirty="0"/>
              <a:t>Failed Ethical Judgement by Managers</a:t>
            </a:r>
            <a:endParaRPr lang="en-US" sz="3500" b="1" dirty="0"/>
          </a:p>
        </p:txBody>
      </p:sp>
      <p:pic>
        <p:nvPicPr>
          <p:cNvPr id="6266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84313"/>
            <a:ext cx="8893175" cy="497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3076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Ethics</a:t>
            </a:r>
            <a:endParaRPr lang="en-IE" dirty="0"/>
          </a:p>
        </p:txBody>
      </p:sp>
      <p:sp>
        <p:nvSpPr>
          <p:cNvPr id="8" name="Content Placeholder 7"/>
          <p:cNvSpPr>
            <a:spLocks noGrp="1"/>
          </p:cNvSpPr>
          <p:nvPr>
            <p:ph idx="1"/>
          </p:nvPr>
        </p:nvSpPr>
        <p:spPr/>
        <p:txBody>
          <a:bodyPr>
            <a:normAutofit/>
          </a:bodyPr>
          <a:lstStyle/>
          <a:p>
            <a:pPr marL="0" indent="0">
              <a:spcAft>
                <a:spcPct val="25000"/>
              </a:spcAft>
              <a:buNone/>
            </a:pPr>
            <a:r>
              <a:rPr lang="en-US" sz="2400" b="1" dirty="0">
                <a:cs typeface="Times New Roman" panose="02020603050405020304" pitchFamily="18" charset="0"/>
              </a:rPr>
              <a:t>Ethics </a:t>
            </a:r>
          </a:p>
          <a:p>
            <a:pPr marL="358775" lvl="1">
              <a:spcAft>
                <a:spcPct val="25000"/>
              </a:spcAft>
              <a:buFontTx/>
              <a:buChar char="•"/>
            </a:pPr>
            <a:r>
              <a:rPr lang="en-US" sz="2400" dirty="0">
                <a:cs typeface="Times New Roman" panose="02020603050405020304" pitchFamily="18" charset="0"/>
              </a:rPr>
              <a:t>P</a:t>
            </a:r>
            <a:r>
              <a:rPr lang="en-US" sz="2400" dirty="0"/>
              <a:t>rinciples of right and wrong that individuals, acting as free moral agents, use to make choices to guide their behavior</a:t>
            </a:r>
          </a:p>
          <a:p>
            <a:pPr marL="0" indent="0">
              <a:spcAft>
                <a:spcPct val="25000"/>
              </a:spcAft>
              <a:buNone/>
            </a:pPr>
            <a:r>
              <a:rPr lang="en-US" sz="2400" b="1" dirty="0"/>
              <a:t>Information systems and ethics</a:t>
            </a:r>
          </a:p>
          <a:p>
            <a:pPr marL="358775" lvl="1">
              <a:spcAft>
                <a:spcPct val="25000"/>
              </a:spcAft>
              <a:buFontTx/>
              <a:buChar char="•"/>
            </a:pPr>
            <a:r>
              <a:rPr lang="en-US" sz="2400" dirty="0"/>
              <a:t>Information systems raise new ethical questions because they create opportunities for:</a:t>
            </a:r>
          </a:p>
          <a:p>
            <a:pPr marL="719138" lvl="2">
              <a:spcAft>
                <a:spcPct val="25000"/>
              </a:spcAft>
              <a:buFont typeface="Calibri" panose="020F0502020204030204" pitchFamily="34" charset="0"/>
              <a:buChar char="–"/>
            </a:pPr>
            <a:r>
              <a:rPr lang="en-US" dirty="0"/>
              <a:t>Intense social change, threatening existing distributions of power, money, rights, and obligations</a:t>
            </a:r>
          </a:p>
          <a:p>
            <a:pPr marL="719138" lvl="2">
              <a:spcAft>
                <a:spcPct val="25000"/>
              </a:spcAft>
              <a:buFont typeface="Calibri" panose="020F0502020204030204" pitchFamily="34" charset="0"/>
              <a:buChar char="–"/>
            </a:pPr>
            <a:r>
              <a:rPr lang="en-US" dirty="0"/>
              <a:t>New kinds of crime</a:t>
            </a:r>
          </a:p>
          <a:p>
            <a:endParaRPr lang="en-IE" dirty="0"/>
          </a:p>
        </p:txBody>
      </p:sp>
      <p:sp>
        <p:nvSpPr>
          <p:cNvPr id="13" name="Title 1"/>
          <p:cNvSpPr txBox="1">
            <a:spLocks/>
          </p:cNvSpPr>
          <p:nvPr/>
        </p:nvSpPr>
        <p:spPr>
          <a:xfrm>
            <a:off x="-1692696" y="1028700"/>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1" kern="1200">
                <a:solidFill>
                  <a:srgbClr val="000080"/>
                </a:solidFill>
                <a:latin typeface="+mj-lt"/>
                <a:ea typeface="+mj-ea"/>
                <a:cs typeface="+mj-cs"/>
              </a:defRPr>
            </a:lvl1pPr>
          </a:lstStyle>
          <a:p>
            <a:endParaRPr lang="en-IE" dirty="0"/>
          </a:p>
        </p:txBody>
      </p:sp>
      <p:pic>
        <p:nvPicPr>
          <p:cNvPr id="17" name="Picture 6" descr="ETHICS"/>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39952" y="102433"/>
            <a:ext cx="1417464" cy="113397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MPj04100840000%5B1%5D"/>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70928" y="4959069"/>
            <a:ext cx="1766987" cy="1874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04032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355160" cy="1143000"/>
          </a:xfrm>
        </p:spPr>
        <p:txBody>
          <a:bodyPr/>
          <a:lstStyle/>
          <a:p>
            <a:r>
              <a:rPr lang="en-US" sz="3500" dirty="0" smtClean="0"/>
              <a:t/>
            </a:r>
            <a:br>
              <a:rPr lang="en-US" sz="3500" dirty="0" smtClean="0"/>
            </a:br>
            <a:r>
              <a:rPr lang="en-US" sz="3500" dirty="0" smtClean="0"/>
              <a:t>A </a:t>
            </a:r>
            <a:r>
              <a:rPr lang="en-US" sz="3500" dirty="0"/>
              <a:t>model for thinking about E</a:t>
            </a:r>
            <a:r>
              <a:rPr lang="en-US" sz="3500" dirty="0" smtClean="0"/>
              <a:t>thical, Social</a:t>
            </a:r>
            <a:r>
              <a:rPr lang="en-US" sz="3500" dirty="0"/>
              <a:t>, and </a:t>
            </a:r>
            <a:r>
              <a:rPr lang="en-US" sz="3500" dirty="0" smtClean="0"/>
              <a:t>Political </a:t>
            </a:r>
            <a:r>
              <a:rPr lang="en-US" sz="3500" dirty="0"/>
              <a:t>issues</a:t>
            </a:r>
            <a:br>
              <a:rPr lang="en-US" sz="3500" dirty="0"/>
            </a:br>
            <a:endParaRPr lang="en-IE" sz="3500" dirty="0"/>
          </a:p>
        </p:txBody>
      </p:sp>
      <p:sp>
        <p:nvSpPr>
          <p:cNvPr id="548867" name="Rectangle 3"/>
          <p:cNvSpPr>
            <a:spLocks noChangeArrowheads="1"/>
          </p:cNvSpPr>
          <p:nvPr/>
        </p:nvSpPr>
        <p:spPr bwMode="auto">
          <a:xfrm>
            <a:off x="395288" y="1628775"/>
            <a:ext cx="5554662" cy="434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085850" indent="-228600">
              <a:defRPr>
                <a:solidFill>
                  <a:schemeClr val="tx1"/>
                </a:solidFill>
                <a:latin typeface="Arial" panose="020B0604020202020204" pitchFamily="34" charset="0"/>
              </a:defRPr>
            </a:lvl3pPr>
            <a:lvl4pPr marL="1428750" indent="-228600">
              <a:defRPr>
                <a:solidFill>
                  <a:schemeClr val="tx1"/>
                </a:solidFill>
                <a:latin typeface="Arial" panose="020B0604020202020204" pitchFamily="34" charset="0"/>
              </a:defRPr>
            </a:lvl4pPr>
            <a:lvl5pPr marL="1771650" indent="-228600">
              <a:defRPr>
                <a:solidFill>
                  <a:schemeClr val="tx1"/>
                </a:solidFill>
                <a:latin typeface="Arial" panose="020B0604020202020204" pitchFamily="34" charset="0"/>
              </a:defRPr>
            </a:lvl5pPr>
            <a:lvl6pPr marL="2228850" indent="-228600" fontAlgn="base">
              <a:spcBef>
                <a:spcPct val="0"/>
              </a:spcBef>
              <a:spcAft>
                <a:spcPct val="0"/>
              </a:spcAft>
              <a:defRPr>
                <a:solidFill>
                  <a:schemeClr val="tx1"/>
                </a:solidFill>
                <a:latin typeface="Arial" panose="020B0604020202020204" pitchFamily="34" charset="0"/>
              </a:defRPr>
            </a:lvl6pPr>
            <a:lvl7pPr marL="2686050" indent="-228600" fontAlgn="base">
              <a:spcBef>
                <a:spcPct val="0"/>
              </a:spcBef>
              <a:spcAft>
                <a:spcPct val="0"/>
              </a:spcAft>
              <a:defRPr>
                <a:solidFill>
                  <a:schemeClr val="tx1"/>
                </a:solidFill>
                <a:latin typeface="Arial" panose="020B0604020202020204" pitchFamily="34" charset="0"/>
              </a:defRPr>
            </a:lvl7pPr>
            <a:lvl8pPr marL="3143250" indent="-228600" fontAlgn="base">
              <a:spcBef>
                <a:spcPct val="0"/>
              </a:spcBef>
              <a:spcAft>
                <a:spcPct val="0"/>
              </a:spcAft>
              <a:defRPr>
                <a:solidFill>
                  <a:schemeClr val="tx1"/>
                </a:solidFill>
                <a:latin typeface="Arial" panose="020B0604020202020204" pitchFamily="34" charset="0"/>
              </a:defRPr>
            </a:lvl8pPr>
            <a:lvl9pPr marL="3600450" indent="-228600" fontAlgn="base">
              <a:spcBef>
                <a:spcPct val="0"/>
              </a:spcBef>
              <a:spcAft>
                <a:spcPct val="0"/>
              </a:spcAft>
              <a:defRPr>
                <a:solidFill>
                  <a:schemeClr val="tx1"/>
                </a:solidFill>
                <a:latin typeface="Arial" panose="020B0604020202020204" pitchFamily="34" charset="0"/>
              </a:defRPr>
            </a:lvl9pPr>
          </a:lstStyle>
          <a:p>
            <a:pPr>
              <a:spcAft>
                <a:spcPct val="25000"/>
              </a:spcAft>
              <a:buFontTx/>
              <a:buChar char="•"/>
            </a:pPr>
            <a:r>
              <a:rPr lang="en-US" sz="2400" dirty="0">
                <a:solidFill>
                  <a:srgbClr val="000080"/>
                </a:solidFill>
                <a:latin typeface="+mj-lt"/>
              </a:rPr>
              <a:t>Society as a calm pond</a:t>
            </a:r>
          </a:p>
          <a:p>
            <a:pPr>
              <a:spcAft>
                <a:spcPct val="25000"/>
              </a:spcAft>
              <a:buFontTx/>
              <a:buChar char="•"/>
            </a:pPr>
            <a:r>
              <a:rPr lang="en-US" sz="2400" dirty="0">
                <a:solidFill>
                  <a:srgbClr val="000080"/>
                </a:solidFill>
                <a:latin typeface="+mj-lt"/>
              </a:rPr>
              <a:t>IT as a rock dropped in pond, creating ripples of new situations </a:t>
            </a:r>
            <a:br>
              <a:rPr lang="en-US" sz="2400" dirty="0">
                <a:solidFill>
                  <a:srgbClr val="000080"/>
                </a:solidFill>
                <a:latin typeface="+mj-lt"/>
              </a:rPr>
            </a:br>
            <a:r>
              <a:rPr lang="en-US" sz="2400" dirty="0">
                <a:solidFill>
                  <a:srgbClr val="000080"/>
                </a:solidFill>
                <a:latin typeface="+mj-lt"/>
              </a:rPr>
              <a:t>not covered by old rules</a:t>
            </a:r>
          </a:p>
          <a:p>
            <a:pPr>
              <a:spcAft>
                <a:spcPct val="25000"/>
              </a:spcAft>
              <a:buFontTx/>
              <a:buChar char="•"/>
            </a:pPr>
            <a:r>
              <a:rPr lang="en-US" sz="2400" dirty="0">
                <a:solidFill>
                  <a:srgbClr val="000080"/>
                </a:solidFill>
                <a:latin typeface="+mj-lt"/>
              </a:rPr>
              <a:t>Social and political institutions cannot respond overnight to these ripples — it may take years to develop etiquette, expectations, </a:t>
            </a:r>
            <a:br>
              <a:rPr lang="en-US" sz="2400" dirty="0">
                <a:solidFill>
                  <a:srgbClr val="000080"/>
                </a:solidFill>
                <a:latin typeface="+mj-lt"/>
              </a:rPr>
            </a:br>
            <a:r>
              <a:rPr lang="en-US" sz="2400" dirty="0">
                <a:solidFill>
                  <a:srgbClr val="000080"/>
                </a:solidFill>
                <a:latin typeface="+mj-lt"/>
              </a:rPr>
              <a:t>laws</a:t>
            </a:r>
          </a:p>
          <a:p>
            <a:pPr>
              <a:spcAft>
                <a:spcPct val="25000"/>
              </a:spcAft>
              <a:buFontTx/>
              <a:buChar char="•"/>
            </a:pPr>
            <a:r>
              <a:rPr lang="en-US" sz="2400" dirty="0">
                <a:solidFill>
                  <a:srgbClr val="000080"/>
                </a:solidFill>
                <a:latin typeface="+mj-lt"/>
              </a:rPr>
              <a:t>Requires understanding of ethics to make choices in legally gray areas</a:t>
            </a:r>
          </a:p>
        </p:txBody>
      </p:sp>
      <p:pic>
        <p:nvPicPr>
          <p:cNvPr id="548870" name="Picture 6" descr="ripple_eff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9950" y="2132856"/>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20128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283152" cy="1143000"/>
          </a:xfrm>
        </p:spPr>
        <p:txBody>
          <a:bodyPr/>
          <a:lstStyle/>
          <a:p>
            <a:r>
              <a:rPr lang="en-US" sz="3000" dirty="0"/>
              <a:t>The Relationship </a:t>
            </a:r>
            <a:r>
              <a:rPr lang="en-US" sz="3000" dirty="0" smtClean="0"/>
              <a:t>between </a:t>
            </a:r>
            <a:r>
              <a:rPr lang="en-US" sz="3000" dirty="0"/>
              <a:t>Ethical, Social, and Political </a:t>
            </a:r>
            <a:r>
              <a:rPr lang="en-US" sz="3000" dirty="0" smtClean="0"/>
              <a:t>issues </a:t>
            </a:r>
            <a:r>
              <a:rPr lang="en-US" sz="3000" dirty="0"/>
              <a:t>in an Information </a:t>
            </a:r>
            <a:r>
              <a:rPr lang="en-US" sz="3000" dirty="0" smtClean="0"/>
              <a:t>society</a:t>
            </a:r>
            <a:endParaRPr lang="en-IE" sz="3000" dirty="0"/>
          </a:p>
        </p:txBody>
      </p:sp>
      <p:pic>
        <p:nvPicPr>
          <p:cNvPr id="550919" name="Picture 7" descr="Fig-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628800"/>
            <a:ext cx="6624637" cy="498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66460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283152" cy="1143000"/>
          </a:xfrm>
        </p:spPr>
        <p:txBody>
          <a:bodyPr/>
          <a:lstStyle/>
          <a:p>
            <a:r>
              <a:rPr lang="en-US" sz="3000" dirty="0" smtClean="0"/>
              <a:t/>
            </a:r>
            <a:br>
              <a:rPr lang="en-US" sz="3000" dirty="0" smtClean="0"/>
            </a:br>
            <a:r>
              <a:rPr lang="en-US" sz="3000" dirty="0" smtClean="0"/>
              <a:t>The </a:t>
            </a:r>
            <a:r>
              <a:rPr lang="en-US" sz="3000" dirty="0"/>
              <a:t>Relationship Between Ethical, Social, and Political Issues in an Information Society</a:t>
            </a:r>
            <a:br>
              <a:rPr lang="en-US" sz="3000" dirty="0"/>
            </a:br>
            <a:endParaRPr lang="en-IE" sz="3000" dirty="0"/>
          </a:p>
        </p:txBody>
      </p:sp>
      <p:sp>
        <p:nvSpPr>
          <p:cNvPr id="4" name="Content Placeholder 3"/>
          <p:cNvSpPr>
            <a:spLocks noGrp="1"/>
          </p:cNvSpPr>
          <p:nvPr>
            <p:ph idx="1"/>
          </p:nvPr>
        </p:nvSpPr>
        <p:spPr/>
        <p:txBody>
          <a:bodyPr>
            <a:noAutofit/>
          </a:bodyPr>
          <a:lstStyle/>
          <a:p>
            <a:pPr>
              <a:spcBef>
                <a:spcPct val="50000"/>
              </a:spcBef>
              <a:buFontTx/>
              <a:buChar char="•"/>
            </a:pPr>
            <a:r>
              <a:rPr lang="en-US" sz="2500" dirty="0"/>
              <a:t>The introduction of new information technology has a ripple effect, raising new ethical, social, and political issues that must be dealt with on the individual, social, and political </a:t>
            </a:r>
            <a:r>
              <a:rPr lang="en-US" sz="2500" dirty="0" smtClean="0"/>
              <a:t>levels</a:t>
            </a:r>
            <a:endParaRPr lang="en-US" sz="2500" dirty="0"/>
          </a:p>
          <a:p>
            <a:pPr>
              <a:spcBef>
                <a:spcPct val="50000"/>
              </a:spcBef>
              <a:buFontTx/>
              <a:buChar char="•"/>
            </a:pPr>
            <a:r>
              <a:rPr lang="en-US" sz="2500" b="1" dirty="0"/>
              <a:t>These issues have five moral dimensions: </a:t>
            </a:r>
          </a:p>
          <a:p>
            <a:pPr lvl="1">
              <a:spcBef>
                <a:spcPct val="50000"/>
              </a:spcBef>
              <a:buFontTx/>
              <a:buAutoNum type="arabicPeriod"/>
            </a:pPr>
            <a:r>
              <a:rPr lang="en-US" sz="2500" dirty="0"/>
              <a:t>Information rights and obligations</a:t>
            </a:r>
          </a:p>
          <a:p>
            <a:pPr lvl="1">
              <a:spcBef>
                <a:spcPct val="50000"/>
              </a:spcBef>
              <a:buFontTx/>
              <a:buAutoNum type="arabicPeriod"/>
            </a:pPr>
            <a:r>
              <a:rPr lang="en-US" sz="2500" dirty="0"/>
              <a:t>Property rights and obligations</a:t>
            </a:r>
          </a:p>
          <a:p>
            <a:pPr lvl="1">
              <a:spcBef>
                <a:spcPct val="50000"/>
              </a:spcBef>
              <a:buFontTx/>
              <a:buAutoNum type="arabicPeriod"/>
            </a:pPr>
            <a:r>
              <a:rPr lang="en-US" sz="2500" dirty="0"/>
              <a:t>System quality</a:t>
            </a:r>
          </a:p>
          <a:p>
            <a:pPr lvl="1">
              <a:spcBef>
                <a:spcPct val="50000"/>
              </a:spcBef>
              <a:buFontTx/>
              <a:buAutoNum type="arabicPeriod"/>
            </a:pPr>
            <a:r>
              <a:rPr lang="en-US" sz="2500" dirty="0"/>
              <a:t>Quality of life</a:t>
            </a:r>
          </a:p>
          <a:p>
            <a:pPr lvl="1">
              <a:spcBef>
                <a:spcPct val="50000"/>
              </a:spcBef>
              <a:buFontTx/>
              <a:buAutoNum type="arabicPeriod"/>
            </a:pPr>
            <a:r>
              <a:rPr lang="en-US" sz="2500" dirty="0"/>
              <a:t>Accountability and control</a:t>
            </a:r>
          </a:p>
          <a:p>
            <a:endParaRPr lang="en-IE" sz="2500" dirty="0"/>
          </a:p>
        </p:txBody>
      </p:sp>
      <p:pic>
        <p:nvPicPr>
          <p:cNvPr id="610308" name="Picture 4" descr="Fig-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4208" y="4869160"/>
            <a:ext cx="2377976" cy="178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1919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3141</TotalTime>
  <Words>1728</Words>
  <Application>Microsoft Office PowerPoint</Application>
  <PresentationFormat>On-screen Show (4:3)</PresentationFormat>
  <Paragraphs>288</Paragraphs>
  <Slides>40</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Courier New</vt:lpstr>
      <vt:lpstr>Times New Roman</vt:lpstr>
      <vt:lpstr>Wingdings</vt:lpstr>
      <vt:lpstr>Office Theme</vt:lpstr>
      <vt:lpstr>H omework</vt:lpstr>
      <vt:lpstr>PowerPoint Presentation</vt:lpstr>
      <vt:lpstr>Learning Objectives</vt:lpstr>
      <vt:lpstr>Understanding Ethical and Social Issues Related to Systems</vt:lpstr>
      <vt:lpstr>Failed Ethical Judgement by Managers</vt:lpstr>
      <vt:lpstr>Ethics</vt:lpstr>
      <vt:lpstr> A model for thinking about Ethical, Social, and Political issues </vt:lpstr>
      <vt:lpstr>The Relationship between Ethical, Social, and Political issues in an Information society</vt:lpstr>
      <vt:lpstr> The Relationship Between Ethical, Social, and Political Issues in an Information Society </vt:lpstr>
      <vt:lpstr>Technology Trends</vt:lpstr>
      <vt:lpstr>Four key technology trends that raise ethical issues (1)</vt:lpstr>
      <vt:lpstr>Four key technology trends that raise ethical issues (2)</vt:lpstr>
      <vt:lpstr>Four key technology trends that raise ethical issues (3)</vt:lpstr>
      <vt:lpstr>Four key technology trends that raise ethical issues (4)</vt:lpstr>
      <vt:lpstr>PowerPoint Presentation</vt:lpstr>
      <vt:lpstr>Ethical analysis: A five-step process</vt:lpstr>
      <vt:lpstr>Candidate Ethical Principles</vt:lpstr>
      <vt:lpstr>Candidate Ethical Principles (cont.)</vt:lpstr>
      <vt:lpstr>Professional codes of conduct</vt:lpstr>
      <vt:lpstr>Real-world ethical dilemmas</vt:lpstr>
      <vt:lpstr>The Moral Dimensions of Information Systems</vt:lpstr>
      <vt:lpstr>Ireland - Data Protection Rules </vt:lpstr>
      <vt:lpstr>Management Information Systems Chapter 4: Ethical and Social Issues in Information Systems</vt:lpstr>
      <vt:lpstr>Fair Information Practices</vt:lpstr>
      <vt:lpstr>European Directive on Data Protection</vt:lpstr>
      <vt:lpstr>Internet Challenges to Privacy</vt:lpstr>
      <vt:lpstr>How Cookies Identify Web Visitors</vt:lpstr>
      <vt:lpstr>Cookies</vt:lpstr>
      <vt:lpstr> Use of Information </vt:lpstr>
      <vt:lpstr>Amazon.co.uk Privacy Notice</vt:lpstr>
      <vt:lpstr>Technical solutions</vt:lpstr>
      <vt:lpstr>The P3P Standard</vt:lpstr>
      <vt:lpstr>Property Rights: Intellectual Property</vt:lpstr>
      <vt:lpstr>Challenges to Intellectual Property Rights</vt:lpstr>
      <vt:lpstr>Accountability, Liability, Control</vt:lpstr>
      <vt:lpstr>System Quality: Data Quality and System Errors</vt:lpstr>
      <vt:lpstr>Quality of Life</vt:lpstr>
      <vt:lpstr> Computer crime and abuse </vt:lpstr>
      <vt:lpstr> Health risks </vt:lpstr>
      <vt:lpstr>RECAP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 Murphy</dc:creator>
  <cp:lastModifiedBy>Lisa Murphy</cp:lastModifiedBy>
  <cp:revision>612</cp:revision>
  <cp:lastPrinted>2013-09-30T12:42:51Z</cp:lastPrinted>
  <dcterms:created xsi:type="dcterms:W3CDTF">2013-09-09T11:26:27Z</dcterms:created>
  <dcterms:modified xsi:type="dcterms:W3CDTF">2014-02-07T12:44:32Z</dcterms:modified>
</cp:coreProperties>
</file>