
<file path=[Content_Types].xml><?xml version="1.0" encoding="utf-8"?>
<Types xmlns="http://schemas.openxmlformats.org/package/2006/content-types">
  <Default Extension="tmp" ContentType="image/png"/>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877" r:id="rId2"/>
    <p:sldId id="676" r:id="rId3"/>
    <p:sldId id="796" r:id="rId4"/>
    <p:sldId id="828" r:id="rId5"/>
    <p:sldId id="829" r:id="rId6"/>
    <p:sldId id="830" r:id="rId7"/>
    <p:sldId id="831" r:id="rId8"/>
    <p:sldId id="832" r:id="rId9"/>
    <p:sldId id="883" r:id="rId10"/>
    <p:sldId id="884" r:id="rId11"/>
    <p:sldId id="833" r:id="rId12"/>
    <p:sldId id="834" r:id="rId13"/>
    <p:sldId id="836" r:id="rId14"/>
    <p:sldId id="837" r:id="rId15"/>
    <p:sldId id="838" r:id="rId16"/>
    <p:sldId id="839" r:id="rId17"/>
    <p:sldId id="881" r:id="rId18"/>
    <p:sldId id="840" r:id="rId19"/>
    <p:sldId id="841" r:id="rId20"/>
    <p:sldId id="842" r:id="rId21"/>
    <p:sldId id="843" r:id="rId22"/>
    <p:sldId id="844" r:id="rId23"/>
    <p:sldId id="845" r:id="rId24"/>
    <p:sldId id="846" r:id="rId25"/>
    <p:sldId id="847" r:id="rId26"/>
    <p:sldId id="848" r:id="rId27"/>
    <p:sldId id="849" r:id="rId28"/>
    <p:sldId id="850" r:id="rId29"/>
    <p:sldId id="851" r:id="rId30"/>
    <p:sldId id="879" r:id="rId31"/>
    <p:sldId id="785" r:id="rId32"/>
  </p:sldIdLst>
  <p:sldSz cx="9144000" cy="6858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0080"/>
    <a:srgbClr val="B3E2FF"/>
    <a:srgbClr val="FFFF99"/>
    <a:srgbClr val="FFE2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09" autoAdjust="0"/>
    <p:restoredTop sz="78129" autoAdjust="0"/>
  </p:normalViewPr>
  <p:slideViewPr>
    <p:cSldViewPr>
      <p:cViewPr>
        <p:scale>
          <a:sx n="73" d="100"/>
          <a:sy n="73" d="100"/>
        </p:scale>
        <p:origin x="-1386" y="-42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2EFDBD1E-0455-4ACF-A62D-834F1550D6D3}" type="datetimeFigureOut">
              <a:rPr lang="en-GB" smtClean="0"/>
              <a:t>26/02/2014</a:t>
            </a:fld>
            <a:endParaRPr lang="en-GB"/>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6129D33D-5743-4426-B759-35DAA819D698}" type="slidenum">
              <a:rPr lang="en-GB" smtClean="0"/>
              <a:t>‹#›</a:t>
            </a:fld>
            <a:endParaRPr lang="en-GB"/>
          </a:p>
        </p:txBody>
      </p:sp>
    </p:spTree>
    <p:extLst>
      <p:ext uri="{BB962C8B-B14F-4D97-AF65-F5344CB8AC3E}">
        <p14:creationId xmlns:p14="http://schemas.microsoft.com/office/powerpoint/2010/main" val="3589058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3E16177-4273-4DB6-8FFC-B9FA1AE3EE35}" type="slidenum">
              <a:rPr lang="en-US"/>
              <a:pPr eaLnBrk="1" hangingPunct="1"/>
              <a:t>2</a:t>
            </a:fld>
            <a:endParaRPr lang="en-US"/>
          </a:p>
        </p:txBody>
      </p:sp>
      <p:sp>
        <p:nvSpPr>
          <p:cNvPr id="48130" name="Rectangle 7"/>
          <p:cNvSpPr txBox="1">
            <a:spLocks noGrp="1" noChangeArrowheads="1"/>
          </p:cNvSpPr>
          <p:nvPr/>
        </p:nvSpPr>
        <p:spPr bwMode="auto">
          <a:xfrm>
            <a:off x="3773488" y="9409113"/>
            <a:ext cx="2887662" cy="495300"/>
          </a:xfrm>
          <a:prstGeom prst="rect">
            <a:avLst/>
          </a:prstGeom>
          <a:noFill/>
          <a:ln>
            <a:miter lim="800000"/>
            <a:headEnd/>
            <a:tailEnd/>
          </a:ln>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8C8C6532-2BE2-42EA-BD77-18771EBCBECD}" type="slidenum">
              <a:rPr lang="en-US" sz="1200">
                <a:latin typeface="Calibri" panose="020F0502020204030204" pitchFamily="34" charset="0"/>
              </a:rPr>
              <a:pPr algn="r" eaLnBrk="1" hangingPunct="1"/>
              <a:t>2</a:t>
            </a:fld>
            <a:endParaRPr lang="en-US" sz="1200">
              <a:latin typeface="Calibri" panose="020F0502020204030204" pitchFamily="34" charset="0"/>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p:spPr>
        <p:txBody>
          <a:bodyPr/>
          <a:lstStyle/>
          <a:p>
            <a:pPr eaLnBrk="1" hangingPunct="1">
              <a:spcBef>
                <a:spcPct val="0"/>
              </a:spcBef>
            </a:pPr>
            <a:endParaRPr lang="en-US" dirty="0" smtClean="0">
              <a:latin typeface="Arial" panose="020B0604020202020204" pitchFamily="34" charset="0"/>
            </a:endParaRPr>
          </a:p>
        </p:txBody>
      </p:sp>
    </p:spTree>
    <p:extLst>
      <p:ext uri="{BB962C8B-B14F-4D97-AF65-F5344CB8AC3E}">
        <p14:creationId xmlns:p14="http://schemas.microsoft.com/office/powerpoint/2010/main" val="3362845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468D9C6-89B3-4572-BE0A-94DEDD6FEAFD}" type="slidenum">
              <a:rPr lang="en-US"/>
              <a:pPr/>
              <a:t>11</a:t>
            </a:fld>
            <a:endParaRPr lang="en-US"/>
          </a:p>
        </p:txBody>
      </p:sp>
      <p:sp>
        <p:nvSpPr>
          <p:cNvPr id="984066" name="Slide Image Placeholder 1"/>
          <p:cNvSpPr>
            <a:spLocks noGrp="1" noRot="1" noChangeAspect="1" noTextEdit="1"/>
          </p:cNvSpPr>
          <p:nvPr>
            <p:ph type="sldImg"/>
          </p:nvPr>
        </p:nvSpPr>
        <p:spPr>
          <a:ln/>
        </p:spPr>
      </p:sp>
      <p:sp>
        <p:nvSpPr>
          <p:cNvPr id="984067" name="Notes Placeholder 2"/>
          <p:cNvSpPr>
            <a:spLocks noGrp="1"/>
          </p:cNvSpPr>
          <p:nvPr>
            <p:ph type="body" idx="1"/>
          </p:nvPr>
        </p:nvSpPr>
        <p:spPr>
          <a:xfrm>
            <a:off x="889000" y="4705350"/>
            <a:ext cx="4884738" cy="4457700"/>
          </a:xfrm>
        </p:spPr>
        <p:txBody>
          <a:bodyPr/>
          <a:lstStyle/>
          <a:p>
            <a:endParaRPr lang="en-US"/>
          </a:p>
        </p:txBody>
      </p:sp>
      <p:sp>
        <p:nvSpPr>
          <p:cNvPr id="984068" name="Slide Number Placeholder 3"/>
          <p:cNvSpPr txBox="1">
            <a:spLocks noGrp="1"/>
          </p:cNvSpPr>
          <p:nvPr/>
        </p:nvSpPr>
        <p:spPr bwMode="auto">
          <a:xfrm>
            <a:off x="3775075" y="9410700"/>
            <a:ext cx="28876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8A6F8EA8-AAFE-4C90-AE85-C0F796745DC0}" type="slidenum">
              <a:rPr lang="en-US" sz="1200">
                <a:latin typeface="Times New Roman" panose="02020603050405020304" pitchFamily="18" charset="0"/>
              </a:rPr>
              <a:pPr algn="r"/>
              <a:t>11</a:t>
            </a:fld>
            <a:endParaRPr lang="en-US" sz="1200">
              <a:latin typeface="Times New Roman" panose="02020603050405020304" pitchFamily="18" charset="0"/>
            </a:endParaRPr>
          </a:p>
        </p:txBody>
      </p:sp>
    </p:spTree>
    <p:extLst>
      <p:ext uri="{BB962C8B-B14F-4D97-AF65-F5344CB8AC3E}">
        <p14:creationId xmlns:p14="http://schemas.microsoft.com/office/powerpoint/2010/main" val="2464166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E29B83F-BA65-4D2D-A342-7566E035FB77}" type="slidenum">
              <a:rPr lang="en-US"/>
              <a:pPr/>
              <a:t>12</a:t>
            </a:fld>
            <a:endParaRPr lang="en-US"/>
          </a:p>
        </p:txBody>
      </p:sp>
      <p:sp>
        <p:nvSpPr>
          <p:cNvPr id="986114" name="Slide Image Placeholder 1"/>
          <p:cNvSpPr>
            <a:spLocks noGrp="1" noRot="1" noChangeAspect="1" noTextEdit="1"/>
          </p:cNvSpPr>
          <p:nvPr>
            <p:ph type="sldImg"/>
          </p:nvPr>
        </p:nvSpPr>
        <p:spPr>
          <a:ln/>
        </p:spPr>
      </p:sp>
      <p:sp>
        <p:nvSpPr>
          <p:cNvPr id="986115" name="Notes Placeholder 2"/>
          <p:cNvSpPr>
            <a:spLocks noGrp="1"/>
          </p:cNvSpPr>
          <p:nvPr>
            <p:ph type="body" idx="1"/>
          </p:nvPr>
        </p:nvSpPr>
        <p:spPr>
          <a:xfrm>
            <a:off x="889000" y="4705350"/>
            <a:ext cx="4884738" cy="4457700"/>
          </a:xfrm>
        </p:spPr>
        <p:txBody>
          <a:bodyPr/>
          <a:lstStyle/>
          <a:p>
            <a:endParaRPr lang="en-US"/>
          </a:p>
        </p:txBody>
      </p:sp>
      <p:sp>
        <p:nvSpPr>
          <p:cNvPr id="986116" name="Slide Number Placeholder 3"/>
          <p:cNvSpPr txBox="1">
            <a:spLocks noGrp="1"/>
          </p:cNvSpPr>
          <p:nvPr/>
        </p:nvSpPr>
        <p:spPr bwMode="auto">
          <a:xfrm>
            <a:off x="3775075" y="9410700"/>
            <a:ext cx="28876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782C3849-64D6-46B8-90FE-EC55D4C740B1}" type="slidenum">
              <a:rPr lang="en-US" sz="1200">
                <a:latin typeface="Times New Roman" panose="02020603050405020304" pitchFamily="18" charset="0"/>
              </a:rPr>
              <a:pPr algn="r"/>
              <a:t>12</a:t>
            </a:fld>
            <a:endParaRPr lang="en-US" sz="1200">
              <a:latin typeface="Times New Roman" panose="02020603050405020304" pitchFamily="18" charset="0"/>
            </a:endParaRPr>
          </a:p>
        </p:txBody>
      </p:sp>
    </p:spTree>
    <p:extLst>
      <p:ext uri="{BB962C8B-B14F-4D97-AF65-F5344CB8AC3E}">
        <p14:creationId xmlns:p14="http://schemas.microsoft.com/office/powerpoint/2010/main" val="1823955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54A13B-6034-4941-8D7B-5630ADD5B1A1}" type="slidenum">
              <a:rPr lang="en-US"/>
              <a:pPr/>
              <a:t>13</a:t>
            </a:fld>
            <a:endParaRPr lang="en-US"/>
          </a:p>
        </p:txBody>
      </p:sp>
      <p:sp>
        <p:nvSpPr>
          <p:cNvPr id="1068034" name="Rectangle 2"/>
          <p:cNvSpPr>
            <a:spLocks noGrp="1" noRot="1" noChangeAspect="1" noChangeArrowheads="1" noTextEdit="1"/>
          </p:cNvSpPr>
          <p:nvPr>
            <p:ph type="sldImg"/>
          </p:nvPr>
        </p:nvSpPr>
        <p:spPr>
          <a:ln/>
        </p:spPr>
      </p:sp>
      <p:sp>
        <p:nvSpPr>
          <p:cNvPr id="1068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2053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A674AED-9715-440F-A712-FD9B9C20886A}" type="slidenum">
              <a:rPr lang="en-US"/>
              <a:pPr/>
              <a:t>14</a:t>
            </a:fld>
            <a:endParaRPr lang="en-US"/>
          </a:p>
        </p:txBody>
      </p:sp>
      <p:sp>
        <p:nvSpPr>
          <p:cNvPr id="988162" name="Slide Image Placeholder 1"/>
          <p:cNvSpPr>
            <a:spLocks noGrp="1" noRot="1" noChangeAspect="1" noTextEdit="1"/>
          </p:cNvSpPr>
          <p:nvPr>
            <p:ph type="sldImg"/>
          </p:nvPr>
        </p:nvSpPr>
        <p:spPr>
          <a:ln/>
        </p:spPr>
      </p:sp>
      <p:sp>
        <p:nvSpPr>
          <p:cNvPr id="988163" name="Notes Placeholder 2"/>
          <p:cNvSpPr>
            <a:spLocks noGrp="1"/>
          </p:cNvSpPr>
          <p:nvPr>
            <p:ph type="body" idx="1"/>
          </p:nvPr>
        </p:nvSpPr>
        <p:spPr>
          <a:xfrm>
            <a:off x="889000" y="4705350"/>
            <a:ext cx="4884738" cy="4457700"/>
          </a:xfrm>
        </p:spPr>
        <p:txBody>
          <a:bodyPr/>
          <a:lstStyle/>
          <a:p>
            <a:endParaRPr lang="en-US"/>
          </a:p>
        </p:txBody>
      </p:sp>
      <p:sp>
        <p:nvSpPr>
          <p:cNvPr id="988164" name="Slide Number Placeholder 3"/>
          <p:cNvSpPr txBox="1">
            <a:spLocks noGrp="1"/>
          </p:cNvSpPr>
          <p:nvPr/>
        </p:nvSpPr>
        <p:spPr bwMode="auto">
          <a:xfrm>
            <a:off x="3775075" y="9410700"/>
            <a:ext cx="28876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4D624338-CD6E-4176-BA31-D92764092571}" type="slidenum">
              <a:rPr lang="en-US" sz="1200">
                <a:latin typeface="Times New Roman" panose="02020603050405020304" pitchFamily="18" charset="0"/>
              </a:rPr>
              <a:pPr algn="r"/>
              <a:t>14</a:t>
            </a:fld>
            <a:endParaRPr lang="en-US" sz="1200">
              <a:latin typeface="Times New Roman" panose="02020603050405020304" pitchFamily="18" charset="0"/>
            </a:endParaRPr>
          </a:p>
        </p:txBody>
      </p:sp>
    </p:spTree>
    <p:extLst>
      <p:ext uri="{BB962C8B-B14F-4D97-AF65-F5344CB8AC3E}">
        <p14:creationId xmlns:p14="http://schemas.microsoft.com/office/powerpoint/2010/main" val="691494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E93526B-B486-4C98-A18D-2A27770C6E49}" type="slidenum">
              <a:rPr lang="en-US"/>
              <a:pPr/>
              <a:t>15</a:t>
            </a:fld>
            <a:endParaRPr lang="en-US"/>
          </a:p>
        </p:txBody>
      </p:sp>
      <p:sp>
        <p:nvSpPr>
          <p:cNvPr id="990210" name="Slide Image Placeholder 1"/>
          <p:cNvSpPr>
            <a:spLocks noGrp="1" noRot="1" noChangeAspect="1" noTextEdit="1"/>
          </p:cNvSpPr>
          <p:nvPr>
            <p:ph type="sldImg"/>
          </p:nvPr>
        </p:nvSpPr>
        <p:spPr>
          <a:ln/>
        </p:spPr>
      </p:sp>
      <p:sp>
        <p:nvSpPr>
          <p:cNvPr id="990211" name="Notes Placeholder 2"/>
          <p:cNvSpPr>
            <a:spLocks noGrp="1"/>
          </p:cNvSpPr>
          <p:nvPr>
            <p:ph type="body" idx="1"/>
          </p:nvPr>
        </p:nvSpPr>
        <p:spPr>
          <a:xfrm>
            <a:off x="889000" y="4705350"/>
            <a:ext cx="4884738" cy="4457700"/>
          </a:xfrm>
        </p:spPr>
        <p:txBody>
          <a:bodyPr/>
          <a:lstStyle/>
          <a:p>
            <a:endParaRPr lang="en-US"/>
          </a:p>
        </p:txBody>
      </p:sp>
      <p:sp>
        <p:nvSpPr>
          <p:cNvPr id="990212" name="Slide Number Placeholder 3"/>
          <p:cNvSpPr txBox="1">
            <a:spLocks noGrp="1"/>
          </p:cNvSpPr>
          <p:nvPr/>
        </p:nvSpPr>
        <p:spPr bwMode="auto">
          <a:xfrm>
            <a:off x="3775075" y="9410700"/>
            <a:ext cx="28876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8B65666F-29CF-49DE-9BB2-A8EEC445B185}" type="slidenum">
              <a:rPr lang="en-US" sz="1200">
                <a:latin typeface="Times New Roman" panose="02020603050405020304" pitchFamily="18" charset="0"/>
              </a:rPr>
              <a:pPr algn="r"/>
              <a:t>15</a:t>
            </a:fld>
            <a:endParaRPr lang="en-US" sz="1200">
              <a:latin typeface="Times New Roman" panose="02020603050405020304" pitchFamily="18" charset="0"/>
            </a:endParaRPr>
          </a:p>
        </p:txBody>
      </p:sp>
    </p:spTree>
    <p:extLst>
      <p:ext uri="{BB962C8B-B14F-4D97-AF65-F5344CB8AC3E}">
        <p14:creationId xmlns:p14="http://schemas.microsoft.com/office/powerpoint/2010/main" val="285093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83E6BCB-D8D9-4AC5-9D78-B5FED5C74060}" type="slidenum">
              <a:rPr lang="en-US"/>
              <a:pPr/>
              <a:t>16</a:t>
            </a:fld>
            <a:endParaRPr lang="en-US"/>
          </a:p>
        </p:txBody>
      </p:sp>
      <p:sp>
        <p:nvSpPr>
          <p:cNvPr id="992258" name="Slide Image Placeholder 1"/>
          <p:cNvSpPr>
            <a:spLocks noGrp="1" noRot="1" noChangeAspect="1" noTextEdit="1"/>
          </p:cNvSpPr>
          <p:nvPr>
            <p:ph type="sldImg"/>
          </p:nvPr>
        </p:nvSpPr>
        <p:spPr>
          <a:ln/>
        </p:spPr>
      </p:sp>
      <p:sp>
        <p:nvSpPr>
          <p:cNvPr id="992259" name="Notes Placeholder 2"/>
          <p:cNvSpPr>
            <a:spLocks noGrp="1"/>
          </p:cNvSpPr>
          <p:nvPr>
            <p:ph type="body" idx="1"/>
          </p:nvPr>
        </p:nvSpPr>
        <p:spPr>
          <a:xfrm>
            <a:off x="889000" y="4705350"/>
            <a:ext cx="4884738" cy="4457700"/>
          </a:xfrm>
        </p:spPr>
        <p:txBody>
          <a:bodyPr/>
          <a:lstStyle/>
          <a:p>
            <a:endParaRPr lang="en-US"/>
          </a:p>
        </p:txBody>
      </p:sp>
      <p:sp>
        <p:nvSpPr>
          <p:cNvPr id="992260" name="Slide Number Placeholder 3"/>
          <p:cNvSpPr txBox="1">
            <a:spLocks noGrp="1"/>
          </p:cNvSpPr>
          <p:nvPr/>
        </p:nvSpPr>
        <p:spPr bwMode="auto">
          <a:xfrm>
            <a:off x="3775075" y="9410700"/>
            <a:ext cx="28876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DC647FDC-DE42-4ED7-9B7A-FD82128379A7}" type="slidenum">
              <a:rPr lang="en-US" sz="1200">
                <a:latin typeface="Times New Roman" panose="02020603050405020304" pitchFamily="18" charset="0"/>
              </a:rPr>
              <a:pPr algn="r"/>
              <a:t>16</a:t>
            </a:fld>
            <a:endParaRPr lang="en-US" sz="1200">
              <a:latin typeface="Times New Roman" panose="02020603050405020304" pitchFamily="18" charset="0"/>
            </a:endParaRPr>
          </a:p>
        </p:txBody>
      </p:sp>
    </p:spTree>
    <p:extLst>
      <p:ext uri="{BB962C8B-B14F-4D97-AF65-F5344CB8AC3E}">
        <p14:creationId xmlns:p14="http://schemas.microsoft.com/office/powerpoint/2010/main" val="3834672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B423445-2226-491E-A825-B26C78F68742}" type="slidenum">
              <a:rPr lang="en-US"/>
              <a:pPr/>
              <a:t>18</a:t>
            </a:fld>
            <a:endParaRPr lang="en-US"/>
          </a:p>
        </p:txBody>
      </p:sp>
      <p:sp>
        <p:nvSpPr>
          <p:cNvPr id="996354" name="Slide Image Placeholder 1"/>
          <p:cNvSpPr>
            <a:spLocks noGrp="1" noRot="1" noChangeAspect="1" noTextEdit="1"/>
          </p:cNvSpPr>
          <p:nvPr>
            <p:ph type="sldImg"/>
          </p:nvPr>
        </p:nvSpPr>
        <p:spPr>
          <a:ln/>
        </p:spPr>
      </p:sp>
      <p:sp>
        <p:nvSpPr>
          <p:cNvPr id="996355" name="Notes Placeholder 2"/>
          <p:cNvSpPr>
            <a:spLocks noGrp="1"/>
          </p:cNvSpPr>
          <p:nvPr>
            <p:ph type="body" idx="1"/>
          </p:nvPr>
        </p:nvSpPr>
        <p:spPr>
          <a:xfrm>
            <a:off x="889000" y="4705350"/>
            <a:ext cx="4884738" cy="4457700"/>
          </a:xfrm>
        </p:spPr>
        <p:txBody>
          <a:bodyPr/>
          <a:lstStyle/>
          <a:p>
            <a:endParaRPr lang="en-US"/>
          </a:p>
        </p:txBody>
      </p:sp>
      <p:sp>
        <p:nvSpPr>
          <p:cNvPr id="996356" name="Slide Number Placeholder 3"/>
          <p:cNvSpPr txBox="1">
            <a:spLocks noGrp="1"/>
          </p:cNvSpPr>
          <p:nvPr/>
        </p:nvSpPr>
        <p:spPr bwMode="auto">
          <a:xfrm>
            <a:off x="3775075" y="9410700"/>
            <a:ext cx="28876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5C77D09A-E936-48C6-9491-46FEADDB77F7}" type="slidenum">
              <a:rPr lang="en-US" sz="1200">
                <a:latin typeface="Times New Roman" panose="02020603050405020304" pitchFamily="18" charset="0"/>
              </a:rPr>
              <a:pPr algn="r"/>
              <a:t>18</a:t>
            </a:fld>
            <a:endParaRPr lang="en-US" sz="1200">
              <a:latin typeface="Times New Roman" panose="02020603050405020304" pitchFamily="18" charset="0"/>
            </a:endParaRPr>
          </a:p>
        </p:txBody>
      </p:sp>
    </p:spTree>
    <p:extLst>
      <p:ext uri="{BB962C8B-B14F-4D97-AF65-F5344CB8AC3E}">
        <p14:creationId xmlns:p14="http://schemas.microsoft.com/office/powerpoint/2010/main" val="2630124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E76CB7-7BAE-48BA-8E19-EAB8F0F059E0}" type="slidenum">
              <a:rPr lang="en-US"/>
              <a:pPr/>
              <a:t>19</a:t>
            </a:fld>
            <a:endParaRPr lang="en-US"/>
          </a:p>
        </p:txBody>
      </p:sp>
      <p:sp>
        <p:nvSpPr>
          <p:cNvPr id="1070082" name="Rectangle 2"/>
          <p:cNvSpPr>
            <a:spLocks noGrp="1" noRot="1" noChangeAspect="1" noChangeArrowheads="1" noTextEdit="1"/>
          </p:cNvSpPr>
          <p:nvPr>
            <p:ph type="sldImg"/>
          </p:nvPr>
        </p:nvSpPr>
        <p:spPr>
          <a:ln/>
        </p:spPr>
      </p:sp>
      <p:sp>
        <p:nvSpPr>
          <p:cNvPr id="1070083" name="Rectangle 3"/>
          <p:cNvSpPr>
            <a:spLocks noGrp="1" noChangeArrowheads="1"/>
          </p:cNvSpPr>
          <p:nvPr>
            <p:ph type="body" idx="1"/>
          </p:nvPr>
        </p:nvSpPr>
        <p:spPr/>
        <p:txBody>
          <a:bodyPr/>
          <a:lstStyle/>
          <a:p>
            <a:pPr>
              <a:lnSpc>
                <a:spcPct val="80000"/>
              </a:lnSpc>
            </a:pPr>
            <a:endParaRPr lang="en-US"/>
          </a:p>
        </p:txBody>
      </p:sp>
    </p:spTree>
    <p:extLst>
      <p:ext uri="{BB962C8B-B14F-4D97-AF65-F5344CB8AC3E}">
        <p14:creationId xmlns:p14="http://schemas.microsoft.com/office/powerpoint/2010/main" val="10080132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FB63BC5-B9CB-421D-A043-E3E81FC08EF9}" type="slidenum">
              <a:rPr lang="en-US"/>
              <a:pPr/>
              <a:t>20</a:t>
            </a:fld>
            <a:endParaRPr lang="en-US"/>
          </a:p>
        </p:txBody>
      </p:sp>
      <p:sp>
        <p:nvSpPr>
          <p:cNvPr id="994306" name="Slide Image Placeholder 1"/>
          <p:cNvSpPr>
            <a:spLocks noGrp="1" noRot="1" noChangeAspect="1" noTextEdit="1"/>
          </p:cNvSpPr>
          <p:nvPr>
            <p:ph type="sldImg"/>
          </p:nvPr>
        </p:nvSpPr>
        <p:spPr>
          <a:ln/>
        </p:spPr>
      </p:sp>
      <p:sp>
        <p:nvSpPr>
          <p:cNvPr id="994307" name="Notes Placeholder 2"/>
          <p:cNvSpPr>
            <a:spLocks noGrp="1"/>
          </p:cNvSpPr>
          <p:nvPr>
            <p:ph type="body" idx="1"/>
          </p:nvPr>
        </p:nvSpPr>
        <p:spPr>
          <a:xfrm>
            <a:off x="889000" y="4705350"/>
            <a:ext cx="4884738" cy="4457700"/>
          </a:xfrm>
        </p:spPr>
        <p:txBody>
          <a:bodyPr/>
          <a:lstStyle/>
          <a:p>
            <a:endParaRPr lang="en-US"/>
          </a:p>
        </p:txBody>
      </p:sp>
      <p:sp>
        <p:nvSpPr>
          <p:cNvPr id="994308" name="Slide Number Placeholder 3"/>
          <p:cNvSpPr txBox="1">
            <a:spLocks noGrp="1"/>
          </p:cNvSpPr>
          <p:nvPr/>
        </p:nvSpPr>
        <p:spPr bwMode="auto">
          <a:xfrm>
            <a:off x="3775075" y="9410700"/>
            <a:ext cx="28876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46017D9E-50B1-465F-8EC5-8012180B0996}" type="slidenum">
              <a:rPr lang="en-US" sz="1200">
                <a:latin typeface="Times New Roman" panose="02020603050405020304" pitchFamily="18" charset="0"/>
              </a:rPr>
              <a:pPr algn="r"/>
              <a:t>20</a:t>
            </a:fld>
            <a:endParaRPr lang="en-US" sz="1200">
              <a:latin typeface="Times New Roman" panose="02020603050405020304" pitchFamily="18" charset="0"/>
            </a:endParaRPr>
          </a:p>
        </p:txBody>
      </p:sp>
    </p:spTree>
    <p:extLst>
      <p:ext uri="{BB962C8B-B14F-4D97-AF65-F5344CB8AC3E}">
        <p14:creationId xmlns:p14="http://schemas.microsoft.com/office/powerpoint/2010/main" val="3536970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CD5F8A1-7922-40B3-B9AB-1DBB4FFC96F8}" type="slidenum">
              <a:rPr lang="en-US"/>
              <a:pPr/>
              <a:t>21</a:t>
            </a:fld>
            <a:endParaRPr lang="en-US"/>
          </a:p>
        </p:txBody>
      </p:sp>
      <p:sp>
        <p:nvSpPr>
          <p:cNvPr id="998402" name="Slide Image Placeholder 1"/>
          <p:cNvSpPr>
            <a:spLocks noGrp="1" noRot="1" noChangeAspect="1" noTextEdit="1"/>
          </p:cNvSpPr>
          <p:nvPr>
            <p:ph type="sldImg"/>
          </p:nvPr>
        </p:nvSpPr>
        <p:spPr>
          <a:ln/>
        </p:spPr>
      </p:sp>
      <p:sp>
        <p:nvSpPr>
          <p:cNvPr id="998403" name="Notes Placeholder 2"/>
          <p:cNvSpPr>
            <a:spLocks noGrp="1"/>
          </p:cNvSpPr>
          <p:nvPr>
            <p:ph type="body" idx="1"/>
          </p:nvPr>
        </p:nvSpPr>
        <p:spPr>
          <a:xfrm>
            <a:off x="889000" y="4705350"/>
            <a:ext cx="4884738" cy="4457700"/>
          </a:xfrm>
        </p:spPr>
        <p:txBody>
          <a:bodyPr/>
          <a:lstStyle/>
          <a:p>
            <a:endParaRPr lang="en-US"/>
          </a:p>
        </p:txBody>
      </p:sp>
      <p:sp>
        <p:nvSpPr>
          <p:cNvPr id="998404" name="Slide Number Placeholder 3"/>
          <p:cNvSpPr txBox="1">
            <a:spLocks noGrp="1"/>
          </p:cNvSpPr>
          <p:nvPr/>
        </p:nvSpPr>
        <p:spPr bwMode="auto">
          <a:xfrm>
            <a:off x="3775075" y="9410700"/>
            <a:ext cx="28876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2A81A216-9C8A-49DD-8250-99804956BAD7}" type="slidenum">
              <a:rPr lang="en-US" sz="1200">
                <a:latin typeface="Times New Roman" panose="02020603050405020304" pitchFamily="18" charset="0"/>
              </a:rPr>
              <a:pPr algn="r"/>
              <a:t>21</a:t>
            </a:fld>
            <a:endParaRPr lang="en-US" sz="1200">
              <a:latin typeface="Times New Roman" panose="02020603050405020304" pitchFamily="18" charset="0"/>
            </a:endParaRPr>
          </a:p>
        </p:txBody>
      </p:sp>
    </p:spTree>
    <p:extLst>
      <p:ext uri="{BB962C8B-B14F-4D97-AF65-F5344CB8AC3E}">
        <p14:creationId xmlns:p14="http://schemas.microsoft.com/office/powerpoint/2010/main" val="3703539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C2D64D-E3E7-42BE-BF3F-343CE0AFF95F}" type="slidenum">
              <a:rPr lang="en-US"/>
              <a:pPr/>
              <a:t>3</a:t>
            </a:fld>
            <a:endParaRPr lang="en-US"/>
          </a:p>
        </p:txBody>
      </p:sp>
      <p:sp>
        <p:nvSpPr>
          <p:cNvPr id="633858" name="Rectangle 2"/>
          <p:cNvSpPr>
            <a:spLocks noGrp="1" noRot="1" noChangeAspect="1" noChangeArrowheads="1" noTextEdit="1"/>
          </p:cNvSpPr>
          <p:nvPr>
            <p:ph type="sldImg"/>
          </p:nvPr>
        </p:nvSpPr>
        <p:spPr>
          <a:ln/>
        </p:spPr>
      </p:sp>
      <p:sp>
        <p:nvSpPr>
          <p:cNvPr id="633859" name="Rectangle 3"/>
          <p:cNvSpPr>
            <a:spLocks noGrp="1" noChangeArrowheads="1"/>
          </p:cNvSpPr>
          <p:nvPr>
            <p:ph type="body" idx="1"/>
          </p:nvPr>
        </p:nvSpPr>
        <p:spPr>
          <a:xfrm>
            <a:off x="889000" y="4705350"/>
            <a:ext cx="4884738" cy="4457700"/>
          </a:xfrm>
        </p:spPr>
        <p:txBody>
          <a:bodyPr/>
          <a:lstStyle/>
          <a:p>
            <a:endParaRPr lang="en-US" dirty="0"/>
          </a:p>
        </p:txBody>
      </p:sp>
    </p:spTree>
    <p:extLst>
      <p:ext uri="{BB962C8B-B14F-4D97-AF65-F5344CB8AC3E}">
        <p14:creationId xmlns:p14="http://schemas.microsoft.com/office/powerpoint/2010/main" val="3552602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908DCD-125E-4A2E-BBC1-B5ED0C2E0AAB}" type="slidenum">
              <a:rPr lang="en-US"/>
              <a:pPr/>
              <a:t>22</a:t>
            </a:fld>
            <a:endParaRPr lang="en-US"/>
          </a:p>
        </p:txBody>
      </p:sp>
      <p:sp>
        <p:nvSpPr>
          <p:cNvPr id="1082370" name="Rectangle 2"/>
          <p:cNvSpPr>
            <a:spLocks noGrp="1" noRot="1" noChangeAspect="1" noChangeArrowheads="1" noTextEdit="1"/>
          </p:cNvSpPr>
          <p:nvPr>
            <p:ph type="sldImg"/>
          </p:nvPr>
        </p:nvSpPr>
        <p:spPr>
          <a:ln/>
        </p:spPr>
      </p:sp>
      <p:sp>
        <p:nvSpPr>
          <p:cNvPr id="1082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70683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6C7D3B6-13B4-460B-8367-EDED5906ECE6}" type="slidenum">
              <a:rPr lang="en-US"/>
              <a:pPr/>
              <a:t>23</a:t>
            </a:fld>
            <a:endParaRPr lang="en-US"/>
          </a:p>
        </p:txBody>
      </p:sp>
      <p:sp>
        <p:nvSpPr>
          <p:cNvPr id="1000450" name="Slide Image Placeholder 1"/>
          <p:cNvSpPr>
            <a:spLocks noGrp="1" noRot="1" noChangeAspect="1" noTextEdit="1"/>
          </p:cNvSpPr>
          <p:nvPr>
            <p:ph type="sldImg"/>
          </p:nvPr>
        </p:nvSpPr>
        <p:spPr>
          <a:ln/>
        </p:spPr>
      </p:sp>
      <p:sp>
        <p:nvSpPr>
          <p:cNvPr id="1000451" name="Notes Placeholder 2"/>
          <p:cNvSpPr>
            <a:spLocks noGrp="1"/>
          </p:cNvSpPr>
          <p:nvPr>
            <p:ph type="body" idx="1"/>
          </p:nvPr>
        </p:nvSpPr>
        <p:spPr>
          <a:xfrm>
            <a:off x="889000" y="4705350"/>
            <a:ext cx="4884738" cy="4457700"/>
          </a:xfrm>
        </p:spPr>
        <p:txBody>
          <a:bodyPr/>
          <a:lstStyle/>
          <a:p>
            <a:endParaRPr lang="en-US"/>
          </a:p>
        </p:txBody>
      </p:sp>
      <p:sp>
        <p:nvSpPr>
          <p:cNvPr id="1000452" name="Slide Number Placeholder 3"/>
          <p:cNvSpPr txBox="1">
            <a:spLocks noGrp="1"/>
          </p:cNvSpPr>
          <p:nvPr/>
        </p:nvSpPr>
        <p:spPr bwMode="auto">
          <a:xfrm>
            <a:off x="3775075" y="9410700"/>
            <a:ext cx="28876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A2941792-1783-4A82-9FE7-0EC620B8A3D4}" type="slidenum">
              <a:rPr lang="en-US" sz="1200">
                <a:latin typeface="Times New Roman" panose="02020603050405020304" pitchFamily="18" charset="0"/>
              </a:rPr>
              <a:pPr algn="r"/>
              <a:t>23</a:t>
            </a:fld>
            <a:endParaRPr lang="en-US" sz="1200">
              <a:latin typeface="Times New Roman" panose="02020603050405020304" pitchFamily="18" charset="0"/>
            </a:endParaRPr>
          </a:p>
        </p:txBody>
      </p:sp>
    </p:spTree>
    <p:extLst>
      <p:ext uri="{BB962C8B-B14F-4D97-AF65-F5344CB8AC3E}">
        <p14:creationId xmlns:p14="http://schemas.microsoft.com/office/powerpoint/2010/main" val="2851844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F6B7A95-77B6-44E8-AE0A-E10170AA4574}" type="slidenum">
              <a:rPr lang="en-US"/>
              <a:pPr/>
              <a:t>24</a:t>
            </a:fld>
            <a:endParaRPr lang="en-US"/>
          </a:p>
        </p:txBody>
      </p:sp>
      <p:sp>
        <p:nvSpPr>
          <p:cNvPr id="1002498" name="Slide Image Placeholder 1"/>
          <p:cNvSpPr>
            <a:spLocks noGrp="1" noRot="1" noChangeAspect="1" noTextEdit="1"/>
          </p:cNvSpPr>
          <p:nvPr>
            <p:ph type="sldImg"/>
          </p:nvPr>
        </p:nvSpPr>
        <p:spPr>
          <a:ln/>
        </p:spPr>
      </p:sp>
      <p:sp>
        <p:nvSpPr>
          <p:cNvPr id="1002499" name="Notes Placeholder 2"/>
          <p:cNvSpPr>
            <a:spLocks noGrp="1"/>
          </p:cNvSpPr>
          <p:nvPr>
            <p:ph type="body" idx="1"/>
          </p:nvPr>
        </p:nvSpPr>
        <p:spPr>
          <a:xfrm>
            <a:off x="889000" y="4705350"/>
            <a:ext cx="4884738" cy="4457700"/>
          </a:xfrm>
        </p:spPr>
        <p:txBody>
          <a:bodyPr/>
          <a:lstStyle/>
          <a:p>
            <a:endParaRPr lang="en-US"/>
          </a:p>
        </p:txBody>
      </p:sp>
      <p:sp>
        <p:nvSpPr>
          <p:cNvPr id="1002500" name="Slide Number Placeholder 3"/>
          <p:cNvSpPr txBox="1">
            <a:spLocks noGrp="1"/>
          </p:cNvSpPr>
          <p:nvPr/>
        </p:nvSpPr>
        <p:spPr bwMode="auto">
          <a:xfrm>
            <a:off x="3775075" y="9410700"/>
            <a:ext cx="28876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BFF1B870-EC1C-4BCD-B27B-F27D7E8B6BB3}" type="slidenum">
              <a:rPr lang="en-US" sz="1200">
                <a:latin typeface="Times New Roman" panose="02020603050405020304" pitchFamily="18" charset="0"/>
              </a:rPr>
              <a:pPr algn="r"/>
              <a:t>24</a:t>
            </a:fld>
            <a:endParaRPr lang="en-US" sz="1200">
              <a:latin typeface="Times New Roman" panose="02020603050405020304" pitchFamily="18" charset="0"/>
            </a:endParaRPr>
          </a:p>
        </p:txBody>
      </p:sp>
    </p:spTree>
    <p:extLst>
      <p:ext uri="{BB962C8B-B14F-4D97-AF65-F5344CB8AC3E}">
        <p14:creationId xmlns:p14="http://schemas.microsoft.com/office/powerpoint/2010/main" val="35698870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B8015D8-4B2E-4A37-95D5-3CA93890AEEA}" type="slidenum">
              <a:rPr lang="en-US"/>
              <a:pPr/>
              <a:t>25</a:t>
            </a:fld>
            <a:endParaRPr lang="en-US"/>
          </a:p>
        </p:txBody>
      </p:sp>
      <p:sp>
        <p:nvSpPr>
          <p:cNvPr id="1072130" name="Slide Image Placeholder 1"/>
          <p:cNvSpPr>
            <a:spLocks noGrp="1" noRot="1" noChangeAspect="1" noTextEdit="1"/>
          </p:cNvSpPr>
          <p:nvPr>
            <p:ph type="sldImg"/>
          </p:nvPr>
        </p:nvSpPr>
        <p:spPr>
          <a:ln/>
        </p:spPr>
      </p:sp>
      <p:sp>
        <p:nvSpPr>
          <p:cNvPr id="1072131" name="Notes Placeholder 2"/>
          <p:cNvSpPr>
            <a:spLocks noGrp="1"/>
          </p:cNvSpPr>
          <p:nvPr>
            <p:ph type="body" idx="1"/>
          </p:nvPr>
        </p:nvSpPr>
        <p:spPr>
          <a:xfrm>
            <a:off x="889000" y="4705350"/>
            <a:ext cx="4884738" cy="4457700"/>
          </a:xfrm>
        </p:spPr>
        <p:txBody>
          <a:bodyPr/>
          <a:lstStyle/>
          <a:p>
            <a:endParaRPr lang="en-US"/>
          </a:p>
        </p:txBody>
      </p:sp>
      <p:sp>
        <p:nvSpPr>
          <p:cNvPr id="1072132" name="Slide Number Placeholder 3"/>
          <p:cNvSpPr txBox="1">
            <a:spLocks noGrp="1"/>
          </p:cNvSpPr>
          <p:nvPr/>
        </p:nvSpPr>
        <p:spPr bwMode="auto">
          <a:xfrm>
            <a:off x="3775075" y="9410700"/>
            <a:ext cx="28876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C8EE7E39-248F-4E50-88D0-61C566AA4745}" type="slidenum">
              <a:rPr lang="en-US" sz="1200">
                <a:latin typeface="Times New Roman" panose="02020603050405020304" pitchFamily="18" charset="0"/>
              </a:rPr>
              <a:pPr algn="r"/>
              <a:t>25</a:t>
            </a:fld>
            <a:endParaRPr lang="en-US" sz="1200">
              <a:latin typeface="Times New Roman" panose="02020603050405020304" pitchFamily="18" charset="0"/>
            </a:endParaRPr>
          </a:p>
        </p:txBody>
      </p:sp>
    </p:spTree>
    <p:extLst>
      <p:ext uri="{BB962C8B-B14F-4D97-AF65-F5344CB8AC3E}">
        <p14:creationId xmlns:p14="http://schemas.microsoft.com/office/powerpoint/2010/main" val="4062946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A63427B-151B-4E1A-936B-CEE2DABC0731}" type="slidenum">
              <a:rPr lang="en-US"/>
              <a:pPr/>
              <a:t>26</a:t>
            </a:fld>
            <a:endParaRPr lang="en-US"/>
          </a:p>
        </p:txBody>
      </p:sp>
      <p:sp>
        <p:nvSpPr>
          <p:cNvPr id="1074178" name="Slide Image Placeholder 1"/>
          <p:cNvSpPr>
            <a:spLocks noGrp="1" noRot="1" noChangeAspect="1" noTextEdit="1"/>
          </p:cNvSpPr>
          <p:nvPr>
            <p:ph type="sldImg"/>
          </p:nvPr>
        </p:nvSpPr>
        <p:spPr>
          <a:ln/>
        </p:spPr>
      </p:sp>
      <p:sp>
        <p:nvSpPr>
          <p:cNvPr id="1074179" name="Notes Placeholder 2"/>
          <p:cNvSpPr>
            <a:spLocks noGrp="1"/>
          </p:cNvSpPr>
          <p:nvPr>
            <p:ph type="body" idx="1"/>
          </p:nvPr>
        </p:nvSpPr>
        <p:spPr>
          <a:xfrm>
            <a:off x="889000" y="4705350"/>
            <a:ext cx="4884738" cy="4457700"/>
          </a:xfrm>
        </p:spPr>
        <p:txBody>
          <a:bodyPr/>
          <a:lstStyle/>
          <a:p>
            <a:endParaRPr lang="en-US"/>
          </a:p>
        </p:txBody>
      </p:sp>
      <p:sp>
        <p:nvSpPr>
          <p:cNvPr id="1074180" name="Slide Number Placeholder 3"/>
          <p:cNvSpPr txBox="1">
            <a:spLocks noGrp="1"/>
          </p:cNvSpPr>
          <p:nvPr/>
        </p:nvSpPr>
        <p:spPr bwMode="auto">
          <a:xfrm>
            <a:off x="3775075" y="9410700"/>
            <a:ext cx="28876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9AEEE18C-0A93-4844-B96D-86F553350BDE}" type="slidenum">
              <a:rPr lang="en-US" sz="1200">
                <a:latin typeface="Times New Roman" panose="02020603050405020304" pitchFamily="18" charset="0"/>
              </a:rPr>
              <a:pPr algn="r"/>
              <a:t>26</a:t>
            </a:fld>
            <a:endParaRPr lang="en-US" sz="1200">
              <a:latin typeface="Times New Roman" panose="02020603050405020304" pitchFamily="18" charset="0"/>
            </a:endParaRPr>
          </a:p>
        </p:txBody>
      </p:sp>
    </p:spTree>
    <p:extLst>
      <p:ext uri="{BB962C8B-B14F-4D97-AF65-F5344CB8AC3E}">
        <p14:creationId xmlns:p14="http://schemas.microsoft.com/office/powerpoint/2010/main" val="954833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13AC53A-BF66-4EBE-9919-9FBAACA3F4AD}" type="slidenum">
              <a:rPr lang="en-US"/>
              <a:pPr/>
              <a:t>27</a:t>
            </a:fld>
            <a:endParaRPr lang="en-US"/>
          </a:p>
        </p:txBody>
      </p:sp>
      <p:sp>
        <p:nvSpPr>
          <p:cNvPr id="1004546" name="Slide Image Placeholder 1"/>
          <p:cNvSpPr>
            <a:spLocks noGrp="1" noRot="1" noChangeAspect="1" noTextEdit="1"/>
          </p:cNvSpPr>
          <p:nvPr>
            <p:ph type="sldImg"/>
          </p:nvPr>
        </p:nvSpPr>
        <p:spPr>
          <a:ln/>
        </p:spPr>
      </p:sp>
      <p:sp>
        <p:nvSpPr>
          <p:cNvPr id="1004547" name="Notes Placeholder 2"/>
          <p:cNvSpPr>
            <a:spLocks noGrp="1"/>
          </p:cNvSpPr>
          <p:nvPr>
            <p:ph type="body" idx="1"/>
          </p:nvPr>
        </p:nvSpPr>
        <p:spPr>
          <a:xfrm>
            <a:off x="889000" y="4705350"/>
            <a:ext cx="4884738" cy="4457700"/>
          </a:xfrm>
        </p:spPr>
        <p:txBody>
          <a:bodyPr/>
          <a:lstStyle/>
          <a:p>
            <a:endParaRPr lang="en-US"/>
          </a:p>
        </p:txBody>
      </p:sp>
      <p:sp>
        <p:nvSpPr>
          <p:cNvPr id="1004548" name="Slide Number Placeholder 3"/>
          <p:cNvSpPr txBox="1">
            <a:spLocks noGrp="1"/>
          </p:cNvSpPr>
          <p:nvPr/>
        </p:nvSpPr>
        <p:spPr bwMode="auto">
          <a:xfrm>
            <a:off x="3775075" y="9410700"/>
            <a:ext cx="28876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78469AAE-2E39-4983-8FD4-785B411A4BED}" type="slidenum">
              <a:rPr lang="en-US" sz="1200">
                <a:latin typeface="Times New Roman" panose="02020603050405020304" pitchFamily="18" charset="0"/>
              </a:rPr>
              <a:pPr algn="r"/>
              <a:t>27</a:t>
            </a:fld>
            <a:endParaRPr lang="en-US" sz="1200">
              <a:latin typeface="Times New Roman" panose="02020603050405020304" pitchFamily="18" charset="0"/>
            </a:endParaRPr>
          </a:p>
        </p:txBody>
      </p:sp>
    </p:spTree>
    <p:extLst>
      <p:ext uri="{BB962C8B-B14F-4D97-AF65-F5344CB8AC3E}">
        <p14:creationId xmlns:p14="http://schemas.microsoft.com/office/powerpoint/2010/main" val="27307244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4F1CE72-432F-4FA3-99F9-362753866063}" type="slidenum">
              <a:rPr lang="en-US"/>
              <a:pPr/>
              <a:t>28</a:t>
            </a:fld>
            <a:endParaRPr lang="en-US"/>
          </a:p>
        </p:txBody>
      </p:sp>
      <p:sp>
        <p:nvSpPr>
          <p:cNvPr id="1076226" name="Slide Image Placeholder 1"/>
          <p:cNvSpPr>
            <a:spLocks noGrp="1" noRot="1" noChangeAspect="1" noTextEdit="1"/>
          </p:cNvSpPr>
          <p:nvPr>
            <p:ph type="sldImg"/>
          </p:nvPr>
        </p:nvSpPr>
        <p:spPr>
          <a:ln/>
        </p:spPr>
      </p:sp>
      <p:sp>
        <p:nvSpPr>
          <p:cNvPr id="1076227" name="Notes Placeholder 2"/>
          <p:cNvSpPr>
            <a:spLocks noGrp="1"/>
          </p:cNvSpPr>
          <p:nvPr>
            <p:ph type="body" idx="1"/>
          </p:nvPr>
        </p:nvSpPr>
        <p:spPr>
          <a:xfrm>
            <a:off x="889000" y="4705350"/>
            <a:ext cx="4884738" cy="4457700"/>
          </a:xfrm>
        </p:spPr>
        <p:txBody>
          <a:bodyPr/>
          <a:lstStyle/>
          <a:p>
            <a:endParaRPr lang="en-US"/>
          </a:p>
        </p:txBody>
      </p:sp>
      <p:sp>
        <p:nvSpPr>
          <p:cNvPr id="1076228" name="Slide Number Placeholder 3"/>
          <p:cNvSpPr txBox="1">
            <a:spLocks noGrp="1"/>
          </p:cNvSpPr>
          <p:nvPr/>
        </p:nvSpPr>
        <p:spPr bwMode="auto">
          <a:xfrm>
            <a:off x="3775075" y="9410700"/>
            <a:ext cx="28876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20EB3773-C5B1-4BAD-9B99-6F5AD8EAB16F}" type="slidenum">
              <a:rPr lang="en-US" sz="1200">
                <a:latin typeface="Times New Roman" panose="02020603050405020304" pitchFamily="18" charset="0"/>
              </a:rPr>
              <a:pPr algn="r"/>
              <a:t>28</a:t>
            </a:fld>
            <a:endParaRPr lang="en-US" sz="1200">
              <a:latin typeface="Times New Roman" panose="02020603050405020304" pitchFamily="18" charset="0"/>
            </a:endParaRPr>
          </a:p>
        </p:txBody>
      </p:sp>
    </p:spTree>
    <p:extLst>
      <p:ext uri="{BB962C8B-B14F-4D97-AF65-F5344CB8AC3E}">
        <p14:creationId xmlns:p14="http://schemas.microsoft.com/office/powerpoint/2010/main" val="34865540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280E7DE-D013-4C71-8FD4-90EAF816390C}" type="slidenum">
              <a:rPr lang="en-US"/>
              <a:pPr/>
              <a:t>29</a:t>
            </a:fld>
            <a:endParaRPr lang="en-US"/>
          </a:p>
        </p:txBody>
      </p:sp>
      <p:sp>
        <p:nvSpPr>
          <p:cNvPr id="1006594" name="Slide Image Placeholder 1"/>
          <p:cNvSpPr>
            <a:spLocks noGrp="1" noRot="1" noChangeAspect="1" noTextEdit="1"/>
          </p:cNvSpPr>
          <p:nvPr>
            <p:ph type="sldImg"/>
          </p:nvPr>
        </p:nvSpPr>
        <p:spPr>
          <a:ln/>
        </p:spPr>
      </p:sp>
      <p:sp>
        <p:nvSpPr>
          <p:cNvPr id="1006595" name="Notes Placeholder 2"/>
          <p:cNvSpPr>
            <a:spLocks noGrp="1"/>
          </p:cNvSpPr>
          <p:nvPr>
            <p:ph type="body" idx="1"/>
          </p:nvPr>
        </p:nvSpPr>
        <p:spPr>
          <a:xfrm>
            <a:off x="889000" y="4705350"/>
            <a:ext cx="4884738" cy="4457700"/>
          </a:xfrm>
        </p:spPr>
        <p:txBody>
          <a:bodyPr/>
          <a:lstStyle/>
          <a:p>
            <a:endParaRPr lang="en-US"/>
          </a:p>
        </p:txBody>
      </p:sp>
      <p:sp>
        <p:nvSpPr>
          <p:cNvPr id="1006596" name="Slide Number Placeholder 3"/>
          <p:cNvSpPr txBox="1">
            <a:spLocks noGrp="1"/>
          </p:cNvSpPr>
          <p:nvPr/>
        </p:nvSpPr>
        <p:spPr bwMode="auto">
          <a:xfrm>
            <a:off x="3775075" y="9410700"/>
            <a:ext cx="28876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C202201F-B4A0-4EA1-B70A-DCA0B8C451DF}" type="slidenum">
              <a:rPr lang="en-US" sz="1200">
                <a:latin typeface="Times New Roman" panose="02020603050405020304" pitchFamily="18" charset="0"/>
              </a:rPr>
              <a:pPr algn="r"/>
              <a:t>29</a:t>
            </a:fld>
            <a:endParaRPr lang="en-US" sz="1200">
              <a:latin typeface="Times New Roman" panose="02020603050405020304" pitchFamily="18" charset="0"/>
            </a:endParaRPr>
          </a:p>
        </p:txBody>
      </p:sp>
    </p:spTree>
    <p:extLst>
      <p:ext uri="{BB962C8B-B14F-4D97-AF65-F5344CB8AC3E}">
        <p14:creationId xmlns:p14="http://schemas.microsoft.com/office/powerpoint/2010/main" val="4845889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IE" dirty="0"/>
          </a:p>
        </p:txBody>
      </p:sp>
      <p:sp>
        <p:nvSpPr>
          <p:cNvPr id="4" name="Slide Number Placeholder 3"/>
          <p:cNvSpPr>
            <a:spLocks noGrp="1"/>
          </p:cNvSpPr>
          <p:nvPr>
            <p:ph type="sldNum" sz="quarter" idx="10"/>
          </p:nvPr>
        </p:nvSpPr>
        <p:spPr/>
        <p:txBody>
          <a:bodyPr/>
          <a:lstStyle/>
          <a:p>
            <a:fld id="{6129D33D-5743-4426-B759-35DAA819D698}" type="slidenum">
              <a:rPr lang="en-GB" smtClean="0"/>
              <a:t>30</a:t>
            </a:fld>
            <a:endParaRPr lang="en-GB"/>
          </a:p>
        </p:txBody>
      </p:sp>
    </p:spTree>
    <p:extLst>
      <p:ext uri="{BB962C8B-B14F-4D97-AF65-F5344CB8AC3E}">
        <p14:creationId xmlns:p14="http://schemas.microsoft.com/office/powerpoint/2010/main" val="773616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0E22208-D9E3-451F-9E7C-8DD0D377B9A2}" type="slidenum">
              <a:rPr lang="en-US"/>
              <a:pPr/>
              <a:t>4</a:t>
            </a:fld>
            <a:endParaRPr lang="en-US"/>
          </a:p>
        </p:txBody>
      </p:sp>
      <p:sp>
        <p:nvSpPr>
          <p:cNvPr id="977922" name="Slide Image Placeholder 1"/>
          <p:cNvSpPr>
            <a:spLocks noGrp="1" noRot="1" noChangeAspect="1" noTextEdit="1"/>
          </p:cNvSpPr>
          <p:nvPr>
            <p:ph type="sldImg"/>
          </p:nvPr>
        </p:nvSpPr>
        <p:spPr>
          <a:ln/>
        </p:spPr>
      </p:sp>
      <p:sp>
        <p:nvSpPr>
          <p:cNvPr id="977923" name="Notes Placeholder 2"/>
          <p:cNvSpPr>
            <a:spLocks noGrp="1"/>
          </p:cNvSpPr>
          <p:nvPr>
            <p:ph type="body" idx="1"/>
          </p:nvPr>
        </p:nvSpPr>
        <p:spPr>
          <a:xfrm>
            <a:off x="889000" y="4705350"/>
            <a:ext cx="4884738" cy="4457700"/>
          </a:xfrm>
        </p:spPr>
        <p:txBody>
          <a:bodyPr/>
          <a:lstStyle/>
          <a:p>
            <a:endParaRPr lang="en-US"/>
          </a:p>
        </p:txBody>
      </p:sp>
      <p:sp>
        <p:nvSpPr>
          <p:cNvPr id="977924" name="Slide Number Placeholder 3"/>
          <p:cNvSpPr txBox="1">
            <a:spLocks noGrp="1"/>
          </p:cNvSpPr>
          <p:nvPr/>
        </p:nvSpPr>
        <p:spPr bwMode="auto">
          <a:xfrm>
            <a:off x="3775075" y="9410700"/>
            <a:ext cx="28876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658BFAFB-54DF-4BB0-9945-3786A3A00908}" type="slidenum">
              <a:rPr lang="en-US" sz="1200">
                <a:latin typeface="Times New Roman" panose="02020603050405020304" pitchFamily="18" charset="0"/>
              </a:rPr>
              <a:pPr algn="r"/>
              <a:t>4</a:t>
            </a:fld>
            <a:endParaRPr lang="en-US" sz="1200">
              <a:latin typeface="Times New Roman" panose="02020603050405020304" pitchFamily="18" charset="0"/>
            </a:endParaRPr>
          </a:p>
        </p:txBody>
      </p:sp>
    </p:spTree>
    <p:extLst>
      <p:ext uri="{BB962C8B-B14F-4D97-AF65-F5344CB8AC3E}">
        <p14:creationId xmlns:p14="http://schemas.microsoft.com/office/powerpoint/2010/main" val="3152455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BB36B7-C560-402A-83F9-CC90170C1A62}" type="slidenum">
              <a:rPr lang="en-US"/>
              <a:pPr/>
              <a:t>5</a:t>
            </a:fld>
            <a:endParaRPr lang="en-US"/>
          </a:p>
        </p:txBody>
      </p:sp>
      <p:sp>
        <p:nvSpPr>
          <p:cNvPr id="1061890" name="Rectangle 2"/>
          <p:cNvSpPr>
            <a:spLocks noGrp="1" noRot="1" noChangeAspect="1" noChangeArrowheads="1" noTextEdit="1"/>
          </p:cNvSpPr>
          <p:nvPr>
            <p:ph type="sldImg"/>
          </p:nvPr>
        </p:nvSpPr>
        <p:spPr>
          <a:ln/>
        </p:spPr>
      </p:sp>
      <p:sp>
        <p:nvSpPr>
          <p:cNvPr id="1061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49666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B706D7-9D1E-4665-93F2-D8D976E5EAEC}" type="slidenum">
              <a:rPr lang="en-US"/>
              <a:pPr/>
              <a:t>6</a:t>
            </a:fld>
            <a:endParaRPr lang="en-US"/>
          </a:p>
        </p:txBody>
      </p:sp>
      <p:sp>
        <p:nvSpPr>
          <p:cNvPr id="1065986" name="Rectangle 2"/>
          <p:cNvSpPr>
            <a:spLocks noGrp="1" noRot="1" noChangeAspect="1" noChangeArrowheads="1" noTextEdit="1"/>
          </p:cNvSpPr>
          <p:nvPr>
            <p:ph type="sldImg"/>
          </p:nvPr>
        </p:nvSpPr>
        <p:spPr>
          <a:ln/>
        </p:spPr>
      </p:sp>
      <p:sp>
        <p:nvSpPr>
          <p:cNvPr id="1065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01420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430CA34-3CC0-47F2-AEE9-58F04C55B640}" type="slidenum">
              <a:rPr lang="en-US"/>
              <a:pPr/>
              <a:t>7</a:t>
            </a:fld>
            <a:endParaRPr lang="en-US"/>
          </a:p>
        </p:txBody>
      </p:sp>
      <p:sp>
        <p:nvSpPr>
          <p:cNvPr id="979970" name="Slide Image Placeholder 1"/>
          <p:cNvSpPr>
            <a:spLocks noGrp="1" noRot="1" noChangeAspect="1" noTextEdit="1"/>
          </p:cNvSpPr>
          <p:nvPr>
            <p:ph type="sldImg"/>
          </p:nvPr>
        </p:nvSpPr>
        <p:spPr>
          <a:ln/>
        </p:spPr>
      </p:sp>
      <p:sp>
        <p:nvSpPr>
          <p:cNvPr id="979971" name="Notes Placeholder 2"/>
          <p:cNvSpPr>
            <a:spLocks noGrp="1"/>
          </p:cNvSpPr>
          <p:nvPr>
            <p:ph type="body" idx="1"/>
          </p:nvPr>
        </p:nvSpPr>
        <p:spPr>
          <a:xfrm>
            <a:off x="889000" y="4705350"/>
            <a:ext cx="4884738" cy="4457700"/>
          </a:xfrm>
        </p:spPr>
        <p:txBody>
          <a:bodyPr/>
          <a:lstStyle/>
          <a:p>
            <a:endParaRPr lang="en-US"/>
          </a:p>
        </p:txBody>
      </p:sp>
      <p:sp>
        <p:nvSpPr>
          <p:cNvPr id="979972" name="Slide Number Placeholder 3"/>
          <p:cNvSpPr txBox="1">
            <a:spLocks noGrp="1"/>
          </p:cNvSpPr>
          <p:nvPr/>
        </p:nvSpPr>
        <p:spPr bwMode="auto">
          <a:xfrm>
            <a:off x="3775075" y="9410700"/>
            <a:ext cx="28876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6E58C8F9-F82E-4467-9FE0-57B14158C88F}" type="slidenum">
              <a:rPr lang="en-US" sz="1200">
                <a:latin typeface="Times New Roman" panose="02020603050405020304" pitchFamily="18" charset="0"/>
              </a:rPr>
              <a:pPr algn="r"/>
              <a:t>7</a:t>
            </a:fld>
            <a:endParaRPr lang="en-US" sz="1200">
              <a:latin typeface="Times New Roman" panose="02020603050405020304" pitchFamily="18" charset="0"/>
            </a:endParaRPr>
          </a:p>
        </p:txBody>
      </p:sp>
    </p:spTree>
    <p:extLst>
      <p:ext uri="{BB962C8B-B14F-4D97-AF65-F5344CB8AC3E}">
        <p14:creationId xmlns:p14="http://schemas.microsoft.com/office/powerpoint/2010/main" val="218848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7E9D5BF-CE0C-4B72-BBD4-2E0E46550C4A}" type="slidenum">
              <a:rPr lang="en-US"/>
              <a:pPr/>
              <a:t>8</a:t>
            </a:fld>
            <a:endParaRPr lang="en-US"/>
          </a:p>
        </p:txBody>
      </p:sp>
      <p:sp>
        <p:nvSpPr>
          <p:cNvPr id="982018" name="Slide Image Placeholder 1"/>
          <p:cNvSpPr>
            <a:spLocks noGrp="1" noRot="1" noChangeAspect="1" noTextEdit="1"/>
          </p:cNvSpPr>
          <p:nvPr>
            <p:ph type="sldImg"/>
          </p:nvPr>
        </p:nvSpPr>
        <p:spPr>
          <a:ln/>
        </p:spPr>
      </p:sp>
      <p:sp>
        <p:nvSpPr>
          <p:cNvPr id="982019" name="Notes Placeholder 2"/>
          <p:cNvSpPr>
            <a:spLocks noGrp="1"/>
          </p:cNvSpPr>
          <p:nvPr>
            <p:ph type="body" idx="1"/>
          </p:nvPr>
        </p:nvSpPr>
        <p:spPr>
          <a:xfrm>
            <a:off x="889000" y="4705350"/>
            <a:ext cx="4884738" cy="4457700"/>
          </a:xfrm>
        </p:spPr>
        <p:txBody>
          <a:bodyPr/>
          <a:lstStyle/>
          <a:p>
            <a:endParaRPr lang="en-US"/>
          </a:p>
        </p:txBody>
      </p:sp>
      <p:sp>
        <p:nvSpPr>
          <p:cNvPr id="982020" name="Slide Number Placeholder 3"/>
          <p:cNvSpPr txBox="1">
            <a:spLocks noGrp="1"/>
          </p:cNvSpPr>
          <p:nvPr/>
        </p:nvSpPr>
        <p:spPr bwMode="auto">
          <a:xfrm>
            <a:off x="3775075" y="9410700"/>
            <a:ext cx="28876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1B28EB25-4EB6-49A9-A87E-3022CFDAB574}" type="slidenum">
              <a:rPr lang="en-US" sz="1200">
                <a:latin typeface="Times New Roman" panose="02020603050405020304" pitchFamily="18" charset="0"/>
              </a:rPr>
              <a:pPr algn="r"/>
              <a:t>8</a:t>
            </a:fld>
            <a:endParaRPr lang="en-US" sz="1200">
              <a:latin typeface="Times New Roman" panose="02020603050405020304" pitchFamily="18" charset="0"/>
            </a:endParaRPr>
          </a:p>
        </p:txBody>
      </p:sp>
    </p:spTree>
    <p:extLst>
      <p:ext uri="{BB962C8B-B14F-4D97-AF65-F5344CB8AC3E}">
        <p14:creationId xmlns:p14="http://schemas.microsoft.com/office/powerpoint/2010/main" val="795627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83E6BCB-D8D9-4AC5-9D78-B5FED5C74060}" type="slidenum">
              <a:rPr lang="en-US"/>
              <a:pPr/>
              <a:t>9</a:t>
            </a:fld>
            <a:endParaRPr lang="en-US"/>
          </a:p>
        </p:txBody>
      </p:sp>
      <p:sp>
        <p:nvSpPr>
          <p:cNvPr id="992258" name="Slide Image Placeholder 1"/>
          <p:cNvSpPr>
            <a:spLocks noGrp="1" noRot="1" noChangeAspect="1" noTextEdit="1"/>
          </p:cNvSpPr>
          <p:nvPr>
            <p:ph type="sldImg"/>
          </p:nvPr>
        </p:nvSpPr>
        <p:spPr>
          <a:ln/>
        </p:spPr>
      </p:sp>
      <p:sp>
        <p:nvSpPr>
          <p:cNvPr id="992259" name="Notes Placeholder 2"/>
          <p:cNvSpPr>
            <a:spLocks noGrp="1"/>
          </p:cNvSpPr>
          <p:nvPr>
            <p:ph type="body" idx="1"/>
          </p:nvPr>
        </p:nvSpPr>
        <p:spPr>
          <a:xfrm>
            <a:off x="889000" y="4705350"/>
            <a:ext cx="4884738" cy="4457700"/>
          </a:xfrm>
        </p:spPr>
        <p:txBody>
          <a:bodyPr/>
          <a:lstStyle/>
          <a:p>
            <a:endParaRPr lang="en-US"/>
          </a:p>
        </p:txBody>
      </p:sp>
      <p:sp>
        <p:nvSpPr>
          <p:cNvPr id="992260" name="Slide Number Placeholder 3"/>
          <p:cNvSpPr txBox="1">
            <a:spLocks noGrp="1"/>
          </p:cNvSpPr>
          <p:nvPr/>
        </p:nvSpPr>
        <p:spPr bwMode="auto">
          <a:xfrm>
            <a:off x="3775075" y="9410700"/>
            <a:ext cx="28876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DC647FDC-DE42-4ED7-9B7A-FD82128379A7}" type="slidenum">
              <a:rPr lang="en-US" sz="1200">
                <a:latin typeface="Times New Roman" panose="02020603050405020304" pitchFamily="18" charset="0"/>
              </a:rPr>
              <a:pPr algn="r"/>
              <a:t>9</a:t>
            </a:fld>
            <a:endParaRPr lang="en-US" sz="1200">
              <a:latin typeface="Times New Roman" panose="02020603050405020304" pitchFamily="18" charset="0"/>
            </a:endParaRPr>
          </a:p>
        </p:txBody>
      </p:sp>
    </p:spTree>
    <p:extLst>
      <p:ext uri="{BB962C8B-B14F-4D97-AF65-F5344CB8AC3E}">
        <p14:creationId xmlns:p14="http://schemas.microsoft.com/office/powerpoint/2010/main" val="4059385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83E6BCB-D8D9-4AC5-9D78-B5FED5C74060}" type="slidenum">
              <a:rPr lang="en-US"/>
              <a:pPr/>
              <a:t>10</a:t>
            </a:fld>
            <a:endParaRPr lang="en-US"/>
          </a:p>
        </p:txBody>
      </p:sp>
      <p:sp>
        <p:nvSpPr>
          <p:cNvPr id="992258" name="Slide Image Placeholder 1"/>
          <p:cNvSpPr>
            <a:spLocks noGrp="1" noRot="1" noChangeAspect="1" noTextEdit="1"/>
          </p:cNvSpPr>
          <p:nvPr>
            <p:ph type="sldImg"/>
          </p:nvPr>
        </p:nvSpPr>
        <p:spPr>
          <a:ln/>
        </p:spPr>
      </p:sp>
      <p:sp>
        <p:nvSpPr>
          <p:cNvPr id="992259" name="Notes Placeholder 2"/>
          <p:cNvSpPr>
            <a:spLocks noGrp="1"/>
          </p:cNvSpPr>
          <p:nvPr>
            <p:ph type="body" idx="1"/>
          </p:nvPr>
        </p:nvSpPr>
        <p:spPr>
          <a:xfrm>
            <a:off x="889000" y="4705350"/>
            <a:ext cx="4884738" cy="4457700"/>
          </a:xfrm>
        </p:spPr>
        <p:txBody>
          <a:bodyPr/>
          <a:lstStyle/>
          <a:p>
            <a:endParaRPr lang="en-US"/>
          </a:p>
        </p:txBody>
      </p:sp>
      <p:sp>
        <p:nvSpPr>
          <p:cNvPr id="992260" name="Slide Number Placeholder 3"/>
          <p:cNvSpPr txBox="1">
            <a:spLocks noGrp="1"/>
          </p:cNvSpPr>
          <p:nvPr/>
        </p:nvSpPr>
        <p:spPr bwMode="auto">
          <a:xfrm>
            <a:off x="3775075" y="9410700"/>
            <a:ext cx="28876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DC647FDC-DE42-4ED7-9B7A-FD82128379A7}" type="slidenum">
              <a:rPr lang="en-US" sz="1200">
                <a:latin typeface="Times New Roman" panose="02020603050405020304" pitchFamily="18" charset="0"/>
              </a:rPr>
              <a:pPr algn="r"/>
              <a:t>10</a:t>
            </a:fld>
            <a:endParaRPr lang="en-US" sz="1200">
              <a:latin typeface="Times New Roman" panose="02020603050405020304" pitchFamily="18" charset="0"/>
            </a:endParaRPr>
          </a:p>
        </p:txBody>
      </p:sp>
    </p:spTree>
    <p:extLst>
      <p:ext uri="{BB962C8B-B14F-4D97-AF65-F5344CB8AC3E}">
        <p14:creationId xmlns:p14="http://schemas.microsoft.com/office/powerpoint/2010/main" val="465517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DCFBB38-95A9-4373-8FBD-C72431FE8CFC}" type="datetimeFigureOut">
              <a:rPr lang="en-GB" smtClean="0"/>
              <a:t>26/02/2014</a:t>
            </a:fld>
            <a:endParaRPr lang="en-GB"/>
          </a:p>
        </p:txBody>
      </p:sp>
      <p:sp>
        <p:nvSpPr>
          <p:cNvPr id="5" name="Footer Placeholder 4"/>
          <p:cNvSpPr>
            <a:spLocks noGrp="1"/>
          </p:cNvSpPr>
          <p:nvPr>
            <p:ph type="ftr" sz="quarter" idx="11"/>
          </p:nvPr>
        </p:nvSpPr>
        <p:spPr/>
        <p:txBody>
          <a:bodyPr/>
          <a:lstStyle/>
          <a:p>
            <a:r>
              <a:rPr lang="en-GB" dirty="0" smtClean="0"/>
              <a:t>Lisa Murphy</a:t>
            </a:r>
            <a:endParaRPr lang="en-GB" dirty="0"/>
          </a:p>
        </p:txBody>
      </p:sp>
      <p:sp>
        <p:nvSpPr>
          <p:cNvPr id="6" name="Slide Number Placeholder 5"/>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111794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DCFBB38-95A9-4373-8FBD-C72431FE8CFC}" type="datetimeFigureOut">
              <a:rPr lang="en-GB" smtClean="0"/>
              <a:t>26/02/2014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2675708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DCFBB38-95A9-4373-8FBD-C72431FE8CFC}" type="datetimeFigureOut">
              <a:rPr lang="en-GB" smtClean="0"/>
              <a:t>26/02/2014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3603775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smtClean="0"/>
              <a:t>Click to edit Master title style</a:t>
            </a:r>
            <a:endParaRPr lang="en-IE"/>
          </a:p>
        </p:txBody>
      </p:sp>
      <p:sp>
        <p:nvSpPr>
          <p:cNvPr id="3" name="Text Placeholder 2"/>
          <p:cNvSpPr>
            <a:spLocks noGrp="1"/>
          </p:cNvSpPr>
          <p:nvPr>
            <p:ph type="body" sz="half" idx="1"/>
          </p:nvPr>
        </p:nvSpPr>
        <p:spPr>
          <a:xfrm>
            <a:off x="414338" y="1252538"/>
            <a:ext cx="4102100" cy="4843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68838" y="1252538"/>
            <a:ext cx="4103687" cy="4843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extLst>
      <p:ext uri="{BB962C8B-B14F-4D97-AF65-F5344CB8AC3E}">
        <p14:creationId xmlns:p14="http://schemas.microsoft.com/office/powerpoint/2010/main" val="1140820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524000" y="190500"/>
            <a:ext cx="7010400" cy="1527175"/>
          </a:xfrm>
        </p:spPr>
        <p:txBody>
          <a:bodyPr/>
          <a:lstStyle/>
          <a:p>
            <a:r>
              <a:rPr lang="en-US" smtClean="0"/>
              <a:t>Click to edit Master title style</a:t>
            </a:r>
            <a:endParaRPr lang="en-IE"/>
          </a:p>
        </p:txBody>
      </p:sp>
      <p:sp>
        <p:nvSpPr>
          <p:cNvPr id="3" name="Text Placeholder 2"/>
          <p:cNvSpPr>
            <a:spLocks noGrp="1"/>
          </p:cNvSpPr>
          <p:nvPr>
            <p:ph type="body" sz="half" idx="1"/>
          </p:nvPr>
        </p:nvSpPr>
        <p:spPr>
          <a:xfrm>
            <a:off x="1524000" y="1905000"/>
            <a:ext cx="3429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lipArt Placeholder 3"/>
          <p:cNvSpPr>
            <a:spLocks noGrp="1"/>
          </p:cNvSpPr>
          <p:nvPr>
            <p:ph type="clipArt" sz="half" idx="2"/>
          </p:nvPr>
        </p:nvSpPr>
        <p:spPr>
          <a:xfrm>
            <a:off x="5105400" y="1905000"/>
            <a:ext cx="3429000" cy="4114800"/>
          </a:xfrm>
        </p:spPr>
        <p:txBody>
          <a:bodyPr/>
          <a:lstStyle/>
          <a:p>
            <a:pPr lvl="0"/>
            <a:endParaRPr lang="en-IE" noProof="0" smtClean="0"/>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fld id="{F1F85E94-F357-4C6B-9E6B-35DBEED9CBA7}" type="slidenum">
              <a:rPr lang="en-US"/>
              <a:pPr/>
              <a:t>‹#›</a:t>
            </a:fld>
            <a:endParaRPr lang="en-US"/>
          </a:p>
        </p:txBody>
      </p:sp>
    </p:spTree>
    <p:extLst>
      <p:ext uri="{BB962C8B-B14F-4D97-AF65-F5344CB8AC3E}">
        <p14:creationId xmlns:p14="http://schemas.microsoft.com/office/powerpoint/2010/main" val="307672255"/>
      </p:ext>
    </p:extLst>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DCFBB38-95A9-4373-8FBD-C72431FE8CFC}" type="datetimeFigureOut">
              <a:rPr lang="en-GB" smtClean="0"/>
              <a:t>26/02/2014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3993641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CFBB38-95A9-4373-8FBD-C72431FE8CFC}" type="datetimeFigureOut">
              <a:rPr lang="en-GB" smtClean="0"/>
              <a:t>26/02/2014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3728768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DCFBB38-95A9-4373-8FBD-C72431FE8CFC}" type="datetimeFigureOut">
              <a:rPr lang="en-GB" smtClean="0"/>
              <a:t>26/02/2014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2243843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DCFBB38-95A9-4373-8FBD-C72431FE8CFC}" type="datetimeFigureOut">
              <a:rPr lang="en-GB" smtClean="0"/>
              <a:t>26/02/2014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1894067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DCFBB38-95A9-4373-8FBD-C72431FE8CFC}" type="datetimeFigureOut">
              <a:rPr lang="en-GB" smtClean="0"/>
              <a:t>26/02/2014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160184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CFBB38-95A9-4373-8FBD-C72431FE8CFC}" type="datetimeFigureOut">
              <a:rPr lang="en-GB" smtClean="0"/>
              <a:t>26/02/2014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588513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CFBB38-95A9-4373-8FBD-C72431FE8CFC}" type="datetimeFigureOut">
              <a:rPr lang="en-GB" smtClean="0"/>
              <a:t>26/02/2014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3330185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CFBB38-95A9-4373-8FBD-C72431FE8CFC}" type="datetimeFigureOut">
              <a:rPr lang="en-GB" smtClean="0"/>
              <a:t>26/02/2014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2601767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tmp"/><Relationship Id="rId2" Type="http://schemas.openxmlformats.org/officeDocument/2006/relationships/slideLayout" Target="../slideLayouts/slideLayout2.xml"/><Relationship Id="rId16" Type="http://schemas.openxmlformats.org/officeDocument/2006/relationships/image" Target="../media/image2.tm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m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6632"/>
            <a:ext cx="8229600" cy="1143000"/>
          </a:xfrm>
          <a:prstGeom prst="rect">
            <a:avLst/>
          </a:prstGeom>
        </p:spPr>
        <p:txBody>
          <a:bodyPr vert="horz" lIns="91440" tIns="45720" rIns="91440" bIns="45720" rtlCol="0" anchor="ctr">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CFBB38-95A9-4373-8FBD-C72431FE8CFC}" type="datetimeFigureOut">
              <a:rPr lang="en-GB" smtClean="0"/>
              <a:t>26/02/2014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smtClean="0"/>
              <a:t>Lisa Murphy</a:t>
            </a: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8864-E865-4EE8-BF67-3DC1CAFCB4C9}" type="slidenum">
              <a:rPr lang="en-GB" smtClean="0"/>
              <a:t>‹#›</a:t>
            </a:fld>
            <a:endParaRPr lang="en-GB"/>
          </a:p>
        </p:txBody>
      </p:sp>
      <p:pic>
        <p:nvPicPr>
          <p:cNvPr id="7" name="Picture 6" descr="Screen Clipping"/>
          <p:cNvPicPr>
            <a:picLocks noChangeAspect="1"/>
          </p:cNvPicPr>
          <p:nvPr userDrawn="1"/>
        </p:nvPicPr>
        <p:blipFill rotWithShape="1">
          <a:blip r:embed="rId15">
            <a:extLst>
              <a:ext uri="{28A0092B-C50C-407E-A947-70E740481C1C}">
                <a14:useLocalDpi xmlns:a14="http://schemas.microsoft.com/office/drawing/2010/main" val="0"/>
              </a:ext>
            </a:extLst>
          </a:blip>
          <a:srcRect r="73986"/>
          <a:stretch/>
        </p:blipFill>
        <p:spPr>
          <a:xfrm flipV="1">
            <a:off x="5869" y="1223041"/>
            <a:ext cx="9138132" cy="45719"/>
          </a:xfrm>
          <a:prstGeom prst="rect">
            <a:avLst/>
          </a:prstGeom>
        </p:spPr>
      </p:pic>
      <p:pic>
        <p:nvPicPr>
          <p:cNvPr id="8" name="Picture 7" descr="Screen Clipping"/>
          <p:cNvPicPr>
            <a:picLocks noChangeAspect="1"/>
          </p:cNvPicPr>
          <p:nvPr userDrawn="1"/>
        </p:nvPicPr>
        <p:blipFill rotWithShape="1">
          <a:blip r:embed="rId16">
            <a:extLst>
              <a:ext uri="{28A0092B-C50C-407E-A947-70E740481C1C}">
                <a14:useLocalDpi xmlns:a14="http://schemas.microsoft.com/office/drawing/2010/main" val="0"/>
              </a:ext>
            </a:extLst>
          </a:blip>
          <a:srcRect t="1" r="1540" b="16255"/>
          <a:stretch/>
        </p:blipFill>
        <p:spPr>
          <a:xfrm flipV="1">
            <a:off x="6207182" y="1223040"/>
            <a:ext cx="2973330" cy="135437"/>
          </a:xfrm>
          <a:prstGeom prst="rect">
            <a:avLst/>
          </a:prstGeom>
        </p:spPr>
      </p:pic>
      <p:pic>
        <p:nvPicPr>
          <p:cNvPr id="9" name="Picture 8" descr="Screen Clipping"/>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876256" y="25013"/>
            <a:ext cx="2257740" cy="1171739"/>
          </a:xfrm>
          <a:prstGeom prst="rect">
            <a:avLst/>
          </a:prstGeom>
        </p:spPr>
      </p:pic>
    </p:spTree>
    <p:extLst>
      <p:ext uri="{BB962C8B-B14F-4D97-AF65-F5344CB8AC3E}">
        <p14:creationId xmlns:p14="http://schemas.microsoft.com/office/powerpoint/2010/main" val="203002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spcBef>
          <a:spcPct val="0"/>
        </a:spcBef>
        <a:buNone/>
        <a:defRPr sz="4000" b="1" kern="1200">
          <a:solidFill>
            <a:srgbClr val="00008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rgbClr val="00008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008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008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008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008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youtube.com/watch?v=yeepZr64XjU"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Dilbert_InternetSecurityHo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76282"/>
            <a:ext cx="8784976" cy="5459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722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447800" y="152400"/>
            <a:ext cx="7696200" cy="571500"/>
          </a:xfrm>
          <a:prstGeom prst="rect">
            <a:avLst/>
          </a:prstGeom>
          <a:noFill/>
          <a:ln w="12700">
            <a:noFill/>
            <a:miter lim="800000"/>
            <a:headEnd/>
            <a:tailEnd/>
          </a:ln>
          <a:effectLst/>
        </p:spPr>
        <p:txBody>
          <a:bodyPr lIns="90488" tIns="44450" rIns="90488"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endParaRPr lang="en-US" sz="2400" b="1" dirty="0">
              <a:solidFill>
                <a:schemeClr val="bg1"/>
              </a:solidFill>
              <a:effectLst>
                <a:outerShdw blurRad="38100" dist="38100" dir="2700000" algn="tl">
                  <a:srgbClr val="C0C0C0"/>
                </a:outerShdw>
              </a:effectLst>
            </a:endParaRPr>
          </a:p>
        </p:txBody>
      </p:sp>
      <p:sp>
        <p:nvSpPr>
          <p:cNvPr id="11" name="Title 1"/>
          <p:cNvSpPr txBox="1">
            <a:spLocks/>
          </p:cNvSpPr>
          <p:nvPr/>
        </p:nvSpPr>
        <p:spPr>
          <a:xfrm>
            <a:off x="457200" y="116632"/>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1" kern="1200">
                <a:solidFill>
                  <a:srgbClr val="000080"/>
                </a:solidFill>
                <a:latin typeface="+mj-lt"/>
                <a:ea typeface="+mj-ea"/>
                <a:cs typeface="+mj-cs"/>
              </a:defRPr>
            </a:lvl1pPr>
          </a:lstStyle>
          <a:p>
            <a:r>
              <a:rPr lang="en-GB" dirty="0" smtClean="0">
                <a:solidFill>
                  <a:srgbClr val="FF6600"/>
                </a:solidFill>
              </a:rPr>
              <a:t>E </a:t>
            </a:r>
            <a:r>
              <a:rPr lang="en-GB" dirty="0" err="1" smtClean="0"/>
              <a:t>xercise</a:t>
            </a:r>
            <a:r>
              <a:rPr lang="en-GB" dirty="0" smtClean="0"/>
              <a:t> 1 – Computer Security</a:t>
            </a:r>
            <a:endParaRPr lang="en-GB" dirty="0">
              <a:solidFill>
                <a:srgbClr val="FF6600"/>
              </a:solidFill>
            </a:endParaRPr>
          </a:p>
        </p:txBody>
      </p:sp>
      <p:sp>
        <p:nvSpPr>
          <p:cNvPr id="12" name="Oval 11"/>
          <p:cNvSpPr/>
          <p:nvPr/>
        </p:nvSpPr>
        <p:spPr>
          <a:xfrm>
            <a:off x="467544" y="404664"/>
            <a:ext cx="432048" cy="576064"/>
          </a:xfrm>
          <a:prstGeom prst="ellipse">
            <a:avLst/>
          </a:prstGeom>
          <a:no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p:nvPr>
        </p:nvSpPr>
        <p:spPr/>
        <p:txBody>
          <a:bodyPr>
            <a:normAutofit fontScale="85000" lnSpcReduction="10000"/>
          </a:bodyPr>
          <a:lstStyle/>
          <a:p>
            <a:pPr marL="447675" indent="-447675">
              <a:buFont typeface="+mj-lt"/>
              <a:buAutoNum type="arabicPeriod"/>
            </a:pPr>
            <a:r>
              <a:rPr lang="en-IE" b="1" dirty="0" smtClean="0">
                <a:solidFill>
                  <a:srgbClr val="FF6600"/>
                </a:solidFill>
              </a:rPr>
              <a:t>Ways to protect your information?</a:t>
            </a:r>
          </a:p>
          <a:p>
            <a:pPr marL="985838"/>
            <a:r>
              <a:rPr lang="en-IE" dirty="0" smtClean="0"/>
              <a:t>Install security software – Set the software to update automatically. Set your OS to update automatically as well.</a:t>
            </a:r>
          </a:p>
          <a:p>
            <a:pPr marL="985838"/>
            <a:r>
              <a:rPr lang="en-IE" dirty="0" smtClean="0"/>
              <a:t>Don’t open any email that looks dodgy – it could be harmful</a:t>
            </a:r>
          </a:p>
          <a:p>
            <a:pPr marL="985838"/>
            <a:r>
              <a:rPr lang="en-IE" dirty="0" smtClean="0"/>
              <a:t>Treat your financial information like cash </a:t>
            </a:r>
          </a:p>
          <a:p>
            <a:pPr marL="985838"/>
            <a:r>
              <a:rPr lang="en-IE" dirty="0" smtClean="0"/>
              <a:t>Do research on websites before buying a product</a:t>
            </a:r>
          </a:p>
          <a:p>
            <a:pPr marL="985838"/>
            <a:r>
              <a:rPr lang="en-IE" dirty="0" smtClean="0"/>
              <a:t>Don’t enter in information if the website doesn’t start with “https”</a:t>
            </a:r>
          </a:p>
          <a:p>
            <a:endParaRPr lang="en-IE" dirty="0"/>
          </a:p>
        </p:txBody>
      </p:sp>
    </p:spTree>
    <p:extLst>
      <p:ext uri="{BB962C8B-B14F-4D97-AF65-F5344CB8AC3E}">
        <p14:creationId xmlns:p14="http://schemas.microsoft.com/office/powerpoint/2010/main" val="237432707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139136" cy="1143000"/>
          </a:xfrm>
        </p:spPr>
        <p:txBody>
          <a:bodyPr/>
          <a:lstStyle/>
          <a:p>
            <a:r>
              <a:rPr lang="en-US" sz="3500" dirty="0"/>
              <a:t>Contemporary Security Challenges and </a:t>
            </a:r>
            <a:r>
              <a:rPr lang="en-US" sz="3500" dirty="0" smtClean="0"/>
              <a:t>Vulnerabilities</a:t>
            </a:r>
            <a:endParaRPr lang="en-IE" sz="3500" dirty="0"/>
          </a:p>
        </p:txBody>
      </p:sp>
      <p:sp>
        <p:nvSpPr>
          <p:cNvPr id="983044" name="Text Box 6"/>
          <p:cNvSpPr txBox="1">
            <a:spLocks noChangeArrowheads="1"/>
          </p:cNvSpPr>
          <p:nvPr/>
        </p:nvSpPr>
        <p:spPr bwMode="auto">
          <a:xfrm>
            <a:off x="1116013" y="4797425"/>
            <a:ext cx="7056437" cy="1938992"/>
          </a:xfrm>
          <a:prstGeom prst="rect">
            <a:avLst/>
          </a:prstGeom>
          <a:solidFill>
            <a:schemeClr val="bg1">
              <a:lumMod val="95000"/>
            </a:schemeClr>
          </a:solidFill>
          <a:ln>
            <a:solidFill>
              <a:srgbClr val="FF6600"/>
            </a:solidFill>
          </a:ln>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sz="2000" b="1" dirty="0">
                <a:solidFill>
                  <a:srgbClr val="000080"/>
                </a:solidFill>
                <a:latin typeface="+mj-lt"/>
              </a:rPr>
              <a:t>The architecture of a Web-based application typically includes a Web client, a server, and corporate information systems linked to databases. Each of these components presents security challenges and vulnerabilities. Floods, fires, power failures, and other electrical problems can cause disruptions at any point in the network.</a:t>
            </a:r>
            <a:endParaRPr lang="en-US" sz="2000" dirty="0">
              <a:solidFill>
                <a:srgbClr val="000080"/>
              </a:solidFill>
              <a:latin typeface="+mj-lt"/>
            </a:endParaRPr>
          </a:p>
        </p:txBody>
      </p:sp>
      <p:pic>
        <p:nvPicPr>
          <p:cNvPr id="983045" name="Picture 11" descr="fig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412875"/>
            <a:ext cx="8356600" cy="322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pic>
      <p:sp>
        <p:nvSpPr>
          <p:cNvPr id="8" name="Rectangle 7"/>
          <p:cNvSpPr>
            <a:spLocks noChangeArrowheads="1"/>
          </p:cNvSpPr>
          <p:nvPr/>
        </p:nvSpPr>
        <p:spPr bwMode="auto">
          <a:xfrm>
            <a:off x="1447800" y="152400"/>
            <a:ext cx="7696200" cy="571500"/>
          </a:xfrm>
          <a:prstGeom prst="rect">
            <a:avLst/>
          </a:prstGeom>
          <a:noFill/>
          <a:ln w="12700">
            <a:noFill/>
            <a:miter lim="800000"/>
            <a:headEnd/>
            <a:tailEnd/>
          </a:ln>
          <a:effectLst/>
        </p:spPr>
        <p:txBody>
          <a:bodyPr lIns="90488" tIns="44450" rIns="90488"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endParaRPr lang="en-US" sz="2400" b="1" dirty="0">
              <a:solidFill>
                <a:schemeClr val="bg1"/>
              </a:solidFill>
              <a:effectLst>
                <a:outerShdw blurRad="38100" dist="38100" dir="2700000" algn="tl">
                  <a:srgbClr val="C0C0C0"/>
                </a:outerShdw>
              </a:effectLst>
            </a:endParaRPr>
          </a:p>
        </p:txBody>
      </p:sp>
    </p:spTree>
    <p:extLst>
      <p:ext uri="{BB962C8B-B14F-4D97-AF65-F5344CB8AC3E}">
        <p14:creationId xmlns:p14="http://schemas.microsoft.com/office/powerpoint/2010/main" val="136830646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Internet </a:t>
            </a:r>
            <a:r>
              <a:rPr lang="en-US" dirty="0"/>
              <a:t>vulnerabilities</a:t>
            </a:r>
            <a:r>
              <a:rPr lang="en-US" dirty="0">
                <a:effectLst>
                  <a:outerShdw blurRad="38100" dist="38100" dir="2700000" algn="tl">
                    <a:srgbClr val="C0C0C0"/>
                  </a:outerShdw>
                </a:effectLst>
              </a:rPr>
              <a:t/>
            </a:r>
            <a:br>
              <a:rPr lang="en-US" dirty="0">
                <a:effectLst>
                  <a:outerShdw blurRad="38100" dist="38100" dir="2700000" algn="tl">
                    <a:srgbClr val="C0C0C0"/>
                  </a:outerShdw>
                </a:effectLst>
              </a:rPr>
            </a:br>
            <a:endParaRPr lang="en-IE" dirty="0"/>
          </a:p>
        </p:txBody>
      </p:sp>
      <p:sp>
        <p:nvSpPr>
          <p:cNvPr id="985090" name="Rectangle 11"/>
          <p:cNvSpPr>
            <a:spLocks noChangeArrowheads="1"/>
          </p:cNvSpPr>
          <p:nvPr/>
        </p:nvSpPr>
        <p:spPr bwMode="auto">
          <a:xfrm>
            <a:off x="533400" y="1600200"/>
            <a:ext cx="8001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0" rIns="90488" bIns="44450"/>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10000"/>
              </a:lnSpc>
              <a:spcAft>
                <a:spcPts val="1800"/>
              </a:spcAft>
              <a:buFontTx/>
              <a:buChar char="•"/>
            </a:pPr>
            <a:r>
              <a:rPr lang="en-US" sz="2300" dirty="0">
                <a:solidFill>
                  <a:srgbClr val="000080"/>
                </a:solidFill>
                <a:latin typeface="+mj-lt"/>
                <a:cs typeface="Times New Roman" panose="02020603050405020304" pitchFamily="18" charset="0"/>
              </a:rPr>
              <a:t>Network open to anyone</a:t>
            </a:r>
          </a:p>
          <a:p>
            <a:pPr>
              <a:lnSpc>
                <a:spcPct val="110000"/>
              </a:lnSpc>
              <a:spcAft>
                <a:spcPts val="1800"/>
              </a:spcAft>
              <a:buFontTx/>
              <a:buChar char="•"/>
            </a:pPr>
            <a:r>
              <a:rPr lang="en-US" sz="2300" dirty="0">
                <a:solidFill>
                  <a:srgbClr val="000080"/>
                </a:solidFill>
                <a:latin typeface="+mj-lt"/>
                <a:cs typeface="Times New Roman" panose="02020603050405020304" pitchFamily="18" charset="0"/>
              </a:rPr>
              <a:t>Size of Internet means abuses can have </a:t>
            </a:r>
            <a:br>
              <a:rPr lang="en-US" sz="2300" dirty="0">
                <a:solidFill>
                  <a:srgbClr val="000080"/>
                </a:solidFill>
                <a:latin typeface="+mj-lt"/>
                <a:cs typeface="Times New Roman" panose="02020603050405020304" pitchFamily="18" charset="0"/>
              </a:rPr>
            </a:br>
            <a:r>
              <a:rPr lang="en-US" sz="2300" dirty="0">
                <a:solidFill>
                  <a:srgbClr val="000080"/>
                </a:solidFill>
                <a:latin typeface="+mj-lt"/>
                <a:cs typeface="Times New Roman" panose="02020603050405020304" pitchFamily="18" charset="0"/>
              </a:rPr>
              <a:t>wide impact</a:t>
            </a:r>
          </a:p>
          <a:p>
            <a:pPr>
              <a:lnSpc>
                <a:spcPct val="110000"/>
              </a:lnSpc>
              <a:spcAft>
                <a:spcPts val="1800"/>
              </a:spcAft>
              <a:buFontTx/>
              <a:buChar char="•"/>
            </a:pPr>
            <a:r>
              <a:rPr lang="en-US" sz="2300" dirty="0">
                <a:solidFill>
                  <a:srgbClr val="000080"/>
                </a:solidFill>
                <a:latin typeface="+mj-lt"/>
                <a:cs typeface="Times New Roman" panose="02020603050405020304" pitchFamily="18" charset="0"/>
              </a:rPr>
              <a:t>Use of fixed Internet addresses with permanent </a:t>
            </a:r>
            <a:br>
              <a:rPr lang="en-US" sz="2300" dirty="0">
                <a:solidFill>
                  <a:srgbClr val="000080"/>
                </a:solidFill>
                <a:latin typeface="+mj-lt"/>
                <a:cs typeface="Times New Roman" panose="02020603050405020304" pitchFamily="18" charset="0"/>
              </a:rPr>
            </a:br>
            <a:r>
              <a:rPr lang="en-US" sz="2300" dirty="0">
                <a:solidFill>
                  <a:srgbClr val="000080"/>
                </a:solidFill>
                <a:latin typeface="+mj-lt"/>
                <a:cs typeface="Times New Roman" panose="02020603050405020304" pitchFamily="18" charset="0"/>
              </a:rPr>
              <a:t>connections to Internet eases identification by </a:t>
            </a:r>
            <a:br>
              <a:rPr lang="en-US" sz="2300" dirty="0">
                <a:solidFill>
                  <a:srgbClr val="000080"/>
                </a:solidFill>
                <a:latin typeface="+mj-lt"/>
                <a:cs typeface="Times New Roman" panose="02020603050405020304" pitchFamily="18" charset="0"/>
              </a:rPr>
            </a:br>
            <a:r>
              <a:rPr lang="en-US" sz="2300" dirty="0">
                <a:solidFill>
                  <a:srgbClr val="000080"/>
                </a:solidFill>
                <a:latin typeface="+mj-lt"/>
                <a:cs typeface="Times New Roman" panose="02020603050405020304" pitchFamily="18" charset="0"/>
              </a:rPr>
              <a:t>hackers</a:t>
            </a:r>
          </a:p>
          <a:p>
            <a:pPr>
              <a:lnSpc>
                <a:spcPct val="110000"/>
              </a:lnSpc>
              <a:spcAft>
                <a:spcPts val="1800"/>
              </a:spcAft>
              <a:buFontTx/>
              <a:buChar char="•"/>
            </a:pPr>
            <a:r>
              <a:rPr lang="en-US" sz="2300" dirty="0">
                <a:solidFill>
                  <a:srgbClr val="000080"/>
                </a:solidFill>
                <a:latin typeface="+mj-lt"/>
                <a:cs typeface="Times New Roman" panose="02020603050405020304" pitchFamily="18" charset="0"/>
              </a:rPr>
              <a:t>E-mail attachments</a:t>
            </a:r>
          </a:p>
          <a:p>
            <a:pPr>
              <a:lnSpc>
                <a:spcPct val="110000"/>
              </a:lnSpc>
              <a:spcAft>
                <a:spcPts val="1800"/>
              </a:spcAft>
              <a:buFontTx/>
              <a:buChar char="•"/>
            </a:pPr>
            <a:r>
              <a:rPr lang="en-US" sz="2300" dirty="0">
                <a:solidFill>
                  <a:srgbClr val="000080"/>
                </a:solidFill>
                <a:latin typeface="+mj-lt"/>
                <a:cs typeface="Times New Roman" panose="02020603050405020304" pitchFamily="18" charset="0"/>
              </a:rPr>
              <a:t>E-mail used for transmitting trade secrets</a:t>
            </a:r>
          </a:p>
          <a:p>
            <a:pPr>
              <a:lnSpc>
                <a:spcPct val="110000"/>
              </a:lnSpc>
              <a:spcAft>
                <a:spcPts val="1800"/>
              </a:spcAft>
              <a:buFontTx/>
              <a:buChar char="•"/>
            </a:pPr>
            <a:r>
              <a:rPr lang="en-US" sz="2300" dirty="0">
                <a:solidFill>
                  <a:srgbClr val="000080"/>
                </a:solidFill>
                <a:latin typeface="+mj-lt"/>
                <a:cs typeface="Times New Roman" panose="02020603050405020304" pitchFamily="18" charset="0"/>
              </a:rPr>
              <a:t>IM messages lack security, can be easily intercepted</a:t>
            </a:r>
          </a:p>
        </p:txBody>
      </p:sp>
      <p:sp>
        <p:nvSpPr>
          <p:cNvPr id="5" name="Rectangle 4"/>
          <p:cNvSpPr>
            <a:spLocks noChangeArrowheads="1"/>
          </p:cNvSpPr>
          <p:nvPr/>
        </p:nvSpPr>
        <p:spPr bwMode="auto">
          <a:xfrm>
            <a:off x="1447800" y="152400"/>
            <a:ext cx="7696200" cy="571500"/>
          </a:xfrm>
          <a:prstGeom prst="rect">
            <a:avLst/>
          </a:prstGeom>
          <a:noFill/>
          <a:ln w="12700">
            <a:noFill/>
            <a:miter lim="800000"/>
            <a:headEnd/>
            <a:tailEnd/>
          </a:ln>
          <a:effectLst/>
        </p:spPr>
        <p:txBody>
          <a:bodyPr lIns="90488" tIns="44450" rIns="90488"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lnSpc>
                <a:spcPct val="110000"/>
              </a:lnSpc>
              <a:spcAft>
                <a:spcPts val="1800"/>
              </a:spcAft>
            </a:pPr>
            <a:endParaRPr lang="en-US" sz="2400" b="1" dirty="0">
              <a:solidFill>
                <a:schemeClr val="bg1"/>
              </a:solidFill>
              <a:effectLst>
                <a:outerShdw blurRad="38100" dist="38100" dir="2700000" algn="tl">
                  <a:srgbClr val="C0C0C0"/>
                </a:outerShdw>
              </a:effectLst>
            </a:endParaRPr>
          </a:p>
        </p:txBody>
      </p:sp>
      <p:pic>
        <p:nvPicPr>
          <p:cNvPr id="985094" name="Picture 6" descr="earth_l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0715" y="2996952"/>
            <a:ext cx="1656085" cy="1656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01707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010" name="Rectangle 2"/>
          <p:cNvSpPr>
            <a:spLocks noGrp="1" noChangeArrowheads="1"/>
          </p:cNvSpPr>
          <p:nvPr>
            <p:ph type="title"/>
          </p:nvPr>
        </p:nvSpPr>
        <p:spPr/>
        <p:txBody>
          <a:bodyPr/>
          <a:lstStyle/>
          <a:p>
            <a:r>
              <a:rPr lang="en-GB" sz="3500" dirty="0"/>
              <a:t>NCI</a:t>
            </a:r>
            <a:endParaRPr lang="en-US" sz="3500" dirty="0"/>
          </a:p>
        </p:txBody>
      </p:sp>
      <p:sp>
        <p:nvSpPr>
          <p:cNvPr id="1067011" name="Rectangle 3"/>
          <p:cNvSpPr>
            <a:spLocks noGrp="1" noChangeArrowheads="1"/>
          </p:cNvSpPr>
          <p:nvPr>
            <p:ph idx="1"/>
          </p:nvPr>
        </p:nvSpPr>
        <p:spPr/>
        <p:txBody>
          <a:bodyPr/>
          <a:lstStyle/>
          <a:p>
            <a:r>
              <a:rPr lang="en-GB" b="1" dirty="0"/>
              <a:t>Major Threats</a:t>
            </a:r>
          </a:p>
          <a:p>
            <a:pPr lvl="1"/>
            <a:r>
              <a:rPr lang="en-GB" dirty="0"/>
              <a:t>Phishing</a:t>
            </a:r>
          </a:p>
          <a:p>
            <a:pPr lvl="1"/>
            <a:r>
              <a:rPr lang="en-GB" dirty="0"/>
              <a:t>EXE and ZIP downloads</a:t>
            </a:r>
          </a:p>
          <a:p>
            <a:pPr lvl="1"/>
            <a:r>
              <a:rPr lang="en-GB" dirty="0"/>
              <a:t>USB keys</a:t>
            </a:r>
          </a:p>
          <a:p>
            <a:pPr lvl="1"/>
            <a:r>
              <a:rPr lang="en-GB" dirty="0"/>
              <a:t>Social Networking</a:t>
            </a:r>
          </a:p>
          <a:p>
            <a:pPr lvl="2"/>
            <a:r>
              <a:rPr lang="en-GB" dirty="0"/>
              <a:t>Twitter</a:t>
            </a:r>
          </a:p>
          <a:p>
            <a:pPr lvl="2"/>
            <a:r>
              <a:rPr lang="en-GB" dirty="0"/>
              <a:t>Facebook</a:t>
            </a:r>
          </a:p>
          <a:p>
            <a:pPr lvl="1"/>
            <a:r>
              <a:rPr lang="en-GB" dirty="0"/>
              <a:t>Games</a:t>
            </a:r>
          </a:p>
          <a:p>
            <a:pPr lvl="1">
              <a:buFont typeface="Wingdings 2" panose="05020102010507070707" pitchFamily="18" charset="2"/>
              <a:buNone/>
            </a:pPr>
            <a:endParaRPr lang="en-US" dirty="0"/>
          </a:p>
        </p:txBody>
      </p:sp>
      <p:pic>
        <p:nvPicPr>
          <p:cNvPr id="1067012" name="Picture 4" descr="NCI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140968"/>
            <a:ext cx="2933328" cy="1755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320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security </a:t>
            </a:r>
            <a:r>
              <a:rPr lang="en-US" dirty="0" smtClean="0"/>
              <a:t>challenges</a:t>
            </a:r>
            <a:endParaRPr lang="en-IE" dirty="0"/>
          </a:p>
        </p:txBody>
      </p:sp>
      <p:sp>
        <p:nvSpPr>
          <p:cNvPr id="987138" name="Rectangle 11"/>
          <p:cNvSpPr>
            <a:spLocks noChangeArrowheads="1"/>
          </p:cNvSpPr>
          <p:nvPr/>
        </p:nvSpPr>
        <p:spPr bwMode="auto">
          <a:xfrm>
            <a:off x="457200" y="1600200"/>
            <a:ext cx="8382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0" rIns="90488" bIns="44450"/>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indent="0">
              <a:spcBef>
                <a:spcPct val="50000"/>
              </a:spcBef>
              <a:spcAft>
                <a:spcPts val="600"/>
              </a:spcAft>
            </a:pPr>
            <a:r>
              <a:rPr lang="en-US" sz="2000" b="1" dirty="0">
                <a:solidFill>
                  <a:srgbClr val="FF6600"/>
                </a:solidFill>
                <a:latin typeface="+mj-lt"/>
                <a:cs typeface="Times New Roman" panose="02020603050405020304" pitchFamily="18" charset="0"/>
              </a:rPr>
              <a:t>Radio frequency bands easy to scan</a:t>
            </a:r>
          </a:p>
          <a:p>
            <a:pPr marL="0" indent="0">
              <a:lnSpc>
                <a:spcPct val="90000"/>
              </a:lnSpc>
              <a:spcAft>
                <a:spcPts val="600"/>
              </a:spcAft>
            </a:pPr>
            <a:r>
              <a:rPr lang="en-US" sz="2000" b="1" dirty="0">
                <a:solidFill>
                  <a:srgbClr val="FF6600"/>
                </a:solidFill>
                <a:latin typeface="+mj-lt"/>
                <a:cs typeface="Times New Roman" panose="02020603050405020304" pitchFamily="18" charset="0"/>
              </a:rPr>
              <a:t>SSIDs (service set identifiers)</a:t>
            </a:r>
          </a:p>
          <a:p>
            <a:pPr lvl="1">
              <a:lnSpc>
                <a:spcPct val="90000"/>
              </a:lnSpc>
              <a:spcAft>
                <a:spcPts val="600"/>
              </a:spcAft>
              <a:buFontTx/>
              <a:buChar char="•"/>
            </a:pPr>
            <a:r>
              <a:rPr lang="en-US" dirty="0">
                <a:solidFill>
                  <a:srgbClr val="000080"/>
                </a:solidFill>
                <a:latin typeface="+mj-lt"/>
                <a:cs typeface="Times New Roman" panose="02020603050405020304" pitchFamily="18" charset="0"/>
              </a:rPr>
              <a:t>Identify access points</a:t>
            </a:r>
          </a:p>
          <a:p>
            <a:pPr lvl="1">
              <a:lnSpc>
                <a:spcPct val="90000"/>
              </a:lnSpc>
              <a:spcAft>
                <a:spcPts val="600"/>
              </a:spcAft>
              <a:buFontTx/>
              <a:buChar char="•"/>
            </a:pPr>
            <a:r>
              <a:rPr lang="en-US" dirty="0">
                <a:solidFill>
                  <a:srgbClr val="000080"/>
                </a:solidFill>
                <a:latin typeface="+mj-lt"/>
                <a:cs typeface="Times New Roman" panose="02020603050405020304" pitchFamily="18" charset="0"/>
              </a:rPr>
              <a:t>Broadcast multiple times</a:t>
            </a:r>
          </a:p>
          <a:p>
            <a:pPr marL="0" indent="0">
              <a:lnSpc>
                <a:spcPct val="90000"/>
              </a:lnSpc>
              <a:spcAft>
                <a:spcPts val="600"/>
              </a:spcAft>
            </a:pPr>
            <a:r>
              <a:rPr lang="en-US" sz="2000" b="1" dirty="0">
                <a:solidFill>
                  <a:srgbClr val="FF6600"/>
                </a:solidFill>
                <a:latin typeface="+mj-lt"/>
                <a:cs typeface="Times New Roman" panose="02020603050405020304" pitchFamily="18" charset="0"/>
              </a:rPr>
              <a:t>War driving</a:t>
            </a:r>
          </a:p>
          <a:p>
            <a:pPr lvl="1">
              <a:lnSpc>
                <a:spcPct val="90000"/>
              </a:lnSpc>
              <a:spcAft>
                <a:spcPts val="600"/>
              </a:spcAft>
              <a:buFontTx/>
              <a:buChar char="•"/>
            </a:pPr>
            <a:r>
              <a:rPr lang="en-US" dirty="0">
                <a:solidFill>
                  <a:srgbClr val="000080"/>
                </a:solidFill>
                <a:latin typeface="+mj-lt"/>
                <a:cs typeface="Times New Roman" panose="02020603050405020304" pitchFamily="18" charset="0"/>
              </a:rPr>
              <a:t>Eavesdroppers drive by buildings and try to intercept </a:t>
            </a:r>
            <a:br>
              <a:rPr lang="en-US" dirty="0">
                <a:solidFill>
                  <a:srgbClr val="000080"/>
                </a:solidFill>
                <a:latin typeface="+mj-lt"/>
                <a:cs typeface="Times New Roman" panose="02020603050405020304" pitchFamily="18" charset="0"/>
              </a:rPr>
            </a:br>
            <a:r>
              <a:rPr lang="en-US" dirty="0">
                <a:solidFill>
                  <a:srgbClr val="000080"/>
                </a:solidFill>
                <a:latin typeface="+mj-lt"/>
                <a:cs typeface="Times New Roman" panose="02020603050405020304" pitchFamily="18" charset="0"/>
              </a:rPr>
              <a:t>network traffic</a:t>
            </a:r>
          </a:p>
          <a:p>
            <a:pPr lvl="1">
              <a:lnSpc>
                <a:spcPct val="90000"/>
              </a:lnSpc>
              <a:spcAft>
                <a:spcPts val="600"/>
              </a:spcAft>
              <a:buFontTx/>
              <a:buChar char="•"/>
            </a:pPr>
            <a:r>
              <a:rPr lang="en-US" dirty="0">
                <a:solidFill>
                  <a:srgbClr val="000080"/>
                </a:solidFill>
                <a:latin typeface="+mj-lt"/>
                <a:cs typeface="Times New Roman" panose="02020603050405020304" pitchFamily="18" charset="0"/>
              </a:rPr>
              <a:t>When hacker gains access to SSID, has access to </a:t>
            </a:r>
            <a:br>
              <a:rPr lang="en-US" dirty="0">
                <a:solidFill>
                  <a:srgbClr val="000080"/>
                </a:solidFill>
                <a:latin typeface="+mj-lt"/>
                <a:cs typeface="Times New Roman" panose="02020603050405020304" pitchFamily="18" charset="0"/>
              </a:rPr>
            </a:br>
            <a:r>
              <a:rPr lang="en-US" dirty="0">
                <a:solidFill>
                  <a:srgbClr val="000080"/>
                </a:solidFill>
                <a:latin typeface="+mj-lt"/>
                <a:cs typeface="Times New Roman" panose="02020603050405020304" pitchFamily="18" charset="0"/>
              </a:rPr>
              <a:t>network’s resources</a:t>
            </a:r>
          </a:p>
          <a:p>
            <a:pPr marL="0" indent="0">
              <a:lnSpc>
                <a:spcPct val="90000"/>
              </a:lnSpc>
              <a:spcAft>
                <a:spcPts val="600"/>
              </a:spcAft>
            </a:pPr>
            <a:r>
              <a:rPr lang="en-US" sz="2000" b="1" dirty="0">
                <a:solidFill>
                  <a:srgbClr val="FF6600"/>
                </a:solidFill>
                <a:latin typeface="+mj-lt"/>
                <a:cs typeface="Times New Roman" panose="02020603050405020304" pitchFamily="18" charset="0"/>
              </a:rPr>
              <a:t>WEP (Wired Equivalent Privacy)</a:t>
            </a:r>
          </a:p>
          <a:p>
            <a:pPr lvl="1">
              <a:lnSpc>
                <a:spcPct val="90000"/>
              </a:lnSpc>
              <a:spcAft>
                <a:spcPts val="600"/>
              </a:spcAft>
              <a:buFontTx/>
              <a:buChar char="•"/>
            </a:pPr>
            <a:r>
              <a:rPr lang="en-US" dirty="0">
                <a:solidFill>
                  <a:srgbClr val="000080"/>
                </a:solidFill>
                <a:latin typeface="+mj-lt"/>
                <a:cs typeface="Times New Roman" panose="02020603050405020304" pitchFamily="18" charset="0"/>
              </a:rPr>
              <a:t>Security standard for 802.11</a:t>
            </a:r>
          </a:p>
          <a:p>
            <a:pPr lvl="1">
              <a:lnSpc>
                <a:spcPct val="90000"/>
              </a:lnSpc>
              <a:spcAft>
                <a:spcPts val="600"/>
              </a:spcAft>
              <a:buFontTx/>
              <a:buChar char="•"/>
            </a:pPr>
            <a:r>
              <a:rPr lang="en-US" dirty="0">
                <a:solidFill>
                  <a:srgbClr val="000080"/>
                </a:solidFill>
                <a:latin typeface="+mj-lt"/>
                <a:cs typeface="Times New Roman" panose="02020603050405020304" pitchFamily="18" charset="0"/>
              </a:rPr>
              <a:t>Basic specification uses shared password for both </a:t>
            </a:r>
            <a:br>
              <a:rPr lang="en-US" dirty="0">
                <a:solidFill>
                  <a:srgbClr val="000080"/>
                </a:solidFill>
                <a:latin typeface="+mj-lt"/>
                <a:cs typeface="Times New Roman" panose="02020603050405020304" pitchFamily="18" charset="0"/>
              </a:rPr>
            </a:br>
            <a:r>
              <a:rPr lang="en-US" dirty="0">
                <a:solidFill>
                  <a:srgbClr val="000080"/>
                </a:solidFill>
                <a:latin typeface="+mj-lt"/>
                <a:cs typeface="Times New Roman" panose="02020603050405020304" pitchFamily="18" charset="0"/>
              </a:rPr>
              <a:t>users and access point</a:t>
            </a:r>
          </a:p>
          <a:p>
            <a:pPr lvl="1">
              <a:lnSpc>
                <a:spcPct val="90000"/>
              </a:lnSpc>
              <a:spcAft>
                <a:spcPts val="600"/>
              </a:spcAft>
              <a:buFontTx/>
              <a:buChar char="•"/>
            </a:pPr>
            <a:r>
              <a:rPr lang="en-US" dirty="0">
                <a:solidFill>
                  <a:srgbClr val="000080"/>
                </a:solidFill>
                <a:latin typeface="+mj-lt"/>
                <a:cs typeface="Times New Roman" panose="02020603050405020304" pitchFamily="18" charset="0"/>
              </a:rPr>
              <a:t>Users often fail to use security features</a:t>
            </a:r>
            <a:endParaRPr lang="en-US" sz="2400" b="1" dirty="0">
              <a:solidFill>
                <a:srgbClr val="000080"/>
              </a:solidFill>
              <a:latin typeface="+mj-lt"/>
              <a:cs typeface="Times New Roman" panose="02020603050405020304" pitchFamily="18" charset="0"/>
            </a:endParaRPr>
          </a:p>
        </p:txBody>
      </p:sp>
      <p:sp>
        <p:nvSpPr>
          <p:cNvPr id="5" name="Rectangle 4"/>
          <p:cNvSpPr>
            <a:spLocks noChangeArrowheads="1"/>
          </p:cNvSpPr>
          <p:nvPr/>
        </p:nvSpPr>
        <p:spPr bwMode="auto">
          <a:xfrm>
            <a:off x="1447800" y="152400"/>
            <a:ext cx="7696200" cy="571500"/>
          </a:xfrm>
          <a:prstGeom prst="rect">
            <a:avLst/>
          </a:prstGeom>
          <a:noFill/>
          <a:ln w="12700">
            <a:noFill/>
            <a:miter lim="800000"/>
            <a:headEnd/>
            <a:tailEnd/>
          </a:ln>
          <a:effectLst/>
        </p:spPr>
        <p:txBody>
          <a:bodyPr lIns="90488" tIns="44450" rIns="90488"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eaLnBrk="0" hangingPunct="0"/>
            <a:endParaRPr lang="en-US" sz="2400" b="1" dirty="0">
              <a:solidFill>
                <a:schemeClr val="bg1"/>
              </a:solidFill>
            </a:endParaRPr>
          </a:p>
        </p:txBody>
      </p:sp>
      <p:pic>
        <p:nvPicPr>
          <p:cNvPr id="987142" name="Picture 6" descr="wireless_secur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1600200"/>
            <a:ext cx="1905000"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23883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Wi-Fi Security </a:t>
            </a:r>
            <a:r>
              <a:rPr lang="en-US" dirty="0" smtClean="0"/>
              <a:t>Challenges</a:t>
            </a:r>
            <a:endParaRPr lang="en-IE" dirty="0"/>
          </a:p>
        </p:txBody>
      </p:sp>
      <p:pic>
        <p:nvPicPr>
          <p:cNvPr id="9891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484313"/>
            <a:ext cx="4572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pic>
      <p:sp>
        <p:nvSpPr>
          <p:cNvPr id="989189" name="Text Box 6"/>
          <p:cNvSpPr txBox="1">
            <a:spLocks noChangeArrowheads="1"/>
          </p:cNvSpPr>
          <p:nvPr/>
        </p:nvSpPr>
        <p:spPr bwMode="auto">
          <a:xfrm>
            <a:off x="5580063" y="1628775"/>
            <a:ext cx="3312417" cy="3816429"/>
          </a:xfrm>
          <a:prstGeom prst="rect">
            <a:avLst/>
          </a:prstGeom>
          <a:solidFill>
            <a:schemeClr val="bg1">
              <a:lumMod val="95000"/>
            </a:schemeClr>
          </a:solidFill>
          <a:ln>
            <a:solidFill>
              <a:srgbClr val="FF6600"/>
            </a:solidFill>
          </a:ln>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sz="2200" b="1" dirty="0">
                <a:solidFill>
                  <a:srgbClr val="000080"/>
                </a:solidFill>
                <a:latin typeface="+mj-lt"/>
              </a:rPr>
              <a:t>Many Wi-Fi networks can be penetrated easily by intruders using sniffer programs to obtain an address to access the resources of a network without authorization.</a:t>
            </a:r>
          </a:p>
          <a:p>
            <a:endParaRPr lang="en-GB" sz="2200" b="1" dirty="0">
              <a:solidFill>
                <a:srgbClr val="000080"/>
              </a:solidFill>
              <a:latin typeface="+mj-lt"/>
            </a:endParaRPr>
          </a:p>
          <a:p>
            <a:r>
              <a:rPr lang="en-GB" sz="2200" b="1" dirty="0">
                <a:solidFill>
                  <a:srgbClr val="000080"/>
                </a:solidFill>
                <a:latin typeface="+mj-lt"/>
              </a:rPr>
              <a:t>FBI – 3 minutes to break into a protected Wi-Fi network</a:t>
            </a:r>
            <a:endParaRPr lang="en-US" sz="2200" b="1" dirty="0">
              <a:solidFill>
                <a:srgbClr val="000080"/>
              </a:solidFill>
              <a:latin typeface="+mj-lt"/>
            </a:endParaRPr>
          </a:p>
        </p:txBody>
      </p:sp>
      <p:sp>
        <p:nvSpPr>
          <p:cNvPr id="8" name="Rectangle 7"/>
          <p:cNvSpPr>
            <a:spLocks noChangeArrowheads="1"/>
          </p:cNvSpPr>
          <p:nvPr/>
        </p:nvSpPr>
        <p:spPr bwMode="auto">
          <a:xfrm>
            <a:off x="1447800" y="152400"/>
            <a:ext cx="7696200" cy="571500"/>
          </a:xfrm>
          <a:prstGeom prst="rect">
            <a:avLst/>
          </a:prstGeom>
          <a:noFill/>
          <a:ln w="12700">
            <a:noFill/>
            <a:miter lim="800000"/>
            <a:headEnd/>
            <a:tailEnd/>
          </a:ln>
          <a:effectLst/>
        </p:spPr>
        <p:txBody>
          <a:bodyPr lIns="90488" tIns="44450" rIns="90488"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endParaRPr lang="en-US" sz="2400" dirty="0">
              <a:solidFill>
                <a:schemeClr val="bg1"/>
              </a:solidFill>
              <a:effectLst>
                <a:outerShdw blurRad="38100" dist="38100" dir="2700000" algn="tl">
                  <a:srgbClr val="C0C0C0"/>
                </a:outerShdw>
              </a:effectLst>
            </a:endParaRPr>
          </a:p>
        </p:txBody>
      </p:sp>
    </p:spTree>
    <p:extLst>
      <p:ext uri="{BB962C8B-B14F-4D97-AF65-F5344CB8AC3E}">
        <p14:creationId xmlns:p14="http://schemas.microsoft.com/office/powerpoint/2010/main" val="275166811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234" name="Rectangle 4"/>
          <p:cNvSpPr>
            <a:spLocks noChangeArrowheads="1"/>
          </p:cNvSpPr>
          <p:nvPr/>
        </p:nvSpPr>
        <p:spPr bwMode="auto">
          <a:xfrm>
            <a:off x="323850" y="1484313"/>
            <a:ext cx="8382000" cy="4724400"/>
          </a:xfrm>
          <a:prstGeom prst="rect">
            <a:avLst/>
          </a:prstGeom>
          <a:solidFill>
            <a:schemeClr val="bg1">
              <a:lumMod val="95000"/>
            </a:schemeClr>
          </a:solidFill>
          <a:ln w="12700">
            <a:solidFill>
              <a:srgbClr val="000000"/>
            </a:solidFill>
            <a:miter lim="800000"/>
            <a:headEnd/>
            <a:tailEnd/>
          </a:ln>
          <a:extLst/>
        </p:spPr>
        <p:txBody>
          <a:bodyPr lIns="90488" tIns="44450" rIns="90488" bIns="44450"/>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indent="0">
              <a:spcBef>
                <a:spcPct val="50000"/>
              </a:spcBef>
            </a:pPr>
            <a:r>
              <a:rPr lang="en-US" sz="2400" b="1" dirty="0">
                <a:solidFill>
                  <a:srgbClr val="FF6600"/>
                </a:solidFill>
                <a:latin typeface="+mj-lt"/>
                <a:cs typeface="Times New Roman" panose="02020603050405020304" pitchFamily="18" charset="0"/>
              </a:rPr>
              <a:t>Read the Case-Study and then discuss the following questions:</a:t>
            </a:r>
            <a:r>
              <a:rPr lang="en-US" sz="2400" b="1" dirty="0">
                <a:solidFill>
                  <a:srgbClr val="FF6600"/>
                </a:solidFill>
                <a:latin typeface="+mj-lt"/>
                <a:cs typeface="Arial" panose="020B0604020202020204" pitchFamily="34" charset="0"/>
              </a:rPr>
              <a:t> </a:t>
            </a:r>
            <a:endParaRPr lang="en-US" sz="2400" b="1" dirty="0">
              <a:solidFill>
                <a:srgbClr val="FF6600"/>
              </a:solidFill>
              <a:latin typeface="+mj-lt"/>
              <a:cs typeface="Times New Roman" panose="02020603050405020304" pitchFamily="18" charset="0"/>
            </a:endParaRPr>
          </a:p>
          <a:p>
            <a:pPr marL="358775" lvl="1">
              <a:lnSpc>
                <a:spcPct val="90000"/>
              </a:lnSpc>
              <a:spcBef>
                <a:spcPct val="40000"/>
              </a:spcBef>
              <a:buFontTx/>
              <a:buChar char="•"/>
            </a:pPr>
            <a:r>
              <a:rPr lang="en-US" sz="2000" dirty="0">
                <a:solidFill>
                  <a:srgbClr val="000080"/>
                </a:solidFill>
                <a:latin typeface="+mj-lt"/>
                <a:cs typeface="Times New Roman" panose="02020603050405020304" pitchFamily="18" charset="0"/>
              </a:rPr>
              <a:t>List and describe the security control </a:t>
            </a:r>
            <a:br>
              <a:rPr lang="en-US" sz="2000" dirty="0">
                <a:solidFill>
                  <a:srgbClr val="000080"/>
                </a:solidFill>
                <a:latin typeface="+mj-lt"/>
                <a:cs typeface="Times New Roman" panose="02020603050405020304" pitchFamily="18" charset="0"/>
              </a:rPr>
            </a:br>
            <a:r>
              <a:rPr lang="en-US" sz="2000" dirty="0">
                <a:solidFill>
                  <a:srgbClr val="000080"/>
                </a:solidFill>
                <a:latin typeface="+mj-lt"/>
                <a:cs typeface="Times New Roman" panose="02020603050405020304" pitchFamily="18" charset="0"/>
              </a:rPr>
              <a:t>weaknesses at TJX Companies</a:t>
            </a:r>
          </a:p>
          <a:p>
            <a:pPr marL="358775" lvl="1">
              <a:lnSpc>
                <a:spcPct val="90000"/>
              </a:lnSpc>
              <a:spcBef>
                <a:spcPct val="40000"/>
              </a:spcBef>
              <a:buFontTx/>
              <a:buChar char="•"/>
            </a:pPr>
            <a:r>
              <a:rPr lang="en-US" sz="2000" dirty="0">
                <a:solidFill>
                  <a:srgbClr val="000080"/>
                </a:solidFill>
                <a:latin typeface="+mj-lt"/>
                <a:cs typeface="Times New Roman" panose="02020603050405020304" pitchFamily="18" charset="0"/>
              </a:rPr>
              <a:t>What management, organization, and </a:t>
            </a:r>
            <a:br>
              <a:rPr lang="en-US" sz="2000" dirty="0">
                <a:solidFill>
                  <a:srgbClr val="000080"/>
                </a:solidFill>
                <a:latin typeface="+mj-lt"/>
                <a:cs typeface="Times New Roman" panose="02020603050405020304" pitchFamily="18" charset="0"/>
              </a:rPr>
            </a:br>
            <a:r>
              <a:rPr lang="en-US" sz="2000" dirty="0">
                <a:solidFill>
                  <a:srgbClr val="000080"/>
                </a:solidFill>
                <a:latin typeface="+mj-lt"/>
                <a:cs typeface="Times New Roman" panose="02020603050405020304" pitchFamily="18" charset="0"/>
              </a:rPr>
              <a:t>technology factors contributed to these </a:t>
            </a:r>
            <a:br>
              <a:rPr lang="en-US" sz="2000" dirty="0">
                <a:solidFill>
                  <a:srgbClr val="000080"/>
                </a:solidFill>
                <a:latin typeface="+mj-lt"/>
                <a:cs typeface="Times New Roman" panose="02020603050405020304" pitchFamily="18" charset="0"/>
              </a:rPr>
            </a:br>
            <a:r>
              <a:rPr lang="en-US" sz="2000" dirty="0">
                <a:solidFill>
                  <a:srgbClr val="000080"/>
                </a:solidFill>
                <a:latin typeface="+mj-lt"/>
                <a:cs typeface="Times New Roman" panose="02020603050405020304" pitchFamily="18" charset="0"/>
              </a:rPr>
              <a:t>weaknesses?</a:t>
            </a:r>
          </a:p>
          <a:p>
            <a:pPr marL="358775" lvl="1">
              <a:lnSpc>
                <a:spcPct val="90000"/>
              </a:lnSpc>
              <a:spcBef>
                <a:spcPct val="40000"/>
              </a:spcBef>
              <a:buFontTx/>
              <a:buChar char="•"/>
            </a:pPr>
            <a:r>
              <a:rPr lang="en-US" sz="2000" dirty="0">
                <a:solidFill>
                  <a:srgbClr val="000080"/>
                </a:solidFill>
                <a:latin typeface="+mj-lt"/>
                <a:cs typeface="Times New Roman" panose="02020603050405020304" pitchFamily="18" charset="0"/>
              </a:rPr>
              <a:t>What was the business impact of TJX’s </a:t>
            </a:r>
            <a:br>
              <a:rPr lang="en-US" sz="2000" dirty="0">
                <a:solidFill>
                  <a:srgbClr val="000080"/>
                </a:solidFill>
                <a:latin typeface="+mj-lt"/>
                <a:cs typeface="Times New Roman" panose="02020603050405020304" pitchFamily="18" charset="0"/>
              </a:rPr>
            </a:br>
            <a:r>
              <a:rPr lang="en-US" sz="2000" dirty="0">
                <a:solidFill>
                  <a:srgbClr val="000080"/>
                </a:solidFill>
                <a:latin typeface="+mj-lt"/>
                <a:cs typeface="Times New Roman" panose="02020603050405020304" pitchFamily="18" charset="0"/>
              </a:rPr>
              <a:t>data loss on TJX, consumers, and banks?</a:t>
            </a:r>
          </a:p>
          <a:p>
            <a:pPr marL="358775" lvl="1">
              <a:lnSpc>
                <a:spcPct val="90000"/>
              </a:lnSpc>
              <a:spcBef>
                <a:spcPct val="40000"/>
              </a:spcBef>
              <a:buFontTx/>
              <a:buChar char="•"/>
            </a:pPr>
            <a:r>
              <a:rPr lang="en-US" sz="2000" dirty="0">
                <a:solidFill>
                  <a:srgbClr val="000080"/>
                </a:solidFill>
                <a:latin typeface="+mj-lt"/>
                <a:cs typeface="Times New Roman" panose="02020603050405020304" pitchFamily="18" charset="0"/>
              </a:rPr>
              <a:t>How effectively did TJX deal with these problems?</a:t>
            </a:r>
          </a:p>
          <a:p>
            <a:pPr marL="358775" lvl="1">
              <a:lnSpc>
                <a:spcPct val="90000"/>
              </a:lnSpc>
              <a:spcBef>
                <a:spcPct val="40000"/>
              </a:spcBef>
              <a:buFontTx/>
              <a:buChar char="•"/>
            </a:pPr>
            <a:r>
              <a:rPr lang="en-US" sz="2000" dirty="0">
                <a:solidFill>
                  <a:srgbClr val="000080"/>
                </a:solidFill>
                <a:latin typeface="+mj-lt"/>
                <a:cs typeface="Times New Roman" panose="02020603050405020304" pitchFamily="18" charset="0"/>
              </a:rPr>
              <a:t>Who should be held liable for the losses caused by the use of fraudulent credit cards in this case?  The banks issuing the cards or the consumers? Justify your answer.</a:t>
            </a:r>
          </a:p>
          <a:p>
            <a:pPr marL="358775" lvl="1">
              <a:lnSpc>
                <a:spcPct val="90000"/>
              </a:lnSpc>
              <a:spcBef>
                <a:spcPct val="40000"/>
              </a:spcBef>
              <a:buFontTx/>
              <a:buChar char="•"/>
            </a:pPr>
            <a:r>
              <a:rPr lang="en-US" sz="2000" dirty="0">
                <a:solidFill>
                  <a:srgbClr val="000080"/>
                </a:solidFill>
                <a:latin typeface="+mj-lt"/>
                <a:cs typeface="Times New Roman" panose="02020603050405020304" pitchFamily="18" charset="0"/>
              </a:rPr>
              <a:t>What solutions would you suggest to prevent the problems?</a:t>
            </a:r>
          </a:p>
        </p:txBody>
      </p:sp>
      <p:pic>
        <p:nvPicPr>
          <p:cNvPr id="991239" name="Picture 7" descr="tjx"/>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58653" y="2289885"/>
            <a:ext cx="3006071" cy="158417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1447800" y="152400"/>
            <a:ext cx="7696200" cy="571500"/>
          </a:xfrm>
          <a:prstGeom prst="rect">
            <a:avLst/>
          </a:prstGeom>
          <a:noFill/>
          <a:ln w="12700">
            <a:noFill/>
            <a:miter lim="800000"/>
            <a:headEnd/>
            <a:tailEnd/>
          </a:ln>
          <a:effectLst/>
        </p:spPr>
        <p:txBody>
          <a:bodyPr lIns="90488" tIns="44450" rIns="90488"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endParaRPr lang="en-US" sz="2400" b="1" dirty="0">
              <a:solidFill>
                <a:schemeClr val="bg1"/>
              </a:solidFill>
              <a:effectLst>
                <a:outerShdw blurRad="38100" dist="38100" dir="2700000" algn="tl">
                  <a:srgbClr val="C0C0C0"/>
                </a:outerShdw>
              </a:effectLst>
            </a:endParaRPr>
          </a:p>
        </p:txBody>
      </p:sp>
      <p:sp>
        <p:nvSpPr>
          <p:cNvPr id="4" name="Rounded Rectangle 3"/>
          <p:cNvSpPr/>
          <p:nvPr/>
        </p:nvSpPr>
        <p:spPr>
          <a:xfrm>
            <a:off x="3779912" y="6261994"/>
            <a:ext cx="2016224" cy="596006"/>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smtClean="0"/>
              <a:t>Hand-Out</a:t>
            </a:r>
            <a:endParaRPr lang="en-IE" sz="2400" b="1" dirty="0"/>
          </a:p>
        </p:txBody>
      </p:sp>
      <p:pic>
        <p:nvPicPr>
          <p:cNvPr id="2050" name="Picture 2" descr="http://autosaccess.ru/images/20minut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32612" y="5495180"/>
            <a:ext cx="1011388" cy="1090713"/>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457200" y="116632"/>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1" kern="1200">
                <a:solidFill>
                  <a:srgbClr val="000080"/>
                </a:solidFill>
                <a:latin typeface="+mj-lt"/>
                <a:ea typeface="+mj-ea"/>
                <a:cs typeface="+mj-cs"/>
              </a:defRPr>
            </a:lvl1pPr>
          </a:lstStyle>
          <a:p>
            <a:r>
              <a:rPr lang="en-GB" dirty="0" smtClean="0">
                <a:solidFill>
                  <a:srgbClr val="FF6600"/>
                </a:solidFill>
              </a:rPr>
              <a:t>E </a:t>
            </a:r>
            <a:r>
              <a:rPr lang="en-GB" dirty="0" err="1" smtClean="0"/>
              <a:t>xercise</a:t>
            </a:r>
            <a:r>
              <a:rPr lang="en-GB" dirty="0" smtClean="0"/>
              <a:t> 2 – The worst data theft</a:t>
            </a:r>
            <a:endParaRPr lang="en-GB" dirty="0">
              <a:solidFill>
                <a:srgbClr val="FF6600"/>
              </a:solidFill>
            </a:endParaRPr>
          </a:p>
        </p:txBody>
      </p:sp>
      <p:sp>
        <p:nvSpPr>
          <p:cNvPr id="12" name="Oval 11"/>
          <p:cNvSpPr/>
          <p:nvPr/>
        </p:nvSpPr>
        <p:spPr>
          <a:xfrm>
            <a:off x="467544" y="404664"/>
            <a:ext cx="432048" cy="576064"/>
          </a:xfrm>
          <a:prstGeom prst="ellipse">
            <a:avLst/>
          </a:prstGeom>
          <a:no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2905722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IE" dirty="0" smtClean="0">
                <a:solidFill>
                  <a:srgbClr val="000080"/>
                </a:solidFill>
              </a:rPr>
              <a:t>10 Minutes break!!</a:t>
            </a:r>
            <a:endParaRPr lang="en-IE" dirty="0">
              <a:solidFill>
                <a:srgbClr val="000080"/>
              </a:solidFill>
            </a:endParaRPr>
          </a:p>
        </p:txBody>
      </p:sp>
      <p:pic>
        <p:nvPicPr>
          <p:cNvPr id="6146" name="Picture 2" descr="http://chosenvessel26.files.wordpress.com/2011/05/take-a-break-from-wor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2300" y="2276872"/>
            <a:ext cx="2857500" cy="287655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457200" y="116632"/>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b="1" kern="1200">
                <a:solidFill>
                  <a:schemeClr val="tx1"/>
                </a:solidFill>
                <a:latin typeface="+mj-lt"/>
                <a:ea typeface="+mj-ea"/>
                <a:cs typeface="+mj-cs"/>
              </a:defRPr>
            </a:lvl1pPr>
          </a:lstStyle>
          <a:p>
            <a:pPr algn="l"/>
            <a:r>
              <a:rPr lang="en-GB" dirty="0" smtClean="0">
                <a:solidFill>
                  <a:srgbClr val="000080"/>
                </a:solidFill>
              </a:rPr>
              <a:t>Break Time</a:t>
            </a:r>
            <a:endParaRPr lang="en-GB" dirty="0">
              <a:solidFill>
                <a:srgbClr val="000080"/>
              </a:solidFill>
            </a:endParaRPr>
          </a:p>
        </p:txBody>
      </p:sp>
    </p:spTree>
    <p:extLst>
      <p:ext uri="{BB962C8B-B14F-4D97-AF65-F5344CB8AC3E}">
        <p14:creationId xmlns:p14="http://schemas.microsoft.com/office/powerpoint/2010/main" val="2186360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Hackers </a:t>
            </a:r>
            <a:r>
              <a:rPr lang="en-US" dirty="0"/>
              <a:t>and computer crime</a:t>
            </a:r>
            <a:br>
              <a:rPr lang="en-US" dirty="0"/>
            </a:br>
            <a:endParaRPr lang="en-IE" dirty="0"/>
          </a:p>
        </p:txBody>
      </p:sp>
      <p:sp>
        <p:nvSpPr>
          <p:cNvPr id="4" name="Content Placeholder 3"/>
          <p:cNvSpPr>
            <a:spLocks noGrp="1"/>
          </p:cNvSpPr>
          <p:nvPr>
            <p:ph idx="1"/>
          </p:nvPr>
        </p:nvSpPr>
        <p:spPr/>
        <p:txBody>
          <a:bodyPr/>
          <a:lstStyle/>
          <a:p>
            <a:pPr marL="0" indent="0">
              <a:spcAft>
                <a:spcPts val="1200"/>
              </a:spcAft>
              <a:buNone/>
            </a:pPr>
            <a:r>
              <a:rPr lang="en-US" sz="2400" b="1" dirty="0">
                <a:cs typeface="Times New Roman" panose="02020603050405020304" pitchFamily="18" charset="0"/>
              </a:rPr>
              <a:t>Hackers vs. crackers</a:t>
            </a:r>
          </a:p>
          <a:p>
            <a:pPr marL="0" indent="0">
              <a:spcAft>
                <a:spcPts val="1200"/>
              </a:spcAft>
              <a:buNone/>
            </a:pPr>
            <a:r>
              <a:rPr lang="en-US" sz="2400" b="1" dirty="0">
                <a:cs typeface="Times New Roman" panose="02020603050405020304" pitchFamily="18" charset="0"/>
              </a:rPr>
              <a:t>Activities include</a:t>
            </a:r>
          </a:p>
          <a:p>
            <a:pPr marL="358775" lvl="1">
              <a:spcAft>
                <a:spcPts val="1200"/>
              </a:spcAft>
              <a:buFont typeface="Calibri" panose="020F0502020204030204" pitchFamily="34" charset="0"/>
              <a:buChar char="‒"/>
            </a:pPr>
            <a:r>
              <a:rPr lang="en-US" sz="2400" dirty="0">
                <a:cs typeface="Times New Roman" panose="02020603050405020304" pitchFamily="18" charset="0"/>
              </a:rPr>
              <a:t>System intrusion</a:t>
            </a:r>
          </a:p>
          <a:p>
            <a:pPr marL="358775" lvl="1">
              <a:spcAft>
                <a:spcPts val="1200"/>
              </a:spcAft>
              <a:buFont typeface="Calibri" panose="020F0502020204030204" pitchFamily="34" charset="0"/>
              <a:buChar char="‒"/>
            </a:pPr>
            <a:r>
              <a:rPr lang="en-US" sz="2400" dirty="0">
                <a:cs typeface="Times New Roman" panose="02020603050405020304" pitchFamily="18" charset="0"/>
              </a:rPr>
              <a:t>Theft of goods and information</a:t>
            </a:r>
          </a:p>
          <a:p>
            <a:pPr marL="358775" lvl="1">
              <a:spcAft>
                <a:spcPts val="1200"/>
              </a:spcAft>
              <a:buFont typeface="Calibri" panose="020F0502020204030204" pitchFamily="34" charset="0"/>
              <a:buChar char="‒"/>
            </a:pPr>
            <a:r>
              <a:rPr lang="en-US" sz="2400" dirty="0">
                <a:cs typeface="Times New Roman" panose="02020603050405020304" pitchFamily="18" charset="0"/>
              </a:rPr>
              <a:t>System damage</a:t>
            </a:r>
          </a:p>
          <a:p>
            <a:pPr marL="358775" lvl="1">
              <a:spcAft>
                <a:spcPts val="1200"/>
              </a:spcAft>
              <a:buFont typeface="Calibri" panose="020F0502020204030204" pitchFamily="34" charset="0"/>
              <a:buChar char="‒"/>
            </a:pPr>
            <a:r>
              <a:rPr lang="en-US" sz="2400" dirty="0" err="1">
                <a:cs typeface="Times New Roman" panose="02020603050405020304" pitchFamily="18" charset="0"/>
              </a:rPr>
              <a:t>Cybervandalism</a:t>
            </a:r>
            <a:endParaRPr lang="en-US" sz="2400" dirty="0">
              <a:cs typeface="Times New Roman" panose="02020603050405020304" pitchFamily="18" charset="0"/>
            </a:endParaRPr>
          </a:p>
          <a:p>
            <a:pPr marL="250825" lvl="2" indent="-250825">
              <a:spcAft>
                <a:spcPts val="1200"/>
              </a:spcAft>
              <a:buFontTx/>
              <a:buChar char="•"/>
            </a:pPr>
            <a:r>
              <a:rPr lang="en-US" dirty="0">
                <a:cs typeface="Times New Roman" panose="02020603050405020304" pitchFamily="18" charset="0"/>
              </a:rPr>
              <a:t>I</a:t>
            </a:r>
            <a:r>
              <a:rPr lang="en-US" dirty="0"/>
              <a:t>ntentional disruption, defacement, destruction of Web site or corporate information system</a:t>
            </a:r>
            <a:endParaRPr lang="en-US" b="1" dirty="0">
              <a:cs typeface="Times New Roman" panose="02020603050405020304" pitchFamily="18" charset="0"/>
            </a:endParaRPr>
          </a:p>
          <a:p>
            <a:endParaRPr lang="en-IE" dirty="0"/>
          </a:p>
        </p:txBody>
      </p:sp>
      <p:sp>
        <p:nvSpPr>
          <p:cNvPr id="6" name="Rectangle 5"/>
          <p:cNvSpPr>
            <a:spLocks noChangeArrowheads="1"/>
          </p:cNvSpPr>
          <p:nvPr/>
        </p:nvSpPr>
        <p:spPr bwMode="auto">
          <a:xfrm>
            <a:off x="1447800" y="152400"/>
            <a:ext cx="7696200" cy="571500"/>
          </a:xfrm>
          <a:prstGeom prst="rect">
            <a:avLst/>
          </a:prstGeom>
          <a:noFill/>
          <a:ln w="12700">
            <a:noFill/>
            <a:miter lim="800000"/>
            <a:headEnd/>
            <a:tailEnd/>
          </a:ln>
          <a:effectLst/>
        </p:spPr>
        <p:txBody>
          <a:bodyPr lIns="90488" tIns="44450" rIns="90488"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eaLnBrk="0" hangingPunct="0"/>
            <a:endParaRPr lang="en-US" sz="2400" b="1" dirty="0">
              <a:solidFill>
                <a:schemeClr val="bg1"/>
              </a:solidFill>
            </a:endParaRPr>
          </a:p>
        </p:txBody>
      </p:sp>
      <p:pic>
        <p:nvPicPr>
          <p:cNvPr id="995335" name="Picture 7" descr="hack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98884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93473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9058" name="Rectangle 2"/>
          <p:cNvSpPr>
            <a:spLocks noGrp="1" noChangeArrowheads="1"/>
          </p:cNvSpPr>
          <p:nvPr>
            <p:ph type="title"/>
          </p:nvPr>
        </p:nvSpPr>
        <p:spPr/>
        <p:txBody>
          <a:bodyPr/>
          <a:lstStyle/>
          <a:p>
            <a:r>
              <a:rPr lang="en-US" b="1" dirty="0"/>
              <a:t>The Hacker Toolbox</a:t>
            </a:r>
          </a:p>
        </p:txBody>
      </p:sp>
      <p:sp>
        <p:nvSpPr>
          <p:cNvPr id="1069059" name="Rectangle 3"/>
          <p:cNvSpPr>
            <a:spLocks noGrp="1" noChangeArrowheads="1"/>
          </p:cNvSpPr>
          <p:nvPr>
            <p:ph idx="1"/>
          </p:nvPr>
        </p:nvSpPr>
        <p:spPr/>
        <p:txBody>
          <a:bodyPr/>
          <a:lstStyle/>
          <a:p>
            <a:r>
              <a:rPr lang="en-US" b="1" dirty="0"/>
              <a:t>Malicious hackers use programs to:</a:t>
            </a:r>
          </a:p>
          <a:p>
            <a:pPr lvl="1"/>
            <a:r>
              <a:rPr lang="en-US" dirty="0"/>
              <a:t>Log keystrokes</a:t>
            </a:r>
          </a:p>
          <a:p>
            <a:pPr lvl="1"/>
            <a:r>
              <a:rPr lang="en-US" dirty="0"/>
              <a:t>Hack passwords </a:t>
            </a:r>
          </a:p>
          <a:p>
            <a:pPr lvl="1"/>
            <a:r>
              <a:rPr lang="en-US" dirty="0"/>
              <a:t>Infect a computer or </a:t>
            </a:r>
            <a:br>
              <a:rPr lang="en-US" dirty="0"/>
            </a:br>
            <a:r>
              <a:rPr lang="en-US" dirty="0"/>
              <a:t>system with a virus </a:t>
            </a:r>
          </a:p>
          <a:p>
            <a:pPr lvl="1"/>
            <a:r>
              <a:rPr lang="en-US" dirty="0"/>
              <a:t>Gain backdoor access </a:t>
            </a:r>
          </a:p>
          <a:p>
            <a:pPr lvl="1"/>
            <a:r>
              <a:rPr lang="en-US" dirty="0"/>
              <a:t>Create zombie </a:t>
            </a:r>
            <a:br>
              <a:rPr lang="en-US" dirty="0"/>
            </a:br>
            <a:r>
              <a:rPr lang="en-US" dirty="0"/>
              <a:t>computers </a:t>
            </a:r>
          </a:p>
          <a:p>
            <a:pPr lvl="1"/>
            <a:r>
              <a:rPr lang="en-US" dirty="0"/>
              <a:t>Spy on e-mail </a:t>
            </a:r>
          </a:p>
        </p:txBody>
      </p:sp>
      <p:pic>
        <p:nvPicPr>
          <p:cNvPr id="1069061" name="Picture 5" descr="Chaos Communications Camp 20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3175" y="2359689"/>
            <a:ext cx="3810000" cy="2543175"/>
          </a:xfrm>
          <a:prstGeom prst="rect">
            <a:avLst/>
          </a:prstGeom>
          <a:noFill/>
          <a:extLst>
            <a:ext uri="{909E8E84-426E-40DD-AFC4-6F175D3DCCD1}">
              <a14:hiddenFill xmlns:a14="http://schemas.microsoft.com/office/drawing/2010/main">
                <a:solidFill>
                  <a:srgbClr val="FFFFFF"/>
                </a:solidFill>
              </a14:hiddenFill>
            </a:ext>
          </a:extLst>
        </p:spPr>
      </p:pic>
      <p:sp>
        <p:nvSpPr>
          <p:cNvPr id="1069062" name="Rectangle 6"/>
          <p:cNvSpPr>
            <a:spLocks noChangeArrowheads="1"/>
          </p:cNvSpPr>
          <p:nvPr/>
        </p:nvSpPr>
        <p:spPr bwMode="auto">
          <a:xfrm>
            <a:off x="5364088" y="5025950"/>
            <a:ext cx="3457575" cy="923330"/>
          </a:xfrm>
          <a:prstGeom prst="rect">
            <a:avLst/>
          </a:prstGeom>
          <a:solidFill>
            <a:srgbClr val="B3E2FF"/>
          </a:solidFill>
          <a:ln>
            <a:noFill/>
          </a:ln>
          <a:effectLst/>
          <a:extLst/>
        </p:spPr>
        <p:txBody>
          <a:bodyPr lIns="0" tIns="0" rIns="0" bIns="0" anchor="ctr">
            <a:spAutoFit/>
          </a:bodyPr>
          <a:lstStyle/>
          <a:p>
            <a:r>
              <a:rPr lang="en-US" sz="2000" b="1" dirty="0">
                <a:solidFill>
                  <a:srgbClr val="000080"/>
                </a:solidFill>
              </a:rPr>
              <a:t>Hackers from around the world gather at camps to practice their hobby and trade tips</a:t>
            </a:r>
            <a:r>
              <a:rPr lang="en-US" sz="2000" dirty="0">
                <a:solidFill>
                  <a:srgbClr val="000080"/>
                </a:solidFill>
              </a:rPr>
              <a:t>.</a:t>
            </a:r>
          </a:p>
        </p:txBody>
      </p:sp>
    </p:spTree>
    <p:extLst>
      <p:ext uri="{BB962C8B-B14F-4D97-AF65-F5344CB8AC3E}">
        <p14:creationId xmlns:p14="http://schemas.microsoft.com/office/powerpoint/2010/main" val="3200963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07504" y="188640"/>
            <a:ext cx="4176464" cy="861071"/>
          </a:xfrm>
          <a:prstGeom prst="roundRect">
            <a:avLst/>
          </a:prstGeom>
          <a:solidFill>
            <a:schemeClr val="accent5">
              <a:lumMod val="20000"/>
              <a:lumOff val="80000"/>
            </a:schemeClr>
          </a:solid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TextBox 5"/>
          <p:cNvSpPr txBox="1"/>
          <p:nvPr/>
        </p:nvSpPr>
        <p:spPr>
          <a:xfrm>
            <a:off x="0" y="6041094"/>
            <a:ext cx="2123728" cy="646331"/>
          </a:xfrm>
          <a:prstGeom prst="rect">
            <a:avLst/>
          </a:prstGeom>
          <a:solidFill>
            <a:schemeClr val="bg1">
              <a:lumMod val="75000"/>
            </a:schemeClr>
          </a:solidFill>
        </p:spPr>
        <p:txBody>
          <a:bodyPr wrap="square" rtlCol="0">
            <a:spAutoFit/>
          </a:bodyPr>
          <a:lstStyle/>
          <a:p>
            <a:r>
              <a:rPr lang="en-GB" b="1" dirty="0" smtClean="0">
                <a:solidFill>
                  <a:srgbClr val="000080"/>
                </a:solidFill>
              </a:rPr>
              <a:t>MFIS</a:t>
            </a:r>
          </a:p>
          <a:p>
            <a:r>
              <a:rPr lang="en-GB" b="1" dirty="0" smtClean="0">
                <a:solidFill>
                  <a:srgbClr val="000080"/>
                </a:solidFill>
              </a:rPr>
              <a:t>Lisa Murphy</a:t>
            </a:r>
            <a:endParaRPr lang="en-GB" b="1" dirty="0">
              <a:solidFill>
                <a:srgbClr val="000080"/>
              </a:solidFill>
            </a:endParaRPr>
          </a:p>
        </p:txBody>
      </p:sp>
      <p:sp>
        <p:nvSpPr>
          <p:cNvPr id="2" name="Rectangle 1"/>
          <p:cNvSpPr/>
          <p:nvPr/>
        </p:nvSpPr>
        <p:spPr>
          <a:xfrm>
            <a:off x="-36512" y="188640"/>
            <a:ext cx="4572000" cy="861774"/>
          </a:xfrm>
          <a:prstGeom prst="rect">
            <a:avLst/>
          </a:prstGeom>
        </p:spPr>
        <p:txBody>
          <a:bodyPr>
            <a:spAutoFit/>
          </a:bodyPr>
          <a:lstStyle/>
          <a:p>
            <a:pPr algn="ctr" eaLnBrk="0" hangingPunct="0">
              <a:spcBef>
                <a:spcPct val="50000"/>
              </a:spcBef>
            </a:pPr>
            <a:r>
              <a:rPr lang="en-IE" sz="2500" b="1" dirty="0">
                <a:solidFill>
                  <a:srgbClr val="000080"/>
                </a:solidFill>
                <a:latin typeface="Calibri" panose="020F0502020204030204" pitchFamily="34" charset="0"/>
                <a:cs typeface="Times New Roman" panose="02020603050405020304" pitchFamily="18" charset="0"/>
              </a:rPr>
              <a:t>Information Technology </a:t>
            </a:r>
            <a:r>
              <a:rPr lang="en-IE" sz="2500" b="1" dirty="0" smtClean="0">
                <a:solidFill>
                  <a:srgbClr val="000080"/>
                </a:solidFill>
                <a:latin typeface="Calibri" panose="020F0502020204030204" pitchFamily="34" charset="0"/>
                <a:cs typeface="Times New Roman" panose="02020603050405020304" pitchFamily="18" charset="0"/>
              </a:rPr>
              <a:t>Infrastructure</a:t>
            </a:r>
            <a:endParaRPr lang="en-US" sz="2500" b="1" dirty="0">
              <a:solidFill>
                <a:srgbClr val="000080"/>
              </a:solidFill>
              <a:latin typeface="Calibri" panose="020F0502020204030204" pitchFamily="34" charset="0"/>
              <a:cs typeface="Times New Roman" panose="02020603050405020304" pitchFamily="18" charset="0"/>
            </a:endParaRPr>
          </a:p>
        </p:txBody>
      </p:sp>
      <p:cxnSp>
        <p:nvCxnSpPr>
          <p:cNvPr id="5" name="Straight Connector 4"/>
          <p:cNvCxnSpPr/>
          <p:nvPr/>
        </p:nvCxnSpPr>
        <p:spPr>
          <a:xfrm>
            <a:off x="683568" y="0"/>
            <a:ext cx="0" cy="188640"/>
          </a:xfrm>
          <a:prstGeom prst="line">
            <a:avLst/>
          </a:prstGeom>
          <a:ln w="28575">
            <a:solidFill>
              <a:srgbClr val="00008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563888" y="0"/>
            <a:ext cx="0" cy="188640"/>
          </a:xfrm>
          <a:prstGeom prst="line">
            <a:avLst/>
          </a:prstGeom>
          <a:ln w="28575">
            <a:solidFill>
              <a:srgbClr val="00008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228184" y="1383159"/>
            <a:ext cx="2915816" cy="461665"/>
          </a:xfrm>
          <a:prstGeom prst="rect">
            <a:avLst/>
          </a:prstGeom>
          <a:solidFill>
            <a:srgbClr val="FF6600"/>
          </a:solidFill>
        </p:spPr>
        <p:txBody>
          <a:bodyPr wrap="square" rtlCol="0">
            <a:spAutoFit/>
          </a:bodyPr>
          <a:lstStyle/>
          <a:p>
            <a:pPr algn="ctr"/>
            <a:r>
              <a:rPr lang="en-GB" sz="2400" b="1" dirty="0" smtClean="0">
                <a:solidFill>
                  <a:schemeClr val="bg1"/>
                </a:solidFill>
              </a:rPr>
              <a:t>Chapter 8</a:t>
            </a:r>
          </a:p>
        </p:txBody>
      </p:sp>
      <p:pic>
        <p:nvPicPr>
          <p:cNvPr id="10" name="Picture 2" descr="http://blog.netclarity.net/Portals/181773/images/networkassetblog-resized-600.PNG"/>
          <p:cNvPicPr>
            <a:picLocks noChangeAspect="1" noChangeArrowheads="1"/>
          </p:cNvPicPr>
          <p:nvPr/>
        </p:nvPicPr>
        <p:blipFill rotWithShape="1">
          <a:blip r:embed="rId3">
            <a:extLst>
              <a:ext uri="{28A0092B-C50C-407E-A947-70E740481C1C}">
                <a14:useLocalDpi xmlns:a14="http://schemas.microsoft.com/office/drawing/2010/main" val="0"/>
              </a:ext>
            </a:extLst>
          </a:blip>
          <a:srcRect l="4456" r="2941" b="4491"/>
          <a:stretch/>
        </p:blipFill>
        <p:spPr bwMode="auto">
          <a:xfrm>
            <a:off x="4072137" y="2258027"/>
            <a:ext cx="5036367" cy="4599973"/>
          </a:xfrm>
          <a:prstGeom prst="rect">
            <a:avLst/>
          </a:prstGeom>
          <a:noFill/>
          <a:extLst>
            <a:ext uri="{909E8E84-426E-40DD-AFC4-6F175D3DCCD1}">
              <a14:hiddenFill xmlns:a14="http://schemas.microsoft.com/office/drawing/2010/main">
                <a:solidFill>
                  <a:srgbClr val="FFFFFF"/>
                </a:solidFill>
              </a14:hiddenFill>
            </a:ext>
          </a:extLst>
        </p:spPr>
      </p:pic>
      <p:sp>
        <p:nvSpPr>
          <p:cNvPr id="4" name="Cloud Callout 3"/>
          <p:cNvSpPr/>
          <p:nvPr/>
        </p:nvSpPr>
        <p:spPr>
          <a:xfrm>
            <a:off x="323528" y="1621958"/>
            <a:ext cx="3024336" cy="1591018"/>
          </a:xfrm>
          <a:prstGeom prst="cloudCallout">
            <a:avLst>
              <a:gd name="adj1" fmla="val 28965"/>
              <a:gd name="adj2" fmla="val 64754"/>
            </a:avLst>
          </a:prstGeom>
          <a:solidFill>
            <a:srgbClr val="B3E2FF"/>
          </a:solid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2400" b="1" dirty="0" smtClean="0">
              <a:solidFill>
                <a:srgbClr val="000080"/>
              </a:solidFill>
            </a:endParaRPr>
          </a:p>
          <a:p>
            <a:pPr algn="ctr"/>
            <a:r>
              <a:rPr lang="en-IE" sz="2400" b="1" dirty="0" smtClean="0">
                <a:solidFill>
                  <a:srgbClr val="000080"/>
                </a:solidFill>
              </a:rPr>
              <a:t>Securing </a:t>
            </a:r>
            <a:r>
              <a:rPr lang="en-IE" sz="2400" b="1" dirty="0">
                <a:solidFill>
                  <a:srgbClr val="000080"/>
                </a:solidFill>
              </a:rPr>
              <a:t>Information Systems</a:t>
            </a:r>
          </a:p>
          <a:p>
            <a:pPr algn="ctr"/>
            <a:endParaRPr lang="en-IE" sz="2400" dirty="0">
              <a:solidFill>
                <a:srgbClr val="000080"/>
              </a:solidFill>
            </a:endParaRPr>
          </a:p>
        </p:txBody>
      </p:sp>
    </p:spTree>
    <p:extLst>
      <p:ext uri="{BB962C8B-B14F-4D97-AF65-F5344CB8AC3E}">
        <p14:creationId xmlns:p14="http://schemas.microsoft.com/office/powerpoint/2010/main" val="285652710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Malicious </a:t>
            </a:r>
            <a:r>
              <a:rPr lang="en-US" dirty="0"/>
              <a:t>software </a:t>
            </a:r>
            <a:r>
              <a:rPr lang="en-US" dirty="0" smtClean="0"/>
              <a:t>(Malware</a:t>
            </a:r>
            <a:r>
              <a:rPr lang="en-US" dirty="0"/>
              <a:t>)</a:t>
            </a:r>
            <a:br>
              <a:rPr lang="en-US" dirty="0"/>
            </a:br>
            <a:endParaRPr lang="en-IE" dirty="0"/>
          </a:p>
        </p:txBody>
      </p:sp>
      <p:sp>
        <p:nvSpPr>
          <p:cNvPr id="4" name="Content Placeholder 3"/>
          <p:cNvSpPr>
            <a:spLocks noGrp="1"/>
          </p:cNvSpPr>
          <p:nvPr>
            <p:ph idx="1"/>
          </p:nvPr>
        </p:nvSpPr>
        <p:spPr/>
        <p:txBody>
          <a:bodyPr>
            <a:normAutofit fontScale="77500" lnSpcReduction="20000"/>
          </a:bodyPr>
          <a:lstStyle/>
          <a:p>
            <a:pPr>
              <a:spcAft>
                <a:spcPts val="1200"/>
              </a:spcAft>
              <a:buFontTx/>
              <a:buChar char="•"/>
            </a:pPr>
            <a:r>
              <a:rPr lang="en-US" sz="2900" b="1" dirty="0">
                <a:solidFill>
                  <a:srgbClr val="FF6600"/>
                </a:solidFill>
                <a:cs typeface="Times New Roman" panose="02020603050405020304" pitchFamily="18" charset="0"/>
              </a:rPr>
              <a:t>Viruses: </a:t>
            </a:r>
            <a:r>
              <a:rPr lang="en-US" sz="2900" dirty="0">
                <a:cs typeface="Times New Roman" panose="02020603050405020304" pitchFamily="18" charset="0"/>
              </a:rPr>
              <a:t>R</a:t>
            </a:r>
            <a:r>
              <a:rPr lang="en-US" sz="2900" dirty="0"/>
              <a:t>ogue software program that attaches itself to other software programs or data files in order to be executed</a:t>
            </a:r>
            <a:endParaRPr lang="en-US" sz="2900" b="1" dirty="0">
              <a:cs typeface="Times New Roman" panose="02020603050405020304" pitchFamily="18" charset="0"/>
            </a:endParaRPr>
          </a:p>
          <a:p>
            <a:pPr>
              <a:spcAft>
                <a:spcPts val="1200"/>
              </a:spcAft>
              <a:buFontTx/>
              <a:buChar char="•"/>
            </a:pPr>
            <a:r>
              <a:rPr lang="en-US" sz="2900" b="1" dirty="0">
                <a:solidFill>
                  <a:srgbClr val="FF6600"/>
                </a:solidFill>
                <a:cs typeface="Times New Roman" panose="02020603050405020304" pitchFamily="18" charset="0"/>
              </a:rPr>
              <a:t>Worms: </a:t>
            </a:r>
            <a:r>
              <a:rPr lang="en-US" sz="2900" dirty="0">
                <a:cs typeface="Times New Roman" panose="02020603050405020304" pitchFamily="18" charset="0"/>
              </a:rPr>
              <a:t>I</a:t>
            </a:r>
            <a:r>
              <a:rPr lang="en-US" sz="2900" dirty="0"/>
              <a:t>ndependent computer programs that copy themselves from one computer to other computers over a network</a:t>
            </a:r>
            <a:endParaRPr lang="en-US" sz="2900" b="1" dirty="0">
              <a:cs typeface="Times New Roman" panose="02020603050405020304" pitchFamily="18" charset="0"/>
            </a:endParaRPr>
          </a:p>
          <a:p>
            <a:pPr>
              <a:spcAft>
                <a:spcPts val="1200"/>
              </a:spcAft>
              <a:buFontTx/>
              <a:buChar char="•"/>
            </a:pPr>
            <a:r>
              <a:rPr lang="en-US" sz="2900" b="1" dirty="0">
                <a:solidFill>
                  <a:srgbClr val="FF6600"/>
                </a:solidFill>
                <a:cs typeface="Times New Roman" panose="02020603050405020304" pitchFamily="18" charset="0"/>
              </a:rPr>
              <a:t>Trojan horses: </a:t>
            </a:r>
            <a:r>
              <a:rPr lang="en-US" sz="2900" dirty="0">
                <a:cs typeface="Times New Roman" panose="02020603050405020304" pitchFamily="18" charset="0"/>
              </a:rPr>
              <a:t>S</a:t>
            </a:r>
            <a:r>
              <a:rPr lang="en-US" sz="2900" dirty="0"/>
              <a:t>oftware program that appears to be benign but then does something other than expected</a:t>
            </a:r>
          </a:p>
          <a:p>
            <a:pPr>
              <a:lnSpc>
                <a:spcPct val="110000"/>
              </a:lnSpc>
              <a:spcAft>
                <a:spcPts val="1200"/>
              </a:spcAft>
              <a:buFontTx/>
              <a:buChar char="•"/>
            </a:pPr>
            <a:r>
              <a:rPr lang="en-US" sz="2900" b="1" dirty="0">
                <a:solidFill>
                  <a:srgbClr val="FF6600"/>
                </a:solidFill>
                <a:cs typeface="Times New Roman" panose="02020603050405020304" pitchFamily="18" charset="0"/>
              </a:rPr>
              <a:t>Spyware: </a:t>
            </a:r>
            <a:r>
              <a:rPr lang="en-US" sz="2900" dirty="0">
                <a:cs typeface="Times New Roman" panose="02020603050405020304" pitchFamily="18" charset="0"/>
              </a:rPr>
              <a:t>S</a:t>
            </a:r>
            <a:r>
              <a:rPr lang="en-US" sz="2900" dirty="0"/>
              <a:t>mall programs install themselves surreptitiously on computers to monitor user Web surfing activity and serve up advertising</a:t>
            </a:r>
            <a:endParaRPr lang="en-US" sz="2900" b="1" dirty="0">
              <a:cs typeface="Times New Roman" panose="02020603050405020304" pitchFamily="18" charset="0"/>
            </a:endParaRPr>
          </a:p>
          <a:p>
            <a:pPr lvl="1">
              <a:lnSpc>
                <a:spcPct val="110000"/>
              </a:lnSpc>
              <a:spcAft>
                <a:spcPts val="1200"/>
              </a:spcAft>
              <a:buFontTx/>
              <a:buChar char="•"/>
            </a:pPr>
            <a:r>
              <a:rPr lang="en-US" sz="2900" b="1" dirty="0">
                <a:solidFill>
                  <a:srgbClr val="FF6600"/>
                </a:solidFill>
                <a:cs typeface="Times New Roman" panose="02020603050405020304" pitchFamily="18" charset="0"/>
              </a:rPr>
              <a:t>Key loggers: </a:t>
            </a:r>
            <a:r>
              <a:rPr lang="en-US" sz="2900" dirty="0">
                <a:cs typeface="Times New Roman" panose="02020603050405020304" pitchFamily="18" charset="0"/>
              </a:rPr>
              <a:t>R</a:t>
            </a:r>
            <a:r>
              <a:rPr lang="en-US" sz="2900" dirty="0"/>
              <a:t>ecord every keystroke on computer to steal serial numbers, passwords, launch Internet attacks</a:t>
            </a:r>
            <a:endParaRPr lang="en-US" sz="2900" b="1" dirty="0">
              <a:cs typeface="Times New Roman" panose="02020603050405020304" pitchFamily="18" charset="0"/>
            </a:endParaRPr>
          </a:p>
          <a:p>
            <a:endParaRPr lang="en-IE" dirty="0"/>
          </a:p>
        </p:txBody>
      </p:sp>
      <p:pic>
        <p:nvPicPr>
          <p:cNvPr id="993287" name="Picture 7"/>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93868" y="5539184"/>
            <a:ext cx="1259632" cy="1205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322764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Malicious </a:t>
            </a:r>
            <a:r>
              <a:rPr lang="en-US" dirty="0"/>
              <a:t>software (malware)</a:t>
            </a:r>
            <a:br>
              <a:rPr lang="en-US" dirty="0"/>
            </a:br>
            <a:endParaRPr lang="en-IE" dirty="0"/>
          </a:p>
        </p:txBody>
      </p:sp>
      <p:sp>
        <p:nvSpPr>
          <p:cNvPr id="7" name="Content Placeholder 6"/>
          <p:cNvSpPr>
            <a:spLocks noGrp="1"/>
          </p:cNvSpPr>
          <p:nvPr>
            <p:ph idx="1"/>
          </p:nvPr>
        </p:nvSpPr>
        <p:spPr/>
        <p:txBody>
          <a:bodyPr>
            <a:noAutofit/>
          </a:bodyPr>
          <a:lstStyle/>
          <a:p>
            <a:pPr>
              <a:spcAft>
                <a:spcPts val="600"/>
              </a:spcAft>
              <a:buFontTx/>
              <a:buChar char="•"/>
            </a:pPr>
            <a:r>
              <a:rPr lang="en-US" sz="2200" b="1" dirty="0">
                <a:solidFill>
                  <a:srgbClr val="FF6600"/>
                </a:solidFill>
                <a:cs typeface="Times New Roman" panose="02020603050405020304" pitchFamily="18" charset="0"/>
              </a:rPr>
              <a:t>Spoofing</a:t>
            </a:r>
          </a:p>
          <a:p>
            <a:pPr lvl="1">
              <a:spcAft>
                <a:spcPts val="600"/>
              </a:spcAft>
              <a:buFont typeface="Calibri" panose="020F0502020204030204" pitchFamily="34" charset="0"/>
              <a:buChar char="‒"/>
            </a:pPr>
            <a:r>
              <a:rPr lang="en-US" sz="2200" dirty="0">
                <a:cs typeface="Times New Roman" panose="02020603050405020304" pitchFamily="18" charset="0"/>
              </a:rPr>
              <a:t>M</a:t>
            </a:r>
            <a:r>
              <a:rPr lang="en-US" sz="2200" dirty="0"/>
              <a:t>isrepresenting oneself by using fake e-mail addresses or masquerading as someone else</a:t>
            </a:r>
          </a:p>
          <a:p>
            <a:pPr lvl="1">
              <a:spcAft>
                <a:spcPts val="600"/>
              </a:spcAft>
              <a:buFont typeface="Calibri" panose="020F0502020204030204" pitchFamily="34" charset="0"/>
              <a:buChar char="‒"/>
            </a:pPr>
            <a:r>
              <a:rPr lang="en-US" sz="2200" dirty="0"/>
              <a:t>Redirecting Web link to address different from intended one, with site masquerading as intended destination</a:t>
            </a:r>
            <a:endParaRPr lang="en-US" sz="2200" b="1" dirty="0">
              <a:cs typeface="Times New Roman" panose="02020603050405020304" pitchFamily="18" charset="0"/>
            </a:endParaRPr>
          </a:p>
          <a:p>
            <a:pPr>
              <a:spcAft>
                <a:spcPts val="600"/>
              </a:spcAft>
              <a:buFontTx/>
              <a:buChar char="•"/>
            </a:pPr>
            <a:r>
              <a:rPr lang="en-US" sz="2200" b="1" dirty="0">
                <a:solidFill>
                  <a:srgbClr val="FF6600"/>
                </a:solidFill>
                <a:cs typeface="Times New Roman" panose="02020603050405020304" pitchFamily="18" charset="0"/>
              </a:rPr>
              <a:t>Sniffer: </a:t>
            </a:r>
            <a:r>
              <a:rPr lang="en-US" sz="2200" dirty="0">
                <a:cs typeface="Times New Roman" panose="02020603050405020304" pitchFamily="18" charset="0"/>
              </a:rPr>
              <a:t>E</a:t>
            </a:r>
            <a:r>
              <a:rPr lang="en-US" sz="2200" dirty="0"/>
              <a:t>avesdropping program that monitors information traveling over network</a:t>
            </a:r>
          </a:p>
          <a:p>
            <a:pPr>
              <a:spcAft>
                <a:spcPts val="600"/>
              </a:spcAft>
              <a:buFontTx/>
              <a:buChar char="•"/>
            </a:pPr>
            <a:r>
              <a:rPr lang="en-US" sz="2200" b="1" dirty="0">
                <a:solidFill>
                  <a:srgbClr val="FF6600"/>
                </a:solidFill>
                <a:cs typeface="Times New Roman" panose="02020603050405020304" pitchFamily="18" charset="0"/>
              </a:rPr>
              <a:t>Denial-of-service attacks (</a:t>
            </a:r>
            <a:r>
              <a:rPr lang="en-US" sz="2200" b="1" dirty="0" err="1">
                <a:solidFill>
                  <a:srgbClr val="FF6600"/>
                </a:solidFill>
                <a:cs typeface="Times New Roman" panose="02020603050405020304" pitchFamily="18" charset="0"/>
              </a:rPr>
              <a:t>DoS</a:t>
            </a:r>
            <a:r>
              <a:rPr lang="en-US" sz="2200" b="1" dirty="0">
                <a:cs typeface="Times New Roman" panose="02020603050405020304" pitchFamily="18" charset="0"/>
              </a:rPr>
              <a:t>): </a:t>
            </a:r>
            <a:r>
              <a:rPr lang="en-US" sz="2200" dirty="0">
                <a:cs typeface="Times New Roman" panose="02020603050405020304" pitchFamily="18" charset="0"/>
              </a:rPr>
              <a:t>F</a:t>
            </a:r>
            <a:r>
              <a:rPr lang="en-US" sz="2200" dirty="0"/>
              <a:t>looding server with thousands of false requests to crash the network</a:t>
            </a:r>
            <a:endParaRPr lang="en-US" sz="2200" b="1" dirty="0">
              <a:cs typeface="Times New Roman" panose="02020603050405020304" pitchFamily="18" charset="0"/>
            </a:endParaRPr>
          </a:p>
          <a:p>
            <a:pPr>
              <a:spcAft>
                <a:spcPts val="600"/>
              </a:spcAft>
              <a:buFontTx/>
              <a:buChar char="•"/>
            </a:pPr>
            <a:r>
              <a:rPr lang="en-US" sz="2200" b="1" dirty="0">
                <a:solidFill>
                  <a:srgbClr val="FF6600"/>
                </a:solidFill>
                <a:cs typeface="Times New Roman" panose="02020603050405020304" pitchFamily="18" charset="0"/>
              </a:rPr>
              <a:t>Distributed denial-of-service attacks (</a:t>
            </a:r>
            <a:r>
              <a:rPr lang="en-US" sz="2200" b="1" dirty="0" err="1">
                <a:solidFill>
                  <a:srgbClr val="FF6600"/>
                </a:solidFill>
                <a:cs typeface="Times New Roman" panose="02020603050405020304" pitchFamily="18" charset="0"/>
              </a:rPr>
              <a:t>DDoS</a:t>
            </a:r>
            <a:r>
              <a:rPr lang="en-US" sz="2200" b="1" dirty="0">
                <a:solidFill>
                  <a:srgbClr val="FF6600"/>
                </a:solidFill>
                <a:cs typeface="Times New Roman" panose="02020603050405020304" pitchFamily="18" charset="0"/>
              </a:rPr>
              <a:t>): </a:t>
            </a:r>
            <a:r>
              <a:rPr lang="en-US" sz="2200" dirty="0">
                <a:cs typeface="Times New Roman" panose="02020603050405020304" pitchFamily="18" charset="0"/>
              </a:rPr>
              <a:t>Us</a:t>
            </a:r>
            <a:r>
              <a:rPr lang="en-US" sz="2200" dirty="0"/>
              <a:t>e of numerous computers to launch a </a:t>
            </a:r>
            <a:r>
              <a:rPr lang="en-US" sz="2200" dirty="0" err="1"/>
              <a:t>DoS</a:t>
            </a:r>
            <a:endParaRPr lang="en-US" sz="2200" dirty="0"/>
          </a:p>
          <a:p>
            <a:pPr lvl="1">
              <a:spcAft>
                <a:spcPts val="600"/>
              </a:spcAft>
              <a:buFontTx/>
              <a:buChar char="•"/>
            </a:pPr>
            <a:r>
              <a:rPr lang="en-US" sz="2200" b="1" dirty="0">
                <a:cs typeface="Times New Roman" panose="02020603050405020304" pitchFamily="18" charset="0"/>
              </a:rPr>
              <a:t>Botnets: </a:t>
            </a:r>
            <a:r>
              <a:rPr lang="en-US" sz="2200" dirty="0">
                <a:cs typeface="Times New Roman" panose="02020603050405020304" pitchFamily="18" charset="0"/>
              </a:rPr>
              <a:t>Networks of “zombie” PCs infiltrated by bot </a:t>
            </a:r>
            <a:r>
              <a:rPr lang="en-US" sz="2200" dirty="0" smtClean="0">
                <a:cs typeface="Times New Roman" panose="02020603050405020304" pitchFamily="18" charset="0"/>
              </a:rPr>
              <a:t>malware</a:t>
            </a:r>
            <a:endParaRPr lang="en-IE" sz="2200" dirty="0"/>
          </a:p>
        </p:txBody>
      </p:sp>
      <p:sp>
        <p:nvSpPr>
          <p:cNvPr id="6" name="Rectangle 5"/>
          <p:cNvSpPr>
            <a:spLocks noChangeArrowheads="1"/>
          </p:cNvSpPr>
          <p:nvPr/>
        </p:nvSpPr>
        <p:spPr bwMode="auto">
          <a:xfrm>
            <a:off x="1447800" y="152400"/>
            <a:ext cx="7696200" cy="571500"/>
          </a:xfrm>
          <a:prstGeom prst="rect">
            <a:avLst/>
          </a:prstGeom>
          <a:noFill/>
          <a:ln w="12700">
            <a:noFill/>
            <a:miter lim="800000"/>
            <a:headEnd/>
            <a:tailEnd/>
          </a:ln>
          <a:effectLst/>
        </p:spPr>
        <p:txBody>
          <a:bodyPr lIns="90488" tIns="44450" rIns="90488"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Aft>
                <a:spcPts val="1200"/>
              </a:spcAft>
            </a:pPr>
            <a:endParaRPr lang="en-US" sz="2400" b="1" dirty="0">
              <a:solidFill>
                <a:schemeClr val="bg1"/>
              </a:solidFill>
            </a:endParaRPr>
          </a:p>
        </p:txBody>
      </p:sp>
      <p:pic>
        <p:nvPicPr>
          <p:cNvPr id="5" name="Picture 4" descr="http://community.mis.temple.edu/teamecho/files/2012/12/lock-272x300.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6376" y="1702081"/>
            <a:ext cx="940244" cy="1130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84785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1346" name="Rectangle 2"/>
          <p:cNvSpPr>
            <a:spLocks noGrp="1" noChangeArrowheads="1"/>
          </p:cNvSpPr>
          <p:nvPr>
            <p:ph type="title"/>
          </p:nvPr>
        </p:nvSpPr>
        <p:spPr/>
        <p:txBody>
          <a:bodyPr/>
          <a:lstStyle/>
          <a:p>
            <a:r>
              <a:rPr lang="en-GB" sz="3600"/>
              <a:t>Malicious Code</a:t>
            </a:r>
            <a:endParaRPr lang="en-US" sz="3600"/>
          </a:p>
        </p:txBody>
      </p:sp>
      <p:sp>
        <p:nvSpPr>
          <p:cNvPr id="4" name="Date Placeholder 3"/>
          <p:cNvSpPr>
            <a:spLocks noGrp="1"/>
          </p:cNvSpPr>
          <p:nvPr>
            <p:ph type="dt" sz="half" idx="10"/>
          </p:nvPr>
        </p:nvSpPr>
        <p:spPr/>
        <p:txBody>
          <a:bodyPr/>
          <a:lstStyle/>
          <a:p>
            <a:r>
              <a:rPr lang="en-US"/>
              <a:t>MFIS – Section 8</a:t>
            </a:r>
          </a:p>
        </p:txBody>
      </p:sp>
      <p:sp>
        <p:nvSpPr>
          <p:cNvPr id="5" name="Footer Placeholder 4"/>
          <p:cNvSpPr>
            <a:spLocks noGrp="1"/>
          </p:cNvSpPr>
          <p:nvPr>
            <p:ph type="ftr" sz="quarter" idx="11"/>
          </p:nvPr>
        </p:nvSpPr>
        <p:spPr/>
        <p:txBody>
          <a:bodyPr/>
          <a:lstStyle/>
          <a:p>
            <a:r>
              <a:rPr lang="en-US"/>
              <a:t>Dr. Eugene F.M. O’Loughlin</a:t>
            </a:r>
          </a:p>
        </p:txBody>
      </p:sp>
      <p:pic>
        <p:nvPicPr>
          <p:cNvPr id="10813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312863"/>
            <a:ext cx="7959725" cy="528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7047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Computer </a:t>
            </a:r>
            <a:r>
              <a:rPr lang="en-US" dirty="0"/>
              <a:t>crime</a:t>
            </a:r>
            <a:br>
              <a:rPr lang="en-US" dirty="0"/>
            </a:br>
            <a:endParaRPr lang="en-IE" dirty="0"/>
          </a:p>
        </p:txBody>
      </p:sp>
      <p:sp>
        <p:nvSpPr>
          <p:cNvPr id="999426" name="Rectangle 11"/>
          <p:cNvSpPr>
            <a:spLocks noChangeArrowheads="1"/>
          </p:cNvSpPr>
          <p:nvPr/>
        </p:nvSpPr>
        <p:spPr bwMode="auto">
          <a:xfrm>
            <a:off x="457200" y="16002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0" rIns="90488" bIns="44450"/>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Aft>
                <a:spcPts val="1200"/>
              </a:spcAft>
              <a:buFontTx/>
              <a:buChar char="•"/>
            </a:pPr>
            <a:r>
              <a:rPr lang="en-US" sz="2000" dirty="0">
                <a:solidFill>
                  <a:srgbClr val="000080"/>
                </a:solidFill>
                <a:latin typeface="+mj-lt"/>
                <a:cs typeface="Times New Roman" panose="02020603050405020304" pitchFamily="18" charset="0"/>
              </a:rPr>
              <a:t>D</a:t>
            </a:r>
            <a:r>
              <a:rPr lang="en-US" sz="2000" dirty="0">
                <a:solidFill>
                  <a:srgbClr val="000080"/>
                </a:solidFill>
                <a:latin typeface="+mj-lt"/>
              </a:rPr>
              <a:t>efined as “any violations of criminal law that involve a knowledge of computer technology for their perpetration, investigation, or prosecution”</a:t>
            </a:r>
          </a:p>
          <a:p>
            <a:pPr>
              <a:spcAft>
                <a:spcPts val="1200"/>
              </a:spcAft>
              <a:buFontTx/>
              <a:buChar char="•"/>
            </a:pPr>
            <a:r>
              <a:rPr lang="en-US" sz="2000" b="1" dirty="0" smtClean="0">
                <a:solidFill>
                  <a:srgbClr val="000080"/>
                </a:solidFill>
                <a:latin typeface="+mj-lt"/>
                <a:cs typeface="Times New Roman" panose="02020603050405020304" pitchFamily="18" charset="0"/>
              </a:rPr>
              <a:t>Computer </a:t>
            </a:r>
            <a:r>
              <a:rPr lang="en-US" sz="2000" b="1" dirty="0">
                <a:solidFill>
                  <a:srgbClr val="000080"/>
                </a:solidFill>
                <a:latin typeface="+mj-lt"/>
                <a:cs typeface="Times New Roman" panose="02020603050405020304" pitchFamily="18" charset="0"/>
              </a:rPr>
              <a:t>may be target of crime, e.g.:</a:t>
            </a:r>
          </a:p>
          <a:p>
            <a:pPr lvl="1">
              <a:spcAft>
                <a:spcPts val="1200"/>
              </a:spcAft>
              <a:buFont typeface="Calibri" panose="020F0502020204030204" pitchFamily="34" charset="0"/>
              <a:buChar char="‒"/>
            </a:pPr>
            <a:r>
              <a:rPr lang="en-US" sz="2000" dirty="0">
                <a:solidFill>
                  <a:srgbClr val="000080"/>
                </a:solidFill>
                <a:latin typeface="+mj-lt"/>
                <a:cs typeface="Times New Roman" panose="02020603050405020304" pitchFamily="18" charset="0"/>
              </a:rPr>
              <a:t>Breaching confidentiality of protected </a:t>
            </a:r>
            <a:br>
              <a:rPr lang="en-US" sz="2000" dirty="0">
                <a:solidFill>
                  <a:srgbClr val="000080"/>
                </a:solidFill>
                <a:latin typeface="+mj-lt"/>
                <a:cs typeface="Times New Roman" panose="02020603050405020304" pitchFamily="18" charset="0"/>
              </a:rPr>
            </a:br>
            <a:r>
              <a:rPr lang="en-US" sz="2000" dirty="0">
                <a:solidFill>
                  <a:srgbClr val="000080"/>
                </a:solidFill>
                <a:latin typeface="+mj-lt"/>
                <a:cs typeface="Times New Roman" panose="02020603050405020304" pitchFamily="18" charset="0"/>
              </a:rPr>
              <a:t>computerized data</a:t>
            </a:r>
          </a:p>
          <a:p>
            <a:pPr lvl="1">
              <a:spcAft>
                <a:spcPts val="1200"/>
              </a:spcAft>
              <a:buFont typeface="Calibri" panose="020F0502020204030204" pitchFamily="34" charset="0"/>
              <a:buChar char="‒"/>
            </a:pPr>
            <a:r>
              <a:rPr lang="en-US" sz="2000" dirty="0">
                <a:solidFill>
                  <a:srgbClr val="000080"/>
                </a:solidFill>
                <a:latin typeface="+mj-lt"/>
                <a:cs typeface="Times New Roman" panose="02020603050405020304" pitchFamily="18" charset="0"/>
              </a:rPr>
              <a:t>Accessing a computer system without </a:t>
            </a:r>
            <a:br>
              <a:rPr lang="en-US" sz="2000" dirty="0">
                <a:solidFill>
                  <a:srgbClr val="000080"/>
                </a:solidFill>
                <a:latin typeface="+mj-lt"/>
                <a:cs typeface="Times New Roman" panose="02020603050405020304" pitchFamily="18" charset="0"/>
              </a:rPr>
            </a:br>
            <a:r>
              <a:rPr lang="en-US" sz="2000" dirty="0">
                <a:solidFill>
                  <a:srgbClr val="000080"/>
                </a:solidFill>
                <a:latin typeface="+mj-lt"/>
                <a:cs typeface="Times New Roman" panose="02020603050405020304" pitchFamily="18" charset="0"/>
              </a:rPr>
              <a:t>authority</a:t>
            </a:r>
          </a:p>
          <a:p>
            <a:pPr>
              <a:spcAft>
                <a:spcPts val="1200"/>
              </a:spcAft>
              <a:buFontTx/>
              <a:buChar char="•"/>
            </a:pPr>
            <a:r>
              <a:rPr lang="en-US" sz="2000" b="1" dirty="0">
                <a:solidFill>
                  <a:srgbClr val="000080"/>
                </a:solidFill>
                <a:latin typeface="+mj-lt"/>
                <a:cs typeface="Times New Roman" panose="02020603050405020304" pitchFamily="18" charset="0"/>
              </a:rPr>
              <a:t>Computer may be instrument of crime, e.g.:</a:t>
            </a:r>
          </a:p>
          <a:p>
            <a:pPr lvl="1">
              <a:spcAft>
                <a:spcPts val="1200"/>
              </a:spcAft>
              <a:buFont typeface="Calibri" panose="020F0502020204030204" pitchFamily="34" charset="0"/>
              <a:buChar char="‒"/>
            </a:pPr>
            <a:r>
              <a:rPr lang="en-US" sz="2000" dirty="0">
                <a:solidFill>
                  <a:srgbClr val="000080"/>
                </a:solidFill>
                <a:latin typeface="+mj-lt"/>
                <a:cs typeface="Times New Roman" panose="02020603050405020304" pitchFamily="18" charset="0"/>
              </a:rPr>
              <a:t>Theft of trade secrets</a:t>
            </a:r>
          </a:p>
          <a:p>
            <a:pPr lvl="1">
              <a:spcAft>
                <a:spcPts val="1200"/>
              </a:spcAft>
              <a:buFont typeface="Calibri" panose="020F0502020204030204" pitchFamily="34" charset="0"/>
              <a:buChar char="‒"/>
            </a:pPr>
            <a:r>
              <a:rPr lang="en-US" sz="2000" dirty="0">
                <a:solidFill>
                  <a:srgbClr val="000080"/>
                </a:solidFill>
                <a:latin typeface="+mj-lt"/>
                <a:cs typeface="Times New Roman" panose="02020603050405020304" pitchFamily="18" charset="0"/>
              </a:rPr>
              <a:t>Using e-mail for threats or harassment</a:t>
            </a:r>
          </a:p>
        </p:txBody>
      </p:sp>
      <p:sp>
        <p:nvSpPr>
          <p:cNvPr id="6" name="Rectangle 5"/>
          <p:cNvSpPr>
            <a:spLocks noChangeArrowheads="1"/>
          </p:cNvSpPr>
          <p:nvPr/>
        </p:nvSpPr>
        <p:spPr bwMode="auto">
          <a:xfrm>
            <a:off x="1447800" y="152400"/>
            <a:ext cx="7696200" cy="571500"/>
          </a:xfrm>
          <a:prstGeom prst="rect">
            <a:avLst/>
          </a:prstGeom>
          <a:noFill/>
          <a:ln w="12700">
            <a:noFill/>
            <a:miter lim="800000"/>
            <a:headEnd/>
            <a:tailEnd/>
          </a:ln>
          <a:effectLst/>
        </p:spPr>
        <p:txBody>
          <a:bodyPr lIns="90488" tIns="44450" rIns="90488"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eaLnBrk="0" hangingPunct="0"/>
            <a:endParaRPr lang="en-US" sz="2400" b="1" dirty="0">
              <a:solidFill>
                <a:schemeClr val="bg1"/>
              </a:solidFill>
            </a:endParaRPr>
          </a:p>
        </p:txBody>
      </p:sp>
      <p:pic>
        <p:nvPicPr>
          <p:cNvPr id="999430" name="Picture 6" descr="computer-cri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1225" y="2348880"/>
            <a:ext cx="2695575"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96588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Identity </a:t>
            </a:r>
            <a:r>
              <a:rPr lang="en-US" dirty="0"/>
              <a:t>theft</a:t>
            </a:r>
            <a:br>
              <a:rPr lang="en-US" dirty="0"/>
            </a:br>
            <a:endParaRPr lang="en-IE" dirty="0"/>
          </a:p>
        </p:txBody>
      </p:sp>
      <p:sp>
        <p:nvSpPr>
          <p:cNvPr id="4" name="Content Placeholder 3"/>
          <p:cNvSpPr>
            <a:spLocks noGrp="1"/>
          </p:cNvSpPr>
          <p:nvPr>
            <p:ph idx="1"/>
          </p:nvPr>
        </p:nvSpPr>
        <p:spPr/>
        <p:txBody>
          <a:bodyPr>
            <a:normAutofit fontScale="92500" lnSpcReduction="20000"/>
          </a:bodyPr>
          <a:lstStyle/>
          <a:p>
            <a:pPr marL="0" indent="0">
              <a:spcAft>
                <a:spcPts val="1200"/>
              </a:spcAft>
              <a:buNone/>
            </a:pPr>
            <a:r>
              <a:rPr lang="en-US" sz="2400" b="1" dirty="0">
                <a:cs typeface="Times New Roman" panose="02020603050405020304" pitchFamily="18" charset="0"/>
              </a:rPr>
              <a:t>Identity theft: </a:t>
            </a:r>
          </a:p>
          <a:p>
            <a:pPr marL="358775" lvl="1" indent="-260350">
              <a:spcAft>
                <a:spcPts val="1200"/>
              </a:spcAft>
              <a:buFontTx/>
              <a:buChar char="•"/>
            </a:pPr>
            <a:r>
              <a:rPr lang="en-US" sz="2000" dirty="0">
                <a:cs typeface="Times New Roman" panose="02020603050405020304" pitchFamily="18" charset="0"/>
              </a:rPr>
              <a:t>Theft of </a:t>
            </a:r>
            <a:r>
              <a:rPr lang="en-US" sz="2000" dirty="0"/>
              <a:t>personal Information (social security </a:t>
            </a:r>
            <a:br>
              <a:rPr lang="en-US" sz="2000" dirty="0"/>
            </a:br>
            <a:r>
              <a:rPr lang="en-US" sz="2000" dirty="0"/>
              <a:t>id, driver’s license or credit card numbers) to </a:t>
            </a:r>
            <a:br>
              <a:rPr lang="en-US" sz="2000" dirty="0"/>
            </a:br>
            <a:r>
              <a:rPr lang="en-US" sz="2000" dirty="0"/>
              <a:t>impersonate someone else</a:t>
            </a:r>
          </a:p>
          <a:p>
            <a:pPr>
              <a:spcAft>
                <a:spcPts val="1200"/>
              </a:spcAft>
              <a:buFontTx/>
              <a:buChar char="•"/>
            </a:pPr>
            <a:r>
              <a:rPr lang="en-GB" sz="2000" b="1" dirty="0">
                <a:solidFill>
                  <a:srgbClr val="FF6600"/>
                </a:solidFill>
              </a:rPr>
              <a:t>Precautions:</a:t>
            </a:r>
          </a:p>
          <a:p>
            <a:pPr marL="538163" lvl="1">
              <a:spcAft>
                <a:spcPts val="1200"/>
              </a:spcAft>
              <a:buFont typeface="Calibri" panose="020F0502020204030204" pitchFamily="34" charset="0"/>
              <a:buChar char="–"/>
            </a:pPr>
            <a:r>
              <a:rPr lang="en-US" sz="2000" dirty="0"/>
              <a:t>Keep sensitive and financial documents in an </a:t>
            </a:r>
            <a:br>
              <a:rPr lang="en-US" sz="2000" dirty="0"/>
            </a:br>
            <a:r>
              <a:rPr lang="en-US" sz="2000" dirty="0"/>
              <a:t>encrypted file on your hard drive, or remove to </a:t>
            </a:r>
            <a:br>
              <a:rPr lang="en-US" sz="2000" dirty="0"/>
            </a:br>
            <a:r>
              <a:rPr lang="en-US" sz="2000" dirty="0"/>
              <a:t>a flash drive</a:t>
            </a:r>
          </a:p>
          <a:p>
            <a:pPr marL="538163" lvl="1">
              <a:spcAft>
                <a:spcPts val="1200"/>
              </a:spcAft>
              <a:buFont typeface="Calibri" panose="020F0502020204030204" pitchFamily="34" charset="0"/>
              <a:buChar char="–"/>
            </a:pPr>
            <a:r>
              <a:rPr lang="en-US" sz="2000" dirty="0"/>
              <a:t>Don’t allow your internet browser to store </a:t>
            </a:r>
            <a:r>
              <a:rPr lang="en-US" sz="2000" dirty="0" smtClean="0"/>
              <a:t>passwords</a:t>
            </a:r>
            <a:endParaRPr lang="en-US" sz="2000" dirty="0"/>
          </a:p>
          <a:p>
            <a:pPr marL="538163" lvl="1">
              <a:spcAft>
                <a:spcPts val="1200"/>
              </a:spcAft>
              <a:buFont typeface="Calibri" panose="020F0502020204030204" pitchFamily="34" charset="0"/>
              <a:buChar char="–"/>
            </a:pPr>
            <a:r>
              <a:rPr lang="en-US" sz="2000" dirty="0"/>
              <a:t>Delete cookies and browsing history at least once a fortnight</a:t>
            </a:r>
          </a:p>
          <a:p>
            <a:pPr marL="538163" lvl="1">
              <a:spcAft>
                <a:spcPts val="1200"/>
              </a:spcAft>
              <a:buFont typeface="Calibri" panose="020F0502020204030204" pitchFamily="34" charset="0"/>
              <a:buChar char="–"/>
            </a:pPr>
            <a:r>
              <a:rPr lang="en-US" sz="2000" dirty="0" smtClean="0"/>
              <a:t>Set </a:t>
            </a:r>
            <a:r>
              <a:rPr lang="en-US" sz="2000" dirty="0"/>
              <a:t>a password to access your computer. And don’t keep it on a sticky note attached to the screen</a:t>
            </a:r>
            <a:endParaRPr lang="en-US" sz="2000" dirty="0">
              <a:cs typeface="Times New Roman" panose="02020603050405020304" pitchFamily="18" charset="0"/>
            </a:endParaRPr>
          </a:p>
          <a:p>
            <a:endParaRPr lang="en-IE" dirty="0"/>
          </a:p>
        </p:txBody>
      </p:sp>
      <p:sp>
        <p:nvSpPr>
          <p:cNvPr id="6" name="Rectangle 5"/>
          <p:cNvSpPr>
            <a:spLocks noChangeArrowheads="1"/>
          </p:cNvSpPr>
          <p:nvPr/>
        </p:nvSpPr>
        <p:spPr bwMode="auto">
          <a:xfrm>
            <a:off x="1447800" y="152400"/>
            <a:ext cx="7696200" cy="571500"/>
          </a:xfrm>
          <a:prstGeom prst="rect">
            <a:avLst/>
          </a:prstGeom>
          <a:noFill/>
          <a:ln w="12700">
            <a:noFill/>
            <a:miter lim="800000"/>
            <a:headEnd/>
            <a:tailEnd/>
          </a:ln>
          <a:effectLst/>
        </p:spPr>
        <p:txBody>
          <a:bodyPr lIns="90488" tIns="44450" rIns="90488"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eaLnBrk="0" hangingPunct="0"/>
            <a:endParaRPr lang="en-US" sz="2400" b="1" dirty="0">
              <a:solidFill>
                <a:schemeClr val="bg1"/>
              </a:solidFill>
            </a:endParaRPr>
          </a:p>
        </p:txBody>
      </p:sp>
      <p:pic>
        <p:nvPicPr>
          <p:cNvPr id="1001478" name="Picture 6" descr="Identity Thef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1567952"/>
            <a:ext cx="2247900" cy="3011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25542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Phishing</a:t>
            </a:r>
            <a:endParaRPr lang="en-IE" dirty="0"/>
          </a:p>
        </p:txBody>
      </p:sp>
      <p:sp>
        <p:nvSpPr>
          <p:cNvPr id="1071106" name="Rectangle 11"/>
          <p:cNvSpPr>
            <a:spLocks noChangeArrowheads="1"/>
          </p:cNvSpPr>
          <p:nvPr/>
        </p:nvSpPr>
        <p:spPr bwMode="auto">
          <a:xfrm>
            <a:off x="323850" y="1341438"/>
            <a:ext cx="8001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0" rIns="90488" bIns="44450"/>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Aft>
                <a:spcPts val="1200"/>
              </a:spcAft>
              <a:buFontTx/>
              <a:buChar char="•"/>
            </a:pPr>
            <a:r>
              <a:rPr lang="en-US" sz="2500" b="1" dirty="0">
                <a:solidFill>
                  <a:srgbClr val="000080"/>
                </a:solidFill>
                <a:latin typeface="+mj-lt"/>
                <a:cs typeface="Times New Roman" panose="02020603050405020304" pitchFamily="18" charset="0"/>
              </a:rPr>
              <a:t>Phishing: </a:t>
            </a:r>
            <a:r>
              <a:rPr lang="en-US" sz="2500" dirty="0">
                <a:solidFill>
                  <a:srgbClr val="000080"/>
                </a:solidFill>
                <a:latin typeface="+mj-lt"/>
                <a:cs typeface="Times New Roman" panose="02020603050405020304" pitchFamily="18" charset="0"/>
              </a:rPr>
              <a:t>S</a:t>
            </a:r>
            <a:r>
              <a:rPr lang="en-US" sz="2500" dirty="0">
                <a:solidFill>
                  <a:srgbClr val="000080"/>
                </a:solidFill>
                <a:latin typeface="+mj-lt"/>
              </a:rPr>
              <a:t>etting up fake Web sites or sending e-mail messages that look like legitimate businesses to ask users for confidential personal data.</a:t>
            </a:r>
            <a:endParaRPr lang="en-US" sz="2500" b="1" dirty="0">
              <a:solidFill>
                <a:srgbClr val="000080"/>
              </a:solidFill>
              <a:latin typeface="+mj-lt"/>
              <a:cs typeface="Times New Roman" panose="02020603050405020304" pitchFamily="18" charset="0"/>
            </a:endParaRPr>
          </a:p>
          <a:p>
            <a:pPr>
              <a:spcBef>
                <a:spcPct val="50000"/>
              </a:spcBef>
            </a:pPr>
            <a:endParaRPr lang="en-US" sz="2400" b="1" dirty="0">
              <a:cs typeface="Times New Roman" panose="02020603050405020304" pitchFamily="18" charset="0"/>
            </a:endParaRPr>
          </a:p>
        </p:txBody>
      </p:sp>
      <p:sp>
        <p:nvSpPr>
          <p:cNvPr id="6" name="Rectangle 5"/>
          <p:cNvSpPr>
            <a:spLocks noChangeArrowheads="1"/>
          </p:cNvSpPr>
          <p:nvPr/>
        </p:nvSpPr>
        <p:spPr bwMode="auto">
          <a:xfrm>
            <a:off x="1447800" y="152400"/>
            <a:ext cx="7696200" cy="571500"/>
          </a:xfrm>
          <a:prstGeom prst="rect">
            <a:avLst/>
          </a:prstGeom>
          <a:noFill/>
          <a:ln w="12700">
            <a:noFill/>
            <a:miter lim="800000"/>
            <a:headEnd/>
            <a:tailEnd/>
          </a:ln>
          <a:effectLst/>
        </p:spPr>
        <p:txBody>
          <a:bodyPr lIns="90488" tIns="44450" rIns="90488"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eaLnBrk="0" hangingPunct="0"/>
            <a:endParaRPr lang="en-US" sz="2400" b="1" dirty="0">
              <a:solidFill>
                <a:schemeClr val="bg1"/>
              </a:solidFill>
              <a:effectLst>
                <a:outerShdw blurRad="38100" dist="38100" dir="2700000" algn="tl">
                  <a:srgbClr val="C0C0C0"/>
                </a:outerShdw>
              </a:effectLst>
            </a:endParaRPr>
          </a:p>
        </p:txBody>
      </p:sp>
      <p:pic>
        <p:nvPicPr>
          <p:cNvPr id="10711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880" y="2852936"/>
            <a:ext cx="4392240" cy="33537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868835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Evil </a:t>
            </a:r>
            <a:r>
              <a:rPr lang="en-US" dirty="0" smtClean="0"/>
              <a:t>Twins/Pharming</a:t>
            </a:r>
            <a:endParaRPr lang="en-IE" dirty="0"/>
          </a:p>
        </p:txBody>
      </p:sp>
      <p:sp>
        <p:nvSpPr>
          <p:cNvPr id="1073154" name="Rectangle 11"/>
          <p:cNvSpPr>
            <a:spLocks noChangeArrowheads="1"/>
          </p:cNvSpPr>
          <p:nvPr/>
        </p:nvSpPr>
        <p:spPr bwMode="auto">
          <a:xfrm>
            <a:off x="457200" y="1600200"/>
            <a:ext cx="8001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0" rIns="90488" bIns="44450"/>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Aft>
                <a:spcPts val="1200"/>
              </a:spcAft>
              <a:buFontTx/>
              <a:buChar char="•"/>
            </a:pPr>
            <a:r>
              <a:rPr lang="en-US" sz="2400" b="1" dirty="0">
                <a:solidFill>
                  <a:srgbClr val="000080"/>
                </a:solidFill>
                <a:latin typeface="+mj-lt"/>
                <a:cs typeface="Times New Roman" panose="02020603050405020304" pitchFamily="18" charset="0"/>
              </a:rPr>
              <a:t>Evil twins: </a:t>
            </a:r>
            <a:r>
              <a:rPr lang="en-US" sz="2000" dirty="0">
                <a:solidFill>
                  <a:srgbClr val="000080"/>
                </a:solidFill>
                <a:latin typeface="+mj-lt"/>
                <a:cs typeface="Times New Roman" panose="02020603050405020304" pitchFamily="18" charset="0"/>
              </a:rPr>
              <a:t>W</a:t>
            </a:r>
            <a:r>
              <a:rPr lang="en-US" sz="2000" dirty="0">
                <a:solidFill>
                  <a:srgbClr val="000080"/>
                </a:solidFill>
                <a:latin typeface="+mj-lt"/>
              </a:rPr>
              <a:t>ireless networks that pretend to offer trustworthy Wi-Fi connections to the Internet</a:t>
            </a:r>
          </a:p>
          <a:p>
            <a:pPr>
              <a:spcAft>
                <a:spcPts val="1200"/>
              </a:spcAft>
            </a:pPr>
            <a:endParaRPr lang="en-GB" sz="2000" dirty="0">
              <a:solidFill>
                <a:srgbClr val="000080"/>
              </a:solidFill>
              <a:latin typeface="+mj-lt"/>
            </a:endParaRPr>
          </a:p>
          <a:p>
            <a:pPr>
              <a:spcAft>
                <a:spcPts val="1200"/>
              </a:spcAft>
            </a:pPr>
            <a:endParaRPr lang="en-GB" sz="2000" dirty="0">
              <a:solidFill>
                <a:srgbClr val="000080"/>
              </a:solidFill>
              <a:latin typeface="+mj-lt"/>
            </a:endParaRPr>
          </a:p>
          <a:p>
            <a:pPr>
              <a:spcAft>
                <a:spcPts val="1200"/>
              </a:spcAft>
            </a:pPr>
            <a:endParaRPr lang="en-GB" sz="2000" dirty="0">
              <a:solidFill>
                <a:srgbClr val="000080"/>
              </a:solidFill>
              <a:latin typeface="+mj-lt"/>
            </a:endParaRPr>
          </a:p>
          <a:p>
            <a:pPr>
              <a:spcAft>
                <a:spcPts val="1200"/>
              </a:spcAft>
            </a:pPr>
            <a:endParaRPr lang="en-GB" sz="2000" dirty="0">
              <a:solidFill>
                <a:srgbClr val="000080"/>
              </a:solidFill>
              <a:latin typeface="+mj-lt"/>
            </a:endParaRPr>
          </a:p>
          <a:p>
            <a:pPr>
              <a:spcAft>
                <a:spcPts val="1200"/>
              </a:spcAft>
            </a:pPr>
            <a:endParaRPr lang="en-GB" sz="2000" dirty="0">
              <a:solidFill>
                <a:srgbClr val="000080"/>
              </a:solidFill>
              <a:latin typeface="+mj-lt"/>
            </a:endParaRPr>
          </a:p>
          <a:p>
            <a:pPr>
              <a:spcAft>
                <a:spcPts val="1200"/>
              </a:spcAft>
            </a:pPr>
            <a:endParaRPr lang="en-GB" sz="2000" dirty="0">
              <a:solidFill>
                <a:srgbClr val="000080"/>
              </a:solidFill>
              <a:latin typeface="+mj-lt"/>
            </a:endParaRPr>
          </a:p>
          <a:p>
            <a:pPr>
              <a:spcAft>
                <a:spcPts val="1200"/>
              </a:spcAft>
              <a:buFontTx/>
              <a:buChar char="•"/>
            </a:pPr>
            <a:endParaRPr lang="en-US" sz="2000" dirty="0">
              <a:solidFill>
                <a:srgbClr val="000080"/>
              </a:solidFill>
              <a:latin typeface="+mj-lt"/>
            </a:endParaRPr>
          </a:p>
          <a:p>
            <a:pPr>
              <a:spcAft>
                <a:spcPts val="1200"/>
              </a:spcAft>
              <a:buFontTx/>
              <a:buChar char="•"/>
            </a:pPr>
            <a:r>
              <a:rPr lang="en-US" sz="2400" b="1" dirty="0">
                <a:solidFill>
                  <a:srgbClr val="000080"/>
                </a:solidFill>
                <a:latin typeface="+mj-lt"/>
                <a:cs typeface="Times New Roman" panose="02020603050405020304" pitchFamily="18" charset="0"/>
              </a:rPr>
              <a:t>Pharming: </a:t>
            </a:r>
            <a:r>
              <a:rPr lang="en-US" sz="2000" dirty="0">
                <a:solidFill>
                  <a:srgbClr val="000080"/>
                </a:solidFill>
                <a:latin typeface="+mj-lt"/>
                <a:cs typeface="Times New Roman" panose="02020603050405020304" pitchFamily="18" charset="0"/>
              </a:rPr>
              <a:t>R</a:t>
            </a:r>
            <a:r>
              <a:rPr lang="en-US" sz="2000" dirty="0">
                <a:solidFill>
                  <a:srgbClr val="000080"/>
                </a:solidFill>
                <a:latin typeface="+mj-lt"/>
              </a:rPr>
              <a:t>edirects users to a bogus Web page, even when individual types correct Web page address into his or her browser</a:t>
            </a:r>
            <a:endParaRPr lang="en-US" sz="2400" b="1" dirty="0">
              <a:solidFill>
                <a:srgbClr val="000080"/>
              </a:solidFill>
              <a:latin typeface="+mj-lt"/>
              <a:cs typeface="Times New Roman" panose="02020603050405020304" pitchFamily="18" charset="0"/>
            </a:endParaRPr>
          </a:p>
        </p:txBody>
      </p:sp>
      <p:sp>
        <p:nvSpPr>
          <p:cNvPr id="6" name="Rectangle 5"/>
          <p:cNvSpPr>
            <a:spLocks noChangeArrowheads="1"/>
          </p:cNvSpPr>
          <p:nvPr/>
        </p:nvSpPr>
        <p:spPr bwMode="auto">
          <a:xfrm>
            <a:off x="1447800" y="152400"/>
            <a:ext cx="7696200" cy="571500"/>
          </a:xfrm>
          <a:prstGeom prst="rect">
            <a:avLst/>
          </a:prstGeom>
          <a:noFill/>
          <a:ln w="12700">
            <a:noFill/>
            <a:miter lim="800000"/>
            <a:headEnd/>
            <a:tailEnd/>
          </a:ln>
          <a:effectLst/>
        </p:spPr>
        <p:txBody>
          <a:bodyPr lIns="90488" tIns="44450" rIns="90488"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eaLnBrk="0" hangingPunct="0"/>
            <a:endParaRPr lang="en-US" sz="2400" b="1" dirty="0">
              <a:solidFill>
                <a:schemeClr val="bg1"/>
              </a:solidFill>
              <a:effectLst>
                <a:outerShdw blurRad="38100" dist="38100" dir="2700000" algn="tl">
                  <a:srgbClr val="C0C0C0"/>
                </a:outerShdw>
              </a:effectLst>
            </a:endParaRPr>
          </a:p>
        </p:txBody>
      </p:sp>
      <p:pic>
        <p:nvPicPr>
          <p:cNvPr id="10731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323" y="2420888"/>
            <a:ext cx="5688013" cy="2927350"/>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529421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a:t>
            </a:r>
            <a:r>
              <a:rPr lang="en-US" dirty="0" smtClean="0"/>
              <a:t>Fraud</a:t>
            </a:r>
            <a:endParaRPr lang="en-IE" dirty="0"/>
          </a:p>
        </p:txBody>
      </p:sp>
      <p:sp>
        <p:nvSpPr>
          <p:cNvPr id="1003522" name="Rectangle 22"/>
          <p:cNvSpPr>
            <a:spLocks noChangeArrowheads="1"/>
          </p:cNvSpPr>
          <p:nvPr/>
        </p:nvSpPr>
        <p:spPr bwMode="auto">
          <a:xfrm>
            <a:off x="250825" y="1628775"/>
            <a:ext cx="8001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0" rIns="90488" bIns="44450"/>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indent="0">
              <a:lnSpc>
                <a:spcPct val="110000"/>
              </a:lnSpc>
              <a:spcAft>
                <a:spcPts val="1200"/>
              </a:spcAft>
            </a:pPr>
            <a:r>
              <a:rPr lang="en-US" sz="2400" b="1" dirty="0">
                <a:solidFill>
                  <a:srgbClr val="FF6600"/>
                </a:solidFill>
                <a:latin typeface="+mj-lt"/>
                <a:cs typeface="Times New Roman" panose="02020603050405020304" pitchFamily="18" charset="0"/>
              </a:rPr>
              <a:t>Click fraud</a:t>
            </a:r>
          </a:p>
          <a:p>
            <a:pPr marL="358775" lvl="1">
              <a:lnSpc>
                <a:spcPct val="110000"/>
              </a:lnSpc>
              <a:spcAft>
                <a:spcPts val="1200"/>
              </a:spcAft>
              <a:buFontTx/>
              <a:buChar char="•"/>
            </a:pPr>
            <a:r>
              <a:rPr lang="en-US" sz="2400" dirty="0">
                <a:solidFill>
                  <a:srgbClr val="000080"/>
                </a:solidFill>
                <a:latin typeface="+mj-lt"/>
                <a:cs typeface="Times New Roman" panose="02020603050405020304" pitchFamily="18" charset="0"/>
              </a:rPr>
              <a:t>I</a:t>
            </a:r>
            <a:r>
              <a:rPr lang="en-US" sz="2400" dirty="0">
                <a:solidFill>
                  <a:srgbClr val="000080"/>
                </a:solidFill>
                <a:latin typeface="+mj-lt"/>
              </a:rPr>
              <a:t>ndividual or computer </a:t>
            </a:r>
            <a:br>
              <a:rPr lang="en-US" sz="2400" dirty="0">
                <a:solidFill>
                  <a:srgbClr val="000080"/>
                </a:solidFill>
                <a:latin typeface="+mj-lt"/>
              </a:rPr>
            </a:br>
            <a:r>
              <a:rPr lang="en-US" sz="2400" dirty="0">
                <a:solidFill>
                  <a:srgbClr val="000080"/>
                </a:solidFill>
                <a:latin typeface="+mj-lt"/>
              </a:rPr>
              <a:t>program clicks online </a:t>
            </a:r>
            <a:br>
              <a:rPr lang="en-US" sz="2400" dirty="0">
                <a:solidFill>
                  <a:srgbClr val="000080"/>
                </a:solidFill>
                <a:latin typeface="+mj-lt"/>
              </a:rPr>
            </a:br>
            <a:r>
              <a:rPr lang="en-US" sz="2400" dirty="0">
                <a:solidFill>
                  <a:srgbClr val="000080"/>
                </a:solidFill>
                <a:latin typeface="+mj-lt"/>
              </a:rPr>
              <a:t>ad without any intention </a:t>
            </a:r>
            <a:br>
              <a:rPr lang="en-US" sz="2400" dirty="0">
                <a:solidFill>
                  <a:srgbClr val="000080"/>
                </a:solidFill>
                <a:latin typeface="+mj-lt"/>
              </a:rPr>
            </a:br>
            <a:r>
              <a:rPr lang="en-US" sz="2400" dirty="0">
                <a:solidFill>
                  <a:srgbClr val="000080"/>
                </a:solidFill>
                <a:latin typeface="+mj-lt"/>
              </a:rPr>
              <a:t>of learning more or </a:t>
            </a:r>
            <a:br>
              <a:rPr lang="en-US" sz="2400" dirty="0">
                <a:solidFill>
                  <a:srgbClr val="000080"/>
                </a:solidFill>
                <a:latin typeface="+mj-lt"/>
              </a:rPr>
            </a:br>
            <a:r>
              <a:rPr lang="en-US" sz="2400" dirty="0">
                <a:solidFill>
                  <a:srgbClr val="000080"/>
                </a:solidFill>
                <a:latin typeface="+mj-lt"/>
              </a:rPr>
              <a:t>making a purchase</a:t>
            </a:r>
            <a:endParaRPr lang="en-US" sz="2400" b="1" dirty="0">
              <a:solidFill>
                <a:srgbClr val="000080"/>
              </a:solidFill>
              <a:latin typeface="+mj-lt"/>
              <a:cs typeface="Times New Roman" panose="02020603050405020304" pitchFamily="18" charset="0"/>
            </a:endParaRPr>
          </a:p>
        </p:txBody>
      </p:sp>
      <p:sp>
        <p:nvSpPr>
          <p:cNvPr id="6" name="Rectangle 5"/>
          <p:cNvSpPr>
            <a:spLocks noChangeArrowheads="1"/>
          </p:cNvSpPr>
          <p:nvPr/>
        </p:nvSpPr>
        <p:spPr bwMode="auto">
          <a:xfrm>
            <a:off x="1447800" y="152400"/>
            <a:ext cx="7696200" cy="571500"/>
          </a:xfrm>
          <a:prstGeom prst="rect">
            <a:avLst/>
          </a:prstGeom>
          <a:noFill/>
          <a:ln w="12700">
            <a:noFill/>
            <a:miter lim="800000"/>
            <a:headEnd/>
            <a:tailEnd/>
          </a:ln>
          <a:effectLst/>
        </p:spPr>
        <p:txBody>
          <a:bodyPr lIns="90488" tIns="44450" rIns="90488"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eaLnBrk="0" hangingPunct="0"/>
            <a:endParaRPr lang="en-US" sz="2400" b="1" dirty="0">
              <a:solidFill>
                <a:schemeClr val="bg1"/>
              </a:solidFill>
              <a:effectLst>
                <a:outerShdw blurRad="38100" dist="38100" dir="2700000" algn="tl">
                  <a:srgbClr val="C0C0C0"/>
                </a:outerShdw>
              </a:effectLst>
            </a:endParaRPr>
          </a:p>
        </p:txBody>
      </p:sp>
      <p:pic>
        <p:nvPicPr>
          <p:cNvPr id="1003526" name="Picture 6" descr="Click Frau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8426" y="1599779"/>
            <a:ext cx="441007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64953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a:t>
            </a:r>
            <a:r>
              <a:rPr lang="en-US" dirty="0" smtClean="0"/>
              <a:t>threats</a:t>
            </a:r>
            <a:endParaRPr lang="en-IE" dirty="0"/>
          </a:p>
        </p:txBody>
      </p:sp>
      <p:sp>
        <p:nvSpPr>
          <p:cNvPr id="1075202" name="Rectangle 22"/>
          <p:cNvSpPr>
            <a:spLocks noChangeArrowheads="1"/>
          </p:cNvSpPr>
          <p:nvPr/>
        </p:nvSpPr>
        <p:spPr bwMode="auto">
          <a:xfrm>
            <a:off x="457200" y="1600200"/>
            <a:ext cx="8001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0" rIns="90488" bIns="44450"/>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indent="0">
              <a:lnSpc>
                <a:spcPct val="110000"/>
              </a:lnSpc>
              <a:spcAft>
                <a:spcPts val="1200"/>
              </a:spcAft>
            </a:pPr>
            <a:r>
              <a:rPr lang="en-US" sz="2400" b="1" dirty="0" err="1">
                <a:solidFill>
                  <a:srgbClr val="FF6600"/>
                </a:solidFill>
                <a:latin typeface="+mj-lt"/>
                <a:cs typeface="Times New Roman" panose="02020603050405020304" pitchFamily="18" charset="0"/>
              </a:rPr>
              <a:t>Cyberterrorism</a:t>
            </a:r>
            <a:r>
              <a:rPr lang="en-US" sz="2400" b="1" dirty="0">
                <a:solidFill>
                  <a:srgbClr val="FF6600"/>
                </a:solidFill>
                <a:latin typeface="+mj-lt"/>
                <a:cs typeface="Times New Roman" panose="02020603050405020304" pitchFamily="18" charset="0"/>
              </a:rPr>
              <a:t> and </a:t>
            </a:r>
            <a:r>
              <a:rPr lang="en-US" sz="2400" b="1" dirty="0" err="1">
                <a:solidFill>
                  <a:srgbClr val="FF6600"/>
                </a:solidFill>
                <a:latin typeface="+mj-lt"/>
                <a:cs typeface="Times New Roman" panose="02020603050405020304" pitchFamily="18" charset="0"/>
              </a:rPr>
              <a:t>cyberwarfare</a:t>
            </a:r>
            <a:endParaRPr lang="en-US" sz="2400" b="1" dirty="0">
              <a:solidFill>
                <a:srgbClr val="FF6600"/>
              </a:solidFill>
              <a:latin typeface="+mj-lt"/>
              <a:cs typeface="Times New Roman" panose="02020603050405020304" pitchFamily="18" charset="0"/>
            </a:endParaRPr>
          </a:p>
          <a:p>
            <a:pPr>
              <a:lnSpc>
                <a:spcPct val="110000"/>
              </a:lnSpc>
              <a:spcAft>
                <a:spcPts val="1200"/>
              </a:spcAft>
              <a:buFontTx/>
              <a:buChar char="•"/>
            </a:pPr>
            <a:r>
              <a:rPr lang="en-US" sz="2400" dirty="0">
                <a:solidFill>
                  <a:srgbClr val="000080"/>
                </a:solidFill>
                <a:latin typeface="+mj-lt"/>
              </a:rPr>
              <a:t>Concern that Internet vulnerabilities </a:t>
            </a:r>
            <a:br>
              <a:rPr lang="en-US" sz="2400" dirty="0">
                <a:solidFill>
                  <a:srgbClr val="000080"/>
                </a:solidFill>
                <a:latin typeface="+mj-lt"/>
              </a:rPr>
            </a:br>
            <a:r>
              <a:rPr lang="en-US" sz="2400" dirty="0">
                <a:solidFill>
                  <a:srgbClr val="000080"/>
                </a:solidFill>
                <a:latin typeface="+mj-lt"/>
              </a:rPr>
              <a:t>and other networks make digital </a:t>
            </a:r>
            <a:br>
              <a:rPr lang="en-US" sz="2400" dirty="0">
                <a:solidFill>
                  <a:srgbClr val="000080"/>
                </a:solidFill>
                <a:latin typeface="+mj-lt"/>
              </a:rPr>
            </a:br>
            <a:r>
              <a:rPr lang="en-US" sz="2400" dirty="0">
                <a:solidFill>
                  <a:srgbClr val="000080"/>
                </a:solidFill>
                <a:latin typeface="+mj-lt"/>
              </a:rPr>
              <a:t>networks easy targets for digital </a:t>
            </a:r>
            <a:br>
              <a:rPr lang="en-US" sz="2400" dirty="0">
                <a:solidFill>
                  <a:srgbClr val="000080"/>
                </a:solidFill>
                <a:latin typeface="+mj-lt"/>
              </a:rPr>
            </a:br>
            <a:r>
              <a:rPr lang="en-US" sz="2400" dirty="0">
                <a:solidFill>
                  <a:srgbClr val="000080"/>
                </a:solidFill>
                <a:latin typeface="+mj-lt"/>
              </a:rPr>
              <a:t>attacks by terrorists, foreign </a:t>
            </a:r>
            <a:br>
              <a:rPr lang="en-US" sz="2400" dirty="0">
                <a:solidFill>
                  <a:srgbClr val="000080"/>
                </a:solidFill>
                <a:latin typeface="+mj-lt"/>
              </a:rPr>
            </a:br>
            <a:r>
              <a:rPr lang="en-US" sz="2400" dirty="0">
                <a:solidFill>
                  <a:srgbClr val="000080"/>
                </a:solidFill>
                <a:latin typeface="+mj-lt"/>
              </a:rPr>
              <a:t>intelligence services, or other </a:t>
            </a:r>
            <a:br>
              <a:rPr lang="en-US" sz="2400" dirty="0">
                <a:solidFill>
                  <a:srgbClr val="000080"/>
                </a:solidFill>
                <a:latin typeface="+mj-lt"/>
              </a:rPr>
            </a:br>
            <a:r>
              <a:rPr lang="en-US" sz="2400" dirty="0">
                <a:solidFill>
                  <a:srgbClr val="000080"/>
                </a:solidFill>
                <a:latin typeface="+mj-lt"/>
              </a:rPr>
              <a:t>groups</a:t>
            </a:r>
            <a:endParaRPr lang="en-US" sz="2400" b="1" dirty="0">
              <a:solidFill>
                <a:srgbClr val="000080"/>
              </a:solidFill>
              <a:latin typeface="+mj-lt"/>
              <a:cs typeface="Times New Roman" panose="02020603050405020304" pitchFamily="18" charset="0"/>
            </a:endParaRPr>
          </a:p>
        </p:txBody>
      </p:sp>
      <p:pic>
        <p:nvPicPr>
          <p:cNvPr id="1075206" name="Picture 6" descr="cyber-terror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3847" y="1481632"/>
            <a:ext cx="1808162" cy="2089150"/>
          </a:xfrm>
          <a:prstGeom prst="rect">
            <a:avLst/>
          </a:prstGeom>
          <a:noFill/>
          <a:extLst>
            <a:ext uri="{909E8E84-426E-40DD-AFC4-6F175D3DCCD1}">
              <a14:hiddenFill xmlns:a14="http://schemas.microsoft.com/office/drawing/2010/main">
                <a:solidFill>
                  <a:srgbClr val="FFFFFF"/>
                </a:solidFill>
              </a14:hiddenFill>
            </a:ext>
          </a:extLst>
        </p:spPr>
      </p:pic>
      <p:pic>
        <p:nvPicPr>
          <p:cNvPr id="107520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3449637"/>
            <a:ext cx="3795713"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368551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Internal </a:t>
            </a:r>
            <a:r>
              <a:rPr lang="en-US" dirty="0"/>
              <a:t>threats</a:t>
            </a:r>
            <a:br>
              <a:rPr lang="en-US" dirty="0"/>
            </a:br>
            <a:endParaRPr lang="en-IE" dirty="0"/>
          </a:p>
        </p:txBody>
      </p:sp>
      <p:sp>
        <p:nvSpPr>
          <p:cNvPr id="1005570" name="Rectangle 22"/>
          <p:cNvSpPr>
            <a:spLocks noChangeArrowheads="1"/>
          </p:cNvSpPr>
          <p:nvPr/>
        </p:nvSpPr>
        <p:spPr bwMode="auto">
          <a:xfrm>
            <a:off x="457200" y="1600200"/>
            <a:ext cx="8001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0" rIns="90488" bIns="44450"/>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indent="0">
              <a:lnSpc>
                <a:spcPct val="110000"/>
              </a:lnSpc>
              <a:spcAft>
                <a:spcPts val="1200"/>
              </a:spcAft>
            </a:pPr>
            <a:r>
              <a:rPr lang="en-US" sz="2400" b="1" dirty="0">
                <a:solidFill>
                  <a:srgbClr val="000080"/>
                </a:solidFill>
                <a:latin typeface="+mj-lt"/>
                <a:cs typeface="Times New Roman" panose="02020603050405020304" pitchFamily="18" charset="0"/>
              </a:rPr>
              <a:t>Employees</a:t>
            </a:r>
          </a:p>
          <a:p>
            <a:pPr marL="447675" lvl="1">
              <a:lnSpc>
                <a:spcPct val="110000"/>
              </a:lnSpc>
              <a:spcAft>
                <a:spcPts val="1200"/>
              </a:spcAft>
              <a:buFontTx/>
              <a:buChar char="•"/>
            </a:pPr>
            <a:r>
              <a:rPr lang="en-US" sz="2400" b="1" dirty="0">
                <a:solidFill>
                  <a:srgbClr val="000080"/>
                </a:solidFill>
                <a:latin typeface="+mj-lt"/>
                <a:cs typeface="Times New Roman" panose="02020603050405020304" pitchFamily="18" charset="0"/>
              </a:rPr>
              <a:t>Security threats often originate </a:t>
            </a:r>
            <a:br>
              <a:rPr lang="en-US" sz="2400" b="1" dirty="0">
                <a:solidFill>
                  <a:srgbClr val="000080"/>
                </a:solidFill>
                <a:latin typeface="+mj-lt"/>
                <a:cs typeface="Times New Roman" panose="02020603050405020304" pitchFamily="18" charset="0"/>
              </a:rPr>
            </a:br>
            <a:r>
              <a:rPr lang="en-US" sz="2400" b="1" dirty="0">
                <a:solidFill>
                  <a:srgbClr val="000080"/>
                </a:solidFill>
                <a:latin typeface="+mj-lt"/>
                <a:cs typeface="Times New Roman" panose="02020603050405020304" pitchFamily="18" charset="0"/>
              </a:rPr>
              <a:t>inside an organization</a:t>
            </a:r>
          </a:p>
          <a:p>
            <a:pPr marL="896938" lvl="2">
              <a:lnSpc>
                <a:spcPct val="110000"/>
              </a:lnSpc>
              <a:spcAft>
                <a:spcPts val="1200"/>
              </a:spcAft>
              <a:buFont typeface="Calibri" panose="020F0502020204030204" pitchFamily="34" charset="0"/>
              <a:buChar char="–"/>
            </a:pPr>
            <a:r>
              <a:rPr lang="en-US" sz="2400" b="1" dirty="0">
                <a:solidFill>
                  <a:srgbClr val="000080"/>
                </a:solidFill>
                <a:latin typeface="+mj-lt"/>
                <a:cs typeface="Times New Roman" panose="02020603050405020304" pitchFamily="18" charset="0"/>
              </a:rPr>
              <a:t>Inside knowledge</a:t>
            </a:r>
          </a:p>
          <a:p>
            <a:pPr marL="896938" lvl="2">
              <a:lnSpc>
                <a:spcPct val="110000"/>
              </a:lnSpc>
              <a:spcAft>
                <a:spcPts val="1200"/>
              </a:spcAft>
              <a:buFont typeface="Calibri" panose="020F0502020204030204" pitchFamily="34" charset="0"/>
              <a:buChar char="–"/>
            </a:pPr>
            <a:r>
              <a:rPr lang="en-US" sz="2400" b="1" dirty="0">
                <a:solidFill>
                  <a:srgbClr val="000080"/>
                </a:solidFill>
                <a:latin typeface="+mj-lt"/>
                <a:cs typeface="Times New Roman" panose="02020603050405020304" pitchFamily="18" charset="0"/>
              </a:rPr>
              <a:t>Sloppy security procedures</a:t>
            </a:r>
          </a:p>
          <a:p>
            <a:pPr lvl="3">
              <a:lnSpc>
                <a:spcPct val="110000"/>
              </a:lnSpc>
              <a:spcAft>
                <a:spcPts val="1200"/>
              </a:spcAft>
              <a:buFont typeface="Courier New" panose="02070309020205020404" pitchFamily="49" charset="0"/>
              <a:buChar char="o"/>
            </a:pPr>
            <a:r>
              <a:rPr lang="en-US" sz="2400" dirty="0">
                <a:solidFill>
                  <a:srgbClr val="000080"/>
                </a:solidFill>
                <a:latin typeface="+mj-lt"/>
                <a:cs typeface="Times New Roman" panose="02020603050405020304" pitchFamily="18" charset="0"/>
              </a:rPr>
              <a:t>User lack of knowledge</a:t>
            </a:r>
          </a:p>
          <a:p>
            <a:pPr marL="447675" lvl="2">
              <a:lnSpc>
                <a:spcPct val="110000"/>
              </a:lnSpc>
              <a:spcAft>
                <a:spcPts val="1200"/>
              </a:spcAft>
              <a:buFont typeface="Calibri" panose="020F0502020204030204" pitchFamily="34" charset="0"/>
              <a:buChar char="•"/>
            </a:pPr>
            <a:r>
              <a:rPr lang="en-US" sz="2400" b="1" dirty="0">
                <a:solidFill>
                  <a:srgbClr val="000080"/>
                </a:solidFill>
                <a:latin typeface="+mj-lt"/>
                <a:cs typeface="Times New Roman" panose="02020603050405020304" pitchFamily="18" charset="0"/>
              </a:rPr>
              <a:t>Social engineering:</a:t>
            </a:r>
          </a:p>
          <a:p>
            <a:pPr marL="896938" lvl="3">
              <a:lnSpc>
                <a:spcPct val="110000"/>
              </a:lnSpc>
              <a:spcAft>
                <a:spcPts val="1200"/>
              </a:spcAft>
              <a:buFont typeface="Calibri" panose="020F0502020204030204" pitchFamily="34" charset="0"/>
              <a:buChar char="–"/>
            </a:pPr>
            <a:r>
              <a:rPr lang="en-US" sz="2400" dirty="0">
                <a:solidFill>
                  <a:srgbClr val="000080"/>
                </a:solidFill>
                <a:latin typeface="+mj-lt"/>
                <a:cs typeface="Times New Roman" panose="02020603050405020304" pitchFamily="18" charset="0"/>
              </a:rPr>
              <a:t>T</a:t>
            </a:r>
            <a:r>
              <a:rPr lang="en-US" sz="2400" dirty="0">
                <a:solidFill>
                  <a:srgbClr val="000080"/>
                </a:solidFill>
                <a:latin typeface="+mj-lt"/>
              </a:rPr>
              <a:t>ricking employees into revealing their passwords by pretending to be legitimate members of the company in need of information</a:t>
            </a:r>
            <a:endParaRPr lang="en-US" sz="2400" b="1" dirty="0">
              <a:solidFill>
                <a:srgbClr val="000080"/>
              </a:solidFill>
              <a:latin typeface="+mj-lt"/>
              <a:cs typeface="Times New Roman" panose="02020603050405020304" pitchFamily="18" charset="0"/>
            </a:endParaRPr>
          </a:p>
        </p:txBody>
      </p:sp>
      <p:pic>
        <p:nvPicPr>
          <p:cNvPr id="1005574" name="Picture 6" descr="64778-Employees-compu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300" y="1844824"/>
            <a:ext cx="2857500" cy="189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63587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Learning Objectives</a:t>
            </a:r>
            <a:endParaRPr lang="en-IE" dirty="0"/>
          </a:p>
        </p:txBody>
      </p:sp>
      <p:sp>
        <p:nvSpPr>
          <p:cNvPr id="4" name="Content Placeholder 3"/>
          <p:cNvSpPr>
            <a:spLocks noGrp="1"/>
          </p:cNvSpPr>
          <p:nvPr>
            <p:ph idx="1"/>
          </p:nvPr>
        </p:nvSpPr>
        <p:spPr>
          <a:xfrm>
            <a:off x="1043608" y="1600200"/>
            <a:ext cx="7643192" cy="4525963"/>
          </a:xfrm>
        </p:spPr>
        <p:txBody>
          <a:bodyPr>
            <a:normAutofit fontScale="92500" lnSpcReduction="20000"/>
          </a:bodyPr>
          <a:lstStyle/>
          <a:p>
            <a:pPr>
              <a:spcAft>
                <a:spcPct val="25000"/>
              </a:spcAft>
              <a:buFontTx/>
              <a:buChar char="•"/>
            </a:pPr>
            <a:r>
              <a:rPr lang="en-US" dirty="0"/>
              <a:t>Explain why information systems are vulnerable to destruction, error, and abuse.</a:t>
            </a:r>
          </a:p>
          <a:p>
            <a:pPr>
              <a:spcAft>
                <a:spcPct val="25000"/>
              </a:spcAft>
              <a:buFontTx/>
              <a:buChar char="•"/>
            </a:pPr>
            <a:r>
              <a:rPr lang="en-US" dirty="0"/>
              <a:t>Assess the business value of security and control.</a:t>
            </a:r>
          </a:p>
          <a:p>
            <a:pPr>
              <a:spcAft>
                <a:spcPct val="25000"/>
              </a:spcAft>
              <a:buFontTx/>
              <a:buChar char="•"/>
            </a:pPr>
            <a:r>
              <a:rPr lang="en-US" dirty="0">
                <a:solidFill>
                  <a:schemeClr val="bg1">
                    <a:lumMod val="65000"/>
                  </a:schemeClr>
                </a:solidFill>
                <a:cs typeface="Times New Roman" panose="02020603050405020304" pitchFamily="18" charset="0"/>
              </a:rPr>
              <a:t>Identify the components of an organizational framework for security and control.</a:t>
            </a:r>
          </a:p>
          <a:p>
            <a:pPr>
              <a:spcAft>
                <a:spcPct val="25000"/>
              </a:spcAft>
              <a:buFontTx/>
              <a:buChar char="•"/>
            </a:pPr>
            <a:r>
              <a:rPr lang="en-US" dirty="0">
                <a:solidFill>
                  <a:schemeClr val="bg1">
                    <a:lumMod val="65000"/>
                  </a:schemeClr>
                </a:solidFill>
                <a:cs typeface="Times New Roman" panose="02020603050405020304" pitchFamily="18" charset="0"/>
              </a:rPr>
              <a:t>Evaluate the most important tools and technologies for safeguarding information resources.</a:t>
            </a:r>
          </a:p>
          <a:p>
            <a:pPr>
              <a:spcAft>
                <a:spcPct val="25000"/>
              </a:spcAft>
              <a:buFontTx/>
              <a:buChar char="•"/>
            </a:pPr>
            <a:endParaRPr lang="en-US" sz="3600" b="1" dirty="0">
              <a:cs typeface="Times New Roman" panose="02020603050405020304" pitchFamily="18" charset="0"/>
            </a:endParaRPr>
          </a:p>
          <a:p>
            <a:pPr>
              <a:spcAft>
                <a:spcPct val="25000"/>
              </a:spcAft>
            </a:pPr>
            <a:endParaRPr lang="en-US" sz="3600" b="1" dirty="0"/>
          </a:p>
          <a:p>
            <a:endParaRPr lang="en-IE" dirty="0"/>
          </a:p>
        </p:txBody>
      </p:sp>
      <p:sp>
        <p:nvSpPr>
          <p:cNvPr id="632835" name="Rectangle 3"/>
          <p:cNvSpPr>
            <a:spLocks noChangeArrowheads="1"/>
          </p:cNvSpPr>
          <p:nvPr/>
        </p:nvSpPr>
        <p:spPr bwMode="auto">
          <a:xfrm>
            <a:off x="1447800" y="200025"/>
            <a:ext cx="76962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r"/>
            <a:r>
              <a:rPr lang="en-US" sz="2400" b="1">
                <a:solidFill>
                  <a:schemeClr val="bg1"/>
                </a:solidFill>
              </a:rPr>
              <a:t>LEARNING OBJECTIVES</a:t>
            </a:r>
          </a:p>
        </p:txBody>
      </p:sp>
      <p:sp>
        <p:nvSpPr>
          <p:cNvPr id="632837" name="Rectangle 7"/>
          <p:cNvSpPr>
            <a:spLocks noChangeArrowheads="1"/>
          </p:cNvSpPr>
          <p:nvPr/>
        </p:nvSpPr>
        <p:spPr bwMode="auto">
          <a:xfrm>
            <a:off x="457200" y="1524000"/>
            <a:ext cx="8305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Char char="•"/>
            </a:pPr>
            <a:endParaRPr lang="en-US" sz="2200" b="1">
              <a:cs typeface="Times New Roman" panose="02020603050405020304" pitchFamily="18" charset="0"/>
            </a:endParaRPr>
          </a:p>
          <a:p>
            <a:pPr>
              <a:spcBef>
                <a:spcPct val="50000"/>
              </a:spcBef>
              <a:spcAft>
                <a:spcPts val="600"/>
              </a:spcAft>
              <a:buFontTx/>
              <a:buChar char="•"/>
            </a:pPr>
            <a:endParaRPr lang="en-US" sz="2200" b="1">
              <a:cs typeface="Times New Roman" panose="02020603050405020304" pitchFamily="18" charset="0"/>
            </a:endParaRPr>
          </a:p>
        </p:txBody>
      </p:sp>
      <p:pic>
        <p:nvPicPr>
          <p:cNvPr id="10" name="Picture 6" descr="http://kasperspiro.files.wordpress.com/2011/09/objectives.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29550" y="5805264"/>
            <a:ext cx="1366428" cy="910952"/>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179512" y="1524000"/>
            <a:ext cx="864096" cy="183299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solidFill>
                  <a:srgbClr val="FF6600"/>
                </a:solidFill>
              </a:rPr>
              <a:t>Week 9</a:t>
            </a:r>
            <a:endParaRPr lang="en-IE" b="1" dirty="0">
              <a:solidFill>
                <a:srgbClr val="FF6600"/>
              </a:solidFill>
            </a:endParaRPr>
          </a:p>
        </p:txBody>
      </p:sp>
      <p:sp>
        <p:nvSpPr>
          <p:cNvPr id="8" name="Rounded Rectangle 7"/>
          <p:cNvSpPr/>
          <p:nvPr/>
        </p:nvSpPr>
        <p:spPr>
          <a:xfrm>
            <a:off x="179512" y="3621360"/>
            <a:ext cx="864096" cy="1832992"/>
          </a:xfrm>
          <a:prstGeom prst="roundRect">
            <a:avLst/>
          </a:prstGeom>
          <a:solidFill>
            <a:schemeClr val="bg1">
              <a:lumMod val="95000"/>
            </a:schemeClr>
          </a:solid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solidFill>
                  <a:srgbClr val="FF6600"/>
                </a:solidFill>
              </a:rPr>
              <a:t>Week 10</a:t>
            </a:r>
            <a:endParaRPr lang="en-IE" b="1" dirty="0">
              <a:solidFill>
                <a:srgbClr val="FF6600"/>
              </a:solidFill>
            </a:endParaRPr>
          </a:p>
        </p:txBody>
      </p:sp>
    </p:spTree>
    <p:extLst>
      <p:ext uri="{BB962C8B-B14F-4D97-AF65-F5344CB8AC3E}">
        <p14:creationId xmlns:p14="http://schemas.microsoft.com/office/powerpoint/2010/main" val="109158185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pPr algn="l"/>
            <a:r>
              <a:rPr lang="en-GB" dirty="0" smtClean="0">
                <a:solidFill>
                  <a:srgbClr val="FF6600"/>
                </a:solidFill>
              </a:rPr>
              <a:t>E </a:t>
            </a:r>
            <a:r>
              <a:rPr lang="en-GB" dirty="0" err="1" smtClean="0">
                <a:solidFill>
                  <a:srgbClr val="000080"/>
                </a:solidFill>
              </a:rPr>
              <a:t>xercise</a:t>
            </a:r>
            <a:r>
              <a:rPr lang="en-GB" dirty="0" smtClean="0">
                <a:solidFill>
                  <a:srgbClr val="000080"/>
                </a:solidFill>
              </a:rPr>
              <a:t> 3 – </a:t>
            </a:r>
            <a:r>
              <a:rPr lang="en-GB" dirty="0" smtClean="0"/>
              <a:t>Question Time</a:t>
            </a:r>
            <a:endParaRPr lang="en-GB" dirty="0">
              <a:solidFill>
                <a:srgbClr val="FF6600"/>
              </a:solidFill>
            </a:endParaRPr>
          </a:p>
        </p:txBody>
      </p:sp>
      <p:sp>
        <p:nvSpPr>
          <p:cNvPr id="2" name="Content Placeholder 1"/>
          <p:cNvSpPr>
            <a:spLocks noGrp="1"/>
          </p:cNvSpPr>
          <p:nvPr>
            <p:ph idx="1"/>
          </p:nvPr>
        </p:nvSpPr>
        <p:spPr>
          <a:solidFill>
            <a:schemeClr val="bg1">
              <a:lumMod val="95000"/>
            </a:schemeClr>
          </a:solidFill>
          <a:ln>
            <a:solidFill>
              <a:srgbClr val="FF6600"/>
            </a:solidFill>
          </a:ln>
        </p:spPr>
        <p:txBody>
          <a:bodyPr>
            <a:normAutofit fontScale="92500"/>
          </a:bodyPr>
          <a:lstStyle/>
          <a:p>
            <a:pPr marL="514350" indent="-514350">
              <a:buFont typeface="+mj-lt"/>
              <a:buAutoNum type="arabicPeriod"/>
            </a:pPr>
            <a:r>
              <a:rPr lang="en-IE" dirty="0" smtClean="0"/>
              <a:t>List and describe the most common threats against contemporary information systems?</a:t>
            </a:r>
          </a:p>
          <a:p>
            <a:pPr marL="514350" indent="-514350">
              <a:buFont typeface="+mj-lt"/>
              <a:buAutoNum type="arabicPeriod"/>
            </a:pPr>
            <a:r>
              <a:rPr lang="en-IE" dirty="0" smtClean="0"/>
              <a:t>Define malware and distinguish among a virus, a worm and a Trojan horse?</a:t>
            </a:r>
          </a:p>
          <a:p>
            <a:pPr marL="514350" indent="-514350">
              <a:buFont typeface="+mj-lt"/>
              <a:buAutoNum type="arabicPeriod"/>
            </a:pPr>
            <a:r>
              <a:rPr lang="en-IE" dirty="0" smtClean="0"/>
              <a:t>Define a hacker and explain how hackers create security problems and damage systems</a:t>
            </a:r>
          </a:p>
          <a:p>
            <a:pPr marL="514350" indent="-514350">
              <a:buFont typeface="+mj-lt"/>
              <a:buAutoNum type="arabicPeriod"/>
            </a:pPr>
            <a:r>
              <a:rPr lang="en-IE" dirty="0" smtClean="0"/>
              <a:t>Define identify theft and phishing and explain why identity theft is such a big problem today?</a:t>
            </a:r>
            <a:endParaRPr lang="en-IE" dirty="0"/>
          </a:p>
        </p:txBody>
      </p:sp>
      <p:sp>
        <p:nvSpPr>
          <p:cNvPr id="8" name="Oval 7"/>
          <p:cNvSpPr/>
          <p:nvPr/>
        </p:nvSpPr>
        <p:spPr>
          <a:xfrm>
            <a:off x="467544" y="404664"/>
            <a:ext cx="432048" cy="576064"/>
          </a:xfrm>
          <a:prstGeom prst="ellipse">
            <a:avLst/>
          </a:prstGeom>
          <a:no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2" descr="http://thumbs.dreamstime.com/z/question-time-7477311.jpg"/>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9295"/>
          <a:stretch/>
        </p:blipFill>
        <p:spPr bwMode="auto">
          <a:xfrm>
            <a:off x="8028384" y="5549684"/>
            <a:ext cx="1049001" cy="1152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7008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solidFill>
                  <a:srgbClr val="FF6600"/>
                </a:solidFill>
              </a:rPr>
              <a:t>RECAP</a:t>
            </a:r>
            <a:endParaRPr lang="en-IE" dirty="0">
              <a:solidFill>
                <a:srgbClr val="FF6600"/>
              </a:solidFill>
            </a:endParaRPr>
          </a:p>
        </p:txBody>
      </p:sp>
      <p:sp>
        <p:nvSpPr>
          <p:cNvPr id="3" name="Content Placeholder 2"/>
          <p:cNvSpPr>
            <a:spLocks noGrp="1"/>
          </p:cNvSpPr>
          <p:nvPr>
            <p:ph idx="1"/>
          </p:nvPr>
        </p:nvSpPr>
        <p:spPr/>
        <p:txBody>
          <a:bodyPr>
            <a:noAutofit/>
          </a:bodyPr>
          <a:lstStyle/>
          <a:p>
            <a:pPr marL="0" indent="0">
              <a:buNone/>
            </a:pPr>
            <a:r>
              <a:rPr lang="en-GB" sz="3000" b="1" dirty="0">
                <a:solidFill>
                  <a:srgbClr val="FF6600"/>
                </a:solidFill>
              </a:rPr>
              <a:t>To gain an understanding of the following</a:t>
            </a:r>
            <a:r>
              <a:rPr lang="en-GB" sz="3000" b="1" dirty="0" smtClean="0">
                <a:solidFill>
                  <a:srgbClr val="FF6600"/>
                </a:solidFill>
              </a:rPr>
              <a:t>:</a:t>
            </a:r>
          </a:p>
          <a:p>
            <a:pPr>
              <a:spcAft>
                <a:spcPct val="25000"/>
              </a:spcAft>
              <a:buFontTx/>
              <a:buChar char="•"/>
            </a:pPr>
            <a:r>
              <a:rPr lang="en-US" sz="3000" dirty="0"/>
              <a:t>Explain why information systems are vulnerable to destruction, error, and abuse.</a:t>
            </a:r>
          </a:p>
          <a:p>
            <a:pPr>
              <a:spcAft>
                <a:spcPct val="25000"/>
              </a:spcAft>
              <a:buFontTx/>
              <a:buChar char="•"/>
            </a:pPr>
            <a:r>
              <a:rPr lang="en-US" sz="3000" dirty="0"/>
              <a:t>Assess the business value of security and control.</a:t>
            </a:r>
          </a:p>
          <a:p>
            <a:pPr>
              <a:spcAft>
                <a:spcPct val="25000"/>
              </a:spcAft>
              <a:buFontTx/>
              <a:buChar char="•"/>
            </a:pPr>
            <a:r>
              <a:rPr lang="en-US" sz="3000" dirty="0">
                <a:cs typeface="Times New Roman" panose="02020603050405020304" pitchFamily="18" charset="0"/>
              </a:rPr>
              <a:t>Identify the components of an organizational framework for security and control.</a:t>
            </a:r>
          </a:p>
          <a:p>
            <a:pPr>
              <a:spcAft>
                <a:spcPct val="25000"/>
              </a:spcAft>
              <a:buFontTx/>
              <a:buChar char="•"/>
            </a:pPr>
            <a:r>
              <a:rPr lang="en-US" sz="3000" dirty="0">
                <a:cs typeface="Times New Roman" panose="02020603050405020304" pitchFamily="18" charset="0"/>
              </a:rPr>
              <a:t>Evaluate the most important tools and technologies for safeguarding information resources.</a:t>
            </a:r>
          </a:p>
          <a:p>
            <a:pPr>
              <a:spcAft>
                <a:spcPct val="25000"/>
              </a:spcAft>
              <a:buFontTx/>
              <a:buChar char="•"/>
            </a:pPr>
            <a:endParaRPr lang="en-US" sz="2800" b="1" dirty="0">
              <a:cs typeface="Times New Roman" panose="02020603050405020304" pitchFamily="18" charset="0"/>
            </a:endParaRPr>
          </a:p>
          <a:p>
            <a:pPr>
              <a:spcAft>
                <a:spcPct val="25000"/>
              </a:spcAft>
            </a:pPr>
            <a:endParaRPr lang="en-US" sz="2800" b="1" dirty="0"/>
          </a:p>
          <a:p>
            <a:endParaRPr lang="en-IE" sz="2400" dirty="0"/>
          </a:p>
          <a:p>
            <a:pPr marL="0" indent="0">
              <a:buNone/>
            </a:pPr>
            <a:endParaRPr lang="en-GB" sz="2200" b="1" dirty="0">
              <a:solidFill>
                <a:srgbClr val="FF6600"/>
              </a:solidFill>
            </a:endParaRPr>
          </a:p>
          <a:p>
            <a:endParaRPr lang="en-IE" sz="2200" dirty="0"/>
          </a:p>
          <a:p>
            <a:endParaRPr lang="en-IE" sz="2200" dirty="0"/>
          </a:p>
        </p:txBody>
      </p:sp>
      <p:pic>
        <p:nvPicPr>
          <p:cNvPr id="4" name="Picture 2" descr="http://t0.gstatic.com/images?q=tbn:ANd9GcTNW128Q2ktgBOGQWwFA5bv4x5u-SuKw21VNt6pN9TvybVLsQDp"/>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0248601">
            <a:off x="496992" y="323448"/>
            <a:ext cx="384499" cy="284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9392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139136" cy="1143000"/>
          </a:xfrm>
        </p:spPr>
        <p:txBody>
          <a:bodyPr/>
          <a:lstStyle/>
          <a:p>
            <a:r>
              <a:rPr lang="en-US" dirty="0" smtClean="0"/>
              <a:t/>
            </a:r>
            <a:br>
              <a:rPr lang="en-US" dirty="0" smtClean="0"/>
            </a:br>
            <a:r>
              <a:rPr lang="en-US" sz="3500" dirty="0" smtClean="0"/>
              <a:t>Boston </a:t>
            </a:r>
            <a:r>
              <a:rPr lang="en-US" sz="3500" dirty="0"/>
              <a:t>Celtics Score Big Points Against Spyware</a:t>
            </a:r>
            <a:r>
              <a:rPr lang="en-US" dirty="0"/>
              <a:t/>
            </a:r>
            <a:br>
              <a:rPr lang="en-US" dirty="0"/>
            </a:br>
            <a:endParaRPr lang="en-IE" dirty="0"/>
          </a:p>
        </p:txBody>
      </p:sp>
      <p:sp>
        <p:nvSpPr>
          <p:cNvPr id="976899" name="Rectangle 9"/>
          <p:cNvSpPr>
            <a:spLocks noGrp="1" noChangeArrowheads="1"/>
          </p:cNvSpPr>
          <p:nvPr>
            <p:ph idx="1"/>
          </p:nvPr>
        </p:nvSpPr>
        <p:spPr>
          <a:ln/>
        </p:spPr>
        <p:txBody>
          <a:bodyPr>
            <a:noAutofit/>
          </a:bodyPr>
          <a:lstStyle/>
          <a:p>
            <a:pPr>
              <a:spcBef>
                <a:spcPct val="0"/>
              </a:spcBef>
              <a:spcAft>
                <a:spcPts val="1200"/>
              </a:spcAft>
            </a:pPr>
            <a:r>
              <a:rPr lang="en-US" sz="2200" b="1" dirty="0">
                <a:solidFill>
                  <a:srgbClr val="FF6600"/>
                </a:solidFill>
              </a:rPr>
              <a:t>Problem: </a:t>
            </a:r>
          </a:p>
          <a:p>
            <a:pPr lvl="1">
              <a:spcBef>
                <a:spcPct val="0"/>
              </a:spcBef>
              <a:spcAft>
                <a:spcPts val="1200"/>
              </a:spcAft>
            </a:pPr>
            <a:r>
              <a:rPr lang="en-US" sz="2200" dirty="0"/>
              <a:t>Spyware infecting laptops during team </a:t>
            </a:r>
            <a:br>
              <a:rPr lang="en-US" sz="2200" dirty="0"/>
            </a:br>
            <a:r>
              <a:rPr lang="en-US" sz="2200" dirty="0"/>
              <a:t>travel affecting accessibility and performance </a:t>
            </a:r>
            <a:br>
              <a:rPr lang="en-US" sz="2200" dirty="0"/>
            </a:br>
            <a:r>
              <a:rPr lang="en-US" sz="2200" dirty="0"/>
              <a:t>of proprietary system</a:t>
            </a:r>
          </a:p>
          <a:p>
            <a:pPr>
              <a:spcBef>
                <a:spcPct val="0"/>
              </a:spcBef>
              <a:spcAft>
                <a:spcPts val="1200"/>
              </a:spcAft>
            </a:pPr>
            <a:r>
              <a:rPr lang="en-US" sz="2200" b="1" dirty="0">
                <a:solidFill>
                  <a:srgbClr val="FF6600"/>
                </a:solidFill>
              </a:rPr>
              <a:t>Solutions: </a:t>
            </a:r>
          </a:p>
          <a:p>
            <a:pPr lvl="1">
              <a:spcBef>
                <a:spcPct val="0"/>
              </a:spcBef>
              <a:spcAft>
                <a:spcPts val="1200"/>
              </a:spcAft>
            </a:pPr>
            <a:r>
              <a:rPr lang="en-US" sz="2200" dirty="0"/>
              <a:t>Deploy security software to reduce spyware.</a:t>
            </a:r>
          </a:p>
          <a:p>
            <a:pPr>
              <a:spcBef>
                <a:spcPct val="0"/>
              </a:spcBef>
              <a:spcAft>
                <a:spcPts val="1200"/>
              </a:spcAft>
            </a:pPr>
            <a:r>
              <a:rPr lang="en-US" sz="2200" dirty="0"/>
              <a:t>Mi5 Network’s </a:t>
            </a:r>
            <a:r>
              <a:rPr lang="en-US" sz="2200" dirty="0" err="1"/>
              <a:t>Webgate</a:t>
            </a:r>
            <a:r>
              <a:rPr lang="en-US" sz="2200" dirty="0"/>
              <a:t> security appliance tool sits between corporate firewall and network to prevent spyware entering network or infected computers connecting to network</a:t>
            </a:r>
          </a:p>
          <a:p>
            <a:pPr>
              <a:spcBef>
                <a:spcPct val="0"/>
              </a:spcBef>
              <a:spcAft>
                <a:spcPts val="1200"/>
              </a:spcAft>
            </a:pPr>
            <a:r>
              <a:rPr lang="en-US" sz="2200" dirty="0"/>
              <a:t>Demonstrates IT’s role in combating malicious software</a:t>
            </a:r>
          </a:p>
          <a:p>
            <a:pPr>
              <a:spcBef>
                <a:spcPct val="0"/>
              </a:spcBef>
              <a:spcAft>
                <a:spcPts val="1200"/>
              </a:spcAft>
            </a:pPr>
            <a:r>
              <a:rPr lang="en-US" sz="2200" dirty="0"/>
              <a:t>Illustrates digital technology’s role in achieving security on the Web</a:t>
            </a:r>
          </a:p>
        </p:txBody>
      </p:sp>
      <p:sp>
        <p:nvSpPr>
          <p:cNvPr id="6" name="Rectangle 5"/>
          <p:cNvSpPr>
            <a:spLocks noChangeArrowheads="1"/>
          </p:cNvSpPr>
          <p:nvPr/>
        </p:nvSpPr>
        <p:spPr bwMode="auto">
          <a:xfrm>
            <a:off x="2555875" y="152400"/>
            <a:ext cx="6588125" cy="571500"/>
          </a:xfrm>
          <a:prstGeom prst="rect">
            <a:avLst/>
          </a:prstGeom>
          <a:noFill/>
          <a:ln w="12700">
            <a:noFill/>
            <a:miter lim="800000"/>
            <a:headEnd/>
            <a:tailEnd/>
          </a:ln>
          <a:effectLst/>
        </p:spPr>
        <p:txBody>
          <a:bodyPr lIns="90488" tIns="44450" rIns="90488"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eaLnBrk="0" hangingPunct="0">
              <a:spcBef>
                <a:spcPct val="50000"/>
              </a:spcBef>
            </a:pPr>
            <a:endParaRPr lang="en-US" sz="2400" b="1" dirty="0">
              <a:solidFill>
                <a:schemeClr val="bg1"/>
              </a:solidFill>
            </a:endParaRPr>
          </a:p>
        </p:txBody>
      </p:sp>
      <p:pic>
        <p:nvPicPr>
          <p:cNvPr id="976902" name="Picture 6" descr="Boston-Celtics-logo"/>
          <p:cNvPicPr>
            <a:picLocks noChangeAspect="1" noChangeArrowheads="1"/>
          </p:cNvPicPr>
          <p:nvPr/>
        </p:nvPicPr>
        <p:blipFill rotWithShape="1">
          <a:blip r:embed="rId3">
            <a:extLst>
              <a:ext uri="{28A0092B-C50C-407E-A947-70E740481C1C}">
                <a14:useLocalDpi xmlns:a14="http://schemas.microsoft.com/office/drawing/2010/main" val="0"/>
              </a:ext>
            </a:extLst>
          </a:blip>
          <a:srcRect t="1350"/>
          <a:stretch/>
        </p:blipFill>
        <p:spPr bwMode="auto">
          <a:xfrm>
            <a:off x="6662489" y="1412776"/>
            <a:ext cx="2085975" cy="2344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30129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866" name="Rectangle 2"/>
          <p:cNvSpPr>
            <a:spLocks noGrp="1" noChangeArrowheads="1"/>
          </p:cNvSpPr>
          <p:nvPr>
            <p:ph type="title"/>
          </p:nvPr>
        </p:nvSpPr>
        <p:spPr/>
        <p:txBody>
          <a:bodyPr/>
          <a:lstStyle/>
          <a:p>
            <a:r>
              <a:rPr lang="en-GB" sz="3500" b="1" dirty="0"/>
              <a:t>What Could Possibly Go Wrong?</a:t>
            </a:r>
            <a:endParaRPr lang="en-US" sz="3500" b="1" dirty="0"/>
          </a:p>
        </p:txBody>
      </p:sp>
      <p:sp>
        <p:nvSpPr>
          <p:cNvPr id="1060867" name="Rectangle 3"/>
          <p:cNvSpPr>
            <a:spLocks noGrp="1" noChangeArrowheads="1"/>
          </p:cNvSpPr>
          <p:nvPr>
            <p:ph idx="1"/>
          </p:nvPr>
        </p:nvSpPr>
        <p:spPr/>
        <p:txBody>
          <a:bodyPr/>
          <a:lstStyle/>
          <a:p>
            <a:r>
              <a:rPr lang="en-GB" sz="2800" b="1" dirty="0"/>
              <a:t>No Firewall/Antivirus Software?</a:t>
            </a:r>
          </a:p>
          <a:p>
            <a:pPr lvl="1"/>
            <a:r>
              <a:rPr lang="en-GB" sz="2400" dirty="0"/>
              <a:t>Your computer could be disabled in seconds</a:t>
            </a:r>
          </a:p>
          <a:p>
            <a:pPr lvl="1"/>
            <a:r>
              <a:rPr lang="en-GB" sz="2400" dirty="0"/>
              <a:t>It might take days/weeks to recover</a:t>
            </a:r>
          </a:p>
          <a:p>
            <a:pPr lvl="1"/>
            <a:r>
              <a:rPr lang="en-GB" sz="2400" dirty="0"/>
              <a:t>Can’t sell to customers</a:t>
            </a:r>
          </a:p>
          <a:p>
            <a:pPr lvl="1"/>
            <a:r>
              <a:rPr lang="en-GB" sz="2400" dirty="0"/>
              <a:t>Can’t place orders with suppliers</a:t>
            </a:r>
          </a:p>
          <a:p>
            <a:pPr lvl="1"/>
            <a:r>
              <a:rPr lang="en-GB" sz="2400" dirty="0"/>
              <a:t>System penetrated by outsiders</a:t>
            </a:r>
          </a:p>
          <a:p>
            <a:pPr lvl="1"/>
            <a:r>
              <a:rPr lang="en-GB" sz="2400" dirty="0"/>
              <a:t>Valuable/confidential data stolen or destroyed</a:t>
            </a:r>
          </a:p>
          <a:p>
            <a:pPr lvl="1"/>
            <a:endParaRPr lang="en-GB" sz="2400" dirty="0"/>
          </a:p>
          <a:p>
            <a:pPr marL="0" lvl="1" indent="0">
              <a:buNone/>
            </a:pPr>
            <a:r>
              <a:rPr lang="en-GB" sz="2400" b="1" dirty="0"/>
              <a:t>Out of business!!!</a:t>
            </a:r>
            <a:endParaRPr lang="en-US" sz="2400" dirty="0"/>
          </a:p>
        </p:txBody>
      </p:sp>
      <p:pic>
        <p:nvPicPr>
          <p:cNvPr id="1060871" name="Picture 7" descr="MCj0230754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5871" y="4829423"/>
            <a:ext cx="1666497" cy="2028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365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62" name="Rectangle 2"/>
          <p:cNvSpPr>
            <a:spLocks noGrp="1" noChangeArrowheads="1"/>
          </p:cNvSpPr>
          <p:nvPr>
            <p:ph type="title"/>
          </p:nvPr>
        </p:nvSpPr>
        <p:spPr/>
        <p:txBody>
          <a:bodyPr/>
          <a:lstStyle/>
          <a:p>
            <a:r>
              <a:rPr lang="en-US" dirty="0"/>
              <a:t>Cyber crime</a:t>
            </a:r>
          </a:p>
        </p:txBody>
      </p:sp>
      <p:pic>
        <p:nvPicPr>
          <p:cNvPr id="10649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524793"/>
            <a:ext cx="4248472" cy="4938713"/>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49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7533" y="1524920"/>
            <a:ext cx="4398963" cy="4938586"/>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0166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System </a:t>
            </a:r>
            <a:r>
              <a:rPr lang="en-US" dirty="0"/>
              <a:t>Vulnerability and Abuse</a:t>
            </a:r>
            <a:br>
              <a:rPr lang="en-US" dirty="0"/>
            </a:br>
            <a:endParaRPr lang="en-IE" dirty="0"/>
          </a:p>
        </p:txBody>
      </p:sp>
      <p:sp>
        <p:nvSpPr>
          <p:cNvPr id="978947" name="Rectangle 6"/>
          <p:cNvSpPr>
            <a:spLocks noChangeArrowheads="1"/>
          </p:cNvSpPr>
          <p:nvPr/>
        </p:nvSpPr>
        <p:spPr bwMode="auto">
          <a:xfrm>
            <a:off x="457200" y="1600200"/>
            <a:ext cx="5770563"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0" rIns="90488" bIns="44450"/>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indent="0">
              <a:spcAft>
                <a:spcPts val="1800"/>
              </a:spcAft>
            </a:pPr>
            <a:r>
              <a:rPr lang="en-US" sz="2400" b="1" dirty="0">
                <a:solidFill>
                  <a:srgbClr val="FF6600"/>
                </a:solidFill>
                <a:latin typeface="+mj-lt"/>
                <a:cs typeface="Times New Roman" panose="02020603050405020304" pitchFamily="18" charset="0"/>
              </a:rPr>
              <a:t>Security: </a:t>
            </a:r>
          </a:p>
          <a:p>
            <a:pPr marL="358775" lvl="1">
              <a:spcAft>
                <a:spcPts val="1800"/>
              </a:spcAft>
              <a:buFontTx/>
              <a:buChar char="•"/>
            </a:pPr>
            <a:r>
              <a:rPr lang="en-US" sz="2400" dirty="0">
                <a:solidFill>
                  <a:srgbClr val="000080"/>
                </a:solidFill>
                <a:latin typeface="+mj-lt"/>
                <a:cs typeface="Times New Roman" panose="02020603050405020304" pitchFamily="18" charset="0"/>
              </a:rPr>
              <a:t>Policies, procedures and technical measures used to prevent unauthorized access, alteration, theft, or physical damage to information systems</a:t>
            </a:r>
          </a:p>
          <a:p>
            <a:pPr marL="0" indent="0">
              <a:spcAft>
                <a:spcPts val="1800"/>
              </a:spcAft>
            </a:pPr>
            <a:r>
              <a:rPr lang="en-US" sz="2400" b="1" dirty="0">
                <a:solidFill>
                  <a:srgbClr val="FF6600"/>
                </a:solidFill>
                <a:latin typeface="+mj-lt"/>
                <a:cs typeface="Times New Roman" panose="02020603050405020304" pitchFamily="18" charset="0"/>
              </a:rPr>
              <a:t>Controls: </a:t>
            </a:r>
          </a:p>
          <a:p>
            <a:pPr marL="358775" lvl="1">
              <a:spcAft>
                <a:spcPts val="1800"/>
              </a:spcAft>
              <a:buFontTx/>
              <a:buChar char="•"/>
            </a:pPr>
            <a:r>
              <a:rPr lang="en-US" sz="2400" dirty="0">
                <a:solidFill>
                  <a:srgbClr val="000080"/>
                </a:solidFill>
                <a:latin typeface="+mj-lt"/>
                <a:cs typeface="Times New Roman" panose="02020603050405020304" pitchFamily="18" charset="0"/>
              </a:rPr>
              <a:t>Methods, policies, and organizational procedures that ensure safety of organization’s assets; accuracy and reliability of its accounting records; and operational adherence to management standards</a:t>
            </a:r>
          </a:p>
        </p:txBody>
      </p:sp>
      <p:sp>
        <p:nvSpPr>
          <p:cNvPr id="6" name="Rectangle 5"/>
          <p:cNvSpPr>
            <a:spLocks noChangeArrowheads="1"/>
          </p:cNvSpPr>
          <p:nvPr/>
        </p:nvSpPr>
        <p:spPr bwMode="auto">
          <a:xfrm>
            <a:off x="1447800" y="152400"/>
            <a:ext cx="7696200" cy="571500"/>
          </a:xfrm>
          <a:prstGeom prst="rect">
            <a:avLst/>
          </a:prstGeom>
          <a:noFill/>
          <a:ln w="12700">
            <a:noFill/>
            <a:miter lim="800000"/>
            <a:headEnd/>
            <a:tailEnd/>
          </a:ln>
          <a:effectLst/>
        </p:spPr>
        <p:txBody>
          <a:bodyPr lIns="90488" tIns="44450" rIns="90488"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endParaRPr lang="en-US" sz="2400" b="1" dirty="0">
              <a:solidFill>
                <a:schemeClr val="bg1"/>
              </a:solidFill>
            </a:endParaRPr>
          </a:p>
        </p:txBody>
      </p:sp>
      <p:pic>
        <p:nvPicPr>
          <p:cNvPr id="978949" name="Picture 5" descr="computerchaineddo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2852737"/>
            <a:ext cx="3048000"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904574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Why </a:t>
            </a:r>
            <a:r>
              <a:rPr lang="en-US" dirty="0"/>
              <a:t>systems are vulnerable</a:t>
            </a:r>
            <a:r>
              <a:rPr lang="en-US" dirty="0">
                <a:effectLst>
                  <a:outerShdw blurRad="38100" dist="38100" dir="2700000" algn="tl">
                    <a:srgbClr val="C0C0C0"/>
                  </a:outerShdw>
                </a:effectLst>
              </a:rPr>
              <a:t/>
            </a:r>
            <a:br>
              <a:rPr lang="en-US" dirty="0">
                <a:effectLst>
                  <a:outerShdw blurRad="38100" dist="38100" dir="2700000" algn="tl">
                    <a:srgbClr val="C0C0C0"/>
                  </a:outerShdw>
                </a:effectLst>
              </a:rPr>
            </a:br>
            <a:endParaRPr lang="en-IE" dirty="0"/>
          </a:p>
        </p:txBody>
      </p:sp>
      <p:sp>
        <p:nvSpPr>
          <p:cNvPr id="980994" name="Rectangle 11"/>
          <p:cNvSpPr>
            <a:spLocks noChangeArrowheads="1"/>
          </p:cNvSpPr>
          <p:nvPr/>
        </p:nvSpPr>
        <p:spPr bwMode="auto">
          <a:xfrm>
            <a:off x="533400" y="1600200"/>
            <a:ext cx="8001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0" rIns="90488" bIns="44450"/>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indent="0">
              <a:spcAft>
                <a:spcPts val="600"/>
              </a:spcAft>
            </a:pPr>
            <a:r>
              <a:rPr lang="en-US" sz="2200" b="1" dirty="0">
                <a:solidFill>
                  <a:srgbClr val="000080"/>
                </a:solidFill>
                <a:latin typeface="+mj-lt"/>
                <a:cs typeface="Times New Roman" panose="02020603050405020304" pitchFamily="18" charset="0"/>
              </a:rPr>
              <a:t>Hardware problems</a:t>
            </a:r>
          </a:p>
          <a:p>
            <a:pPr marL="358775" lvl="1">
              <a:spcAft>
                <a:spcPts val="600"/>
              </a:spcAft>
              <a:buFontTx/>
              <a:buChar char="•"/>
            </a:pPr>
            <a:r>
              <a:rPr lang="en-US" sz="2200" dirty="0">
                <a:solidFill>
                  <a:srgbClr val="000080"/>
                </a:solidFill>
                <a:latin typeface="+mj-lt"/>
                <a:cs typeface="Times New Roman" panose="02020603050405020304" pitchFamily="18" charset="0"/>
              </a:rPr>
              <a:t>Breakdowns, configuration errors, </a:t>
            </a:r>
            <a:br>
              <a:rPr lang="en-US" sz="2200" dirty="0">
                <a:solidFill>
                  <a:srgbClr val="000080"/>
                </a:solidFill>
                <a:latin typeface="+mj-lt"/>
                <a:cs typeface="Times New Roman" panose="02020603050405020304" pitchFamily="18" charset="0"/>
              </a:rPr>
            </a:br>
            <a:r>
              <a:rPr lang="en-US" sz="2200" dirty="0">
                <a:solidFill>
                  <a:srgbClr val="000080"/>
                </a:solidFill>
                <a:latin typeface="+mj-lt"/>
                <a:cs typeface="Times New Roman" panose="02020603050405020304" pitchFamily="18" charset="0"/>
              </a:rPr>
              <a:t>damage from improper use or crime</a:t>
            </a:r>
          </a:p>
          <a:p>
            <a:pPr marL="0" indent="0">
              <a:spcAft>
                <a:spcPts val="600"/>
              </a:spcAft>
            </a:pPr>
            <a:r>
              <a:rPr lang="en-US" sz="2200" b="1" dirty="0">
                <a:solidFill>
                  <a:srgbClr val="000080"/>
                </a:solidFill>
                <a:latin typeface="+mj-lt"/>
                <a:cs typeface="Times New Roman" panose="02020603050405020304" pitchFamily="18" charset="0"/>
              </a:rPr>
              <a:t>Software problems</a:t>
            </a:r>
          </a:p>
          <a:p>
            <a:pPr marL="358775" lvl="1">
              <a:spcAft>
                <a:spcPts val="600"/>
              </a:spcAft>
              <a:buFontTx/>
              <a:buChar char="•"/>
            </a:pPr>
            <a:r>
              <a:rPr lang="en-US" sz="2200" dirty="0">
                <a:solidFill>
                  <a:srgbClr val="000080"/>
                </a:solidFill>
                <a:latin typeface="+mj-lt"/>
                <a:cs typeface="Times New Roman" panose="02020603050405020304" pitchFamily="18" charset="0"/>
              </a:rPr>
              <a:t>Programming errors, installation errors, </a:t>
            </a:r>
            <a:br>
              <a:rPr lang="en-US" sz="2200" dirty="0">
                <a:solidFill>
                  <a:srgbClr val="000080"/>
                </a:solidFill>
                <a:latin typeface="+mj-lt"/>
                <a:cs typeface="Times New Roman" panose="02020603050405020304" pitchFamily="18" charset="0"/>
              </a:rPr>
            </a:br>
            <a:r>
              <a:rPr lang="en-US" sz="2200" dirty="0">
                <a:solidFill>
                  <a:srgbClr val="000080"/>
                </a:solidFill>
                <a:latin typeface="+mj-lt"/>
                <a:cs typeface="Times New Roman" panose="02020603050405020304" pitchFamily="18" charset="0"/>
              </a:rPr>
              <a:t>unauthorized changes)</a:t>
            </a:r>
          </a:p>
          <a:p>
            <a:pPr marL="0" indent="0">
              <a:spcAft>
                <a:spcPts val="600"/>
              </a:spcAft>
            </a:pPr>
            <a:r>
              <a:rPr lang="en-US" sz="2200" b="1" dirty="0">
                <a:solidFill>
                  <a:srgbClr val="000080"/>
                </a:solidFill>
                <a:latin typeface="+mj-lt"/>
                <a:cs typeface="Times New Roman" panose="02020603050405020304" pitchFamily="18" charset="0"/>
              </a:rPr>
              <a:t>Disasters</a:t>
            </a:r>
          </a:p>
          <a:p>
            <a:pPr marL="358775" lvl="1">
              <a:spcAft>
                <a:spcPts val="600"/>
              </a:spcAft>
              <a:buFontTx/>
              <a:buChar char="•"/>
            </a:pPr>
            <a:r>
              <a:rPr lang="en-US" sz="2200" dirty="0">
                <a:solidFill>
                  <a:srgbClr val="000080"/>
                </a:solidFill>
                <a:latin typeface="+mj-lt"/>
                <a:cs typeface="Times New Roman" panose="02020603050405020304" pitchFamily="18" charset="0"/>
              </a:rPr>
              <a:t>Power failures, flood, fires, etc.</a:t>
            </a:r>
          </a:p>
          <a:p>
            <a:pPr marL="0" indent="0">
              <a:spcAft>
                <a:spcPts val="600"/>
              </a:spcAft>
            </a:pPr>
            <a:r>
              <a:rPr lang="en-US" sz="2200" b="1" dirty="0">
                <a:solidFill>
                  <a:srgbClr val="000080"/>
                </a:solidFill>
                <a:latin typeface="+mj-lt"/>
                <a:cs typeface="Times New Roman" panose="02020603050405020304" pitchFamily="18" charset="0"/>
              </a:rPr>
              <a:t>Use of networks and computers outside </a:t>
            </a:r>
            <a:br>
              <a:rPr lang="en-US" sz="2200" b="1" dirty="0">
                <a:solidFill>
                  <a:srgbClr val="000080"/>
                </a:solidFill>
                <a:latin typeface="+mj-lt"/>
                <a:cs typeface="Times New Roman" panose="02020603050405020304" pitchFamily="18" charset="0"/>
              </a:rPr>
            </a:br>
            <a:r>
              <a:rPr lang="en-US" sz="2200" b="1" dirty="0">
                <a:solidFill>
                  <a:srgbClr val="000080"/>
                </a:solidFill>
                <a:latin typeface="+mj-lt"/>
                <a:cs typeface="Times New Roman" panose="02020603050405020304" pitchFamily="18" charset="0"/>
              </a:rPr>
              <a:t>of firm’s control </a:t>
            </a:r>
          </a:p>
          <a:p>
            <a:pPr marL="358775" lvl="1">
              <a:spcAft>
                <a:spcPts val="600"/>
              </a:spcAft>
              <a:buFontTx/>
              <a:buChar char="•"/>
            </a:pPr>
            <a:r>
              <a:rPr lang="en-US" sz="2200" dirty="0">
                <a:solidFill>
                  <a:srgbClr val="000080"/>
                </a:solidFill>
                <a:latin typeface="+mj-lt"/>
                <a:cs typeface="Times New Roman" panose="02020603050405020304" pitchFamily="18" charset="0"/>
              </a:rPr>
              <a:t>E.g., with domestic or offshore outsourcing vendors</a:t>
            </a:r>
            <a:endParaRPr lang="en-US" sz="2200" b="1" dirty="0">
              <a:solidFill>
                <a:srgbClr val="000080"/>
              </a:solidFill>
              <a:latin typeface="+mj-lt"/>
              <a:cs typeface="Times New Roman" panose="02020603050405020304" pitchFamily="18" charset="0"/>
            </a:endParaRPr>
          </a:p>
        </p:txBody>
      </p:sp>
      <p:sp>
        <p:nvSpPr>
          <p:cNvPr id="6" name="Rectangle 5"/>
          <p:cNvSpPr>
            <a:spLocks noChangeArrowheads="1"/>
          </p:cNvSpPr>
          <p:nvPr/>
        </p:nvSpPr>
        <p:spPr bwMode="auto">
          <a:xfrm>
            <a:off x="1447800" y="152400"/>
            <a:ext cx="7696200" cy="571500"/>
          </a:xfrm>
          <a:prstGeom prst="rect">
            <a:avLst/>
          </a:prstGeom>
          <a:noFill/>
          <a:ln w="12700">
            <a:noFill/>
            <a:miter lim="800000"/>
            <a:headEnd/>
            <a:tailEnd/>
          </a:ln>
          <a:effectLst/>
        </p:spPr>
        <p:txBody>
          <a:bodyPr lIns="90488" tIns="44450" rIns="90488"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Aft>
                <a:spcPts val="600"/>
              </a:spcAft>
            </a:pPr>
            <a:endParaRPr lang="en-US" sz="2400" b="1" dirty="0">
              <a:solidFill>
                <a:schemeClr val="bg1"/>
              </a:solidFill>
              <a:effectLst>
                <a:outerShdw blurRad="38100" dist="38100" dir="2700000" algn="tl">
                  <a:srgbClr val="C0C0C0"/>
                </a:outerShdw>
              </a:effectLst>
            </a:endParaRPr>
          </a:p>
        </p:txBody>
      </p:sp>
      <p:pic>
        <p:nvPicPr>
          <p:cNvPr id="98099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2439194"/>
            <a:ext cx="2009775" cy="266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728377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447800" y="152400"/>
            <a:ext cx="7696200" cy="571500"/>
          </a:xfrm>
          <a:prstGeom prst="rect">
            <a:avLst/>
          </a:prstGeom>
          <a:noFill/>
          <a:ln w="12700">
            <a:noFill/>
            <a:miter lim="800000"/>
            <a:headEnd/>
            <a:tailEnd/>
          </a:ln>
          <a:effectLst/>
        </p:spPr>
        <p:txBody>
          <a:bodyPr lIns="90488" tIns="44450" rIns="90488"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endParaRPr lang="en-US" sz="2400" b="1" dirty="0">
              <a:solidFill>
                <a:schemeClr val="bg1"/>
              </a:solidFill>
              <a:effectLst>
                <a:outerShdw blurRad="38100" dist="38100" dir="2700000" algn="tl">
                  <a:srgbClr val="C0C0C0"/>
                </a:outerShdw>
              </a:effectLst>
            </a:endParaRPr>
          </a:p>
        </p:txBody>
      </p:sp>
      <p:sp>
        <p:nvSpPr>
          <p:cNvPr id="11" name="Title 1"/>
          <p:cNvSpPr txBox="1">
            <a:spLocks/>
          </p:cNvSpPr>
          <p:nvPr/>
        </p:nvSpPr>
        <p:spPr>
          <a:xfrm>
            <a:off x="457200" y="116632"/>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1" kern="1200">
                <a:solidFill>
                  <a:srgbClr val="000080"/>
                </a:solidFill>
                <a:latin typeface="+mj-lt"/>
                <a:ea typeface="+mj-ea"/>
                <a:cs typeface="+mj-cs"/>
              </a:defRPr>
            </a:lvl1pPr>
          </a:lstStyle>
          <a:p>
            <a:r>
              <a:rPr lang="en-GB" dirty="0" smtClean="0">
                <a:solidFill>
                  <a:srgbClr val="FF6600"/>
                </a:solidFill>
              </a:rPr>
              <a:t>E </a:t>
            </a:r>
            <a:r>
              <a:rPr lang="en-GB" dirty="0" err="1" smtClean="0"/>
              <a:t>xercise</a:t>
            </a:r>
            <a:r>
              <a:rPr lang="en-GB" dirty="0" smtClean="0"/>
              <a:t> 1 – Computer Security</a:t>
            </a:r>
            <a:endParaRPr lang="en-GB" dirty="0">
              <a:solidFill>
                <a:srgbClr val="FF6600"/>
              </a:solidFill>
            </a:endParaRPr>
          </a:p>
        </p:txBody>
      </p:sp>
      <p:sp>
        <p:nvSpPr>
          <p:cNvPr id="12" name="Oval 11"/>
          <p:cNvSpPr/>
          <p:nvPr/>
        </p:nvSpPr>
        <p:spPr>
          <a:xfrm>
            <a:off x="467544" y="404664"/>
            <a:ext cx="432048" cy="576064"/>
          </a:xfrm>
          <a:prstGeom prst="ellipse">
            <a:avLst/>
          </a:prstGeom>
          <a:no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p:nvPr>
        </p:nvSpPr>
        <p:spPr/>
        <p:txBody>
          <a:bodyPr/>
          <a:lstStyle/>
          <a:p>
            <a:pPr marL="447675" indent="-447675">
              <a:buFont typeface="+mj-lt"/>
              <a:buAutoNum type="arabicPeriod"/>
            </a:pPr>
            <a:r>
              <a:rPr lang="en-IE" b="1" dirty="0" smtClean="0">
                <a:solidFill>
                  <a:srgbClr val="FF6600"/>
                </a:solidFill>
              </a:rPr>
              <a:t>What are the ways to protect your information?</a:t>
            </a:r>
            <a:endParaRPr lang="en-IE" b="1" dirty="0">
              <a:solidFill>
                <a:srgbClr val="FF6600"/>
              </a:solidFill>
            </a:endParaRPr>
          </a:p>
        </p:txBody>
      </p:sp>
      <p:pic>
        <p:nvPicPr>
          <p:cNvPr id="7" name="Picture 6">
            <a:hlinkClick r:id="rId3" tooltip="Security Video"/>
          </p:cNvPr>
          <p:cNvPicPr>
            <a:picLocks noChangeAspect="1"/>
          </p:cNvPicPr>
          <p:nvPr/>
        </p:nvPicPr>
        <p:blipFill rotWithShape="1">
          <a:blip r:embed="rId4"/>
          <a:srcRect l="19923" t="36422" r="52619" b="15214"/>
          <a:stretch/>
        </p:blipFill>
        <p:spPr>
          <a:xfrm>
            <a:off x="7668344" y="5301208"/>
            <a:ext cx="1296144" cy="1283561"/>
          </a:xfrm>
          <a:prstGeom prst="rect">
            <a:avLst/>
          </a:prstGeom>
        </p:spPr>
      </p:pic>
    </p:spTree>
    <p:extLst>
      <p:ext uri="{BB962C8B-B14F-4D97-AF65-F5344CB8AC3E}">
        <p14:creationId xmlns:p14="http://schemas.microsoft.com/office/powerpoint/2010/main" val="89354468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3391</TotalTime>
  <Words>994</Words>
  <Application>Microsoft Office PowerPoint</Application>
  <PresentationFormat>On-screen Show (4:3)</PresentationFormat>
  <Paragraphs>242</Paragraphs>
  <Slides>31</Slides>
  <Notes>28</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PowerPoint Presentation</vt:lpstr>
      <vt:lpstr>PowerPoint Presentation</vt:lpstr>
      <vt:lpstr>Learning Objectives</vt:lpstr>
      <vt:lpstr> Boston Celtics Score Big Points Against Spyware </vt:lpstr>
      <vt:lpstr>What Could Possibly Go Wrong?</vt:lpstr>
      <vt:lpstr>Cyber crime</vt:lpstr>
      <vt:lpstr> System Vulnerability and Abuse </vt:lpstr>
      <vt:lpstr> Why systems are vulnerable </vt:lpstr>
      <vt:lpstr>PowerPoint Presentation</vt:lpstr>
      <vt:lpstr>PowerPoint Presentation</vt:lpstr>
      <vt:lpstr>Contemporary Security Challenges and Vulnerabilities</vt:lpstr>
      <vt:lpstr> Internet vulnerabilities </vt:lpstr>
      <vt:lpstr>NCI</vt:lpstr>
      <vt:lpstr>Wireless security challenges</vt:lpstr>
      <vt:lpstr>Wi-Fi Security Challenges</vt:lpstr>
      <vt:lpstr>PowerPoint Presentation</vt:lpstr>
      <vt:lpstr>PowerPoint Presentation</vt:lpstr>
      <vt:lpstr> Hackers and computer crime </vt:lpstr>
      <vt:lpstr>The Hacker Toolbox</vt:lpstr>
      <vt:lpstr> Malicious software (Malware) </vt:lpstr>
      <vt:lpstr> Malicious software (malware) </vt:lpstr>
      <vt:lpstr>Malicious Code</vt:lpstr>
      <vt:lpstr> Computer crime </vt:lpstr>
      <vt:lpstr> Identity theft </vt:lpstr>
      <vt:lpstr>Phishing</vt:lpstr>
      <vt:lpstr>Evil Twins/Pharming</vt:lpstr>
      <vt:lpstr>Click Fraud</vt:lpstr>
      <vt:lpstr>Global threats</vt:lpstr>
      <vt:lpstr> Internal threats </vt:lpstr>
      <vt:lpstr>E xercise 3 – Question Time</vt:lpstr>
      <vt:lpstr>RECAP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Lisa Murphy</dc:creator>
  <cp:lastModifiedBy>Lisa Murphy</cp:lastModifiedBy>
  <cp:revision>695</cp:revision>
  <cp:lastPrinted>2013-09-30T12:42:51Z</cp:lastPrinted>
  <dcterms:created xsi:type="dcterms:W3CDTF">2013-09-09T11:26:27Z</dcterms:created>
  <dcterms:modified xsi:type="dcterms:W3CDTF">2014-02-26T14:08:07Z</dcterms:modified>
</cp:coreProperties>
</file>