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59" r:id="rId4"/>
    <p:sldId id="260" r:id="rId5"/>
    <p:sldId id="262" r:id="rId6"/>
    <p:sldId id="263" r:id="rId7"/>
    <p:sldId id="258" r:id="rId8"/>
    <p:sldId id="264" r:id="rId9"/>
    <p:sldId id="265" r:id="rId10"/>
    <p:sldId id="268" r:id="rId11"/>
    <p:sldId id="266" r:id="rId12"/>
    <p:sldId id="267" r:id="rId13"/>
    <p:sldId id="269" r:id="rId14"/>
    <p:sldId id="276" r:id="rId15"/>
    <p:sldId id="257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2" autoAdjust="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9BF1-841C-DF49-9122-978A91CFF67B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71C0-D6DA-5541-846F-3405987B6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5EE9BF1-841C-DF49-9122-978A91CFF67B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71C0-D6DA-5541-846F-3405987B6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9BF1-841C-DF49-9122-978A91CFF67B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5EE9BF1-841C-DF49-9122-978A91CFF67B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5EE9BF1-841C-DF49-9122-978A91CFF67B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9BF1-841C-DF49-9122-978A91CFF67B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71C0-D6DA-5541-846F-3405987B6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9BF1-841C-DF49-9122-978A91CFF67B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71C0-D6DA-5541-846F-3405987B6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9BF1-841C-DF49-9122-978A91CFF67B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71C0-D6DA-5541-846F-3405987B6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9BF1-841C-DF49-9122-978A91CFF67B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9BF1-841C-DF49-9122-978A91CFF67B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71C0-D6DA-5541-846F-3405987B6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5EE9BF1-841C-DF49-9122-978A91CFF67B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71C0-D6DA-5541-846F-3405987B6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5EE9BF1-841C-DF49-9122-978A91CFF67B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71C0-D6DA-5541-846F-3405987B62A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9BF1-841C-DF49-9122-978A91CFF67B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71C0-D6DA-5541-846F-3405987B6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9BF1-841C-DF49-9122-978A91CFF67B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71C0-D6DA-5541-846F-3405987B6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5EE9BF1-841C-DF49-9122-978A91CFF67B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71C0-D6DA-5541-846F-3405987B6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EE9BF1-841C-DF49-9122-978A91CFF67B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F671C0-D6DA-5541-846F-3405987B62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Overloading &amp; 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Carole McGloughlin</a:t>
            </a:r>
          </a:p>
          <a:p>
            <a:r>
              <a:rPr lang="en-US" dirty="0" smtClean="0"/>
              <a:t>Frances Sheridan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6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Updated Employee Class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137894"/>
            <a:ext cx="7610476" cy="4481848"/>
          </a:xfr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public class Employee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 private String name;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empId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 public Employee(String name,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empId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     this.name =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this.empId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empId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I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// set methods and get methods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	…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 // additional method to provide a String that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 //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represents some details about the Employee 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  // fields</a:t>
            </a:r>
          </a:p>
          <a:p>
            <a:pPr marL="0" indent="0">
              <a:spcBef>
                <a:spcPts val="0"/>
              </a:spcBef>
              <a:buNone/>
            </a:pPr>
            <a:endParaRPr lang="en-I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E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getDetails</a:t>
            </a: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         return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Employee Name:”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+name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“\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nEmployee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ID:”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empId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IE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87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Polymorphism – Method Overriding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Using our example for the Inheritance example, we have Manager, Engineer and Consultant all extending the Employee class. </a:t>
            </a:r>
          </a:p>
          <a:p>
            <a:r>
              <a:rPr lang="en-IE" dirty="0" smtClean="0"/>
              <a:t>For Manager, we added the fields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double salary </a:t>
            </a:r>
            <a:r>
              <a:rPr lang="en-IE" dirty="0" smtClean="0"/>
              <a:t>and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deptName</a:t>
            </a:r>
            <a:r>
              <a:rPr lang="en-IE" dirty="0" smtClean="0"/>
              <a:t>.</a:t>
            </a:r>
          </a:p>
          <a:p>
            <a:r>
              <a:rPr lang="en-IE" dirty="0" smtClean="0"/>
              <a:t>We can update the Manager class to also include a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getDetails</a:t>
            </a:r>
            <a:r>
              <a:rPr lang="en-IE" dirty="0" smtClean="0"/>
              <a:t> </a:t>
            </a:r>
            <a:r>
              <a:rPr lang="en-IE" dirty="0" smtClean="0"/>
              <a:t>methods that prints out the name and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empId</a:t>
            </a:r>
            <a:r>
              <a:rPr lang="en-IE" dirty="0" smtClean="0"/>
              <a:t> as well as these new fields.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47016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Manager Class Updated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038256"/>
            <a:ext cx="7610476" cy="4443211"/>
          </a:xfr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public class Manager extends Employee{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 private String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deptName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 private double salary;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 public Manager(String name,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empId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, double salary, String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deptName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     super(name,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empId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this.deptName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deptName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this.salary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= salary;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I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 // set methods and get methods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 // additional method to provide a String that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 //	represents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more details 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about the Employee 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fields AND manager class fields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 @Override</a:t>
            </a:r>
            <a:endParaRPr lang="en-I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getDetails</a:t>
            </a: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(){</a:t>
            </a:r>
            <a:br>
              <a:rPr lang="en-IE" b="1" dirty="0" smtClean="0">
                <a:latin typeface="Courier New" pitchFamily="49" charset="0"/>
                <a:cs typeface="Courier New" pitchFamily="49" charset="0"/>
              </a:rPr>
            </a:b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	return super.printDetails()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 “Employee Salary:”+</a:t>
            </a:r>
            <a:r>
              <a:rPr lang="en-IE" b="1" dirty="0" err="1" smtClean="0">
                <a:latin typeface="Courier New" pitchFamily="49" charset="0"/>
                <a:cs typeface="Courier New" pitchFamily="49" charset="0"/>
              </a:rPr>
              <a:t>salary+“Department</a:t>
            </a: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:”+</a:t>
            </a:r>
            <a:r>
              <a:rPr lang="en-IE" b="1" dirty="0" err="1" smtClean="0">
                <a:latin typeface="Courier New" pitchFamily="49" charset="0"/>
                <a:cs typeface="Courier New" pitchFamily="49" charset="0"/>
              </a:rPr>
              <a:t>deptName</a:t>
            </a: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IE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22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Overriding Methods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b="1" dirty="0"/>
              <a:t>Note</a:t>
            </a:r>
            <a:r>
              <a:rPr lang="en-IE" dirty="0"/>
              <a:t> the overridden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getDetails</a:t>
            </a:r>
            <a:r>
              <a:rPr lang="en-IE" dirty="0" smtClean="0"/>
              <a:t> </a:t>
            </a:r>
            <a:r>
              <a:rPr lang="en-IE" dirty="0" smtClean="0"/>
              <a:t>method</a:t>
            </a:r>
            <a:r>
              <a:rPr lang="en-IE" dirty="0"/>
              <a:t>. </a:t>
            </a:r>
            <a:endParaRPr lang="en-IE" dirty="0" smtClean="0"/>
          </a:p>
          <a:p>
            <a:r>
              <a:rPr lang="en-IE" dirty="0" smtClean="0"/>
              <a:t>To invoke the </a:t>
            </a:r>
            <a:r>
              <a:rPr lang="en-IE" dirty="0" smtClean="0">
                <a:latin typeface="Courier New"/>
                <a:cs typeface="Courier New"/>
              </a:rPr>
              <a:t>getDetails</a:t>
            </a:r>
            <a:r>
              <a:rPr lang="en-IE" dirty="0" smtClean="0"/>
              <a:t> method from the parent class we use the </a:t>
            </a:r>
            <a:r>
              <a:rPr lang="en-IE" dirty="0" smtClean="0">
                <a:latin typeface="Courier New"/>
                <a:cs typeface="Courier New"/>
              </a:rPr>
              <a:t>super </a:t>
            </a:r>
            <a:r>
              <a:rPr lang="en-IE" dirty="0" smtClean="0">
                <a:cs typeface="Courier New"/>
              </a:rPr>
              <a:t>keyword</a:t>
            </a:r>
            <a:r>
              <a:rPr lang="en-IE" dirty="0" smtClean="0">
                <a:latin typeface="Courier New"/>
                <a:cs typeface="Courier New"/>
              </a:rPr>
              <a:t>.</a:t>
            </a:r>
          </a:p>
          <a:p>
            <a:endParaRPr lang="en-IE" dirty="0" smtClean="0">
              <a:latin typeface="Courier New"/>
              <a:cs typeface="Courier New"/>
            </a:endParaRPr>
          </a:p>
          <a:p>
            <a:r>
              <a:rPr lang="en-IE" dirty="0" smtClean="0"/>
              <a:t>In </a:t>
            </a:r>
            <a:r>
              <a:rPr lang="en-IE" dirty="0"/>
              <a:t>addition to the information provided before, additional data about the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salary</a:t>
            </a:r>
            <a:r>
              <a:rPr lang="en-IE" dirty="0" smtClean="0"/>
              <a:t> and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deptName</a:t>
            </a:r>
            <a:r>
              <a:rPr lang="en-IE" dirty="0" smtClean="0"/>
              <a:t> have been included in the output. </a:t>
            </a:r>
            <a:endParaRPr lang="en-IE" dirty="0" smtClean="0"/>
          </a:p>
          <a:p>
            <a:r>
              <a:rPr lang="en-IE" dirty="0" smtClean="0"/>
              <a:t>For methods that are overridden, we use the @Override before the method header – Netbeans will prompt for this.</a:t>
            </a:r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8490" y="3902723"/>
            <a:ext cx="7926410" cy="4978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dirty="0" err="1" smtClean="0">
                <a:latin typeface="Courier New"/>
                <a:cs typeface="Courier New"/>
              </a:rPr>
              <a:t>super.getDetails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16260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Overridden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92" y="2493701"/>
            <a:ext cx="8488608" cy="2651614"/>
          </a:xfr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public static void main(String[] </a:t>
            </a:r>
            <a:r>
              <a:rPr lang="en-US" dirty="0" err="1">
                <a:latin typeface="Courier New"/>
                <a:cs typeface="Courier New"/>
              </a:rPr>
              <a:t>args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 </a:t>
            </a:r>
            <a:r>
              <a:rPr lang="en-US" dirty="0" smtClean="0">
                <a:latin typeface="Courier New"/>
                <a:cs typeface="Courier New"/>
              </a:rPr>
              <a:t>        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    Employee </a:t>
            </a:r>
            <a:r>
              <a:rPr lang="en-US" dirty="0" smtClean="0">
                <a:latin typeface="Courier New"/>
                <a:cs typeface="Courier New"/>
              </a:rPr>
              <a:t>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    Manager m;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   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smtClean="0">
                <a:latin typeface="Courier New"/>
                <a:cs typeface="Courier New"/>
              </a:rPr>
              <a:t>e </a:t>
            </a:r>
            <a:r>
              <a:rPr lang="en-US" dirty="0">
                <a:latin typeface="Courier New"/>
                <a:cs typeface="Courier New"/>
              </a:rPr>
              <a:t>= new Employee("Philip Scott", 101);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m = </a:t>
            </a:r>
            <a:r>
              <a:rPr lang="en-US" dirty="0">
                <a:latin typeface="Courier New"/>
                <a:cs typeface="Courier New"/>
              </a:rPr>
              <a:t>new Manager ("Frank O'Reilly", 103, 40000, "Marketing");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      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System.out.println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e</a:t>
            </a:r>
            <a:r>
              <a:rPr lang="en-US" dirty="0" err="1" smtClean="0">
                <a:latin typeface="Courier New"/>
                <a:cs typeface="Courier New"/>
              </a:rPr>
              <a:t>.getDetails</a:t>
            </a:r>
            <a:r>
              <a:rPr lang="en-US" dirty="0">
                <a:latin typeface="Courier New"/>
                <a:cs typeface="Courier New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System.out.println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m</a:t>
            </a:r>
            <a:r>
              <a:rPr lang="en-US" dirty="0" err="1" smtClean="0">
                <a:latin typeface="Courier New"/>
                <a:cs typeface="Courier New"/>
              </a:rPr>
              <a:t>.getDetails</a:t>
            </a:r>
            <a:r>
              <a:rPr lang="en-US" dirty="0">
                <a:latin typeface="Courier New"/>
                <a:cs typeface="Courier New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smtClean="0">
                <a:latin typeface="Courier New"/>
                <a:cs typeface="Courier New"/>
              </a:rPr>
              <a:t>        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0450" y="5411120"/>
            <a:ext cx="7610476" cy="869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The correct version of </a:t>
            </a:r>
            <a:r>
              <a:rPr lang="en-IE" dirty="0" smtClean="0">
                <a:latin typeface="Courier New"/>
                <a:cs typeface="Courier New"/>
              </a:rPr>
              <a:t>getDetails</a:t>
            </a:r>
            <a:r>
              <a:rPr lang="en-IE" dirty="0" smtClean="0"/>
              <a:t> will be called depending on the object type.</a:t>
            </a:r>
          </a:p>
          <a:p>
            <a:pPr marL="0" indent="0">
              <a:buFont typeface="Wingdings 2" pitchFamily="18" charset="2"/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932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word </a:t>
            </a:r>
            <a:r>
              <a:rPr lang="en-US" i="1" dirty="0" smtClean="0"/>
              <a:t>polymorphism </a:t>
            </a:r>
            <a:r>
              <a:rPr lang="en-US" dirty="0" smtClean="0"/>
              <a:t>means “many forms”.</a:t>
            </a:r>
          </a:p>
          <a:p>
            <a:r>
              <a:rPr lang="en-US" dirty="0" smtClean="0"/>
              <a:t>So, statements such as: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are allowed (as long as  </a:t>
            </a:r>
            <a:r>
              <a:rPr lang="en-US" dirty="0" smtClean="0">
                <a:latin typeface="Courier New"/>
                <a:cs typeface="Courier New"/>
              </a:rPr>
              <a:t>Manager</a:t>
            </a:r>
            <a:r>
              <a:rPr lang="en-US" dirty="0" smtClean="0"/>
              <a:t> is inherited from </a:t>
            </a:r>
            <a:r>
              <a:rPr lang="en-US" dirty="0" smtClean="0">
                <a:latin typeface="Courier New"/>
                <a:cs typeface="Courier New"/>
              </a:rPr>
              <a:t>Employee)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14424" y="3615495"/>
            <a:ext cx="7610476" cy="482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Employee e = new Manager();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694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the following statement will not compile. 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setDeptName</a:t>
            </a:r>
            <a:r>
              <a:rPr lang="en-US" dirty="0" smtClean="0"/>
              <a:t> method is part of the </a:t>
            </a:r>
            <a:r>
              <a:rPr lang="en-US" dirty="0" smtClean="0">
                <a:latin typeface="Courier New"/>
                <a:cs typeface="Courier New"/>
              </a:rPr>
              <a:t>Manager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The </a:t>
            </a:r>
            <a:r>
              <a:rPr lang="en-US" dirty="0"/>
              <a:t>Java compile recognizes the </a:t>
            </a:r>
            <a:r>
              <a:rPr lang="en-US" dirty="0">
                <a:latin typeface="Courier New"/>
                <a:cs typeface="Courier New"/>
              </a:rPr>
              <a:t>e</a:t>
            </a:r>
            <a:r>
              <a:rPr lang="en-US" dirty="0"/>
              <a:t> variable only as an </a:t>
            </a:r>
            <a:r>
              <a:rPr lang="en-US" dirty="0">
                <a:latin typeface="Courier New"/>
                <a:cs typeface="Courier New"/>
              </a:rPr>
              <a:t>Employee</a:t>
            </a:r>
            <a:r>
              <a:rPr lang="en-US" dirty="0"/>
              <a:t> object and the </a:t>
            </a:r>
            <a:r>
              <a:rPr lang="en-US" dirty="0">
                <a:latin typeface="Courier New"/>
                <a:cs typeface="Courier New"/>
              </a:rPr>
              <a:t>Employee</a:t>
            </a:r>
            <a:r>
              <a:rPr lang="en-US" dirty="0"/>
              <a:t> class does not have a </a:t>
            </a:r>
            <a:r>
              <a:rPr lang="en-US" dirty="0" err="1">
                <a:latin typeface="Courier New"/>
                <a:cs typeface="Courier New"/>
              </a:rPr>
              <a:t>setDeptName</a:t>
            </a:r>
            <a:r>
              <a:rPr lang="en-US" dirty="0"/>
              <a:t> method.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14424" y="3216652"/>
            <a:ext cx="7610476" cy="482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e.setDeptName</a:t>
            </a:r>
            <a:r>
              <a:rPr lang="en-US" sz="1600" dirty="0" smtClean="0">
                <a:latin typeface="Courier New"/>
                <a:cs typeface="Courier New"/>
              </a:rPr>
              <a:t>(“Marketing”);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2339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this might seem like a restriction, it is often useful to be able to declare an array of objects in an inheritance model (we will look at this in the coming weeks).</a:t>
            </a:r>
          </a:p>
          <a:p>
            <a:r>
              <a:rPr lang="en-US" dirty="0" smtClean="0"/>
              <a:t>We can then construct (or create) them according to type of class we want at a later stage.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13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instanceof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instanceof</a:t>
            </a:r>
            <a:r>
              <a:rPr lang="en-US" dirty="0" smtClean="0"/>
              <a:t> keyword, provides us with a way of testing to see how a particular object was constructed.</a:t>
            </a:r>
          </a:p>
          <a:p>
            <a:r>
              <a:rPr lang="en-US" dirty="0" smtClean="0"/>
              <a:t>The class type is determined at runtime.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14424" y="4292339"/>
            <a:ext cx="7610476" cy="19714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public </a:t>
            </a:r>
            <a:r>
              <a:rPr lang="en-US" sz="1600" dirty="0" err="1" smtClean="0">
                <a:latin typeface="Courier New"/>
                <a:cs typeface="Courier New"/>
              </a:rPr>
              <a:t>boolean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canHire</a:t>
            </a:r>
            <a:r>
              <a:rPr lang="en-US" sz="1600" dirty="0" err="1" smtClean="0">
                <a:latin typeface="Courier New"/>
                <a:cs typeface="Courier New"/>
              </a:rPr>
              <a:t>Employee</a:t>
            </a:r>
            <a:r>
              <a:rPr lang="en-US" sz="1600" dirty="0" smtClean="0">
                <a:latin typeface="Courier New"/>
                <a:cs typeface="Courier New"/>
              </a:rPr>
              <a:t>(Employee e){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	if (e </a:t>
            </a:r>
            <a:r>
              <a:rPr lang="en-US" sz="1600" dirty="0" err="1" smtClean="0">
                <a:latin typeface="Courier New"/>
                <a:cs typeface="Courier New"/>
              </a:rPr>
              <a:t>instanceof</a:t>
            </a:r>
            <a:r>
              <a:rPr lang="en-US" sz="1600" dirty="0" smtClean="0">
                <a:latin typeface="Courier New"/>
                <a:cs typeface="Courier New"/>
              </a:rPr>
              <a:t> Manager){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	return true;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else {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		return false;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9809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Object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access a method in a subclass passed as a generic argument, we must cast the reference to the class.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Without the cast the </a:t>
            </a:r>
            <a:r>
              <a:rPr lang="en-US" dirty="0" err="1" smtClean="0">
                <a:latin typeface="Courier New"/>
                <a:cs typeface="Courier New"/>
              </a:rPr>
              <a:t>setDeptName</a:t>
            </a:r>
            <a:r>
              <a:rPr lang="en-US" dirty="0" smtClean="0"/>
              <a:t> would not compile.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14424" y="3681974"/>
            <a:ext cx="7610476" cy="17522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public void </a:t>
            </a:r>
            <a:r>
              <a:rPr lang="en-US" sz="1600" dirty="0" err="1" smtClean="0">
                <a:latin typeface="Courier New"/>
                <a:cs typeface="Courier New"/>
              </a:rPr>
              <a:t>modifyDeptForManager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(Employee e, String </a:t>
            </a:r>
            <a:r>
              <a:rPr lang="en-US" sz="1600" dirty="0" err="1" smtClean="0">
                <a:latin typeface="Courier New"/>
                <a:cs typeface="Courier New"/>
              </a:rPr>
              <a:t>dept</a:t>
            </a:r>
            <a:r>
              <a:rPr lang="en-US" sz="1600" dirty="0" smtClean="0">
                <a:latin typeface="Courier New"/>
                <a:cs typeface="Courier New"/>
              </a:rPr>
              <a:t>){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	if (e </a:t>
            </a:r>
            <a:r>
              <a:rPr lang="en-US" sz="1600" dirty="0" err="1" smtClean="0">
                <a:latin typeface="Courier New"/>
                <a:cs typeface="Courier New"/>
              </a:rPr>
              <a:t>instanceof</a:t>
            </a:r>
            <a:r>
              <a:rPr lang="en-US" sz="1600" dirty="0" smtClean="0">
                <a:latin typeface="Courier New"/>
                <a:cs typeface="Courier New"/>
              </a:rPr>
              <a:t> Manager){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	Manager m = (Manager) e;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 smtClean="0">
                <a:latin typeface="Courier New"/>
                <a:cs typeface="Courier New"/>
              </a:rPr>
              <a:t>		</a:t>
            </a:r>
            <a:r>
              <a:rPr lang="en-US" sz="1600" dirty="0" err="1" smtClean="0">
                <a:latin typeface="Courier New"/>
                <a:cs typeface="Courier New"/>
              </a:rPr>
              <a:t>m.setDeptName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dept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dirty="0">
                <a:latin typeface="Courier New"/>
                <a:cs typeface="Courier New"/>
              </a:rPr>
              <a:t>}</a:t>
            </a:r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360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method overloading?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planning a Java program, we may want to design methods that have the same intent (do some same function like print details) but for a different set of variables.</a:t>
            </a:r>
          </a:p>
          <a:p>
            <a:r>
              <a:rPr lang="en-IE" dirty="0" smtClean="0"/>
              <a:t>To enable this, Java allows you reuse a method name for more than one method.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60399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</a:t>
            </a:r>
            <a:r>
              <a:rPr lang="en-US" dirty="0" smtClean="0"/>
              <a:t>Example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205192"/>
            <a:ext cx="7610476" cy="4430074"/>
          </a:xfrm>
        </p:spPr>
        <p:txBody>
          <a:bodyPr>
            <a:normAutofit/>
          </a:bodyPr>
          <a:lstStyle/>
          <a:p>
            <a:r>
              <a:rPr lang="en-US" dirty="0" smtClean="0"/>
              <a:t>Modifying the Employee example from </a:t>
            </a:r>
            <a:r>
              <a:rPr lang="en-US" dirty="0" smtClean="0"/>
              <a:t>the Inheritance model.  </a:t>
            </a:r>
          </a:p>
          <a:p>
            <a:r>
              <a:rPr lang="en-US" dirty="0" smtClean="0"/>
              <a:t>Add a polymorphic method </a:t>
            </a:r>
            <a:r>
              <a:rPr lang="en-US" dirty="0" err="1" smtClean="0">
                <a:latin typeface="Courier New"/>
                <a:cs typeface="Courier New"/>
              </a:rPr>
              <a:t>getDetails</a:t>
            </a:r>
            <a:r>
              <a:rPr lang="en-US" dirty="0" smtClean="0"/>
              <a:t> to each of the classes.  </a:t>
            </a:r>
          </a:p>
          <a:p>
            <a:r>
              <a:rPr lang="en-US" dirty="0" smtClean="0"/>
              <a:t>The basic method should be added to the Employee class.</a:t>
            </a:r>
          </a:p>
          <a:p>
            <a:r>
              <a:rPr lang="en-US" dirty="0"/>
              <a:t>O</a:t>
            </a:r>
            <a:r>
              <a:rPr lang="en-US" dirty="0" smtClean="0"/>
              <a:t>nly amendments should be made to the subclasses to print remaining details (</a:t>
            </a:r>
            <a:r>
              <a:rPr lang="en-US" b="1" dirty="0" smtClean="0"/>
              <a:t>hint</a:t>
            </a:r>
            <a:r>
              <a:rPr lang="en-US" dirty="0" smtClean="0"/>
              <a:t> use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super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4563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Example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/>
                <a:cs typeface="Courier New"/>
              </a:rPr>
              <a:t>Employee</a:t>
            </a:r>
            <a:r>
              <a:rPr lang="en-US" dirty="0"/>
              <a:t> class should return a string containing name and </a:t>
            </a:r>
            <a:r>
              <a:rPr lang="en-US" dirty="0" err="1"/>
              <a:t>empID</a:t>
            </a:r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Consultant</a:t>
            </a:r>
            <a:r>
              <a:rPr lang="en-US" dirty="0"/>
              <a:t> class should return a string containing name, </a:t>
            </a:r>
            <a:r>
              <a:rPr lang="en-US" dirty="0" err="1"/>
              <a:t>empID</a:t>
            </a:r>
            <a:r>
              <a:rPr lang="en-US" dirty="0"/>
              <a:t>, and salary.</a:t>
            </a:r>
          </a:p>
          <a:p>
            <a:r>
              <a:rPr lang="en-US" dirty="0">
                <a:latin typeface="Courier New"/>
                <a:cs typeface="Courier New"/>
              </a:rPr>
              <a:t>Engineer</a:t>
            </a:r>
            <a:r>
              <a:rPr lang="en-US" dirty="0"/>
              <a:t> class should return a string containing name, </a:t>
            </a:r>
            <a:r>
              <a:rPr lang="en-US" dirty="0" err="1"/>
              <a:t>empID</a:t>
            </a:r>
            <a:r>
              <a:rPr lang="en-US" dirty="0"/>
              <a:t> and salary.</a:t>
            </a:r>
          </a:p>
          <a:p>
            <a:r>
              <a:rPr lang="en-US" dirty="0">
                <a:latin typeface="Courier New"/>
                <a:cs typeface="Courier New"/>
              </a:rPr>
              <a:t>Manager</a:t>
            </a:r>
            <a:r>
              <a:rPr lang="en-US" dirty="0"/>
              <a:t> class should return a string containing name, </a:t>
            </a:r>
            <a:r>
              <a:rPr lang="en-US" dirty="0" err="1"/>
              <a:t>empID</a:t>
            </a:r>
            <a:r>
              <a:rPr lang="en-US" dirty="0"/>
              <a:t>, salary and </a:t>
            </a:r>
            <a:r>
              <a:rPr lang="en-US" dirty="0" err="1"/>
              <a:t>deptName</a:t>
            </a:r>
            <a:r>
              <a:rPr lang="en-US" dirty="0"/>
              <a:t>. </a:t>
            </a:r>
          </a:p>
          <a:p>
            <a:r>
              <a:rPr lang="en-US" dirty="0">
                <a:latin typeface="Courier New"/>
                <a:cs typeface="Courier New"/>
              </a:rPr>
              <a:t>Director</a:t>
            </a:r>
            <a:r>
              <a:rPr lang="en-US" dirty="0"/>
              <a:t> class should return a string containing name, </a:t>
            </a:r>
            <a:r>
              <a:rPr lang="en-US" dirty="0" err="1"/>
              <a:t>empID</a:t>
            </a:r>
            <a:r>
              <a:rPr lang="en-US" dirty="0"/>
              <a:t>, </a:t>
            </a:r>
            <a:r>
              <a:rPr lang="en-US" dirty="0" err="1"/>
              <a:t>salary,deptName</a:t>
            </a:r>
            <a:r>
              <a:rPr lang="en-US" dirty="0"/>
              <a:t> and budget.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41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Employee Example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672" y="2582303"/>
            <a:ext cx="7610476" cy="367076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main application should declare 5 </a:t>
            </a:r>
            <a:r>
              <a:rPr lang="en-US" dirty="0" smtClean="0"/>
              <a:t>objects, one for each of our classes: </a:t>
            </a:r>
          </a:p>
          <a:p>
            <a:pPr lvl="1"/>
            <a:r>
              <a:rPr lang="en-US" dirty="0" smtClean="0"/>
              <a:t>Employee, Engineer, Consultant, Manager and Director</a:t>
            </a:r>
          </a:p>
          <a:p>
            <a:pPr lvl="1"/>
            <a:r>
              <a:rPr lang="en-US" dirty="0" smtClean="0"/>
              <a:t>and Construct </a:t>
            </a:r>
            <a:r>
              <a:rPr lang="en-US" dirty="0"/>
              <a:t>each one </a:t>
            </a:r>
            <a:r>
              <a:rPr lang="en-US" dirty="0" smtClean="0"/>
              <a:t>appropriately.  </a:t>
            </a:r>
            <a:endParaRPr lang="en-US" dirty="0"/>
          </a:p>
          <a:p>
            <a:r>
              <a:rPr lang="en-US" dirty="0" smtClean="0"/>
              <a:t>Test out the </a:t>
            </a:r>
            <a:r>
              <a:rPr lang="en-US" dirty="0" err="1" smtClean="0">
                <a:latin typeface="Courier New"/>
                <a:cs typeface="Courier New"/>
              </a:rPr>
              <a:t>getDetails</a:t>
            </a:r>
            <a:r>
              <a:rPr lang="en-US" dirty="0" smtClean="0"/>
              <a:t> method for each object. </a:t>
            </a:r>
          </a:p>
          <a:p>
            <a:r>
              <a:rPr lang="en-US" dirty="0" smtClean="0"/>
              <a:t>Declare a new Employee object e1 and construct as a Manager. </a:t>
            </a:r>
          </a:p>
          <a:p>
            <a:r>
              <a:rPr lang="en-US" dirty="0" smtClean="0"/>
              <a:t>Using </a:t>
            </a:r>
            <a:r>
              <a:rPr lang="en-US" dirty="0" err="1">
                <a:latin typeface="Courier New"/>
                <a:cs typeface="Courier New"/>
              </a:rPr>
              <a:t>instanceof</a:t>
            </a:r>
            <a:r>
              <a:rPr lang="en-US" dirty="0"/>
              <a:t> check </a:t>
            </a:r>
            <a:r>
              <a:rPr lang="en-US" dirty="0" smtClean="0"/>
              <a:t>if e1 is constructed as a Manager, and </a:t>
            </a:r>
            <a:r>
              <a:rPr lang="en-US" dirty="0"/>
              <a:t>cast </a:t>
            </a:r>
            <a:r>
              <a:rPr lang="en-US" dirty="0" smtClean="0"/>
              <a:t>it appropriately.</a:t>
            </a:r>
          </a:p>
          <a:p>
            <a:r>
              <a:rPr lang="en-US" dirty="0" smtClean="0"/>
              <a:t>Print out </a:t>
            </a:r>
            <a:r>
              <a:rPr lang="en-US" dirty="0" err="1" smtClean="0">
                <a:latin typeface="Courier New"/>
                <a:cs typeface="Courier New"/>
              </a:rPr>
              <a:t>getDetails</a:t>
            </a:r>
            <a:r>
              <a:rPr lang="en-US" dirty="0" smtClean="0"/>
              <a:t>, change the </a:t>
            </a:r>
            <a:r>
              <a:rPr lang="en-US" dirty="0" err="1" smtClean="0">
                <a:latin typeface="Courier New"/>
                <a:cs typeface="Courier New"/>
              </a:rPr>
              <a:t>deptName</a:t>
            </a:r>
            <a:r>
              <a:rPr lang="en-US" dirty="0" smtClean="0"/>
              <a:t> of the </a:t>
            </a:r>
            <a:r>
              <a:rPr lang="en-US" dirty="0" smtClean="0">
                <a:latin typeface="Courier New"/>
                <a:cs typeface="Courier New"/>
              </a:rPr>
              <a:t>Manager</a:t>
            </a:r>
            <a:r>
              <a:rPr lang="en-US" dirty="0" smtClean="0"/>
              <a:t> object and print out </a:t>
            </a:r>
            <a:r>
              <a:rPr lang="en-US" dirty="0" err="1" smtClean="0">
                <a:latin typeface="Courier New"/>
                <a:cs typeface="Courier New"/>
              </a:rPr>
              <a:t>getDetails</a:t>
            </a:r>
            <a:r>
              <a:rPr lang="en-US" dirty="0" smtClean="0"/>
              <a:t> again.</a:t>
            </a:r>
          </a:p>
          <a:p>
            <a:r>
              <a:rPr lang="en-US" dirty="0" smtClean="0"/>
              <a:t>Do the same for a </a:t>
            </a:r>
            <a:r>
              <a:rPr lang="en-US" dirty="0" smtClean="0">
                <a:latin typeface="Courier New"/>
                <a:cs typeface="Courier New"/>
              </a:rPr>
              <a:t>Director</a:t>
            </a:r>
            <a:r>
              <a:rPr lang="en-US" dirty="0" smtClean="0"/>
              <a:t>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89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027"/>
            <a:ext cx="8913813" cy="91440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6213" y="3544993"/>
            <a:ext cx="3012720" cy="1810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/>
              <a:t>Manager</a:t>
            </a:r>
          </a:p>
          <a:p>
            <a:endParaRPr lang="en-US" sz="900" b="1" dirty="0"/>
          </a:p>
          <a:p>
            <a:pPr marL="171450" indent="-171450">
              <a:buFontTx/>
              <a:buChar char="-"/>
            </a:pPr>
            <a:r>
              <a:rPr lang="en-US" sz="900" dirty="0" err="1" smtClean="0"/>
              <a:t>deptName</a:t>
            </a:r>
            <a:r>
              <a:rPr lang="en-US" sz="900" dirty="0" smtClean="0"/>
              <a:t> : String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salary : double</a:t>
            </a:r>
          </a:p>
          <a:p>
            <a:endParaRPr lang="en-US" sz="900" b="1" dirty="0" smtClean="0"/>
          </a:p>
          <a:p>
            <a:r>
              <a:rPr lang="en-US" sz="900" dirty="0" smtClean="0"/>
              <a:t>+ </a:t>
            </a:r>
            <a:r>
              <a:rPr lang="en-US" sz="900" dirty="0"/>
              <a:t>Manager(</a:t>
            </a:r>
            <a:r>
              <a:rPr lang="en-US" sz="900" dirty="0" err="1"/>
              <a:t>name:String</a:t>
            </a:r>
            <a:r>
              <a:rPr lang="en-US" sz="900" dirty="0"/>
              <a:t>, </a:t>
            </a:r>
            <a:r>
              <a:rPr lang="en-US" sz="900" dirty="0" err="1"/>
              <a:t>empId:int</a:t>
            </a:r>
            <a:r>
              <a:rPr lang="en-US" sz="900" dirty="0"/>
              <a:t>, salary: </a:t>
            </a:r>
            <a:r>
              <a:rPr lang="en-US" sz="900" dirty="0" smtClean="0"/>
              <a:t>double, </a:t>
            </a:r>
            <a:r>
              <a:rPr lang="en-US" sz="900" dirty="0" err="1" smtClean="0"/>
              <a:t>deptName:String</a:t>
            </a:r>
            <a:r>
              <a:rPr lang="en-US" sz="900" dirty="0" smtClean="0"/>
              <a:t>)</a:t>
            </a:r>
          </a:p>
          <a:p>
            <a:r>
              <a:rPr lang="en-US" sz="900" dirty="0" smtClean="0"/>
              <a:t>+ </a:t>
            </a:r>
            <a:r>
              <a:rPr lang="en-US" sz="900" dirty="0" err="1" smtClean="0"/>
              <a:t>setDeptName</a:t>
            </a:r>
            <a:r>
              <a:rPr lang="en-US" sz="900" dirty="0" smtClean="0"/>
              <a:t>(</a:t>
            </a:r>
            <a:r>
              <a:rPr lang="en-US" sz="900" dirty="0" err="1" smtClean="0"/>
              <a:t>deptName</a:t>
            </a:r>
            <a:r>
              <a:rPr lang="en-US" sz="900" dirty="0" smtClean="0"/>
              <a:t> : String)</a:t>
            </a:r>
          </a:p>
          <a:p>
            <a:r>
              <a:rPr lang="en-US" sz="900" dirty="0" smtClean="0"/>
              <a:t>+ </a:t>
            </a:r>
            <a:r>
              <a:rPr lang="en-US" sz="900" dirty="0" err="1" smtClean="0"/>
              <a:t>setSalary</a:t>
            </a:r>
            <a:r>
              <a:rPr lang="en-US" sz="900" dirty="0" smtClean="0"/>
              <a:t>(salary: String) : void</a:t>
            </a:r>
          </a:p>
          <a:p>
            <a:r>
              <a:rPr lang="en-US" sz="900" dirty="0" smtClean="0"/>
              <a:t>+ </a:t>
            </a:r>
            <a:r>
              <a:rPr lang="en-US" sz="900" dirty="0" err="1" smtClean="0"/>
              <a:t>getDeptName</a:t>
            </a:r>
            <a:r>
              <a:rPr lang="en-US" sz="900" dirty="0" smtClean="0"/>
              <a:t>() : String</a:t>
            </a:r>
          </a:p>
          <a:p>
            <a:r>
              <a:rPr lang="en-US" sz="900" dirty="0" smtClean="0"/>
              <a:t>+ </a:t>
            </a:r>
            <a:r>
              <a:rPr lang="en-US" sz="900" dirty="0" err="1" smtClean="0"/>
              <a:t>getSalary</a:t>
            </a:r>
            <a:r>
              <a:rPr lang="en-US" sz="900" dirty="0" smtClean="0"/>
              <a:t>(): </a:t>
            </a:r>
            <a:r>
              <a:rPr lang="en-US" sz="900" dirty="0" smtClean="0"/>
              <a:t>double</a:t>
            </a:r>
          </a:p>
          <a:p>
            <a:r>
              <a:rPr lang="en-US" sz="900" dirty="0"/>
              <a:t>+ </a:t>
            </a:r>
            <a:r>
              <a:rPr lang="en-US" sz="900" dirty="0" err="1"/>
              <a:t>getDetails</a:t>
            </a:r>
            <a:r>
              <a:rPr lang="en-US" sz="900" dirty="0"/>
              <a:t>() : String</a:t>
            </a:r>
          </a:p>
          <a:p>
            <a:endParaRPr lang="en-US" sz="900" dirty="0"/>
          </a:p>
          <a:p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687820" y="3711232"/>
            <a:ext cx="2166007" cy="2308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/>
              <a:t>Consultant</a:t>
            </a:r>
          </a:p>
          <a:p>
            <a:endParaRPr lang="en-US" sz="1200" b="1" dirty="0"/>
          </a:p>
          <a:p>
            <a:r>
              <a:rPr lang="en-US" sz="900" dirty="0" smtClean="0"/>
              <a:t>- hours : </a:t>
            </a:r>
            <a:r>
              <a:rPr lang="en-US" sz="900" dirty="0" err="1" smtClean="0"/>
              <a:t>int</a:t>
            </a:r>
            <a:endParaRPr lang="en-US" sz="900" dirty="0" smtClean="0"/>
          </a:p>
          <a:p>
            <a:r>
              <a:rPr lang="en-US" sz="900" dirty="0" smtClean="0"/>
              <a:t>- rate : double</a:t>
            </a:r>
          </a:p>
          <a:p>
            <a:r>
              <a:rPr lang="en-US" sz="900" dirty="0" smtClean="0"/>
              <a:t>- wage : double</a:t>
            </a:r>
          </a:p>
          <a:p>
            <a:endParaRPr lang="en-US" sz="900" b="1" dirty="0" smtClean="0"/>
          </a:p>
          <a:p>
            <a:r>
              <a:rPr lang="en-US" sz="900" dirty="0" smtClean="0"/>
              <a:t>+ </a:t>
            </a:r>
            <a:r>
              <a:rPr lang="en-US" sz="900" dirty="0"/>
              <a:t>Consultant(</a:t>
            </a:r>
            <a:r>
              <a:rPr lang="en-US" sz="900" dirty="0" err="1"/>
              <a:t>name:String</a:t>
            </a:r>
            <a:r>
              <a:rPr lang="en-US" sz="900" dirty="0"/>
              <a:t>, </a:t>
            </a:r>
            <a:r>
              <a:rPr lang="en-US" sz="900" dirty="0" err="1" smtClean="0"/>
              <a:t>empId:int</a:t>
            </a:r>
            <a:r>
              <a:rPr lang="en-US" sz="900" dirty="0" smtClean="0"/>
              <a:t>, hours : </a:t>
            </a:r>
            <a:r>
              <a:rPr lang="en-US" sz="900" dirty="0" err="1" smtClean="0"/>
              <a:t>int</a:t>
            </a:r>
            <a:r>
              <a:rPr lang="en-US" sz="900" dirty="0" smtClean="0"/>
              <a:t>, rate : double)</a:t>
            </a:r>
          </a:p>
          <a:p>
            <a:endParaRPr lang="en-US" sz="900" dirty="0" smtClean="0"/>
          </a:p>
          <a:p>
            <a:r>
              <a:rPr lang="en-US" sz="900" dirty="0" smtClean="0"/>
              <a:t>+ </a:t>
            </a:r>
            <a:r>
              <a:rPr lang="en-US" sz="900" dirty="0" err="1" smtClean="0"/>
              <a:t>setHours</a:t>
            </a:r>
            <a:r>
              <a:rPr lang="en-US" sz="900" dirty="0" smtClean="0"/>
              <a:t>(hours : </a:t>
            </a:r>
            <a:r>
              <a:rPr lang="en-US" sz="900" dirty="0" err="1" smtClean="0"/>
              <a:t>int</a:t>
            </a:r>
            <a:r>
              <a:rPr lang="en-US" sz="900" dirty="0" smtClean="0"/>
              <a:t>) : void</a:t>
            </a:r>
          </a:p>
          <a:p>
            <a:r>
              <a:rPr lang="en-US" sz="900" dirty="0" smtClean="0"/>
              <a:t>+ </a:t>
            </a:r>
            <a:r>
              <a:rPr lang="en-US" sz="900" dirty="0" err="1" smtClean="0"/>
              <a:t>setRate</a:t>
            </a:r>
            <a:r>
              <a:rPr lang="en-US" sz="900" dirty="0" smtClean="0"/>
              <a:t>(rate : double) : void</a:t>
            </a:r>
          </a:p>
          <a:p>
            <a:r>
              <a:rPr lang="en-US" sz="900" dirty="0" smtClean="0"/>
              <a:t>+ </a:t>
            </a:r>
            <a:r>
              <a:rPr lang="en-US" sz="900" dirty="0" err="1" smtClean="0"/>
              <a:t>getHours</a:t>
            </a:r>
            <a:r>
              <a:rPr lang="en-US" sz="900" dirty="0" smtClean="0"/>
              <a:t>() : </a:t>
            </a:r>
            <a:r>
              <a:rPr lang="en-US" sz="900" dirty="0" err="1" smtClean="0"/>
              <a:t>int</a:t>
            </a:r>
            <a:endParaRPr lang="en-US" sz="900" dirty="0" smtClean="0"/>
          </a:p>
          <a:p>
            <a:r>
              <a:rPr lang="en-US" sz="900" dirty="0" smtClean="0"/>
              <a:t>+ </a:t>
            </a:r>
            <a:r>
              <a:rPr lang="en-US" sz="900" dirty="0" err="1" smtClean="0"/>
              <a:t>getRate</a:t>
            </a:r>
            <a:r>
              <a:rPr lang="en-US" sz="900" dirty="0" smtClean="0"/>
              <a:t>() : double</a:t>
            </a:r>
          </a:p>
          <a:p>
            <a:r>
              <a:rPr lang="en-US" sz="900" dirty="0" smtClean="0"/>
              <a:t>+ </a:t>
            </a:r>
            <a:r>
              <a:rPr lang="en-US" sz="900" dirty="0" err="1" smtClean="0"/>
              <a:t>getWage</a:t>
            </a:r>
            <a:r>
              <a:rPr lang="en-US" sz="900" dirty="0" smtClean="0"/>
              <a:t>() : </a:t>
            </a:r>
            <a:r>
              <a:rPr lang="en-US" sz="900" dirty="0" smtClean="0"/>
              <a:t>double</a:t>
            </a:r>
          </a:p>
          <a:p>
            <a:r>
              <a:rPr lang="en-US" sz="900" dirty="0"/>
              <a:t>+ </a:t>
            </a:r>
            <a:r>
              <a:rPr lang="en-US" sz="900" dirty="0" err="1"/>
              <a:t>getDetails</a:t>
            </a:r>
            <a:r>
              <a:rPr lang="en-US" sz="900" dirty="0"/>
              <a:t>() : String</a:t>
            </a:r>
          </a:p>
          <a:p>
            <a:endParaRPr lang="en-US" sz="9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193772" y="1191925"/>
            <a:ext cx="2353480" cy="1741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smtClean="0"/>
              <a:t>Employee</a:t>
            </a:r>
          </a:p>
          <a:p>
            <a:endParaRPr lang="en-US" sz="700" b="1" dirty="0"/>
          </a:p>
          <a:p>
            <a:pPr marL="171450" indent="-171450">
              <a:buFontTx/>
              <a:buChar char="-"/>
            </a:pPr>
            <a:r>
              <a:rPr lang="en-US" sz="900" dirty="0" smtClean="0"/>
              <a:t>name : String</a:t>
            </a:r>
          </a:p>
          <a:p>
            <a:pPr marL="171450" indent="-171450">
              <a:buFontTx/>
              <a:buChar char="-"/>
            </a:pPr>
            <a:r>
              <a:rPr lang="en-US" sz="900" dirty="0" err="1" smtClean="0"/>
              <a:t>empId</a:t>
            </a:r>
            <a:r>
              <a:rPr lang="en-US" sz="900" dirty="0" smtClean="0"/>
              <a:t> : </a:t>
            </a:r>
            <a:r>
              <a:rPr lang="en-US" sz="900" dirty="0" err="1" smtClean="0"/>
              <a:t>int</a:t>
            </a:r>
            <a:endParaRPr lang="en-US" sz="900" dirty="0" smtClean="0"/>
          </a:p>
          <a:p>
            <a:pPr marL="171450" indent="-171450">
              <a:buFontTx/>
              <a:buChar char="-"/>
            </a:pPr>
            <a:endParaRPr lang="en-US" sz="900" b="1" dirty="0" smtClean="0"/>
          </a:p>
          <a:p>
            <a:r>
              <a:rPr lang="en-US" sz="900" dirty="0" smtClean="0"/>
              <a:t>+ Employee(</a:t>
            </a:r>
            <a:r>
              <a:rPr lang="en-US" sz="900" dirty="0" err="1" smtClean="0"/>
              <a:t>name:String</a:t>
            </a:r>
            <a:r>
              <a:rPr lang="en-US" sz="900" dirty="0" smtClean="0"/>
              <a:t>, </a:t>
            </a:r>
            <a:r>
              <a:rPr lang="en-US" sz="900" dirty="0" err="1" smtClean="0"/>
              <a:t>empId:int</a:t>
            </a:r>
            <a:r>
              <a:rPr lang="en-US" sz="900" dirty="0" smtClean="0"/>
              <a:t>)</a:t>
            </a:r>
          </a:p>
          <a:p>
            <a:endParaRPr lang="en-US" sz="900" dirty="0" smtClean="0"/>
          </a:p>
          <a:p>
            <a:r>
              <a:rPr lang="en-US" sz="900" dirty="0" smtClean="0"/>
              <a:t>+ </a:t>
            </a:r>
            <a:r>
              <a:rPr lang="en-US" sz="900" dirty="0" err="1" smtClean="0"/>
              <a:t>setName</a:t>
            </a:r>
            <a:r>
              <a:rPr lang="en-US" sz="900" dirty="0" smtClean="0"/>
              <a:t>(name : String) : void</a:t>
            </a:r>
          </a:p>
          <a:p>
            <a:r>
              <a:rPr lang="en-US" sz="900" dirty="0" smtClean="0"/>
              <a:t>+ </a:t>
            </a:r>
            <a:r>
              <a:rPr lang="en-US" sz="900" dirty="0" err="1" smtClean="0"/>
              <a:t>setEmpId</a:t>
            </a:r>
            <a:r>
              <a:rPr lang="en-US" sz="900" dirty="0" smtClean="0"/>
              <a:t>(</a:t>
            </a:r>
            <a:r>
              <a:rPr lang="en-US" sz="900" dirty="0" err="1" smtClean="0"/>
              <a:t>empId</a:t>
            </a:r>
            <a:r>
              <a:rPr lang="en-US" sz="900" dirty="0" smtClean="0"/>
              <a:t> : </a:t>
            </a:r>
            <a:r>
              <a:rPr lang="en-US" sz="900" dirty="0" err="1" smtClean="0"/>
              <a:t>int</a:t>
            </a:r>
            <a:r>
              <a:rPr lang="en-US" sz="900" dirty="0" smtClean="0"/>
              <a:t>) : void</a:t>
            </a:r>
          </a:p>
          <a:p>
            <a:r>
              <a:rPr lang="en-US" sz="900" dirty="0" smtClean="0"/>
              <a:t>+ </a:t>
            </a:r>
            <a:r>
              <a:rPr lang="en-US" sz="900" dirty="0" err="1" smtClean="0"/>
              <a:t>getName</a:t>
            </a:r>
            <a:r>
              <a:rPr lang="en-US" sz="900" dirty="0" smtClean="0"/>
              <a:t>() : String</a:t>
            </a:r>
          </a:p>
          <a:p>
            <a:r>
              <a:rPr lang="en-US" sz="900" dirty="0" smtClean="0"/>
              <a:t>+ </a:t>
            </a:r>
            <a:r>
              <a:rPr lang="en-US" sz="900" dirty="0" err="1" smtClean="0"/>
              <a:t>getEmpID</a:t>
            </a:r>
            <a:r>
              <a:rPr lang="en-US" sz="900" dirty="0" smtClean="0"/>
              <a:t>() : </a:t>
            </a:r>
            <a:r>
              <a:rPr lang="en-US" sz="900" dirty="0" err="1" smtClean="0"/>
              <a:t>int</a:t>
            </a:r>
            <a:endParaRPr lang="en-US" sz="900" dirty="0" smtClean="0"/>
          </a:p>
          <a:p>
            <a:r>
              <a:rPr lang="en-US" sz="900" dirty="0" smtClean="0"/>
              <a:t>+ </a:t>
            </a:r>
            <a:r>
              <a:rPr lang="en-US" sz="900" dirty="0" err="1" smtClean="0"/>
              <a:t>getDetails</a:t>
            </a:r>
            <a:r>
              <a:rPr lang="en-US" sz="900" dirty="0" smtClean="0"/>
              <a:t>() : String</a:t>
            </a:r>
            <a:endParaRPr lang="en-US" sz="900" dirty="0" smtClean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171613" y="3253069"/>
            <a:ext cx="7259818" cy="98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62483" y="3251561"/>
            <a:ext cx="0" cy="4361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44968" y="3262914"/>
            <a:ext cx="0" cy="2820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363331" y="2933693"/>
            <a:ext cx="0" cy="319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93772" y="1439945"/>
            <a:ext cx="23534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93772" y="1869710"/>
            <a:ext cx="23534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87820" y="4586056"/>
            <a:ext cx="21660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687820" y="3999845"/>
            <a:ext cx="2166007" cy="37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976214" y="3835984"/>
            <a:ext cx="3012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976214" y="4231214"/>
            <a:ext cx="3012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21893" y="1350028"/>
            <a:ext cx="1314579" cy="1667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 dirty="0" err="1" smtClean="0"/>
              <a:t>EmployeeApp</a:t>
            </a:r>
            <a:endParaRPr lang="en-US" sz="1100" b="1" dirty="0" smtClean="0"/>
          </a:p>
          <a:p>
            <a:endParaRPr lang="en-US" sz="1100" b="1" dirty="0"/>
          </a:p>
          <a:p>
            <a:r>
              <a:rPr lang="en-US" sz="1100" dirty="0" err="1" smtClean="0"/>
              <a:t>m:Manager</a:t>
            </a:r>
            <a:endParaRPr lang="en-US" sz="1100" dirty="0" smtClean="0"/>
          </a:p>
          <a:p>
            <a:r>
              <a:rPr lang="en-US" sz="1100" dirty="0" err="1" smtClean="0"/>
              <a:t>c:Consultant</a:t>
            </a:r>
            <a:endParaRPr lang="en-US" sz="1100" dirty="0" smtClean="0"/>
          </a:p>
          <a:p>
            <a:r>
              <a:rPr lang="en-US" sz="1100" dirty="0" err="1" smtClean="0"/>
              <a:t>d:Director</a:t>
            </a:r>
            <a:endParaRPr lang="en-US" sz="1100" dirty="0" smtClean="0"/>
          </a:p>
          <a:p>
            <a:r>
              <a:rPr lang="en-US" sz="1100" dirty="0" err="1" smtClean="0"/>
              <a:t>e:Engineer</a:t>
            </a:r>
            <a:endParaRPr lang="en-US" sz="1100" dirty="0" smtClean="0"/>
          </a:p>
          <a:p>
            <a:endParaRPr lang="en-US" sz="1100" b="1" dirty="0" smtClean="0"/>
          </a:p>
          <a:p>
            <a:r>
              <a:rPr lang="en-US" sz="1100" u="sng" dirty="0" smtClean="0"/>
              <a:t>+ main () : void</a:t>
            </a:r>
            <a:endParaRPr lang="en-US" sz="1100" u="sng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821893" y="1668087"/>
            <a:ext cx="13145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21893" y="2499766"/>
            <a:ext cx="13145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143857" y="1668087"/>
            <a:ext cx="3839741" cy="18872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442365" y="3017182"/>
            <a:ext cx="0" cy="81880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641466" y="5449457"/>
            <a:ext cx="2983184" cy="138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/>
              <a:t>Director</a:t>
            </a:r>
          </a:p>
          <a:p>
            <a:endParaRPr lang="en-US" sz="900" b="1" dirty="0"/>
          </a:p>
          <a:p>
            <a:r>
              <a:rPr lang="en-US" sz="900" dirty="0" smtClean="0"/>
              <a:t>- budget: double</a:t>
            </a:r>
          </a:p>
          <a:p>
            <a:endParaRPr lang="en-US" sz="900" b="1" dirty="0" smtClean="0"/>
          </a:p>
          <a:p>
            <a:r>
              <a:rPr lang="en-US" sz="900" dirty="0" smtClean="0"/>
              <a:t>+ Director(</a:t>
            </a:r>
            <a:r>
              <a:rPr lang="en-US" sz="900" dirty="0" err="1"/>
              <a:t>name:String</a:t>
            </a:r>
            <a:r>
              <a:rPr lang="en-US" sz="900" dirty="0"/>
              <a:t>, </a:t>
            </a:r>
            <a:r>
              <a:rPr lang="en-US" sz="900" dirty="0" err="1"/>
              <a:t>empId:int</a:t>
            </a:r>
            <a:r>
              <a:rPr lang="en-US" sz="900" dirty="0"/>
              <a:t>, salary: </a:t>
            </a:r>
            <a:r>
              <a:rPr lang="en-US" sz="900" dirty="0" smtClean="0"/>
              <a:t>double, </a:t>
            </a:r>
            <a:r>
              <a:rPr lang="en-US" sz="900" dirty="0" err="1" smtClean="0"/>
              <a:t>deptName:String</a:t>
            </a:r>
            <a:r>
              <a:rPr lang="en-US" sz="900" dirty="0" smtClean="0"/>
              <a:t>, </a:t>
            </a:r>
            <a:r>
              <a:rPr lang="en-US" sz="900" dirty="0" err="1" smtClean="0"/>
              <a:t>budget:String</a:t>
            </a:r>
            <a:r>
              <a:rPr lang="en-US" sz="900" dirty="0" smtClean="0"/>
              <a:t>)</a:t>
            </a:r>
          </a:p>
          <a:p>
            <a:r>
              <a:rPr lang="en-US" sz="900" dirty="0" smtClean="0"/>
              <a:t>+ </a:t>
            </a:r>
            <a:r>
              <a:rPr lang="en-US" sz="900" dirty="0" err="1" smtClean="0"/>
              <a:t>setBudget</a:t>
            </a:r>
            <a:r>
              <a:rPr lang="en-US" sz="900" dirty="0" smtClean="0"/>
              <a:t>(budget: double)</a:t>
            </a:r>
          </a:p>
          <a:p>
            <a:r>
              <a:rPr lang="en-US" sz="900" dirty="0" smtClean="0"/>
              <a:t>+ </a:t>
            </a:r>
            <a:r>
              <a:rPr lang="en-US" sz="900" dirty="0" err="1" smtClean="0"/>
              <a:t>getBudget</a:t>
            </a:r>
            <a:r>
              <a:rPr lang="en-US" sz="900" dirty="0" smtClean="0"/>
              <a:t>() : </a:t>
            </a:r>
            <a:r>
              <a:rPr lang="en-US" sz="900" dirty="0" smtClean="0"/>
              <a:t>double</a:t>
            </a:r>
          </a:p>
          <a:p>
            <a:r>
              <a:rPr lang="en-US" sz="900" dirty="0"/>
              <a:t>+ </a:t>
            </a:r>
            <a:r>
              <a:rPr lang="en-US" sz="900" dirty="0" err="1"/>
              <a:t>getDetails</a:t>
            </a:r>
            <a:r>
              <a:rPr lang="en-US" sz="900" dirty="0"/>
              <a:t>() : String</a:t>
            </a:r>
          </a:p>
          <a:p>
            <a:endParaRPr lang="en-US" sz="900" dirty="0"/>
          </a:p>
          <a:p>
            <a:endParaRPr lang="en-US" sz="12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641466" y="5701346"/>
            <a:ext cx="2983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641466" y="6016373"/>
            <a:ext cx="2983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136472" y="3017182"/>
            <a:ext cx="649802" cy="6940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40196" y="3825001"/>
            <a:ext cx="2121908" cy="1530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/>
              <a:t>Engineer</a:t>
            </a:r>
          </a:p>
          <a:p>
            <a:endParaRPr lang="en-US" sz="800" b="1" dirty="0"/>
          </a:p>
          <a:p>
            <a:r>
              <a:rPr lang="en-US" sz="900" dirty="0" smtClean="0"/>
              <a:t>- salary : double</a:t>
            </a:r>
          </a:p>
          <a:p>
            <a:endParaRPr lang="en-US" sz="900" b="1" dirty="0" smtClean="0"/>
          </a:p>
          <a:p>
            <a:r>
              <a:rPr lang="en-US" sz="900" dirty="0" smtClean="0"/>
              <a:t>+ Engineer(</a:t>
            </a:r>
            <a:r>
              <a:rPr lang="en-US" sz="900" dirty="0" err="1"/>
              <a:t>name:String</a:t>
            </a:r>
            <a:r>
              <a:rPr lang="en-US" sz="900" dirty="0"/>
              <a:t>, </a:t>
            </a:r>
            <a:r>
              <a:rPr lang="en-US" sz="900" dirty="0" err="1" smtClean="0"/>
              <a:t>empId:int</a:t>
            </a:r>
            <a:r>
              <a:rPr lang="en-US" sz="900" dirty="0" smtClean="0"/>
              <a:t>, </a:t>
            </a:r>
            <a:r>
              <a:rPr lang="en-US" sz="900" dirty="0" err="1" smtClean="0"/>
              <a:t>salary:double</a:t>
            </a:r>
            <a:r>
              <a:rPr lang="en-US" sz="900" dirty="0" smtClean="0"/>
              <a:t>)</a:t>
            </a:r>
          </a:p>
          <a:p>
            <a:endParaRPr lang="en-US" sz="900" dirty="0" smtClean="0"/>
          </a:p>
          <a:p>
            <a:r>
              <a:rPr lang="en-US" sz="900" dirty="0" smtClean="0"/>
              <a:t>+ </a:t>
            </a:r>
            <a:r>
              <a:rPr lang="en-US" sz="900" dirty="0" err="1" smtClean="0"/>
              <a:t>setSalary</a:t>
            </a:r>
            <a:r>
              <a:rPr lang="en-US" sz="900" dirty="0" smtClean="0"/>
              <a:t>(</a:t>
            </a:r>
            <a:r>
              <a:rPr lang="en-US" sz="900" dirty="0" err="1" smtClean="0"/>
              <a:t>salary:double</a:t>
            </a:r>
            <a:r>
              <a:rPr lang="en-US" sz="900" dirty="0" smtClean="0"/>
              <a:t>) : void</a:t>
            </a:r>
          </a:p>
          <a:p>
            <a:r>
              <a:rPr lang="en-US" sz="900" dirty="0" smtClean="0"/>
              <a:t>+ </a:t>
            </a:r>
            <a:r>
              <a:rPr lang="en-US" sz="900" dirty="0" err="1" smtClean="0"/>
              <a:t>getSalary</a:t>
            </a:r>
            <a:r>
              <a:rPr lang="en-US" sz="900" dirty="0" smtClean="0"/>
              <a:t>() : </a:t>
            </a:r>
            <a:r>
              <a:rPr lang="en-US" sz="900" dirty="0" smtClean="0"/>
              <a:t>double</a:t>
            </a:r>
          </a:p>
          <a:p>
            <a:r>
              <a:rPr lang="en-US" sz="900" dirty="0" smtClean="0"/>
              <a:t>+ </a:t>
            </a:r>
            <a:r>
              <a:rPr lang="en-US" sz="900" dirty="0" err="1" smtClean="0"/>
              <a:t>getDetails</a:t>
            </a:r>
            <a:r>
              <a:rPr lang="en-US" sz="900" dirty="0" smtClean="0"/>
              <a:t>() : String</a:t>
            </a:r>
            <a:endParaRPr lang="en-US" sz="900" dirty="0" smtClean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140196" y="4147215"/>
            <a:ext cx="21219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40196" y="4378840"/>
            <a:ext cx="21219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171613" y="3248721"/>
            <a:ext cx="0" cy="5762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136472" y="2116382"/>
            <a:ext cx="3504994" cy="333307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7356838" y="5197954"/>
            <a:ext cx="0" cy="251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111859" y="1556140"/>
            <a:ext cx="2081913" cy="3135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95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design of your program may call for several methods in the same class with the same name but with different arguments. </a:t>
            </a:r>
          </a:p>
          <a:p>
            <a:r>
              <a:rPr lang="en-US" dirty="0" smtClean="0"/>
              <a:t>Java allows you to reuse a method name for more that one method. </a:t>
            </a:r>
          </a:p>
          <a:p>
            <a:r>
              <a:rPr lang="en-US" dirty="0" smtClean="0"/>
              <a:t>This is called </a:t>
            </a:r>
            <a:r>
              <a:rPr lang="en-US" b="1" dirty="0" smtClean="0"/>
              <a:t>method overloading.</a:t>
            </a:r>
          </a:p>
          <a:p>
            <a:r>
              <a:rPr lang="en-US" dirty="0" smtClean="0"/>
              <a:t>Two rules apply: </a:t>
            </a:r>
          </a:p>
          <a:p>
            <a:pPr lvl="1"/>
            <a:r>
              <a:rPr lang="en-US" dirty="0" smtClean="0"/>
              <a:t>Argument list </a:t>
            </a:r>
            <a:r>
              <a:rPr lang="en-US" b="1" dirty="0" smtClean="0"/>
              <a:t>MUST </a:t>
            </a:r>
            <a:r>
              <a:rPr lang="en-US" dirty="0" smtClean="0"/>
              <a:t>differ</a:t>
            </a:r>
          </a:p>
          <a:p>
            <a:pPr lvl="1"/>
            <a:r>
              <a:rPr lang="en-US" dirty="0" smtClean="0"/>
              <a:t>Return types </a:t>
            </a:r>
            <a:r>
              <a:rPr lang="en-US" b="1" dirty="0" smtClean="0"/>
              <a:t>CAN </a:t>
            </a:r>
            <a:r>
              <a:rPr lang="en-US" dirty="0" smtClean="0"/>
              <a:t>be </a:t>
            </a:r>
            <a:r>
              <a:rPr lang="en-US" dirty="0" err="1" smtClean="0"/>
              <a:t>diferent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238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// the following are valid method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public void print(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public String print(double d)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public void print(String s,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//This is not legal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public void print(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public String print(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9126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Methods using Variable Arguments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variation on method overloading is when you need a method that takes any number of arguments of the same type: 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The overloaded methods share the same functionality.  </a:t>
            </a:r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14424" y="3763012"/>
            <a:ext cx="7610476" cy="14119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dirty="0" smtClean="0">
                <a:latin typeface="Courier New"/>
                <a:cs typeface="Courier New"/>
              </a:rPr>
              <a:t>public class Statistics {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public float average(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x1,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x2){ … }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public float average(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x1,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x2,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x3) { … }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dirty="0" smtClean="0">
                <a:latin typeface="Courier New"/>
                <a:cs typeface="Courier New"/>
              </a:rPr>
              <a:t>	public float average(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x1, intx2,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x3,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x4) { … }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588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Access Control: Good Practice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good practice when working with data members / fields is to make them as inaccessible as possible. </a:t>
            </a:r>
          </a:p>
          <a:p>
            <a:r>
              <a:rPr lang="en-IE" dirty="0" smtClean="0"/>
              <a:t>We provide clear intent for use through their methods. </a:t>
            </a:r>
          </a:p>
          <a:p>
            <a:pPr lvl="1"/>
            <a:r>
              <a:rPr lang="en-IE" dirty="0" smtClean="0"/>
              <a:t>Data members declared as private (or protected)</a:t>
            </a:r>
          </a:p>
          <a:p>
            <a:pPr lvl="1"/>
            <a:r>
              <a:rPr lang="en-IE" dirty="0" smtClean="0"/>
              <a:t>Method declared as public</a:t>
            </a:r>
          </a:p>
          <a:p>
            <a:pPr lvl="1"/>
            <a:r>
              <a:rPr lang="en-IE" dirty="0" smtClean="0"/>
              <a:t>Changes to data members made through setters and getters.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9196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Polymorphism?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 </a:t>
            </a:r>
            <a:r>
              <a:rPr lang="en-IE" dirty="0"/>
              <a:t>dictionary definition of </a:t>
            </a:r>
            <a:r>
              <a:rPr lang="en-IE" i="1" dirty="0"/>
              <a:t>polymorphism</a:t>
            </a:r>
            <a:r>
              <a:rPr lang="en-IE" dirty="0"/>
              <a:t> refers to a principle in biology in which an organism or species can have many different forms or stages. </a:t>
            </a:r>
            <a:endParaRPr lang="en-IE" dirty="0" smtClean="0"/>
          </a:p>
          <a:p>
            <a:r>
              <a:rPr lang="en-IE" dirty="0" smtClean="0"/>
              <a:t>This </a:t>
            </a:r>
            <a:r>
              <a:rPr lang="en-IE" dirty="0"/>
              <a:t>principle can also be applied to object-oriented programming and languages like the Java </a:t>
            </a:r>
            <a:r>
              <a:rPr lang="en-IE" dirty="0" smtClean="0"/>
              <a:t>language.</a:t>
            </a:r>
          </a:p>
          <a:p>
            <a:r>
              <a:rPr lang="en-IE" dirty="0" smtClean="0"/>
              <a:t>Subclasses </a:t>
            </a:r>
            <a:r>
              <a:rPr lang="en-IE" dirty="0"/>
              <a:t>of a class can define their own unique </a:t>
            </a:r>
            <a:r>
              <a:rPr lang="en-IE" dirty="0" smtClean="0"/>
              <a:t>behaviours </a:t>
            </a:r>
            <a:r>
              <a:rPr lang="en-IE" dirty="0"/>
              <a:t>and yet share some of the same functionality of the parent </a:t>
            </a:r>
            <a:r>
              <a:rPr lang="en-IE" dirty="0" smtClean="0"/>
              <a:t>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4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Polymorphism?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object-oriented programming languages such as Java: </a:t>
            </a:r>
          </a:p>
          <a:p>
            <a:pPr lvl="1"/>
            <a:r>
              <a:rPr lang="en-US" dirty="0"/>
              <a:t> polymorphism is the ability to refer to an object using its actual form or a parent form.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6185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Polymorphism – Method Overriding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1667345"/>
          </a:xfrm>
        </p:spPr>
        <p:txBody>
          <a:bodyPr/>
          <a:lstStyle/>
          <a:p>
            <a:r>
              <a:rPr lang="en-IE" dirty="0" smtClean="0"/>
              <a:t>We can </a:t>
            </a:r>
            <a:r>
              <a:rPr lang="en-IE" dirty="0"/>
              <a:t>demonstrate polymorphic features in </a:t>
            </a:r>
            <a:r>
              <a:rPr lang="en-IE" dirty="0" smtClean="0"/>
              <a:t>Java in our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Employee</a:t>
            </a:r>
            <a:r>
              <a:rPr lang="en-IE" dirty="0" smtClean="0"/>
              <a:t> example.   </a:t>
            </a:r>
          </a:p>
          <a:p>
            <a:r>
              <a:rPr lang="en-IE" dirty="0" smtClean="0"/>
              <a:t>A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getDetails </a:t>
            </a:r>
            <a:r>
              <a:rPr lang="en-IE" dirty="0" smtClean="0"/>
              <a:t>method </a:t>
            </a:r>
            <a:r>
              <a:rPr lang="en-IE" dirty="0" smtClean="0"/>
              <a:t>could be added to the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Employee</a:t>
            </a:r>
            <a:r>
              <a:rPr lang="en-IE" dirty="0" smtClean="0"/>
              <a:t> class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8490" y="4690291"/>
            <a:ext cx="7926410" cy="1272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dirty="0">
                <a:latin typeface="Courier New"/>
                <a:cs typeface="Courier New"/>
              </a:rPr>
              <a:t>p</a:t>
            </a:r>
            <a:r>
              <a:rPr lang="en-US" dirty="0" smtClean="0">
                <a:latin typeface="Courier New"/>
                <a:cs typeface="Courier New"/>
              </a:rPr>
              <a:t>ublic </a:t>
            </a:r>
            <a:r>
              <a:rPr lang="en-US" dirty="0" smtClean="0">
                <a:latin typeface="Courier New"/>
                <a:cs typeface="Courier New"/>
              </a:rPr>
              <a:t>String </a:t>
            </a:r>
            <a:r>
              <a:rPr lang="en-US" dirty="0" err="1" smtClean="0">
                <a:latin typeface="Courier New"/>
                <a:cs typeface="Courier New"/>
              </a:rPr>
              <a:t>get</a:t>
            </a:r>
            <a:r>
              <a:rPr lang="en-US" dirty="0" err="1" smtClean="0">
                <a:latin typeface="Courier New"/>
                <a:cs typeface="Courier New"/>
              </a:rPr>
              <a:t>Details</a:t>
            </a:r>
            <a:r>
              <a:rPr lang="en-US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return “</a:t>
            </a:r>
            <a:r>
              <a:rPr lang="en-US" dirty="0" smtClean="0">
                <a:latin typeface="Courier New"/>
                <a:cs typeface="Courier New"/>
              </a:rPr>
              <a:t>Employee Name:”</a:t>
            </a:r>
            <a:r>
              <a:rPr lang="en-US" dirty="0" smtClean="0">
                <a:latin typeface="Courier New"/>
                <a:cs typeface="Courier New"/>
              </a:rPr>
              <a:t>+ name 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dirty="0" smtClean="0">
                <a:latin typeface="Courier New"/>
                <a:cs typeface="Courier New"/>
              </a:rPr>
              <a:t>			+</a:t>
            </a:r>
            <a:r>
              <a:rPr lang="en-US" dirty="0" smtClean="0">
                <a:latin typeface="Courier New"/>
                <a:cs typeface="Courier New"/>
              </a:rPr>
              <a:t>“\</a:t>
            </a:r>
            <a:r>
              <a:rPr lang="en-US" dirty="0" err="1" smtClean="0">
                <a:latin typeface="Courier New"/>
                <a:cs typeface="Courier New"/>
              </a:rPr>
              <a:t>nEmployee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ID:”</a:t>
            </a:r>
            <a:r>
              <a:rPr lang="en-US" dirty="0" smtClean="0">
                <a:latin typeface="Courier New"/>
                <a:cs typeface="Courier New"/>
              </a:rPr>
              <a:t>+</a:t>
            </a:r>
            <a:r>
              <a:rPr lang="en-US" dirty="0" err="1" smtClean="0">
                <a:latin typeface="Courier New"/>
                <a:cs typeface="Courier New"/>
              </a:rPr>
              <a:t>empId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2602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423</TotalTime>
  <Words>1463</Words>
  <Application>Microsoft Macintosh PowerPoint</Application>
  <PresentationFormat>On-screen Show (4:3)</PresentationFormat>
  <Paragraphs>247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Perception</vt:lpstr>
      <vt:lpstr>Method Overloading &amp; Polymorphism</vt:lpstr>
      <vt:lpstr>What is method overloading? </vt:lpstr>
      <vt:lpstr>Overloading Methods</vt:lpstr>
      <vt:lpstr>Method Overloading Examples</vt:lpstr>
      <vt:lpstr>Methods using Variable Arguments</vt:lpstr>
      <vt:lpstr>Access Control: Good Practice</vt:lpstr>
      <vt:lpstr>What is Polymorphism?</vt:lpstr>
      <vt:lpstr>What is Polymorphism?</vt:lpstr>
      <vt:lpstr>Polymorphism – Method Overriding</vt:lpstr>
      <vt:lpstr>Updated Employee Class</vt:lpstr>
      <vt:lpstr>Polymorphism – Method Overriding</vt:lpstr>
      <vt:lpstr>Manager Class Updated</vt:lpstr>
      <vt:lpstr>Overriding Methods</vt:lpstr>
      <vt:lpstr>Calling Overridden Methods</vt:lpstr>
      <vt:lpstr>Constructing Objects</vt:lpstr>
      <vt:lpstr>Constructing Objects</vt:lpstr>
      <vt:lpstr>Using objects</vt:lpstr>
      <vt:lpstr>instanceof keyword</vt:lpstr>
      <vt:lpstr>Casting Object References</vt:lpstr>
      <vt:lpstr>Employee Example Contd.</vt:lpstr>
      <vt:lpstr>Employee Example Contd.</vt:lpstr>
      <vt:lpstr>Employee Example Contd.</vt:lpstr>
      <vt:lpstr>Class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Carole McGloughlin</dc:creator>
  <cp:lastModifiedBy>Carole McGloughlin</cp:lastModifiedBy>
  <cp:revision>29</cp:revision>
  <dcterms:created xsi:type="dcterms:W3CDTF">2013-01-30T17:44:15Z</dcterms:created>
  <dcterms:modified xsi:type="dcterms:W3CDTF">2013-02-10T13:08:39Z</dcterms:modified>
</cp:coreProperties>
</file>