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32"/>
  </p:notesMasterIdLst>
  <p:sldIdLst>
    <p:sldId id="256" r:id="rId2"/>
    <p:sldId id="313" r:id="rId3"/>
    <p:sldId id="339" r:id="rId4"/>
    <p:sldId id="314" r:id="rId5"/>
    <p:sldId id="315" r:id="rId6"/>
    <p:sldId id="316" r:id="rId7"/>
    <p:sldId id="317" r:id="rId8"/>
    <p:sldId id="318" r:id="rId9"/>
    <p:sldId id="328" r:id="rId10"/>
    <p:sldId id="329" r:id="rId11"/>
    <p:sldId id="333" r:id="rId12"/>
    <p:sldId id="327" r:id="rId13"/>
    <p:sldId id="340" r:id="rId14"/>
    <p:sldId id="330" r:id="rId15"/>
    <p:sldId id="331" r:id="rId16"/>
    <p:sldId id="321" r:id="rId17"/>
    <p:sldId id="322" r:id="rId18"/>
    <p:sldId id="323" r:id="rId19"/>
    <p:sldId id="324" r:id="rId20"/>
    <p:sldId id="326" r:id="rId21"/>
    <p:sldId id="325" r:id="rId22"/>
    <p:sldId id="332" r:id="rId23"/>
    <p:sldId id="341" r:id="rId24"/>
    <p:sldId id="334" r:id="rId25"/>
    <p:sldId id="335" r:id="rId26"/>
    <p:sldId id="336" r:id="rId27"/>
    <p:sldId id="338" r:id="rId28"/>
    <p:sldId id="342" r:id="rId29"/>
    <p:sldId id="343" r:id="rId30"/>
    <p:sldId id="344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90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E3BAF-11F6-4944-9579-AF2DF04F220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B456E-F443-C44C-9415-5CD013CA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54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2FF0B-DFCC-DA45-987C-CB661C11C062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2FF0B-DFCC-DA45-987C-CB661C11C062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2FF0B-DFCC-DA45-987C-CB661C11C062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2FF0B-DFCC-DA45-987C-CB661C11C062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2FF0B-DFCC-DA45-987C-CB661C11C062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2FF0B-DFCC-DA45-987C-CB661C11C062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252FF0B-DFCC-DA45-987C-CB661C11C062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16475"/>
            <a:ext cx="8915400" cy="16186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File Handling – FILE I/O</a:t>
            </a:r>
            <a:br>
              <a:rPr lang="en-US" dirty="0" smtClean="0"/>
            </a:br>
            <a:r>
              <a:rPr lang="en-US" dirty="0" smtClean="0"/>
              <a:t>Reading and Writing </a:t>
            </a:r>
            <a:r>
              <a:rPr lang="en-US" dirty="0" smtClean="0"/>
              <a:t>Objects from / to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Carole McGloughlin	</a:t>
            </a:r>
          </a:p>
          <a:p>
            <a:r>
              <a:rPr lang="en-US" dirty="0" smtClean="0"/>
              <a:t>Frances Sheridan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2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try-catch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6612" y="2360645"/>
            <a:ext cx="8649477" cy="4133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	try 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            File 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outFile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 = new File ("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output.data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outFile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ObjectOutputStream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ObjectOutputStream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outputStream.writeObject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(e);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outputStream.close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        catch (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 ex) {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 (ex);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        }</a:t>
            </a:r>
            <a:endParaRPr lang="en-IE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970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Writing Objects to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26" y="2182585"/>
            <a:ext cx="7610476" cy="452829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Working with the last Employee Application, we will </a:t>
            </a:r>
            <a:r>
              <a:rPr lang="en-US" dirty="0" smtClean="0"/>
              <a:t>amend the functionality that writes the text to a File, to write the entire array of objects/ </a:t>
            </a:r>
            <a:r>
              <a:rPr lang="en-US" dirty="0" err="1" smtClean="0"/>
              <a:t>arrayList</a:t>
            </a:r>
            <a:r>
              <a:rPr lang="en-US" dirty="0" smtClean="0"/>
              <a:t> of objects to the file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Download the </a:t>
            </a:r>
            <a:r>
              <a:rPr lang="en-US" dirty="0" smtClean="0"/>
              <a:t>EmployeeFileIOApp.zip </a:t>
            </a:r>
            <a:r>
              <a:rPr lang="en-US" dirty="0" smtClean="0"/>
              <a:t>from Moodle.  Unzip it and rename to </a:t>
            </a:r>
            <a:r>
              <a:rPr lang="en-US" dirty="0" err="1" smtClean="0"/>
              <a:t>EmployeeFileIOObjectApp</a:t>
            </a:r>
            <a:endParaRPr lang="en-US" dirty="0" smtClean="0"/>
          </a:p>
          <a:p>
            <a:r>
              <a:rPr lang="en-US" dirty="0" smtClean="0"/>
              <a:t>Open up the project in </a:t>
            </a:r>
            <a:r>
              <a:rPr lang="en-US" dirty="0" err="1" smtClean="0"/>
              <a:t>netbeans</a:t>
            </a:r>
            <a:endParaRPr lang="en-US" dirty="0" smtClean="0"/>
          </a:p>
          <a:p>
            <a:r>
              <a:rPr lang="en-US" dirty="0" smtClean="0"/>
              <a:t>Right click on the project name, and rename to </a:t>
            </a:r>
            <a:r>
              <a:rPr lang="en-US" dirty="0" err="1" smtClean="0"/>
              <a:t>EmployeeFileIOObjectApp</a:t>
            </a:r>
            <a:endParaRPr lang="en-US" dirty="0" smtClean="0"/>
          </a:p>
          <a:p>
            <a:r>
              <a:rPr lang="en-US" dirty="0" smtClean="0"/>
              <a:t>Expand the source Packages and refractor and rename the package to </a:t>
            </a:r>
            <a:r>
              <a:rPr lang="en-US" b="1" dirty="0" err="1" smtClean="0"/>
              <a:t>employeefileioobject</a:t>
            </a:r>
            <a:endParaRPr lang="en-US" b="1" dirty="0" smtClean="0"/>
          </a:p>
          <a:p>
            <a:r>
              <a:rPr lang="en-US" dirty="0" smtClean="0"/>
              <a:t>Right click on the Project name and go to Properties, in the Run category make sure the main class is correct.  </a:t>
            </a:r>
            <a:endParaRPr lang="en-US" dirty="0"/>
          </a:p>
          <a:p>
            <a:r>
              <a:rPr lang="en-US" dirty="0" smtClean="0"/>
              <a:t>You may need to amend the package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3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9896"/>
            <a:ext cx="8913813" cy="914400"/>
          </a:xfrm>
        </p:spPr>
        <p:txBody>
          <a:bodyPr/>
          <a:lstStyle/>
          <a:p>
            <a:r>
              <a:rPr lang="en-US" dirty="0" err="1" smtClean="0"/>
              <a:t>Instantiable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448" y="1413849"/>
            <a:ext cx="8291254" cy="482090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Open each of the </a:t>
            </a:r>
            <a:r>
              <a:rPr lang="en-US" sz="1800" dirty="0" err="1" smtClean="0"/>
              <a:t>instantiable</a:t>
            </a:r>
            <a:r>
              <a:rPr lang="en-US" sz="1800" dirty="0" smtClean="0"/>
              <a:t> classes in turn and make them </a:t>
            </a:r>
            <a:r>
              <a:rPr lang="en-US" sz="1800" dirty="0" err="1" smtClean="0"/>
              <a:t>Serializable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r>
              <a:rPr lang="en-US" sz="1800" dirty="0" smtClean="0"/>
              <a:t>For example, in Employee.java we add the following import statement and change to the class header</a:t>
            </a:r>
            <a:endParaRPr lang="en-US" dirty="0"/>
          </a:p>
        </p:txBody>
      </p:sp>
      <p:pic>
        <p:nvPicPr>
          <p:cNvPr id="1026" name="Picture 2" descr="C:\Users\cmcgloughlin\Downloads\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10" y="3021919"/>
            <a:ext cx="6567441" cy="289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030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9896"/>
            <a:ext cx="8913813" cy="914400"/>
          </a:xfrm>
        </p:spPr>
        <p:txBody>
          <a:bodyPr/>
          <a:lstStyle/>
          <a:p>
            <a:r>
              <a:rPr lang="en-US" dirty="0" err="1" smtClean="0"/>
              <a:t>EmployeeGUI.java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448" y="1413849"/>
            <a:ext cx="8291254" cy="482090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Open </a:t>
            </a:r>
            <a:r>
              <a:rPr lang="en-US" sz="1800" dirty="0" err="1" smtClean="0"/>
              <a:t>EmployeeGUI.java</a:t>
            </a:r>
            <a:endParaRPr lang="en-US" sz="1800" dirty="0" smtClean="0"/>
          </a:p>
          <a:p>
            <a:r>
              <a:rPr lang="en-US" sz="1800" dirty="0" smtClean="0"/>
              <a:t>In the design </a:t>
            </a:r>
            <a:r>
              <a:rPr lang="en-US" sz="1800" dirty="0" smtClean="0"/>
              <a:t>palette, double </a:t>
            </a:r>
            <a:r>
              <a:rPr lang="en-US" sz="1800" dirty="0" smtClean="0"/>
              <a:t>click the </a:t>
            </a:r>
            <a:r>
              <a:rPr lang="en-US" sz="1800" b="1" dirty="0" smtClean="0"/>
              <a:t>“Write to </a:t>
            </a:r>
            <a:r>
              <a:rPr lang="en-US" sz="1800" b="1" dirty="0" smtClean="0"/>
              <a:t>File” </a:t>
            </a:r>
            <a:r>
              <a:rPr lang="en-US" sz="1800" dirty="0" smtClean="0"/>
              <a:t>go to </a:t>
            </a:r>
            <a:r>
              <a:rPr lang="en-US" sz="1800" dirty="0"/>
              <a:t>the </a:t>
            </a:r>
            <a:r>
              <a:rPr lang="en-US" sz="1800" b="1" dirty="0" err="1" smtClean="0"/>
              <a:t>writeJBActionPerformed</a:t>
            </a:r>
            <a:r>
              <a:rPr lang="en-US" sz="1800" dirty="0" smtClean="0"/>
              <a:t> method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We want to </a:t>
            </a:r>
            <a:r>
              <a:rPr lang="en-US" sz="1800" dirty="0" smtClean="0"/>
              <a:t>amend this method to write the individual objects to the file: 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smtClean="0"/>
              <a:t>First </a:t>
            </a:r>
            <a:r>
              <a:rPr lang="en-US" dirty="0" smtClean="0"/>
              <a:t>set up the File objects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smtClean="0"/>
              <a:t>You will notice they are all underlined in red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/>
              <a:t>R</a:t>
            </a:r>
            <a:r>
              <a:rPr lang="en-US" dirty="0" smtClean="0"/>
              <a:t>ight click on each, and select Fix imports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smtClean="0"/>
              <a:t>This should be surrounded in a try - catch</a:t>
            </a:r>
            <a:endParaRPr lang="en-US" dirty="0"/>
          </a:p>
        </p:txBody>
      </p:sp>
      <p:pic>
        <p:nvPicPr>
          <p:cNvPr id="2050" name="Picture 2" descr="C:\Users\cmcgloughlin\Downloads\b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181" y="5254590"/>
            <a:ext cx="5150337" cy="98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353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9200"/>
            <a:ext cx="8913813" cy="914400"/>
          </a:xfrm>
        </p:spPr>
        <p:txBody>
          <a:bodyPr/>
          <a:lstStyle/>
          <a:p>
            <a:r>
              <a:rPr lang="en-US" dirty="0" err="1"/>
              <a:t>writeJBActionPerformed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722" y="1466068"/>
            <a:ext cx="8384178" cy="5079618"/>
          </a:xfrm>
        </p:spPr>
        <p:txBody>
          <a:bodyPr/>
          <a:lstStyle/>
          <a:p>
            <a:r>
              <a:rPr lang="en-US" dirty="0" smtClean="0"/>
              <a:t>Loop around the </a:t>
            </a:r>
            <a:r>
              <a:rPr lang="en-US" dirty="0" err="1" smtClean="0"/>
              <a:t>ArrayList</a:t>
            </a:r>
            <a:r>
              <a:rPr lang="en-US" dirty="0" smtClean="0"/>
              <a:t> of objects,  pop each object from the array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Write the object to the file</a:t>
            </a:r>
          </a:p>
          <a:p>
            <a:r>
              <a:rPr lang="en-US" dirty="0" smtClean="0"/>
              <a:t>Then close the </a:t>
            </a:r>
            <a:r>
              <a:rPr lang="en-US" dirty="0" err="1" smtClean="0"/>
              <a:t>ObjectOutputStream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074" name="Picture 2" descr="C:\Users\cmcgloughlin\Downloads\b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21" y="3626077"/>
            <a:ext cx="6011863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089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mcgloughlin\Downloads\b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31" y="902608"/>
            <a:ext cx="7611268" cy="511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983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2769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3</a:t>
            </a: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dirty="0" smtClean="0"/>
              <a:t> </a:t>
            </a:r>
            <a:r>
              <a:rPr lang="en-US" dirty="0" smtClean="0"/>
              <a:t>Reading </a:t>
            </a:r>
            <a:r>
              <a:rPr lang="en-US" dirty="0" smtClean="0"/>
              <a:t>Objects from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71" y="1707662"/>
            <a:ext cx="8511141" cy="4807051"/>
          </a:xfrm>
        </p:spPr>
        <p:txBody>
          <a:bodyPr>
            <a:normAutofit/>
          </a:bodyPr>
          <a:lstStyle/>
          <a:p>
            <a:r>
              <a:rPr lang="en-US" dirty="0" smtClean="0"/>
              <a:t>Import the correct java package.  All of the packages are in the </a:t>
            </a:r>
            <a:r>
              <a:rPr lang="en-US" dirty="0" err="1" smtClean="0"/>
              <a:t>java.io</a:t>
            </a:r>
            <a:r>
              <a:rPr lang="en-US" dirty="0" smtClean="0"/>
              <a:t> package.  If we don</a:t>
            </a:r>
            <a:r>
              <a:rPr lang="fr-FR" dirty="0" smtClean="0"/>
              <a:t>’</a:t>
            </a:r>
            <a:r>
              <a:rPr lang="en-US" dirty="0" smtClean="0"/>
              <a:t>t know the name of the class we can import the entire class. 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However, it is far more efficient to import the classes we actually     use.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58641" y="2896953"/>
            <a:ext cx="7467002" cy="3989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/>
              <a:t>import java.io.*;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sz="9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58641" y="4257768"/>
            <a:ext cx="7467002" cy="7908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/>
              <a:t>import </a:t>
            </a:r>
            <a:r>
              <a:rPr lang="en-IE" sz="1400" dirty="0" err="1"/>
              <a:t>java.io.File</a:t>
            </a:r>
            <a:r>
              <a:rPr lang="en-IE" sz="1400" dirty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/>
              <a:t>import </a:t>
            </a:r>
            <a:r>
              <a:rPr lang="en-IE" sz="1400" dirty="0" err="1" smtClean="0"/>
              <a:t>java.io.FileInputStream</a:t>
            </a:r>
            <a:r>
              <a:rPr lang="en-IE" sz="1400" dirty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/>
              <a:t>import </a:t>
            </a:r>
            <a:r>
              <a:rPr lang="en-IE" sz="1400" dirty="0" err="1" smtClean="0"/>
              <a:t>java.io.ObjectInputStream</a:t>
            </a:r>
            <a:endParaRPr lang="en-IE" sz="900" dirty="0"/>
          </a:p>
        </p:txBody>
      </p:sp>
    </p:spTree>
    <p:extLst>
      <p:ext uri="{BB962C8B-B14F-4D97-AF65-F5344CB8AC3E}">
        <p14:creationId xmlns:p14="http://schemas.microsoft.com/office/powerpoint/2010/main" val="3350419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4066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3 - Reading Objects from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150" y="1697337"/>
            <a:ext cx="7610476" cy="36707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Open a file </a:t>
            </a:r>
            <a:r>
              <a:rPr lang="en-US" dirty="0" smtClean="0"/>
              <a:t>pointer.  Tell Java where the file is and what it is called.  </a:t>
            </a:r>
          </a:p>
          <a:p>
            <a:r>
              <a:rPr lang="en-US" dirty="0" smtClean="0"/>
              <a:t>If the file is in the same directory, we simply specify the name of the file.</a:t>
            </a:r>
          </a:p>
          <a:p>
            <a:endParaRPr lang="en-US" dirty="0"/>
          </a:p>
          <a:p>
            <a:r>
              <a:rPr lang="en-US" dirty="0"/>
              <a:t>The file should have the file extension .</a:t>
            </a:r>
            <a:r>
              <a:rPr lang="en-US" dirty="0" err="1"/>
              <a:t>dat</a:t>
            </a:r>
            <a:r>
              <a:rPr lang="en-US" dirty="0"/>
              <a:t> or .data to store objects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the file is location elsewhere we also specify the path to the file.  Note: the double \\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85624" y="3227818"/>
            <a:ext cx="7467002" cy="3989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/>
              <a:t>File f = new File (“</a:t>
            </a:r>
            <a:r>
              <a:rPr lang="en-IE" sz="1400" dirty="0" smtClean="0"/>
              <a:t>input.dat”);</a:t>
            </a:r>
            <a:endParaRPr lang="en-IE" sz="1400" dirty="0" smtClean="0"/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sz="9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85624" y="5460142"/>
            <a:ext cx="7467002" cy="3989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/>
              <a:t>File f = new File (“C:\\myfolder\\somewhere\\</a:t>
            </a:r>
            <a:r>
              <a:rPr lang="en-IE" sz="1400" dirty="0" smtClean="0"/>
              <a:t>output.dat”);</a:t>
            </a:r>
            <a:endParaRPr lang="en-IE" sz="1400" dirty="0" smtClean="0"/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sz="900" dirty="0"/>
          </a:p>
        </p:txBody>
      </p:sp>
    </p:spTree>
    <p:extLst>
      <p:ext uri="{BB962C8B-B14F-4D97-AF65-F5344CB8AC3E}">
        <p14:creationId xmlns:p14="http://schemas.microsoft.com/office/powerpoint/2010/main" val="2684327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3093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3 - Reading Objects from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971" y="1620936"/>
            <a:ext cx="8280929" cy="4645394"/>
          </a:xfrm>
        </p:spPr>
        <p:txBody>
          <a:bodyPr/>
          <a:lstStyle/>
          <a:p>
            <a:r>
              <a:rPr lang="en-US" dirty="0" smtClean="0"/>
              <a:t>Open a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object </a:t>
            </a:r>
            <a:r>
              <a:rPr lang="en-US" dirty="0" smtClean="0"/>
              <a:t>and pass the file pointer to it.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opens a data stream to the specified file, which allows us write to the file.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7826" y="2416903"/>
            <a:ext cx="7467002" cy="6184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600" dirty="0" err="1" smtClean="0"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E" sz="16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IE" sz="1600" dirty="0" err="1" smtClean="0"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(f);</a:t>
            </a:r>
            <a:endParaRPr lang="en-IE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98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</a:t>
            </a:r>
            <a:r>
              <a:rPr lang="en-US" dirty="0"/>
              <a:t>3 - Reading Objects from </a:t>
            </a:r>
            <a:r>
              <a:rPr lang="en-US" dirty="0" smtClean="0"/>
              <a:t>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469" y="2358100"/>
            <a:ext cx="7971182" cy="4104991"/>
          </a:xfrm>
        </p:spPr>
        <p:txBody>
          <a:bodyPr/>
          <a:lstStyle/>
          <a:p>
            <a:r>
              <a:rPr lang="en-US" dirty="0" smtClean="0"/>
              <a:t>Open a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ObjectInputStream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object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takes the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object </a:t>
            </a:r>
            <a:r>
              <a:rPr lang="en-US" dirty="0" smtClean="0"/>
              <a:t>as a parameter and writes to the </a:t>
            </a:r>
            <a:r>
              <a:rPr lang="en-US" dirty="0" smtClean="0"/>
              <a:t>objects to </a:t>
            </a:r>
            <a:r>
              <a:rPr lang="en-US" dirty="0" smtClean="0"/>
              <a:t>the file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971" y="3893296"/>
            <a:ext cx="7925857" cy="6184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600" dirty="0" err="1" smtClean="0">
                <a:latin typeface="Courier New" pitchFamily="49" charset="0"/>
                <a:cs typeface="Courier New" pitchFamily="49" charset="0"/>
              </a:rPr>
              <a:t>ObjectInputStream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E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600" dirty="0" err="1" smtClean="0">
                <a:latin typeface="Courier New" pitchFamily="49" charset="0"/>
                <a:cs typeface="Courier New" pitchFamily="49" charset="0"/>
              </a:rPr>
              <a:t>Stream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IE" sz="1600" dirty="0" err="1" smtClean="0">
                <a:latin typeface="Courier New" pitchFamily="49" charset="0"/>
                <a:cs typeface="Courier New" pitchFamily="49" charset="0"/>
              </a:rPr>
              <a:t>ObjectInputStream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6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IE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sz="900" dirty="0"/>
          </a:p>
        </p:txBody>
      </p:sp>
    </p:spTree>
    <p:extLst>
      <p:ext uri="{BB962C8B-B14F-4D97-AF65-F5344CB8AC3E}">
        <p14:creationId xmlns:p14="http://schemas.microsoft.com/office/powerpoint/2010/main" val="5017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524"/>
            <a:ext cx="8913813" cy="914400"/>
          </a:xfrm>
        </p:spPr>
        <p:txBody>
          <a:bodyPr/>
          <a:lstStyle/>
          <a:p>
            <a:r>
              <a:rPr lang="en-US" dirty="0" smtClean="0"/>
              <a:t>Worked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1635390"/>
            <a:ext cx="7610476" cy="3670767"/>
          </a:xfrm>
        </p:spPr>
        <p:txBody>
          <a:bodyPr/>
          <a:lstStyle/>
          <a:p>
            <a:r>
              <a:rPr lang="en-US" dirty="0" smtClean="0"/>
              <a:t>The remainder of the slides will cover the method we will use to read / write text to a file. We will cover a method for:   </a:t>
            </a:r>
            <a:endParaRPr lang="en-US" dirty="0"/>
          </a:p>
          <a:p>
            <a:pPr marL="692150" lvl="1" indent="-342900">
              <a:buFont typeface="+mj-lt"/>
              <a:buAutoNum type="arabicPeriod"/>
            </a:pPr>
            <a:r>
              <a:rPr lang="en-US" dirty="0" smtClean="0"/>
              <a:t>Writing </a:t>
            </a:r>
            <a:r>
              <a:rPr lang="en-US" dirty="0" smtClean="0"/>
              <a:t>objects to </a:t>
            </a:r>
            <a:r>
              <a:rPr lang="en-US" dirty="0" smtClean="0"/>
              <a:t>a file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smtClean="0"/>
              <a:t>Reading </a:t>
            </a:r>
            <a:r>
              <a:rPr lang="en-US" dirty="0" smtClean="0"/>
              <a:t>objects from </a:t>
            </a:r>
            <a:r>
              <a:rPr lang="en-US" dirty="0" smtClean="0"/>
              <a:t>a file</a:t>
            </a:r>
          </a:p>
          <a:p>
            <a:r>
              <a:rPr lang="en-US" dirty="0" smtClean="0"/>
              <a:t>By </a:t>
            </a:r>
            <a:r>
              <a:rPr lang="en-US" dirty="0" smtClean="0"/>
              <a:t>objects we </a:t>
            </a:r>
            <a:r>
              <a:rPr lang="en-US" dirty="0" smtClean="0"/>
              <a:t>mean </a:t>
            </a:r>
            <a:r>
              <a:rPr lang="en-US" dirty="0" smtClean="0"/>
              <a:t>the content of an </a:t>
            </a:r>
            <a:r>
              <a:rPr lang="en-US" dirty="0" err="1"/>
              <a:t>I</a:t>
            </a:r>
            <a:r>
              <a:rPr lang="en-US" dirty="0" err="1" smtClean="0"/>
              <a:t>nstantiable</a:t>
            </a:r>
            <a:r>
              <a:rPr lang="en-US" dirty="0" smtClean="0"/>
              <a:t> class.  We will look at writing and reading a single object and then an array / </a:t>
            </a:r>
            <a:r>
              <a:rPr lang="en-US" dirty="0" err="1" smtClean="0"/>
              <a:t>arrayList</a:t>
            </a:r>
            <a:r>
              <a:rPr lang="en-US" dirty="0" smtClean="0"/>
              <a:t> of objects to / from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8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1471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3 - Reading Objects from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697" y="1465928"/>
            <a:ext cx="8353203" cy="4108524"/>
          </a:xfrm>
        </p:spPr>
        <p:txBody>
          <a:bodyPr>
            <a:normAutofit/>
          </a:bodyPr>
          <a:lstStyle/>
          <a:p>
            <a:r>
              <a:rPr lang="en-US" dirty="0" smtClean="0"/>
              <a:t>The actual reading is done using the </a:t>
            </a:r>
            <a:r>
              <a:rPr lang="en-US" dirty="0" err="1" smtClean="0"/>
              <a:t>readObject</a:t>
            </a:r>
            <a:r>
              <a:rPr lang="en-US" dirty="0" smtClean="0"/>
              <a:t>() </a:t>
            </a:r>
            <a:r>
              <a:rPr lang="en-US" dirty="0" smtClean="0"/>
              <a:t>method. </a:t>
            </a:r>
          </a:p>
          <a:p>
            <a:r>
              <a:rPr lang="en-US" dirty="0" smtClean="0"/>
              <a:t>The method returns a String variable – to read a single line from a file: </a:t>
            </a:r>
          </a:p>
          <a:p>
            <a:endParaRPr lang="en-US" dirty="0"/>
          </a:p>
          <a:p>
            <a:r>
              <a:rPr lang="en-US" dirty="0" smtClean="0"/>
              <a:t>In most cases there is more than one line to read from a file.</a:t>
            </a:r>
          </a:p>
          <a:p>
            <a:r>
              <a:rPr lang="en-US" dirty="0"/>
              <a:t>O</a:t>
            </a:r>
            <a:r>
              <a:rPr lang="en-US" dirty="0" smtClean="0"/>
              <a:t>ften we do not know how many </a:t>
            </a:r>
            <a:r>
              <a:rPr lang="en-US" dirty="0" smtClean="0"/>
              <a:t>objects there are </a:t>
            </a:r>
            <a:r>
              <a:rPr lang="en-US" dirty="0" smtClean="0"/>
              <a:t>so we use a loop, testing for the </a:t>
            </a:r>
            <a:r>
              <a:rPr lang="en-US" dirty="0" smtClean="0"/>
              <a:t>object </a:t>
            </a:r>
            <a:r>
              <a:rPr lang="en-US" dirty="0" smtClean="0"/>
              <a:t>to </a:t>
            </a:r>
            <a:r>
              <a:rPr lang="en-US" dirty="0" smtClean="0"/>
              <a:t>be null </a:t>
            </a:r>
            <a:r>
              <a:rPr lang="en-US" dirty="0" smtClean="0"/>
              <a:t>each time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302" y="2766947"/>
            <a:ext cx="7467002" cy="5781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 Employee 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e; 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 e 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= (Employee) 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iStream.readObject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();</a:t>
            </a:r>
            <a:endParaRPr lang="en-I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302" y="4872390"/>
            <a:ext cx="7467002" cy="1157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while (e != null) {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empList.add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(e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e 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= (Employee) 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iStream.readObject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}            </a:t>
            </a:r>
            <a:endParaRPr lang="en-IE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909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3 - Reading Objects from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697" y="2157806"/>
            <a:ext cx="8353203" cy="4108524"/>
          </a:xfrm>
        </p:spPr>
        <p:txBody>
          <a:bodyPr>
            <a:normAutofit/>
          </a:bodyPr>
          <a:lstStyle/>
          <a:p>
            <a:r>
              <a:rPr lang="en-US" dirty="0" smtClean="0"/>
              <a:t>After we have finished writing using the close() method, we close the file stream.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31327" y="3029115"/>
            <a:ext cx="7467002" cy="4295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iStream.close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 ();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1545659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0173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if the File is corrupted or does not exist?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022" y="1517691"/>
            <a:ext cx="8342878" cy="4926651"/>
          </a:xfrm>
        </p:spPr>
        <p:txBody>
          <a:bodyPr>
            <a:normAutofit/>
          </a:bodyPr>
          <a:lstStyle/>
          <a:p>
            <a:r>
              <a:rPr lang="en-US" dirty="0" smtClean="0"/>
              <a:t>If the File does not exist or is corrupted, we can’t read from it.</a:t>
            </a:r>
          </a:p>
          <a:p>
            <a:r>
              <a:rPr lang="en-US" dirty="0" smtClean="0"/>
              <a:t>Again, we always </a:t>
            </a:r>
            <a:r>
              <a:rPr lang="en-US" b="1" dirty="0" smtClean="0"/>
              <a:t>try</a:t>
            </a:r>
            <a:r>
              <a:rPr lang="en-US" dirty="0" smtClean="0"/>
              <a:t> to read from a file, but have a clause in case something goes wrong – we use a </a:t>
            </a:r>
            <a:r>
              <a:rPr lang="en-US" b="1" dirty="0" smtClean="0"/>
              <a:t>try – </a:t>
            </a:r>
            <a:r>
              <a:rPr lang="en-US" b="1" dirty="0" smtClean="0"/>
              <a:t>catch</a:t>
            </a:r>
          </a:p>
          <a:p>
            <a:r>
              <a:rPr lang="en-US" dirty="0" smtClean="0"/>
              <a:t>All </a:t>
            </a:r>
            <a:r>
              <a:rPr lang="en-US" dirty="0" smtClean="0"/>
              <a:t>our File IO code is surround by a </a:t>
            </a:r>
            <a:r>
              <a:rPr lang="en-US" b="1" dirty="0" smtClean="0"/>
              <a:t>try{ } </a:t>
            </a:r>
            <a:r>
              <a:rPr lang="en-US" dirty="0" smtClean="0"/>
              <a:t> which is followed </a:t>
            </a:r>
            <a:r>
              <a:rPr lang="en-US" dirty="0" smtClean="0"/>
              <a:t>by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catch(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e){ 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</a:p>
          <a:p>
            <a:pPr lvl="1"/>
            <a:r>
              <a:rPr lang="en-IE" b="1" dirty="0" smtClean="0">
                <a:latin typeface="Courier New" pitchFamily="49" charset="0"/>
                <a:cs typeface="Courier New" pitchFamily="49" charset="0"/>
              </a:rPr>
              <a:t>catch(</a:t>
            </a:r>
            <a:r>
              <a:rPr lang="en-IE" b="1" dirty="0" err="1" smtClean="0">
                <a:latin typeface="Courier New" pitchFamily="49" charset="0"/>
                <a:cs typeface="Courier New" pitchFamily="49" charset="0"/>
              </a:rPr>
              <a:t>ClassNotFoundException</a:t>
            </a:r>
            <a:r>
              <a:rPr lang="en-IE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b="1" dirty="0">
                <a:latin typeface="Courier New" pitchFamily="49" charset="0"/>
                <a:cs typeface="Courier New" pitchFamily="49" charset="0"/>
              </a:rPr>
              <a:t>ex) </a:t>
            </a:r>
            <a:r>
              <a:rPr lang="en-IE" b="1" dirty="0" smtClean="0">
                <a:latin typeface="Courier New" pitchFamily="49" charset="0"/>
                <a:cs typeface="Courier New" pitchFamily="49" charset="0"/>
              </a:rPr>
              <a:t>{ }</a:t>
            </a:r>
          </a:p>
          <a:p>
            <a:r>
              <a:rPr lang="en-IE" dirty="0" smtClean="0">
                <a:cs typeface="Courier New" pitchFamily="49" charset="0"/>
              </a:rPr>
              <a:t>We have to be careful to also check that the class has been defined – hence the additional catch clause.</a:t>
            </a:r>
            <a:endParaRPr lang="en-IE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998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0173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if the File is corrupted or does not exist?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3913" y="1589314"/>
            <a:ext cx="8619899" cy="50802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File 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f = new File ("output.dat");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inStream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 (f);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ObjectInputStream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ObjectInputStream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inStream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Employee 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e  = (Employee) 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oStream.readObject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while 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(e != null) {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empList.add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(e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e 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= (Employee) 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oStream.readObject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}            </a:t>
            </a:r>
            <a:endParaRPr lang="en-IE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JOptionPane.showMessageDialog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(null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, "Success reading from File: "+f);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oStream.close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ClassNotFoundException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 ex) {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Logger.getLogger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EmployeeGUI.class.getName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()).log(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Level.SEVERE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, null, ex);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catch(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 ex){</a:t>
            </a:r>
          </a:p>
          <a:p>
            <a:pPr marL="342900" lvl="1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ex.toString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() + "Error reading from File");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E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758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0822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3 - Reading Objects from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921" y="1424772"/>
            <a:ext cx="8218979" cy="5182862"/>
          </a:xfrm>
        </p:spPr>
        <p:txBody>
          <a:bodyPr>
            <a:normAutofit/>
          </a:bodyPr>
          <a:lstStyle/>
          <a:p>
            <a:r>
              <a:rPr lang="en-US" dirty="0" smtClean="0"/>
              <a:t>Continuing with the </a:t>
            </a:r>
            <a:r>
              <a:rPr lang="en-US" dirty="0" err="1" smtClean="0"/>
              <a:t>EmployeeFileIOObjectsApp</a:t>
            </a:r>
            <a:r>
              <a:rPr lang="en-US" dirty="0" smtClean="0"/>
              <a:t> </a:t>
            </a:r>
            <a:r>
              <a:rPr lang="en-US" dirty="0" smtClean="0"/>
              <a:t>example.</a:t>
            </a:r>
          </a:p>
          <a:p>
            <a:r>
              <a:rPr lang="en-US" dirty="0" smtClean="0"/>
              <a:t>Back in the Design palette </a:t>
            </a:r>
            <a:r>
              <a:rPr lang="en-US" dirty="0" smtClean="0"/>
              <a:t>d</a:t>
            </a:r>
            <a:r>
              <a:rPr lang="en-US" sz="1800" dirty="0" smtClean="0"/>
              <a:t>ouble </a:t>
            </a:r>
            <a:r>
              <a:rPr lang="en-US" sz="1800" dirty="0"/>
              <a:t>click the </a:t>
            </a:r>
            <a:r>
              <a:rPr lang="en-US" sz="1800" b="1" dirty="0" smtClean="0"/>
              <a:t>“Load File” </a:t>
            </a:r>
            <a:r>
              <a:rPr lang="en-US" sz="1800" dirty="0" smtClean="0"/>
              <a:t>to bring us to the </a:t>
            </a:r>
            <a:r>
              <a:rPr lang="en-US" sz="1800" dirty="0"/>
              <a:t>new </a:t>
            </a:r>
            <a:r>
              <a:rPr lang="en-US" sz="1800" dirty="0" err="1" smtClean="0"/>
              <a:t>loadJBActionPerformed</a:t>
            </a:r>
            <a:r>
              <a:rPr lang="en-US" sz="1800" dirty="0" smtClean="0"/>
              <a:t> method</a:t>
            </a:r>
            <a:r>
              <a:rPr lang="en-US" sz="1800" dirty="0"/>
              <a:t>.</a:t>
            </a:r>
          </a:p>
          <a:p>
            <a:r>
              <a:rPr lang="en-US" sz="1800" dirty="0"/>
              <a:t>We want </a:t>
            </a:r>
            <a:r>
              <a:rPr lang="en-US" sz="1800" dirty="0" smtClean="0"/>
              <a:t>to amend this method to </a:t>
            </a:r>
            <a:r>
              <a:rPr lang="en-US" sz="1800" dirty="0" smtClean="0"/>
              <a:t>read all </a:t>
            </a:r>
            <a:r>
              <a:rPr lang="en-US" sz="1800" dirty="0"/>
              <a:t>data that is stored in our </a:t>
            </a:r>
            <a:r>
              <a:rPr lang="en-US" sz="1800" dirty="0" smtClean="0"/>
              <a:t>file and populate an array of objects. </a:t>
            </a:r>
          </a:p>
          <a:p>
            <a:r>
              <a:rPr lang="en-US" dirty="0" smtClean="0"/>
              <a:t>First </a:t>
            </a:r>
            <a:r>
              <a:rPr lang="en-US" dirty="0" smtClean="0"/>
              <a:t>set </a:t>
            </a:r>
            <a:r>
              <a:rPr lang="en-US" dirty="0" smtClean="0"/>
              <a:t>up the File objects and Fix </a:t>
            </a:r>
            <a:r>
              <a:rPr lang="en-US" dirty="0" smtClean="0"/>
              <a:t>imports</a:t>
            </a:r>
            <a:endParaRPr lang="en-US" dirty="0" smtClean="0"/>
          </a:p>
        </p:txBody>
      </p:sp>
      <p:pic>
        <p:nvPicPr>
          <p:cNvPr id="5122" name="Picture 2" descr="C:\Users\cmcgloughlin\Downloads\b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25" y="4271962"/>
            <a:ext cx="269557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cmcgloughlin\Downloads\b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45" y="4271962"/>
            <a:ext cx="542925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527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2768"/>
            <a:ext cx="8913813" cy="914400"/>
          </a:xfrm>
        </p:spPr>
        <p:txBody>
          <a:bodyPr/>
          <a:lstStyle/>
          <a:p>
            <a:r>
              <a:rPr lang="en-US" dirty="0"/>
              <a:t>2. Reading Text from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448" y="1589962"/>
            <a:ext cx="8456452" cy="4676367"/>
          </a:xfrm>
        </p:spPr>
        <p:txBody>
          <a:bodyPr>
            <a:normAutofit/>
          </a:bodyPr>
          <a:lstStyle/>
          <a:p>
            <a:r>
              <a:rPr lang="en-US" dirty="0" smtClean="0"/>
              <a:t>Since </a:t>
            </a:r>
            <a:r>
              <a:rPr lang="en-US" dirty="0" smtClean="0"/>
              <a:t>each object is written separately, we use a while loop to get each element in the file and save to our </a:t>
            </a:r>
            <a:r>
              <a:rPr lang="en-US" dirty="0" err="1" smtClean="0"/>
              <a:t>arraylist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Since we don’t want duplicate data, it might be nice to clear the array List before populating it.  This can be done usin</a:t>
            </a:r>
            <a:r>
              <a:rPr lang="en-US" dirty="0" smtClean="0"/>
              <a:t>g the clear method before we read the details of the file.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146" name="Picture 2" descr="C:\Users\cmcgloughlin\Downloads\b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206" y="2251982"/>
            <a:ext cx="56197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cmcgloughlin\Downloads\b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206" y="5562601"/>
            <a:ext cx="4126365" cy="42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723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cmcgloughlin\Downloads\b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1" y="726848"/>
            <a:ext cx="7781900" cy="548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509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4154"/>
            <a:ext cx="8913813" cy="914400"/>
          </a:xfrm>
        </p:spPr>
        <p:txBody>
          <a:bodyPr/>
          <a:lstStyle/>
          <a:p>
            <a:r>
              <a:rPr lang="en-US" dirty="0" smtClean="0"/>
              <a:t>Notification of Successful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296" y="1406500"/>
            <a:ext cx="8273604" cy="4996224"/>
          </a:xfrm>
        </p:spPr>
        <p:txBody>
          <a:bodyPr/>
          <a:lstStyle/>
          <a:p>
            <a:r>
              <a:rPr lang="en-US" dirty="0" smtClean="0"/>
              <a:t>Its worth adding some kind of print statement or message to show successful completion of File I/O.</a:t>
            </a:r>
          </a:p>
          <a:p>
            <a:r>
              <a:rPr lang="en-US" dirty="0" smtClean="0"/>
              <a:t>For both read and write, a </a:t>
            </a:r>
            <a:r>
              <a:rPr lang="en-US" dirty="0" err="1" smtClean="0"/>
              <a:t>JOptionPane</a:t>
            </a:r>
            <a:r>
              <a:rPr lang="en-US" dirty="0" smtClean="0"/>
              <a:t> stating successful attempt completed was added to the </a:t>
            </a:r>
            <a:r>
              <a:rPr lang="en-US" dirty="0" err="1" smtClean="0"/>
              <a:t>actionPerformed</a:t>
            </a:r>
            <a:r>
              <a:rPr lang="en-US" dirty="0" smtClean="0"/>
              <a:t> methods.</a:t>
            </a:r>
          </a:p>
          <a:p>
            <a:r>
              <a:rPr lang="en-US" dirty="0" smtClean="0"/>
              <a:t>For example,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7826" y="3931066"/>
            <a:ext cx="7301454" cy="3459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200" dirty="0">
                <a:latin typeface="Courier New" pitchFamily="49" charset="0"/>
                <a:cs typeface="Courier New" pitchFamily="49" charset="0"/>
              </a:rPr>
              <a:t> JOptionPane.showMessageDialog(null, "Success reading from File: "+f);</a:t>
            </a:r>
          </a:p>
        </p:txBody>
      </p:sp>
    </p:spTree>
    <p:extLst>
      <p:ext uri="{BB962C8B-B14F-4D97-AF65-F5344CB8AC3E}">
        <p14:creationId xmlns:p14="http://schemas.microsoft.com/office/powerpoint/2010/main" val="2492848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Arrays/</a:t>
            </a:r>
            <a:r>
              <a:rPr lang="en-IE" dirty="0" err="1" smtClean="0"/>
              <a:t>ArrayLists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It is possible to write the entire </a:t>
            </a:r>
            <a:r>
              <a:rPr lang="en-IE" dirty="0" err="1" smtClean="0"/>
              <a:t>ArrayList</a:t>
            </a:r>
            <a:r>
              <a:rPr lang="en-IE" dirty="0" smtClean="0"/>
              <a:t> (or Array) of objects to the file all at once and similarly to read the entire </a:t>
            </a:r>
            <a:r>
              <a:rPr lang="en-IE" dirty="0" err="1" smtClean="0"/>
              <a:t>ArrayList</a:t>
            </a:r>
            <a:r>
              <a:rPr lang="en-IE" dirty="0" smtClean="0"/>
              <a:t> (or Array) of objects from the file all at once.</a:t>
            </a:r>
          </a:p>
          <a:p>
            <a:r>
              <a:rPr lang="en-IE" dirty="0" smtClean="0"/>
              <a:t>This example given </a:t>
            </a:r>
            <a:r>
              <a:rPr lang="en-IE" dirty="0" err="1" smtClean="0"/>
              <a:t>EmployeeFileIOArrayObjects</a:t>
            </a:r>
            <a:r>
              <a:rPr lang="en-IE" dirty="0" smtClean="0"/>
              <a:t> project.</a:t>
            </a:r>
          </a:p>
          <a:p>
            <a:r>
              <a:rPr lang="en-IE" dirty="0" smtClean="0"/>
              <a:t>We simply omit the while loop and write or read the entire array all at once. </a:t>
            </a:r>
          </a:p>
        </p:txBody>
      </p:sp>
    </p:spTree>
    <p:extLst>
      <p:ext uri="{BB962C8B-B14F-4D97-AF65-F5344CB8AC3E}">
        <p14:creationId xmlns:p14="http://schemas.microsoft.com/office/powerpoint/2010/main" val="1779284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329199"/>
            <a:ext cx="8913813" cy="914400"/>
          </a:xfrm>
        </p:spPr>
        <p:txBody>
          <a:bodyPr/>
          <a:lstStyle/>
          <a:p>
            <a:r>
              <a:rPr lang="en-IE" dirty="0" smtClean="0"/>
              <a:t>Writing </a:t>
            </a:r>
            <a:r>
              <a:rPr lang="en-IE" dirty="0" err="1" smtClean="0"/>
              <a:t>ArrayList</a:t>
            </a:r>
            <a:r>
              <a:rPr lang="en-IE" dirty="0" smtClean="0"/>
              <a:t> of Objects</a:t>
            </a:r>
            <a:endParaRPr lang="en-IE" dirty="0"/>
          </a:p>
        </p:txBody>
      </p:sp>
      <p:pic>
        <p:nvPicPr>
          <p:cNvPr id="4" name="Picture 2" descr="C:\Users\cmcgloughlin\Downloads\b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04" y="1850572"/>
            <a:ext cx="7709742" cy="425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85824" y="1430791"/>
            <a:ext cx="7610476" cy="691924"/>
          </a:xfrm>
        </p:spPr>
        <p:txBody>
          <a:bodyPr/>
          <a:lstStyle/>
          <a:p>
            <a:r>
              <a:rPr lang="en-IE" dirty="0" smtClean="0"/>
              <a:t>To write an entire </a:t>
            </a:r>
            <a:r>
              <a:rPr lang="en-IE" dirty="0" err="1" smtClean="0"/>
              <a:t>ArrayList</a:t>
            </a:r>
            <a:r>
              <a:rPr lang="en-IE" dirty="0" smtClean="0"/>
              <a:t> of Object we do the following :</a:t>
            </a:r>
          </a:p>
        </p:txBody>
      </p:sp>
      <p:sp>
        <p:nvSpPr>
          <p:cNvPr id="6" name="Rectangle 5"/>
          <p:cNvSpPr/>
          <p:nvPr/>
        </p:nvSpPr>
        <p:spPr>
          <a:xfrm>
            <a:off x="276224" y="3374571"/>
            <a:ext cx="1219200" cy="604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200" dirty="0" smtClean="0"/>
              <a:t>This is the only change</a:t>
            </a:r>
            <a:endParaRPr lang="en-IE" sz="1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95424" y="3875314"/>
            <a:ext cx="583747" cy="413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0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Step 1: </a:t>
            </a:r>
            <a:r>
              <a:rPr lang="en-IE" dirty="0" err="1" smtClean="0"/>
              <a:t>Serializable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To write and read objects to/from files we must first make the class </a:t>
            </a:r>
            <a:r>
              <a:rPr lang="en-IE" dirty="0" err="1" smtClean="0"/>
              <a:t>serializable</a:t>
            </a:r>
            <a:r>
              <a:rPr lang="en-IE" dirty="0" smtClean="0"/>
              <a:t>.</a:t>
            </a:r>
          </a:p>
          <a:p>
            <a:endParaRPr lang="en-IE" dirty="0"/>
          </a:p>
          <a:p>
            <a:endParaRPr lang="en-IE" dirty="0" smtClean="0"/>
          </a:p>
          <a:p>
            <a:r>
              <a:rPr lang="en-IE" dirty="0" err="1" smtClean="0"/>
              <a:t>Serializable</a:t>
            </a:r>
            <a:r>
              <a:rPr lang="en-IE" dirty="0" smtClean="0"/>
              <a:t> is an Interface and java needs to know where to find it. </a:t>
            </a:r>
          </a:p>
          <a:p>
            <a:endParaRPr lang="en-IE" dirty="0"/>
          </a:p>
          <a:p>
            <a:r>
              <a:rPr lang="en-IE" dirty="0" smtClean="0"/>
              <a:t>No other changes are needed in the </a:t>
            </a:r>
            <a:r>
              <a:rPr lang="en-IE" dirty="0" err="1" smtClean="0"/>
              <a:t>instantiable</a:t>
            </a:r>
            <a:r>
              <a:rPr lang="en-IE" dirty="0" smtClean="0"/>
              <a:t> class.</a:t>
            </a:r>
            <a:endParaRPr lang="en-I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14424" y="3466892"/>
            <a:ext cx="7467002" cy="7908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ublic class Employee implements 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….</a:t>
            </a:r>
            <a:endParaRPr lang="en-IE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E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14424" y="5165413"/>
            <a:ext cx="7467002" cy="395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mport 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java.io.Serializable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IE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sz="900" dirty="0"/>
          </a:p>
        </p:txBody>
      </p:sp>
    </p:spTree>
    <p:extLst>
      <p:ext uri="{BB962C8B-B14F-4D97-AF65-F5344CB8AC3E}">
        <p14:creationId xmlns:p14="http://schemas.microsoft.com/office/powerpoint/2010/main" val="505209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1856"/>
            <a:ext cx="8913813" cy="914400"/>
          </a:xfrm>
        </p:spPr>
        <p:txBody>
          <a:bodyPr/>
          <a:lstStyle/>
          <a:p>
            <a:r>
              <a:rPr lang="en-IE" dirty="0" smtClean="0"/>
              <a:t>Reading </a:t>
            </a:r>
            <a:r>
              <a:rPr lang="en-IE" dirty="0" err="1" smtClean="0"/>
              <a:t>ArrayList</a:t>
            </a:r>
            <a:r>
              <a:rPr lang="en-IE" dirty="0" smtClean="0"/>
              <a:t> from a File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1463449"/>
            <a:ext cx="7610476" cy="822552"/>
          </a:xfrm>
        </p:spPr>
        <p:txBody>
          <a:bodyPr/>
          <a:lstStyle/>
          <a:p>
            <a:r>
              <a:rPr lang="en-IE" dirty="0"/>
              <a:t>To </a:t>
            </a:r>
            <a:r>
              <a:rPr lang="en-IE" dirty="0" smtClean="0"/>
              <a:t>read an </a:t>
            </a:r>
            <a:r>
              <a:rPr lang="en-IE" dirty="0"/>
              <a:t>entire </a:t>
            </a:r>
            <a:r>
              <a:rPr lang="en-IE" dirty="0" err="1"/>
              <a:t>ArrayList</a:t>
            </a:r>
            <a:r>
              <a:rPr lang="en-IE" dirty="0"/>
              <a:t> of </a:t>
            </a:r>
            <a:r>
              <a:rPr lang="en-IE" dirty="0" smtClean="0"/>
              <a:t>Objects from a file we do </a:t>
            </a:r>
            <a:r>
              <a:rPr lang="en-IE" dirty="0"/>
              <a:t>the following :</a:t>
            </a:r>
          </a:p>
        </p:txBody>
      </p:sp>
      <p:pic>
        <p:nvPicPr>
          <p:cNvPr id="9218" name="Picture 2" descr="C:\Users\cmcgloughlin\Downloads\b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2228168"/>
            <a:ext cx="7285549" cy="360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6224" y="3374571"/>
            <a:ext cx="1219200" cy="604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200" dirty="0" smtClean="0"/>
              <a:t>This is the only change</a:t>
            </a:r>
            <a:endParaRPr lang="en-IE" sz="12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95424" y="3676650"/>
            <a:ext cx="583747" cy="413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397452" y="4288971"/>
            <a:ext cx="877662" cy="302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8252" y="4288971"/>
            <a:ext cx="1219200" cy="604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200" dirty="0" smtClean="0"/>
              <a:t>Note: we cast as an </a:t>
            </a:r>
            <a:r>
              <a:rPr lang="en-IE" sz="1200" dirty="0" err="1" smtClean="0"/>
              <a:t>ArrayList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218496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2769"/>
            <a:ext cx="8913813" cy="914400"/>
          </a:xfrm>
        </p:spPr>
        <p:txBody>
          <a:bodyPr/>
          <a:lstStyle/>
          <a:p>
            <a:r>
              <a:rPr lang="en-US" dirty="0" smtClean="0"/>
              <a:t>Step 2: Writing Objects to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71" y="1707662"/>
            <a:ext cx="8511141" cy="4807051"/>
          </a:xfrm>
        </p:spPr>
        <p:txBody>
          <a:bodyPr>
            <a:normAutofit/>
          </a:bodyPr>
          <a:lstStyle/>
          <a:p>
            <a:r>
              <a:rPr lang="en-US" dirty="0" smtClean="0"/>
              <a:t>Import the correct java package.  All of the packages are in the </a:t>
            </a:r>
            <a:r>
              <a:rPr lang="en-US" dirty="0" err="1" smtClean="0"/>
              <a:t>java.io</a:t>
            </a:r>
            <a:r>
              <a:rPr lang="en-US" dirty="0" smtClean="0"/>
              <a:t> package.  If we don</a:t>
            </a:r>
            <a:r>
              <a:rPr lang="fr-FR" dirty="0" smtClean="0"/>
              <a:t>’</a:t>
            </a:r>
            <a:r>
              <a:rPr lang="en-US" dirty="0" smtClean="0"/>
              <a:t>t know the name of the class we can import the entire class. 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However, it is far more efficient to import the classes we actually     use</a:t>
            </a:r>
            <a:r>
              <a:rPr lang="en-US" dirty="0" smtClean="0"/>
              <a:t>. Since we are writing objects to a file, we use a different set of classes than writing text to a file.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58641" y="2896953"/>
            <a:ext cx="7467002" cy="3989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/>
              <a:t>import java.io.*;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sz="9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58641" y="4537686"/>
            <a:ext cx="7467002" cy="7908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/>
              <a:t>import java.io.File;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/>
              <a:t>import </a:t>
            </a:r>
            <a:r>
              <a:rPr lang="en-IE" sz="1400" dirty="0" err="1" smtClean="0"/>
              <a:t>java.io.FileOutputStream</a:t>
            </a:r>
            <a:r>
              <a:rPr lang="en-IE" sz="1400" dirty="0" smtClean="0"/>
              <a:t>;</a:t>
            </a:r>
            <a:endParaRPr lang="en-IE" sz="1400" dirty="0" smtClean="0"/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/>
              <a:t>import </a:t>
            </a:r>
            <a:r>
              <a:rPr lang="en-IE" sz="1400" dirty="0" err="1" smtClean="0"/>
              <a:t>java.io.ObjectOutputStream</a:t>
            </a:r>
            <a:r>
              <a:rPr lang="en-IE" sz="1400" dirty="0" smtClean="0"/>
              <a:t>;</a:t>
            </a:r>
            <a:endParaRPr lang="en-IE" sz="1400" dirty="0" smtClean="0"/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sz="900" dirty="0"/>
          </a:p>
        </p:txBody>
      </p:sp>
    </p:spTree>
    <p:extLst>
      <p:ext uri="{BB962C8B-B14F-4D97-AF65-F5344CB8AC3E}">
        <p14:creationId xmlns:p14="http://schemas.microsoft.com/office/powerpoint/2010/main" val="2854471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4066"/>
            <a:ext cx="8913813" cy="914400"/>
          </a:xfrm>
        </p:spPr>
        <p:txBody>
          <a:bodyPr/>
          <a:lstStyle/>
          <a:p>
            <a:r>
              <a:rPr lang="en-US" dirty="0"/>
              <a:t>Step 2: Writing Objects to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150" y="1697337"/>
            <a:ext cx="7610476" cy="36707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Open a file </a:t>
            </a:r>
            <a:r>
              <a:rPr lang="en-US" dirty="0" smtClean="0"/>
              <a:t>pointer.  Tell Java where the file is and what it is called.  </a:t>
            </a:r>
          </a:p>
          <a:p>
            <a:r>
              <a:rPr lang="en-US" dirty="0" smtClean="0"/>
              <a:t>If the file is in the same directory, we simply specify the name of the file.</a:t>
            </a:r>
          </a:p>
          <a:p>
            <a:endParaRPr lang="en-US" dirty="0"/>
          </a:p>
          <a:p>
            <a:r>
              <a:rPr lang="en-US" dirty="0" smtClean="0"/>
              <a:t>The file should have the file extension </a:t>
            </a:r>
            <a:r>
              <a:rPr lang="en-US" dirty="0" smtClean="0"/>
              <a:t>.</a:t>
            </a:r>
            <a:r>
              <a:rPr lang="en-US" dirty="0" err="1" smtClean="0"/>
              <a:t>dat</a:t>
            </a:r>
            <a:r>
              <a:rPr lang="en-US" dirty="0" smtClean="0"/>
              <a:t> or .data to store objects</a:t>
            </a:r>
            <a:endParaRPr lang="en-US" dirty="0" smtClean="0"/>
          </a:p>
          <a:p>
            <a:r>
              <a:rPr lang="en-US" dirty="0" smtClean="0"/>
              <a:t>If the file is location elsewhere we also specify the path to the file.  Note: the double \\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85624" y="3439021"/>
            <a:ext cx="7467002" cy="3989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/>
              <a:t>File f = new File (“</a:t>
            </a:r>
            <a:r>
              <a:rPr lang="en-IE" sz="1400" dirty="0" smtClean="0"/>
              <a:t>output.dat”);</a:t>
            </a:r>
            <a:endParaRPr lang="en-IE" sz="1400" dirty="0" smtClean="0"/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sz="9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85624" y="5460142"/>
            <a:ext cx="7467002" cy="3989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/>
              <a:t>File f = new File (“C:\\myfolder\\somewhere\\</a:t>
            </a:r>
            <a:r>
              <a:rPr lang="en-IE" sz="1400" dirty="0" smtClean="0"/>
              <a:t>output.dat”);</a:t>
            </a:r>
            <a:endParaRPr lang="en-IE" sz="1400" dirty="0" smtClean="0"/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sz="900" dirty="0"/>
          </a:p>
        </p:txBody>
      </p:sp>
    </p:spTree>
    <p:extLst>
      <p:ext uri="{BB962C8B-B14F-4D97-AF65-F5344CB8AC3E}">
        <p14:creationId xmlns:p14="http://schemas.microsoft.com/office/powerpoint/2010/main" val="141065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3093"/>
            <a:ext cx="8913813" cy="914400"/>
          </a:xfrm>
        </p:spPr>
        <p:txBody>
          <a:bodyPr/>
          <a:lstStyle/>
          <a:p>
            <a:r>
              <a:rPr lang="en-US" dirty="0"/>
              <a:t>Step 2: Writing Objects to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971" y="1620936"/>
            <a:ext cx="8280929" cy="4645394"/>
          </a:xfrm>
        </p:spPr>
        <p:txBody>
          <a:bodyPr/>
          <a:lstStyle/>
          <a:p>
            <a:r>
              <a:rPr lang="en-US" dirty="0" smtClean="0"/>
              <a:t>Open a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object </a:t>
            </a:r>
            <a:r>
              <a:rPr lang="en-US" dirty="0" smtClean="0"/>
              <a:t>and pass the file pointer to it.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opens a data stream to the specified file, which allows us </a:t>
            </a:r>
            <a:r>
              <a:rPr lang="en-US" dirty="0" smtClean="0"/>
              <a:t>write the object </a:t>
            </a:r>
            <a:r>
              <a:rPr lang="en-US" dirty="0" smtClean="0"/>
              <a:t>to the file.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7826" y="2416903"/>
            <a:ext cx="7467002" cy="3916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600" dirty="0" err="1"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600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IE" sz="1600" dirty="0" err="1"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(f);</a:t>
            </a:r>
            <a:endParaRPr lang="en-IE" sz="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48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Writing Objects to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469" y="2358100"/>
            <a:ext cx="7971182" cy="4104991"/>
          </a:xfrm>
        </p:spPr>
        <p:txBody>
          <a:bodyPr/>
          <a:lstStyle/>
          <a:p>
            <a:r>
              <a:rPr lang="en-US" dirty="0" smtClean="0"/>
              <a:t>Open a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ObjectOutputStream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object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takes the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object </a:t>
            </a:r>
            <a:r>
              <a:rPr lang="en-US" dirty="0" smtClean="0"/>
              <a:t>as a parameter and </a:t>
            </a:r>
            <a:r>
              <a:rPr lang="en-US" dirty="0" smtClean="0"/>
              <a:t>writes the actual objec</a:t>
            </a:r>
            <a:r>
              <a:rPr lang="en-US" dirty="0" smtClean="0"/>
              <a:t>t to the file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7826" y="3893296"/>
            <a:ext cx="7467002" cy="6184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600" dirty="0" err="1">
                <a:latin typeface="Courier New" pitchFamily="49" charset="0"/>
                <a:cs typeface="Courier New" pitchFamily="49" charset="0"/>
              </a:rPr>
              <a:t>ObjectOutputStream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600" dirty="0" err="1"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IE" sz="1600" dirty="0" err="1">
                <a:latin typeface="Courier New" pitchFamily="49" charset="0"/>
                <a:cs typeface="Courier New" pitchFamily="49" charset="0"/>
              </a:rPr>
              <a:t>ObjectOutputStream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E" sz="1600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IE" sz="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97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Writing Objects to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697" y="2175292"/>
            <a:ext cx="8353203" cy="4108524"/>
          </a:xfrm>
        </p:spPr>
        <p:txBody>
          <a:bodyPr>
            <a:normAutofit/>
          </a:bodyPr>
          <a:lstStyle/>
          <a:p>
            <a:r>
              <a:rPr lang="en-US" dirty="0" smtClean="0"/>
              <a:t>The actual writing is done using the </a:t>
            </a:r>
            <a:r>
              <a:rPr lang="en-US" dirty="0" err="1" smtClean="0"/>
              <a:t>writeObject</a:t>
            </a:r>
            <a:r>
              <a:rPr lang="en-US" dirty="0" smtClean="0"/>
              <a:t> </a:t>
            </a:r>
            <a:r>
              <a:rPr lang="en-US" dirty="0" smtClean="0"/>
              <a:t>() method.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After we have finished writing using the close() method, we close the file stream.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6129" y="2823482"/>
            <a:ext cx="7467002" cy="452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600" dirty="0" err="1">
                <a:latin typeface="Courier New" pitchFamily="49" charset="0"/>
                <a:cs typeface="Courier New" pitchFamily="49" charset="0"/>
              </a:rPr>
              <a:t>outputStream.writeObject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(e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I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6129" y="4794759"/>
            <a:ext cx="7467002" cy="4295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outputStream.close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();</a:t>
            </a:r>
            <a:endParaRPr lang="en-IE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855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0173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if the File is corrupted or does not exist?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022" y="1517692"/>
            <a:ext cx="8342878" cy="47486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the case of </a:t>
            </a:r>
            <a:r>
              <a:rPr lang="en-US" dirty="0" smtClean="0"/>
              <a:t>writing </a:t>
            </a:r>
            <a:r>
              <a:rPr lang="en-US" dirty="0" smtClean="0"/>
              <a:t>to a file, if the file does not already exist, Java will create it for you. </a:t>
            </a:r>
          </a:p>
          <a:p>
            <a:r>
              <a:rPr lang="en-US" dirty="0" smtClean="0"/>
              <a:t>However, the file could get corrupted or not be writable for some reason.</a:t>
            </a:r>
          </a:p>
          <a:p>
            <a:r>
              <a:rPr lang="en-US" dirty="0" smtClean="0"/>
              <a:t>We always </a:t>
            </a:r>
            <a:r>
              <a:rPr lang="en-US" b="1" dirty="0" smtClean="0"/>
              <a:t>try</a:t>
            </a:r>
            <a:r>
              <a:rPr lang="en-US" dirty="0" smtClean="0"/>
              <a:t> to write to a file, but have a clause in case something goes wrong.  This is known as a </a:t>
            </a:r>
            <a:r>
              <a:rPr lang="en-US" b="1" dirty="0" smtClean="0"/>
              <a:t>try-catch. </a:t>
            </a:r>
          </a:p>
          <a:p>
            <a:r>
              <a:rPr lang="en-US" dirty="0" smtClean="0"/>
              <a:t>All our File IO code is surround by a </a:t>
            </a:r>
            <a:r>
              <a:rPr lang="en-US" b="1" dirty="0" smtClean="0"/>
              <a:t>try{ } </a:t>
            </a:r>
          </a:p>
          <a:p>
            <a:r>
              <a:rPr lang="en-US" dirty="0" smtClean="0"/>
              <a:t>This is following by </a:t>
            </a:r>
            <a:r>
              <a:rPr lang="en-US" b="1" dirty="0" smtClean="0"/>
              <a:t>catch(</a:t>
            </a:r>
            <a:r>
              <a:rPr lang="en-US" b="1" dirty="0" err="1" smtClean="0"/>
              <a:t>IOException</a:t>
            </a:r>
            <a:r>
              <a:rPr lang="en-US" b="1" dirty="0" smtClean="0"/>
              <a:t> e){ } </a:t>
            </a:r>
          </a:p>
          <a:p>
            <a:r>
              <a:rPr lang="en-US" b="1" dirty="0" err="1" smtClean="0"/>
              <a:t>IOException</a:t>
            </a:r>
            <a:r>
              <a:rPr lang="en-US" b="1" dirty="0" smtClean="0"/>
              <a:t> </a:t>
            </a:r>
            <a:r>
              <a:rPr lang="en-US" dirty="0" smtClean="0"/>
              <a:t>is a class that watches for problems associated to reading / writing to a file.</a:t>
            </a:r>
          </a:p>
          <a:p>
            <a:r>
              <a:rPr lang="en-US" dirty="0" smtClean="0"/>
              <a:t>We normally print out the exception that is caught and print our own meaningful message.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977381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2921</TotalTime>
  <Words>1567</Words>
  <Application>Microsoft Office PowerPoint</Application>
  <PresentationFormat>On-screen Show (4:3)</PresentationFormat>
  <Paragraphs>188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Perception</vt:lpstr>
      <vt:lpstr>File Handling – FILE I/O Reading and Writing Objects from / to Files</vt:lpstr>
      <vt:lpstr>Worked Example</vt:lpstr>
      <vt:lpstr>Step 1: Serializable</vt:lpstr>
      <vt:lpstr>Step 2: Writing Objects to a File</vt:lpstr>
      <vt:lpstr>Step 2: Writing Objects to a File</vt:lpstr>
      <vt:lpstr>Step 2: Writing Objects to a File</vt:lpstr>
      <vt:lpstr>Step 2: Writing Objects to a File</vt:lpstr>
      <vt:lpstr>Step 2: Writing Objects to a File</vt:lpstr>
      <vt:lpstr>What if the File is corrupted or does not exist?</vt:lpstr>
      <vt:lpstr>try-catch</vt:lpstr>
      <vt:lpstr>Step 2: Writing Objects to a File</vt:lpstr>
      <vt:lpstr>Instantiable Classes</vt:lpstr>
      <vt:lpstr>EmployeeGUI.java</vt:lpstr>
      <vt:lpstr>writeJBActionPerformed</vt:lpstr>
      <vt:lpstr>PowerPoint Presentation</vt:lpstr>
      <vt:lpstr>Step 3 - Reading Objects from a File</vt:lpstr>
      <vt:lpstr>Step 3 - Reading Objects from a File</vt:lpstr>
      <vt:lpstr>Step 3 - Reading Objects from a File</vt:lpstr>
      <vt:lpstr>Step 3 - Reading Objects from a File</vt:lpstr>
      <vt:lpstr>Step 3 - Reading Objects from a File</vt:lpstr>
      <vt:lpstr>Step 3 - Reading Objects from a File</vt:lpstr>
      <vt:lpstr>What if the File is corrupted or does not exist?</vt:lpstr>
      <vt:lpstr>What if the File is corrupted or does not exist?</vt:lpstr>
      <vt:lpstr>Step 3 - Reading Objects from a File</vt:lpstr>
      <vt:lpstr>2. Reading Text from a File</vt:lpstr>
      <vt:lpstr>PowerPoint Presentation</vt:lpstr>
      <vt:lpstr>Notification of Successful I/O</vt:lpstr>
      <vt:lpstr>Arrays/ArrayLists</vt:lpstr>
      <vt:lpstr>Writing ArrayList of Objects</vt:lpstr>
      <vt:lpstr>Reading ArrayList from a File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Carole McGloughlin</dc:creator>
  <cp:lastModifiedBy>Carole McGloughlin</cp:lastModifiedBy>
  <cp:revision>94</cp:revision>
  <dcterms:created xsi:type="dcterms:W3CDTF">2013-02-06T11:13:15Z</dcterms:created>
  <dcterms:modified xsi:type="dcterms:W3CDTF">2013-03-26T17:09:10Z</dcterms:modified>
</cp:coreProperties>
</file>