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sldIdLst>
    <p:sldId id="406" r:id="rId2"/>
    <p:sldId id="405" r:id="rId3"/>
    <p:sldId id="359" r:id="rId4"/>
    <p:sldId id="369" r:id="rId5"/>
    <p:sldId id="409" r:id="rId6"/>
    <p:sldId id="372" r:id="rId7"/>
    <p:sldId id="373" r:id="rId8"/>
    <p:sldId id="376" r:id="rId9"/>
    <p:sldId id="378" r:id="rId10"/>
    <p:sldId id="379" r:id="rId11"/>
    <p:sldId id="380" r:id="rId12"/>
    <p:sldId id="382" r:id="rId13"/>
    <p:sldId id="383" r:id="rId14"/>
    <p:sldId id="384" r:id="rId15"/>
    <p:sldId id="407" r:id="rId16"/>
    <p:sldId id="385" r:id="rId17"/>
    <p:sldId id="387" r:id="rId18"/>
    <p:sldId id="388" r:id="rId19"/>
    <p:sldId id="403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648"/>
    <a:srgbClr val="CCA700"/>
    <a:srgbClr val="E67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4B567-62C8-42D0-B4B6-329D29CBF7ED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03D94-D9DB-4A00-B2D7-63BCD4494D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830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mtClean="0"/>
              <a:t>Course description</a:t>
            </a:r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mtClean="0"/>
              <a:t>September 2004</a:t>
            </a:r>
          </a:p>
        </p:txBody>
      </p:sp>
      <p:sp>
        <p:nvSpPr>
          <p:cNvPr id="36868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mtClean="0"/>
              <a:t>NCI BSHSS2 SWD3</a:t>
            </a:r>
          </a:p>
        </p:txBody>
      </p:sp>
      <p:sp>
        <p:nvSpPr>
          <p:cNvPr id="368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CB416C-72B1-4A43-BDD9-1C464CAC90D6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 smtClean="0"/>
          </a:p>
        </p:txBody>
      </p:sp>
      <p:sp>
        <p:nvSpPr>
          <p:cNvPr id="368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52327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2DC0-1B07-464E-8E50-931961ADBD85}" type="datetimeFigureOut">
              <a:rPr lang="en-IE" smtClean="0"/>
              <a:pPr/>
              <a:t>31/01/2015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34D5-39BD-4753-B598-D509810BF7CA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309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2DC0-1B07-464E-8E50-931961ADBD85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34D5-39BD-4753-B598-D509810BF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79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2DC0-1B07-464E-8E50-931961ADBD85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34D5-39BD-4753-B598-D509810BF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3466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03870"/>
            <a:ext cx="8064896" cy="704850"/>
          </a:xfrm>
        </p:spPr>
        <p:txBody>
          <a:bodyPr/>
          <a:lstStyle>
            <a:lvl1pPr>
              <a:defRPr>
                <a:solidFill>
                  <a:srgbClr val="0006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2DC0-1B07-464E-8E50-931961ADBD85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34D5-39BD-4753-B598-D509810BF7CA}" type="slidenum">
              <a:rPr lang="en-IE" smtClean="0"/>
              <a:t>‹#›</a:t>
            </a:fld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1520" y="980728"/>
            <a:ext cx="8640960" cy="792088"/>
          </a:xfrm>
          <a:solidFill>
            <a:srgbClr val="CCA700"/>
          </a:solidFill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1520" y="2204864"/>
            <a:ext cx="8640960" cy="4176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907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03870"/>
            <a:ext cx="8064896" cy="704850"/>
          </a:xfrm>
        </p:spPr>
        <p:txBody>
          <a:bodyPr/>
          <a:lstStyle>
            <a:lvl1pPr>
              <a:defRPr>
                <a:solidFill>
                  <a:srgbClr val="0006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2DC0-1B07-464E-8E50-931961ADBD85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34D5-39BD-4753-B598-D509810BF7CA}" type="slidenum">
              <a:rPr lang="en-IE" smtClean="0"/>
              <a:t>‹#›</a:t>
            </a:fld>
            <a:endParaRPr lang="en-IE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251520" y="1772816"/>
            <a:ext cx="864096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1520" y="980728"/>
            <a:ext cx="8640960" cy="792088"/>
          </a:xfrm>
          <a:solidFill>
            <a:srgbClr val="000648"/>
          </a:solidFill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1520" y="2204864"/>
            <a:ext cx="8640960" cy="4176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91012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064896" cy="72008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34D5-39BD-4753-B598-D509810BF7CA}" type="slidenum">
              <a:rPr lang="en-IE" smtClean="0"/>
              <a:t>‹#›</a:t>
            </a:fld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2DC0-1B07-464E-8E50-931961ADBD85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1" latinLnBrk="0" hangingPunct="1">
              <a:buFont typeface="Wingdings 3" panose="05040102010807070707" pitchFamily="18" charset="2"/>
              <a:buChar char=""/>
              <a:defRPr kumimoji="0" lang="en-US" sz="26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latinLnBrk="0" hangingPunct="1">
              <a:buFont typeface="Wingdings 3" panose="05040102010807070707" pitchFamily="18" charset="2"/>
              <a:buChar char=""/>
              <a:defRPr kumimoji="0" lang="en-US" sz="23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rtl="0" eaLnBrk="1" latinLnBrk="0" hangingPunct="1">
              <a:buFont typeface="Wingdings 3" panose="05040102010807070707" pitchFamily="18" charset="2"/>
              <a:buChar char=""/>
              <a:defRPr kumimoji="0" lang="en-US" sz="20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1" latinLnBrk="0" hangingPunct="1">
              <a:buFont typeface="Wingdings" panose="05000000000000000000" pitchFamily="2" charset="2"/>
              <a:buChar char=""/>
              <a:defRPr kumimoji="0" lang="en-US" sz="18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1" latinLnBrk="0" hangingPunct="1">
              <a:buFont typeface="Wingdings" panose="05000000000000000000" pitchFamily="2" charset="2"/>
              <a:buChar char=""/>
              <a:defRPr kumimoji="0" lang="en-IE" sz="16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394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2DC0-1B07-464E-8E50-931961ADBD85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34D5-39BD-4753-B598-D509810BF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785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2DC0-1B07-464E-8E50-931961ADBD85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34D5-39BD-4753-B598-D509810BF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743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2DC0-1B07-464E-8E50-931961ADBD85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34D5-39BD-4753-B598-D509810BF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527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2DC0-1B07-464E-8E50-931961ADBD85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34D5-39BD-4753-B598-D509810BF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32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2DC0-1B07-464E-8E50-931961ADBD85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34D5-39BD-4753-B598-D509810BF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263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2DC0-1B07-464E-8E50-931961ADBD85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34D5-39BD-4753-B598-D509810BF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003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2DC0-1B07-464E-8E50-931961ADBD85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34D5-39BD-4753-B598-D509810BF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420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2DC0-1B07-464E-8E50-931961ADBD85}" type="datetimeFigureOut">
              <a:rPr lang="en-IE" smtClean="0"/>
              <a:t>31/01/2015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34D5-39BD-4753-B598-D509810BF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143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B2DC0-1B07-464E-8E50-931961ADBD85}" type="datetimeFigureOut">
              <a:rPr lang="en-IE" smtClean="0"/>
              <a:pPr/>
              <a:t>31/01/2015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34D5-39BD-4753-B598-D509810BF7CA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3708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50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etbeans.org/downloads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hyperlink" Target="http://www.oracle.com/technetwork/articles/javase/index-jsp-13836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wnload.oracle.com/otn-pub/java/jdk/7u51-b13/jdk-7u51-apidocs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+mj-lt"/>
              </a:rPr>
              <a:t>Object Orientated Programming</a:t>
            </a:r>
            <a:endParaRPr lang="en-IE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latin typeface="+mj-lt"/>
              </a:rPr>
              <a:t>NetBeans Integrated Development Environment (IDE)</a:t>
            </a:r>
          </a:p>
          <a:p>
            <a:r>
              <a:rPr lang="en-IE" dirty="0" smtClean="0">
                <a:latin typeface="+mj-lt"/>
              </a:rPr>
              <a:t>Colm Bennett</a:t>
            </a:r>
            <a:endParaRPr lang="en-IE" dirty="0"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2313" y="4293096"/>
            <a:ext cx="7776864" cy="1392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E" sz="2000" b="1" dirty="0"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9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79693"/>
            <a:ext cx="7886700" cy="615602"/>
          </a:xfrm>
        </p:spPr>
        <p:txBody>
          <a:bodyPr/>
          <a:lstStyle/>
          <a:p>
            <a:r>
              <a:rPr lang="en-IE" dirty="0">
                <a:latin typeface="+mj-lt"/>
              </a:rPr>
              <a:t>Installing the </a:t>
            </a:r>
            <a:r>
              <a:rPr lang="en-IE" dirty="0" smtClean="0">
                <a:latin typeface="+mj-lt"/>
              </a:rPr>
              <a:t>Software</a:t>
            </a:r>
            <a:endParaRPr lang="en-IE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400600"/>
          </a:xfrm>
        </p:spPr>
        <p:txBody>
          <a:bodyPr/>
          <a:lstStyle/>
          <a:p>
            <a:r>
              <a:rPr lang="en-IE" dirty="0" smtClean="0"/>
              <a:t>Install the downloaded JDK .exe file </a:t>
            </a:r>
          </a:p>
          <a:p>
            <a:pPr lvl="1"/>
            <a:r>
              <a:rPr lang="en-IE" dirty="0" smtClean="0">
                <a:latin typeface="+mj-lt"/>
              </a:rPr>
              <a:t>Take a note of where you are installing the JDK</a:t>
            </a:r>
            <a:endParaRPr lang="en-IE" dirty="0" smtClean="0">
              <a:latin typeface="+mj-lt"/>
            </a:endParaRPr>
          </a:p>
          <a:p>
            <a:r>
              <a:rPr lang="en-IE" dirty="0">
                <a:latin typeface="+mj-lt"/>
              </a:rPr>
              <a:t>Install </a:t>
            </a:r>
            <a:r>
              <a:rPr lang="en-IE" dirty="0" smtClean="0"/>
              <a:t>the downloaded NetBeans file</a:t>
            </a:r>
            <a:endParaRPr lang="en-IE" dirty="0" smtClean="0">
              <a:latin typeface="+mj-lt"/>
            </a:endParaRPr>
          </a:p>
          <a:p>
            <a:pPr lvl="1"/>
            <a:r>
              <a:rPr lang="en-IE" dirty="0" smtClean="0">
                <a:latin typeface="+mj-lt"/>
              </a:rPr>
              <a:t>Select </a:t>
            </a:r>
            <a:r>
              <a:rPr lang="en-IE" dirty="0">
                <a:latin typeface="+mj-lt"/>
              </a:rPr>
              <a:t>the correct JDK </a:t>
            </a:r>
            <a:r>
              <a:rPr lang="en-IE" dirty="0" smtClean="0">
                <a:latin typeface="+mj-lt"/>
              </a:rPr>
              <a:t>when prompted, see above</a:t>
            </a:r>
          </a:p>
          <a:p>
            <a:r>
              <a:rPr lang="en-IE" dirty="0"/>
              <a:t>Start the application  =&gt; You will notice the welcome screen,</a:t>
            </a:r>
          </a:p>
          <a:p>
            <a:pPr lvl="1"/>
            <a:r>
              <a:rPr lang="en-IE" dirty="0"/>
              <a:t>In Windows:  Start-&gt; Programs -&gt; NetBeans -&gt; NetBeans IDE </a:t>
            </a:r>
            <a:r>
              <a:rPr lang="en-IE" dirty="0" err="1"/>
              <a:t>X.x.x</a:t>
            </a:r>
            <a:endParaRPr lang="en-IE" dirty="0"/>
          </a:p>
          <a:p>
            <a:endParaRPr lang="en-IE" dirty="0">
              <a:latin typeface="+mj-lt"/>
            </a:endParaRPr>
          </a:p>
          <a:p>
            <a:pPr lvl="1"/>
            <a:endParaRPr lang="en-I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4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886700" cy="471586"/>
          </a:xfrm>
        </p:spPr>
        <p:txBody>
          <a:bodyPr>
            <a:normAutofit fontScale="90000"/>
          </a:bodyPr>
          <a:lstStyle/>
          <a:p>
            <a:r>
              <a:rPr lang="en-IE" dirty="0">
                <a:latin typeface="+mj-lt"/>
              </a:rPr>
              <a:t>Getting Familiar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400600"/>
          </a:xfrm>
        </p:spPr>
        <p:txBody>
          <a:bodyPr>
            <a:normAutofit/>
          </a:bodyPr>
          <a:lstStyle/>
          <a:p>
            <a:r>
              <a:rPr lang="en-IE" dirty="0" smtClean="0">
                <a:latin typeface="+mj-lt"/>
              </a:rPr>
              <a:t>In </a:t>
            </a:r>
            <a:r>
              <a:rPr lang="en-IE" dirty="0" err="1">
                <a:latin typeface="+mj-lt"/>
              </a:rPr>
              <a:t>NetBeans</a:t>
            </a:r>
            <a:r>
              <a:rPr lang="en-IE" dirty="0">
                <a:latin typeface="+mj-lt"/>
              </a:rPr>
              <a:t>, we work within the context of a project</a:t>
            </a:r>
          </a:p>
          <a:p>
            <a:r>
              <a:rPr lang="en-IE" dirty="0">
                <a:latin typeface="+mj-lt"/>
              </a:rPr>
              <a:t>A project consists of:</a:t>
            </a:r>
          </a:p>
          <a:p>
            <a:pPr lvl="1"/>
            <a:r>
              <a:rPr lang="en-IE" dirty="0" smtClean="0">
                <a:latin typeface="+mj-lt"/>
              </a:rPr>
              <a:t>An organised </a:t>
            </a:r>
            <a:r>
              <a:rPr lang="en-IE" dirty="0">
                <a:latin typeface="+mj-lt"/>
              </a:rPr>
              <a:t>group of source files and associated </a:t>
            </a:r>
            <a:r>
              <a:rPr lang="en-IE" dirty="0" smtClean="0">
                <a:latin typeface="+mj-lt"/>
              </a:rPr>
              <a:t>metadata</a:t>
            </a:r>
            <a:endParaRPr lang="en-IE" dirty="0">
              <a:latin typeface="+mj-lt"/>
            </a:endParaRPr>
          </a:p>
          <a:p>
            <a:pPr lvl="1"/>
            <a:r>
              <a:rPr lang="en-IE" dirty="0" smtClean="0">
                <a:latin typeface="+mj-lt"/>
              </a:rPr>
              <a:t>Project-specific </a:t>
            </a:r>
            <a:r>
              <a:rPr lang="en-IE" dirty="0">
                <a:latin typeface="+mj-lt"/>
              </a:rPr>
              <a:t>properties </a:t>
            </a:r>
            <a:r>
              <a:rPr lang="en-IE" dirty="0" smtClean="0">
                <a:latin typeface="+mj-lt"/>
              </a:rPr>
              <a:t>files</a:t>
            </a:r>
            <a:endParaRPr lang="en-IE" dirty="0">
              <a:latin typeface="+mj-lt"/>
            </a:endParaRPr>
          </a:p>
          <a:p>
            <a:pPr lvl="1"/>
            <a:r>
              <a:rPr lang="en-IE" dirty="0" smtClean="0">
                <a:latin typeface="+mj-lt"/>
              </a:rPr>
              <a:t>All </a:t>
            </a:r>
            <a:r>
              <a:rPr lang="en-IE" dirty="0">
                <a:latin typeface="+mj-lt"/>
              </a:rPr>
              <a:t>the tools you'll need to write, compile, test, and debug your </a:t>
            </a:r>
            <a:r>
              <a:rPr lang="en-IE" dirty="0" smtClean="0">
                <a:latin typeface="+mj-lt"/>
              </a:rPr>
              <a:t>application</a:t>
            </a:r>
            <a:endParaRPr lang="en-IE" dirty="0">
              <a:latin typeface="+mj-lt"/>
            </a:endParaRPr>
          </a:p>
          <a:p>
            <a:endParaRPr lang="en-I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74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+mj-lt"/>
              </a:rPr>
              <a:t>1. </a:t>
            </a:r>
            <a:r>
              <a:rPr lang="en-IE" dirty="0" err="1">
                <a:latin typeface="+mj-lt"/>
              </a:rPr>
              <a:t>NetBeans</a:t>
            </a:r>
            <a:r>
              <a:rPr lang="en-IE" dirty="0">
                <a:latin typeface="+mj-lt"/>
              </a:rPr>
              <a:t> 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+mj-lt"/>
              </a:rPr>
              <a:t>Exercise </a:t>
            </a:r>
            <a:r>
              <a:rPr lang="en-IE" dirty="0" smtClean="0">
                <a:latin typeface="+mj-lt"/>
              </a:rPr>
              <a:t>1.1 – </a:t>
            </a:r>
            <a:r>
              <a:rPr lang="en-IE" dirty="0">
                <a:latin typeface="+mj-lt"/>
              </a:rPr>
              <a:t>A </a:t>
            </a:r>
            <a:r>
              <a:rPr lang="en-IE" dirty="0" smtClean="0">
                <a:latin typeface="+mj-lt"/>
              </a:rPr>
              <a:t>New Application</a:t>
            </a:r>
            <a:endParaRPr lang="en-IE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251520" y="1988840"/>
            <a:ext cx="8640960" cy="4392488"/>
          </a:xfrm>
        </p:spPr>
        <p:txBody>
          <a:bodyPr/>
          <a:lstStyle/>
          <a:p>
            <a:r>
              <a:rPr lang="en-IE" dirty="0">
                <a:latin typeface="+mj-lt"/>
              </a:rPr>
              <a:t>Step 1: Create a project (APL01)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83421"/>
            <a:ext cx="5904656" cy="382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6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1. </a:t>
            </a:r>
            <a:r>
              <a:rPr lang="en-IE" dirty="0" err="1"/>
              <a:t>NetBeans</a:t>
            </a:r>
            <a:r>
              <a:rPr lang="en-IE" dirty="0"/>
              <a:t> 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/>
              <a:t>Exercise 1.1 – A New Application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251520" y="1988840"/>
            <a:ext cx="8640960" cy="4392488"/>
          </a:xfrm>
        </p:spPr>
        <p:txBody>
          <a:bodyPr>
            <a:normAutofit/>
          </a:bodyPr>
          <a:lstStyle/>
          <a:p>
            <a:r>
              <a:rPr lang="en-IE" dirty="0"/>
              <a:t>The skeleton of your java application was created</a:t>
            </a:r>
          </a:p>
          <a:p>
            <a:pPr lvl="1"/>
            <a:r>
              <a:rPr lang="en-IE" dirty="0"/>
              <a:t>Projects </a:t>
            </a:r>
            <a:r>
              <a:rPr lang="en-IE" dirty="0" smtClean="0"/>
              <a:t>tab</a:t>
            </a:r>
          </a:p>
          <a:p>
            <a:pPr lvl="2"/>
            <a:r>
              <a:rPr lang="en-IE" dirty="0" smtClean="0"/>
              <a:t>Source Packages: All packages </a:t>
            </a:r>
            <a:r>
              <a:rPr lang="en-IE" dirty="0"/>
              <a:t>and java files </a:t>
            </a:r>
            <a:r>
              <a:rPr lang="en-IE" dirty="0" smtClean="0"/>
              <a:t>for this project</a:t>
            </a:r>
          </a:p>
          <a:p>
            <a:r>
              <a:rPr lang="en-IE" dirty="0" smtClean="0"/>
              <a:t>Main </a:t>
            </a:r>
            <a:r>
              <a:rPr lang="en-IE" dirty="0"/>
              <a:t>steps:</a:t>
            </a:r>
          </a:p>
          <a:p>
            <a:pPr lvl="1"/>
            <a:r>
              <a:rPr lang="en-IE" dirty="0" smtClean="0"/>
              <a:t>Start </a:t>
            </a:r>
            <a:r>
              <a:rPr lang="en-IE" dirty="0"/>
              <a:t>to edit your source code</a:t>
            </a:r>
          </a:p>
          <a:p>
            <a:pPr lvl="1"/>
            <a:r>
              <a:rPr lang="en-IE" dirty="0" smtClean="0"/>
              <a:t>We </a:t>
            </a:r>
            <a:r>
              <a:rPr lang="en-IE" dirty="0"/>
              <a:t>already have Main class, but we need to write code in the main() method and other methods that we want to develop.</a:t>
            </a:r>
          </a:p>
          <a:p>
            <a:pPr lvl="1"/>
            <a:r>
              <a:rPr lang="en-IE" dirty="0"/>
              <a:t>Add the following code in the main()</a:t>
            </a:r>
          </a:p>
          <a:p>
            <a:pPr marL="914400" lvl="2" indent="0">
              <a:buNone/>
            </a:pPr>
            <a:r>
              <a:rPr lang="en-IE" sz="1500" b="1" dirty="0" err="1">
                <a:latin typeface="+mj-lt"/>
              </a:rPr>
              <a:t>System.out.println</a:t>
            </a:r>
            <a:r>
              <a:rPr lang="en-IE" sz="1500" b="1" dirty="0">
                <a:latin typeface="+mj-lt"/>
              </a:rPr>
              <a:t>("Hello World");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16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1. </a:t>
            </a:r>
            <a:r>
              <a:rPr lang="en-IE" dirty="0" err="1"/>
              <a:t>NetBeans</a:t>
            </a:r>
            <a:r>
              <a:rPr lang="en-IE" dirty="0"/>
              <a:t> 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/>
              <a:t>Exercise 1.1 – A New Application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60" y="1916831"/>
            <a:ext cx="6880728" cy="4377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9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>
                <a:latin typeface="+mj-lt"/>
              </a:rPr>
              <a:t>1. </a:t>
            </a:r>
            <a:r>
              <a:rPr lang="en-IE" sz="3600" dirty="0" err="1">
                <a:latin typeface="+mj-lt"/>
              </a:rPr>
              <a:t>NetBeans</a:t>
            </a:r>
            <a:r>
              <a:rPr lang="en-IE" sz="3600" dirty="0">
                <a:latin typeface="+mj-lt"/>
              </a:rPr>
              <a:t> 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sz="2800" dirty="0">
                <a:latin typeface="+mj-lt"/>
              </a:rPr>
              <a:t>Exercise 1.1 – A New Application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251520" y="1988840"/>
            <a:ext cx="8640960" cy="4392488"/>
          </a:xfrm>
        </p:spPr>
        <p:txBody>
          <a:bodyPr>
            <a:normAutofit/>
          </a:bodyPr>
          <a:lstStyle/>
          <a:p>
            <a:r>
              <a:rPr lang="en-IE" sz="2000" dirty="0">
                <a:latin typeface="+mj-lt"/>
              </a:rPr>
              <a:t>Add the following line of Java code</a:t>
            </a:r>
            <a:r>
              <a:rPr lang="en-IE" sz="2000" dirty="0" smtClean="0">
                <a:latin typeface="+mj-lt"/>
              </a:rPr>
              <a:t>,</a:t>
            </a:r>
            <a:endParaRPr lang="en-IE" sz="1600" dirty="0" smtClean="0">
              <a:latin typeface="+mj-lt"/>
            </a:endParaRPr>
          </a:p>
          <a:p>
            <a:pPr marL="457200" lvl="1" indent="0">
              <a:buNone/>
            </a:pPr>
            <a:r>
              <a:rPr lang="en-IE" sz="15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E" sz="1500" dirty="0">
                <a:latin typeface="Arial" pitchFamily="34" charset="0"/>
                <a:cs typeface="Arial" pitchFamily="34" charset="0"/>
              </a:rPr>
              <a:t>("Hello World</a:t>
            </a:r>
            <a:r>
              <a:rPr lang="en-IE" sz="150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 marL="457200" lvl="1" indent="0">
              <a:buNone/>
            </a:pPr>
            <a:endParaRPr lang="en-IE" sz="1600" dirty="0">
              <a:latin typeface="+mj-lt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IE" dirty="0">
                <a:latin typeface="+mj-lt"/>
              </a:rPr>
              <a:t>the main method as shown below,</a:t>
            </a:r>
          </a:p>
          <a:p>
            <a:pPr lvl="1"/>
            <a:endParaRPr lang="en-IE" sz="1600" dirty="0">
              <a:latin typeface="+mj-lt"/>
            </a:endParaRPr>
          </a:p>
          <a:p>
            <a:pPr marL="457200" lvl="1" indent="0">
              <a:buNone/>
            </a:pPr>
            <a:r>
              <a:rPr lang="en-IE" sz="1500" dirty="0">
                <a:latin typeface="Arial" pitchFamily="34" charset="0"/>
                <a:cs typeface="Arial" pitchFamily="34" charset="0"/>
              </a:rPr>
              <a:t> public static void main(String[] </a:t>
            </a:r>
            <a:r>
              <a:rPr lang="en-IE" sz="15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IE" sz="1500" dirty="0">
                <a:latin typeface="Arial" pitchFamily="34" charset="0"/>
                <a:cs typeface="Arial" pitchFamily="34" charset="0"/>
              </a:rPr>
              <a:t>) {       </a:t>
            </a:r>
          </a:p>
          <a:p>
            <a:pPr marL="457200" lvl="1" indent="0">
              <a:buNone/>
            </a:pPr>
            <a:r>
              <a:rPr lang="en-IE" sz="15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IE" sz="15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E" sz="1500" dirty="0">
                <a:latin typeface="Arial" pitchFamily="34" charset="0"/>
                <a:cs typeface="Arial" pitchFamily="34" charset="0"/>
              </a:rPr>
              <a:t>("Hello World");</a:t>
            </a:r>
          </a:p>
          <a:p>
            <a:pPr marL="457200" lvl="1" indent="0">
              <a:buNone/>
            </a:pPr>
            <a:r>
              <a:rPr lang="en-IE" sz="1500" dirty="0">
                <a:latin typeface="Arial" pitchFamily="34" charset="0"/>
                <a:cs typeface="Arial" pitchFamily="34" charset="0"/>
              </a:rPr>
              <a:t> 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652" y="3316947"/>
            <a:ext cx="4320540" cy="292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7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>
                <a:latin typeface="+mj-lt"/>
              </a:rPr>
              <a:t>1. </a:t>
            </a:r>
            <a:r>
              <a:rPr lang="en-IE" sz="3600" dirty="0" err="1">
                <a:latin typeface="+mj-lt"/>
              </a:rPr>
              <a:t>NetBeans</a:t>
            </a:r>
            <a:r>
              <a:rPr lang="en-IE" sz="3600" dirty="0">
                <a:latin typeface="+mj-lt"/>
              </a:rPr>
              <a:t> 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sz="2800" dirty="0">
                <a:latin typeface="+mj-lt"/>
              </a:rPr>
              <a:t>Exercise 1.1 – A New Application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251520" y="1988840"/>
            <a:ext cx="8640960" cy="4392488"/>
          </a:xfrm>
        </p:spPr>
        <p:txBody>
          <a:bodyPr>
            <a:normAutofit/>
          </a:bodyPr>
          <a:lstStyle/>
          <a:p>
            <a:r>
              <a:rPr lang="en-IE" sz="2000" dirty="0">
                <a:latin typeface="+mj-lt"/>
              </a:rPr>
              <a:t>Compiling the Java File(s)</a:t>
            </a:r>
          </a:p>
          <a:p>
            <a:pPr lvl="1"/>
            <a:r>
              <a:rPr lang="en-IE" sz="1800" dirty="0" smtClean="0">
                <a:latin typeface="+mj-lt"/>
              </a:rPr>
              <a:t>The IDE automatically compiles the program when you save the file so there is no need to separately compile.</a:t>
            </a:r>
          </a:p>
          <a:p>
            <a:r>
              <a:rPr lang="en-IE" sz="2000" dirty="0">
                <a:latin typeface="+mj-lt"/>
              </a:rPr>
              <a:t>Running the program</a:t>
            </a:r>
          </a:p>
          <a:p>
            <a:pPr lvl="1"/>
            <a:r>
              <a:rPr lang="en-US" altLang="en-US" dirty="0"/>
              <a:t>Click the green run arrow</a:t>
            </a:r>
            <a:endParaRPr lang="en-IE" dirty="0" smtClean="0">
              <a:latin typeface="+mj-lt"/>
            </a:endParaRPr>
          </a:p>
          <a:p>
            <a:pPr lvl="1"/>
            <a:r>
              <a:rPr lang="en-IE" dirty="0" smtClean="0">
                <a:latin typeface="+mj-lt"/>
              </a:rPr>
              <a:t>Or, from </a:t>
            </a:r>
            <a:r>
              <a:rPr lang="en-IE" dirty="0">
                <a:latin typeface="+mj-lt"/>
              </a:rPr>
              <a:t>the main menu,  Run =&gt;Run Main Project (F6),  </a:t>
            </a:r>
          </a:p>
          <a:p>
            <a:pPr lvl="1"/>
            <a:r>
              <a:rPr lang="en-IE" dirty="0">
                <a:latin typeface="+mj-lt"/>
              </a:rPr>
              <a:t>The output of the program is displayed in the Output Windows</a:t>
            </a:r>
            <a:r>
              <a:rPr lang="en-IE" dirty="0" smtClean="0">
                <a:latin typeface="+mj-lt"/>
              </a:rPr>
              <a:t>.</a:t>
            </a:r>
          </a:p>
          <a:p>
            <a:endParaRPr lang="en-IE" dirty="0">
              <a:latin typeface="+mj-lt"/>
            </a:endParaRPr>
          </a:p>
          <a:p>
            <a:endParaRPr lang="en-IE" sz="2000" dirty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83475"/>
            <a:ext cx="5547750" cy="229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12976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29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+mj-lt"/>
              </a:rPr>
              <a:t>1. </a:t>
            </a:r>
            <a:r>
              <a:rPr lang="en-IE" dirty="0" err="1">
                <a:latin typeface="+mj-lt"/>
              </a:rPr>
              <a:t>NetBeans</a:t>
            </a:r>
            <a:r>
              <a:rPr lang="en-IE" dirty="0">
                <a:latin typeface="+mj-lt"/>
              </a:rPr>
              <a:t> 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>
                <a:latin typeface="+mj-lt"/>
              </a:rPr>
              <a:t>Exercise 1.1 – A New Application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251520" y="1988840"/>
            <a:ext cx="8640960" cy="4392488"/>
          </a:xfrm>
        </p:spPr>
        <p:txBody>
          <a:bodyPr>
            <a:normAutofit/>
          </a:bodyPr>
          <a:lstStyle/>
          <a:p>
            <a:r>
              <a:rPr lang="en-IE" sz="2000" dirty="0" smtClean="0">
                <a:latin typeface="+mj-lt"/>
              </a:rPr>
              <a:t>Add/Write </a:t>
            </a:r>
            <a:r>
              <a:rPr lang="en-IE" sz="2000" dirty="0">
                <a:latin typeface="+mj-lt"/>
              </a:rPr>
              <a:t>new Java classes to your project</a:t>
            </a:r>
          </a:p>
          <a:p>
            <a:pPr lvl="1"/>
            <a:r>
              <a:rPr lang="en-IE" sz="1800" dirty="0">
                <a:latin typeface="+mj-lt"/>
              </a:rPr>
              <a:t>Create Person class</a:t>
            </a:r>
          </a:p>
          <a:p>
            <a:pPr lvl="1"/>
            <a:r>
              <a:rPr lang="en-IE" sz="1800" dirty="0" smtClean="0">
                <a:latin typeface="+mj-lt"/>
              </a:rPr>
              <a:t>File</a:t>
            </a:r>
            <a:r>
              <a:rPr lang="en-IE" sz="1800" dirty="0">
                <a:latin typeface="+mj-lt"/>
              </a:rPr>
              <a:t>=&gt;New File=&gt; Java Class as class types =&gt; press Next button</a:t>
            </a:r>
          </a:p>
          <a:p>
            <a:pPr lvl="1"/>
            <a:r>
              <a:rPr lang="en-IE" sz="1800" dirty="0">
                <a:latin typeface="+mj-lt"/>
              </a:rPr>
              <a:t>Set Class Name: Person,  then press Finish button</a:t>
            </a:r>
          </a:p>
          <a:p>
            <a:pPr lvl="1"/>
            <a:r>
              <a:rPr lang="en-IE" sz="1800" dirty="0">
                <a:latin typeface="+mj-lt"/>
              </a:rPr>
              <a:t>Edit the Person class:  Projects window and then click on Person.java</a:t>
            </a:r>
          </a:p>
          <a:p>
            <a:endParaRPr lang="en-IE" dirty="0">
              <a:latin typeface="+mj-l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56" y="3789040"/>
            <a:ext cx="5310664" cy="261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5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+mj-lt"/>
              </a:rPr>
              <a:t>1. </a:t>
            </a:r>
            <a:r>
              <a:rPr lang="en-IE" dirty="0" err="1">
                <a:latin typeface="+mj-lt"/>
              </a:rPr>
              <a:t>NetBeans</a:t>
            </a:r>
            <a:r>
              <a:rPr lang="en-IE" dirty="0">
                <a:latin typeface="+mj-lt"/>
              </a:rPr>
              <a:t> 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>
                <a:latin typeface="+mj-lt"/>
              </a:rPr>
              <a:t>Exercise 1.1 – A New Application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251520" y="1988840"/>
            <a:ext cx="8640960" cy="4392488"/>
          </a:xfrm>
        </p:spPr>
        <p:txBody>
          <a:bodyPr>
            <a:normAutofit/>
          </a:bodyPr>
          <a:lstStyle/>
          <a:p>
            <a:r>
              <a:rPr lang="en-IE" dirty="0">
                <a:latin typeface="+mj-lt"/>
              </a:rPr>
              <a:t>Person class - design   </a:t>
            </a:r>
          </a:p>
          <a:p>
            <a:pPr lvl="1"/>
            <a:r>
              <a:rPr lang="en-IE" dirty="0" smtClean="0">
                <a:latin typeface="+mj-lt"/>
              </a:rPr>
              <a:t>Attributes:  </a:t>
            </a:r>
            <a:endParaRPr lang="en-IE" dirty="0">
              <a:latin typeface="+mj-lt"/>
            </a:endParaRPr>
          </a:p>
          <a:p>
            <a:pPr lvl="2"/>
            <a:r>
              <a:rPr lang="en-IE" dirty="0">
                <a:latin typeface="+mj-lt"/>
              </a:rPr>
              <a:t>public String name;    </a:t>
            </a:r>
          </a:p>
          <a:p>
            <a:pPr lvl="2"/>
            <a:r>
              <a:rPr lang="en-IE" dirty="0">
                <a:latin typeface="+mj-lt"/>
              </a:rPr>
              <a:t>public </a:t>
            </a:r>
            <a:r>
              <a:rPr lang="en-IE" dirty="0" err="1">
                <a:latin typeface="+mj-lt"/>
              </a:rPr>
              <a:t>int</a:t>
            </a:r>
            <a:r>
              <a:rPr lang="en-IE" dirty="0">
                <a:latin typeface="+mj-lt"/>
              </a:rPr>
              <a:t> age;</a:t>
            </a:r>
          </a:p>
          <a:p>
            <a:pPr lvl="1"/>
            <a:r>
              <a:rPr lang="en-IE" dirty="0">
                <a:latin typeface="+mj-lt"/>
              </a:rPr>
              <a:t>Constructor:  </a:t>
            </a:r>
          </a:p>
          <a:p>
            <a:pPr lvl="2"/>
            <a:r>
              <a:rPr lang="en-IE" dirty="0">
                <a:latin typeface="+mj-lt"/>
              </a:rPr>
              <a:t>Person (String </a:t>
            </a:r>
            <a:r>
              <a:rPr lang="en-IE" dirty="0" err="1">
                <a:latin typeface="+mj-lt"/>
              </a:rPr>
              <a:t>inName</a:t>
            </a:r>
            <a:r>
              <a:rPr lang="en-IE" dirty="0">
                <a:latin typeface="+mj-lt"/>
              </a:rPr>
              <a:t>, </a:t>
            </a:r>
            <a:r>
              <a:rPr lang="en-IE" dirty="0" err="1">
                <a:latin typeface="+mj-lt"/>
              </a:rPr>
              <a:t>int</a:t>
            </a:r>
            <a:r>
              <a:rPr lang="en-IE" dirty="0">
                <a:latin typeface="+mj-lt"/>
              </a:rPr>
              <a:t> </a:t>
            </a:r>
            <a:r>
              <a:rPr lang="en-IE" dirty="0" err="1">
                <a:latin typeface="+mj-lt"/>
              </a:rPr>
              <a:t>inAge</a:t>
            </a:r>
            <a:r>
              <a:rPr lang="en-IE" dirty="0">
                <a:latin typeface="+mj-lt"/>
              </a:rPr>
              <a:t>)</a:t>
            </a:r>
          </a:p>
          <a:p>
            <a:pPr lvl="1"/>
            <a:r>
              <a:rPr lang="en-IE" dirty="0">
                <a:latin typeface="+mj-lt"/>
              </a:rPr>
              <a:t>Methods:   </a:t>
            </a:r>
          </a:p>
          <a:p>
            <a:pPr lvl="2"/>
            <a:r>
              <a:rPr lang="en-IE" dirty="0">
                <a:latin typeface="+mj-lt"/>
              </a:rPr>
              <a:t>public String </a:t>
            </a:r>
            <a:r>
              <a:rPr lang="en-IE" dirty="0" err="1">
                <a:latin typeface="+mj-lt"/>
              </a:rPr>
              <a:t>getName</a:t>
            </a:r>
            <a:r>
              <a:rPr lang="en-IE" dirty="0">
                <a:latin typeface="+mj-lt"/>
              </a:rPr>
              <a:t>()   </a:t>
            </a:r>
          </a:p>
          <a:p>
            <a:pPr lvl="2"/>
            <a:r>
              <a:rPr lang="en-IE" dirty="0">
                <a:latin typeface="+mj-lt"/>
              </a:rPr>
              <a:t>public void </a:t>
            </a:r>
            <a:r>
              <a:rPr lang="en-IE" dirty="0" err="1">
                <a:latin typeface="+mj-lt"/>
              </a:rPr>
              <a:t>setName</a:t>
            </a:r>
            <a:r>
              <a:rPr lang="en-IE" dirty="0">
                <a:latin typeface="+mj-lt"/>
              </a:rPr>
              <a:t>(String </a:t>
            </a:r>
            <a:r>
              <a:rPr lang="en-IE" dirty="0" err="1">
                <a:latin typeface="+mj-lt"/>
              </a:rPr>
              <a:t>inName</a:t>
            </a:r>
            <a:r>
              <a:rPr lang="en-IE" dirty="0">
                <a:latin typeface="+mj-lt"/>
              </a:rPr>
              <a:t>)</a:t>
            </a:r>
          </a:p>
          <a:p>
            <a:pPr lvl="2"/>
            <a:r>
              <a:rPr lang="en-IE" dirty="0">
                <a:latin typeface="+mj-lt"/>
              </a:rPr>
              <a:t>public </a:t>
            </a:r>
            <a:r>
              <a:rPr lang="en-IE" dirty="0" err="1">
                <a:latin typeface="+mj-lt"/>
              </a:rPr>
              <a:t>int</a:t>
            </a:r>
            <a:r>
              <a:rPr lang="en-IE" dirty="0">
                <a:latin typeface="+mj-lt"/>
              </a:rPr>
              <a:t> </a:t>
            </a:r>
            <a:r>
              <a:rPr lang="en-IE" dirty="0" err="1">
                <a:latin typeface="+mj-lt"/>
              </a:rPr>
              <a:t>getAge</a:t>
            </a:r>
            <a:r>
              <a:rPr lang="en-IE" dirty="0">
                <a:latin typeface="+mj-lt"/>
              </a:rPr>
              <a:t>()</a:t>
            </a:r>
          </a:p>
          <a:p>
            <a:pPr lvl="2"/>
            <a:r>
              <a:rPr lang="en-IE" dirty="0">
                <a:latin typeface="+mj-lt"/>
              </a:rPr>
              <a:t>public void </a:t>
            </a:r>
            <a:r>
              <a:rPr lang="en-IE" dirty="0" err="1">
                <a:latin typeface="+mj-lt"/>
              </a:rPr>
              <a:t>setAge</a:t>
            </a:r>
            <a:r>
              <a:rPr lang="en-IE" dirty="0">
                <a:latin typeface="+mj-lt"/>
              </a:rPr>
              <a:t>(</a:t>
            </a:r>
            <a:r>
              <a:rPr lang="en-IE" dirty="0" err="1">
                <a:latin typeface="+mj-lt"/>
              </a:rPr>
              <a:t>int</a:t>
            </a:r>
            <a:r>
              <a:rPr lang="en-IE" dirty="0">
                <a:latin typeface="+mj-lt"/>
              </a:rPr>
              <a:t> </a:t>
            </a:r>
            <a:r>
              <a:rPr lang="en-IE" dirty="0" err="1">
                <a:latin typeface="+mj-lt"/>
              </a:rPr>
              <a:t>inAge</a:t>
            </a:r>
            <a:r>
              <a:rPr lang="en-IE" dirty="0">
                <a:latin typeface="+mj-lt"/>
              </a:rPr>
              <a:t>)  </a:t>
            </a:r>
          </a:p>
          <a:p>
            <a:pPr lvl="2"/>
            <a:r>
              <a:rPr lang="en-IE" dirty="0">
                <a:latin typeface="+mj-lt"/>
              </a:rPr>
              <a:t>public void </a:t>
            </a:r>
            <a:r>
              <a:rPr lang="en-IE" dirty="0" err="1">
                <a:latin typeface="+mj-lt"/>
              </a:rPr>
              <a:t>printPerson</a:t>
            </a:r>
            <a:r>
              <a:rPr lang="en-IE" dirty="0">
                <a:latin typeface="+mj-lt"/>
              </a:rPr>
              <a:t>()</a:t>
            </a:r>
          </a:p>
          <a:p>
            <a:endParaRPr lang="en-I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31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IE" dirty="0" smtClean="0">
                <a:latin typeface="+mj-lt"/>
              </a:rPr>
              <a:t>1. </a:t>
            </a:r>
            <a:r>
              <a:rPr lang="en-IE" dirty="0" err="1" smtClean="0">
                <a:latin typeface="+mj-lt"/>
              </a:rPr>
              <a:t>NetBeans</a:t>
            </a:r>
            <a:r>
              <a:rPr lang="en-IE" dirty="0" smtClean="0">
                <a:latin typeface="+mj-lt"/>
              </a:rPr>
              <a:t> IDE</a:t>
            </a:r>
            <a:endParaRPr lang="en-IE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>
                <a:latin typeface="+mj-lt"/>
              </a:rPr>
              <a:t>Learning Outcome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+mj-lt"/>
              </a:rPr>
              <a:t>What is IDE</a:t>
            </a:r>
            <a:r>
              <a:rPr lang="en-IE" dirty="0" smtClean="0">
                <a:latin typeface="+mj-lt"/>
              </a:rPr>
              <a:t>?</a:t>
            </a:r>
            <a:endParaRPr lang="en-IE" dirty="0">
              <a:latin typeface="+mj-lt"/>
            </a:endParaRPr>
          </a:p>
          <a:p>
            <a:r>
              <a:rPr lang="en-IE" dirty="0" smtClean="0">
                <a:latin typeface="+mj-lt"/>
              </a:rPr>
              <a:t>List examples </a:t>
            </a:r>
            <a:r>
              <a:rPr lang="en-IE" dirty="0">
                <a:latin typeface="+mj-lt"/>
              </a:rPr>
              <a:t>of </a:t>
            </a:r>
            <a:r>
              <a:rPr lang="en-IE" dirty="0" smtClean="0">
                <a:latin typeface="+mj-lt"/>
              </a:rPr>
              <a:t>IDEs </a:t>
            </a:r>
            <a:r>
              <a:rPr lang="en-IE" dirty="0">
                <a:latin typeface="+mj-lt"/>
              </a:rPr>
              <a:t>for Java </a:t>
            </a:r>
            <a:r>
              <a:rPr lang="en-IE" dirty="0" smtClean="0">
                <a:latin typeface="+mj-lt"/>
              </a:rPr>
              <a:t>platform?</a:t>
            </a:r>
            <a:endParaRPr lang="en-IE" dirty="0">
              <a:latin typeface="+mj-lt"/>
            </a:endParaRPr>
          </a:p>
          <a:p>
            <a:r>
              <a:rPr lang="en-IE" dirty="0" smtClean="0">
                <a:latin typeface="+mj-lt"/>
              </a:rPr>
              <a:t>What are the characteristics of the NetBeans IDE?</a:t>
            </a:r>
            <a:endParaRPr lang="en-IE" dirty="0">
              <a:latin typeface="+mj-lt"/>
            </a:endParaRPr>
          </a:p>
          <a:p>
            <a:r>
              <a:rPr lang="en-IE" dirty="0">
                <a:latin typeface="+mj-lt"/>
              </a:rPr>
              <a:t>How to create, develop, compile, debug and run a simple java application developed in </a:t>
            </a:r>
            <a:r>
              <a:rPr lang="en-IE" dirty="0" smtClean="0">
                <a:latin typeface="+mj-lt"/>
              </a:rPr>
              <a:t>NetBeans?</a:t>
            </a:r>
            <a:endParaRPr lang="en-IE" dirty="0">
              <a:latin typeface="+mj-lt"/>
            </a:endParaRPr>
          </a:p>
          <a:p>
            <a:r>
              <a:rPr lang="en-IE" dirty="0">
                <a:latin typeface="+mj-lt"/>
              </a:rPr>
              <a:t>How to develop GUI for a NetBeans </a:t>
            </a:r>
            <a:r>
              <a:rPr lang="en-IE" dirty="0" smtClean="0">
                <a:latin typeface="+mj-lt"/>
              </a:rPr>
              <a:t>project?</a:t>
            </a:r>
            <a:endParaRPr lang="en-I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4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+mj-lt"/>
              </a:rPr>
              <a:t>1. Introduction to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>
                <a:latin typeface="+mj-lt"/>
              </a:rPr>
              <a:t>Contents</a:t>
            </a:r>
            <a:endParaRPr lang="en-IE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E" dirty="0" smtClean="0">
                <a:latin typeface="+mj-lt"/>
              </a:rPr>
              <a:t>Integrated </a:t>
            </a:r>
            <a:r>
              <a:rPr lang="en-IE" dirty="0">
                <a:latin typeface="+mj-lt"/>
              </a:rPr>
              <a:t>Development Environment (IDE)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>
                <a:latin typeface="+mj-lt"/>
              </a:rPr>
              <a:t>Install &amp; Configure NetBeans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 smtClean="0">
                <a:latin typeface="+mj-lt"/>
              </a:rPr>
              <a:t>Exercise</a:t>
            </a:r>
          </a:p>
          <a:p>
            <a:endParaRPr lang="en-I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22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ourcesforstudents.com/shop/images/uploads/question-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44000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859216" cy="72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sz="3200" dirty="0">
                <a:latin typeface="+mj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716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886700" cy="615602"/>
          </a:xfrm>
        </p:spPr>
        <p:txBody>
          <a:bodyPr/>
          <a:lstStyle/>
          <a:p>
            <a:r>
              <a:rPr lang="en-IE" dirty="0">
                <a:latin typeface="+mj-lt"/>
              </a:rPr>
              <a:t>What is an 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400600"/>
          </a:xfrm>
        </p:spPr>
        <p:txBody>
          <a:bodyPr>
            <a:normAutofit/>
          </a:bodyPr>
          <a:lstStyle/>
          <a:p>
            <a:r>
              <a:rPr lang="en-IE" dirty="0">
                <a:latin typeface="+mj-lt"/>
              </a:rPr>
              <a:t>IDE is </a:t>
            </a:r>
            <a:r>
              <a:rPr lang="en-IE" dirty="0" smtClean="0">
                <a:latin typeface="+mj-lt"/>
              </a:rPr>
              <a:t>set </a:t>
            </a:r>
            <a:r>
              <a:rPr lang="en-IE" dirty="0">
                <a:latin typeface="+mj-lt"/>
              </a:rPr>
              <a:t>of tools </a:t>
            </a:r>
            <a:r>
              <a:rPr lang="en-IE" dirty="0" smtClean="0">
                <a:latin typeface="+mj-lt"/>
              </a:rPr>
              <a:t>to aid application </a:t>
            </a:r>
            <a:r>
              <a:rPr lang="en-IE" dirty="0">
                <a:latin typeface="+mj-lt"/>
              </a:rPr>
              <a:t>development. </a:t>
            </a:r>
          </a:p>
          <a:p>
            <a:r>
              <a:rPr lang="en-IE" dirty="0">
                <a:latin typeface="+mj-lt"/>
              </a:rPr>
              <a:t>Provides an environment where tools needed for source code editing, compiling, testing, debugging are seamlessly integrated. </a:t>
            </a:r>
          </a:p>
          <a:p>
            <a:r>
              <a:rPr lang="en-IE" dirty="0">
                <a:latin typeface="+mj-lt"/>
              </a:rPr>
              <a:t>Most IDEs have tools that allow you to:   </a:t>
            </a:r>
          </a:p>
          <a:p>
            <a:pPr lvl="1"/>
            <a:r>
              <a:rPr lang="en-IE" dirty="0">
                <a:latin typeface="+mj-lt"/>
              </a:rPr>
              <a:t>Write and edit source code </a:t>
            </a:r>
          </a:p>
          <a:p>
            <a:pPr lvl="1"/>
            <a:r>
              <a:rPr lang="en-IE" dirty="0">
                <a:latin typeface="+mj-lt"/>
              </a:rPr>
              <a:t>See errors as you type </a:t>
            </a:r>
          </a:p>
          <a:p>
            <a:pPr lvl="1"/>
            <a:r>
              <a:rPr lang="en-IE" dirty="0">
                <a:latin typeface="+mj-lt"/>
              </a:rPr>
              <a:t>See highlighted code syntax </a:t>
            </a:r>
          </a:p>
          <a:p>
            <a:pPr lvl="1"/>
            <a:r>
              <a:rPr lang="en-IE" dirty="0">
                <a:latin typeface="+mj-lt"/>
              </a:rPr>
              <a:t>Compile code </a:t>
            </a:r>
          </a:p>
          <a:p>
            <a:pPr lvl="1"/>
            <a:r>
              <a:rPr lang="en-IE" dirty="0">
                <a:latin typeface="+mj-lt"/>
              </a:rPr>
              <a:t>Browse class structures </a:t>
            </a:r>
          </a:p>
          <a:p>
            <a:pPr lvl="1"/>
            <a:r>
              <a:rPr lang="en-IE" dirty="0">
                <a:latin typeface="+mj-lt"/>
              </a:rPr>
              <a:t>Use drag-and-drop utilities for easy building of features, such as graphic objects or creating database connections </a:t>
            </a:r>
          </a:p>
          <a:p>
            <a:r>
              <a:rPr lang="en-IE" dirty="0">
                <a:latin typeface="+mj-lt"/>
              </a:rPr>
              <a:t>In </a:t>
            </a:r>
            <a:r>
              <a:rPr lang="en-IE" dirty="0" smtClean="0">
                <a:latin typeface="+mj-lt"/>
              </a:rPr>
              <a:t>addition, </a:t>
            </a:r>
            <a:r>
              <a:rPr lang="en-IE" dirty="0">
                <a:latin typeface="+mj-lt"/>
              </a:rPr>
              <a:t>some IDEs do:</a:t>
            </a:r>
          </a:p>
          <a:p>
            <a:pPr lvl="1"/>
            <a:r>
              <a:rPr lang="en-IE" dirty="0">
                <a:latin typeface="+mj-lt"/>
              </a:rPr>
              <a:t>Automatically create classes, methods, and properties </a:t>
            </a:r>
          </a:p>
          <a:p>
            <a:pPr lvl="1"/>
            <a:r>
              <a:rPr lang="en-IE" dirty="0">
                <a:latin typeface="+mj-lt"/>
              </a:rPr>
              <a:t>Provide code-completion as you type </a:t>
            </a:r>
          </a:p>
          <a:p>
            <a:pPr lvl="1"/>
            <a:r>
              <a:rPr lang="en-IE" dirty="0">
                <a:latin typeface="+mj-lt"/>
              </a:rPr>
              <a:t>Integrate with web application servers, such as </a:t>
            </a:r>
            <a:r>
              <a:rPr lang="en-IE" dirty="0" err="1" smtClean="0">
                <a:latin typeface="+mj-lt"/>
              </a:rPr>
              <a:t>WebLogic</a:t>
            </a:r>
            <a:r>
              <a:rPr lang="en-IE" dirty="0" smtClean="0">
                <a:latin typeface="+mj-lt"/>
              </a:rPr>
              <a:t> Server, </a:t>
            </a:r>
            <a:r>
              <a:rPr lang="en-IE" dirty="0" err="1" smtClean="0">
                <a:latin typeface="+mj-lt"/>
              </a:rPr>
              <a:t>JBoss</a:t>
            </a:r>
            <a:r>
              <a:rPr lang="en-IE" dirty="0" smtClean="0">
                <a:latin typeface="+mj-lt"/>
              </a:rPr>
              <a:t>, Apache </a:t>
            </a:r>
            <a:r>
              <a:rPr lang="en-IE" dirty="0">
                <a:latin typeface="+mj-lt"/>
              </a:rPr>
              <a:t>Tomcat </a:t>
            </a:r>
            <a:r>
              <a:rPr lang="en-IE" dirty="0" smtClean="0">
                <a:latin typeface="+mj-lt"/>
              </a:rPr>
              <a:t>etc.</a:t>
            </a:r>
            <a:endParaRPr lang="en-IE" dirty="0">
              <a:latin typeface="+mj-lt"/>
            </a:endParaRPr>
          </a:p>
          <a:p>
            <a:endParaRPr lang="en-I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15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87" y="188640"/>
            <a:ext cx="7886700" cy="687610"/>
          </a:xfrm>
        </p:spPr>
        <p:txBody>
          <a:bodyPr/>
          <a:lstStyle/>
          <a:p>
            <a:r>
              <a:rPr lang="en-IE" dirty="0">
                <a:latin typeface="+mj-lt"/>
              </a:rPr>
              <a:t>Advantages of  using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3456384"/>
          </a:xfrm>
        </p:spPr>
        <p:txBody>
          <a:bodyPr/>
          <a:lstStyle/>
          <a:p>
            <a:r>
              <a:rPr lang="en-IE" sz="2000" dirty="0">
                <a:latin typeface="+mj-lt"/>
              </a:rPr>
              <a:t>When developing applications it saves you time by managing windows, settings and </a:t>
            </a:r>
            <a:r>
              <a:rPr lang="en-IE" sz="2000" dirty="0" smtClean="0">
                <a:latin typeface="+mj-lt"/>
              </a:rPr>
              <a:t>data</a:t>
            </a:r>
            <a:endParaRPr lang="en-IE" sz="2000" dirty="0">
              <a:latin typeface="+mj-lt"/>
            </a:endParaRPr>
          </a:p>
          <a:p>
            <a:r>
              <a:rPr lang="en-IE" sz="2000" dirty="0">
                <a:latin typeface="+mj-lt"/>
              </a:rPr>
              <a:t>Drag-and-drop features make creating GUI components or accessing databases easy </a:t>
            </a:r>
          </a:p>
          <a:p>
            <a:r>
              <a:rPr lang="en-IE" sz="2000" dirty="0">
                <a:latin typeface="+mj-lt"/>
              </a:rPr>
              <a:t>Highlighted code and debugging features alert you to errors in your code </a:t>
            </a:r>
          </a:p>
          <a:p>
            <a:r>
              <a:rPr lang="en-IE" sz="2000" dirty="0" smtClean="0">
                <a:latin typeface="+mj-lt"/>
              </a:rPr>
              <a:t>Moving </a:t>
            </a:r>
            <a:r>
              <a:rPr lang="en-IE" sz="2000" dirty="0">
                <a:latin typeface="+mj-lt"/>
              </a:rPr>
              <a:t>from one phase of code development to the other is very simple</a:t>
            </a:r>
            <a:r>
              <a:rPr lang="en-IE" sz="2000" dirty="0" smtClean="0">
                <a:latin typeface="+mj-lt"/>
              </a:rPr>
              <a:t>.</a:t>
            </a:r>
            <a:endParaRPr lang="en-IE" sz="2000" dirty="0">
              <a:latin typeface="+mj-lt"/>
            </a:endParaRPr>
          </a:p>
          <a:p>
            <a:endParaRPr lang="en-IE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6091" y="3140968"/>
            <a:ext cx="7712333" cy="3096344"/>
            <a:chOff x="323528" y="3068960"/>
            <a:chExt cx="7712333" cy="3096344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5457418"/>
              <a:ext cx="77123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b="1" dirty="0" smtClean="0">
                  <a:latin typeface="+mj-lt"/>
                </a:rPr>
                <a:t>Often people start out programming </a:t>
              </a:r>
              <a:r>
                <a:rPr lang="en-IE" sz="2000" b="1" dirty="0">
                  <a:latin typeface="+mj-lt"/>
                </a:rPr>
                <a:t>using a simple text editor, but </a:t>
              </a:r>
              <a:r>
                <a:rPr lang="en-IE" sz="2000" b="1" dirty="0" smtClean="0">
                  <a:latin typeface="+mj-lt"/>
                </a:rPr>
                <a:t>eventually they get smart!</a:t>
              </a:r>
              <a:endParaRPr lang="en-IE" sz="2200" b="1" dirty="0">
                <a:latin typeface="+mj-lt"/>
              </a:endParaRPr>
            </a:p>
          </p:txBody>
        </p:sp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068960"/>
              <a:ext cx="7712333" cy="2420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9432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1"/>
            <a:ext cx="8229600" cy="948104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IE" altLang="en-US" dirty="0" smtClean="0"/>
              <a:t>IDEs </a:t>
            </a:r>
            <a:r>
              <a:rPr lang="en-IE" altLang="en-US" dirty="0"/>
              <a:t>for Java platform</a:t>
            </a:r>
            <a:endParaRPr lang="en-GB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7254"/>
            <a:ext cx="8229600" cy="4254012"/>
          </a:xfrm>
        </p:spPr>
        <p:txBody>
          <a:bodyPr rtlCol="0">
            <a:norm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en-US" dirty="0"/>
              <a:t>3 Key IDE’s in use at the moment</a:t>
            </a:r>
          </a:p>
          <a:p>
            <a:pPr>
              <a:spcBef>
                <a:spcPct val="30000"/>
              </a:spcBef>
              <a:defRPr/>
            </a:pPr>
            <a:r>
              <a:rPr lang="en-US" altLang="en-US" dirty="0"/>
              <a:t>Eclipse</a:t>
            </a:r>
          </a:p>
          <a:p>
            <a:pPr lvl="1">
              <a:spcBef>
                <a:spcPct val="30000"/>
              </a:spcBef>
              <a:defRPr/>
            </a:pPr>
            <a:r>
              <a:rPr lang="en-US" altLang="en-US" dirty="0"/>
              <a:t>Open Source</a:t>
            </a:r>
          </a:p>
          <a:p>
            <a:pPr lvl="1">
              <a:spcBef>
                <a:spcPct val="30000"/>
              </a:spcBef>
              <a:defRPr/>
            </a:pPr>
            <a:r>
              <a:rPr lang="en-US" altLang="en-US" dirty="0"/>
              <a:t>A meta IDE – supports multiple languages and server setups</a:t>
            </a:r>
          </a:p>
          <a:p>
            <a:pPr lvl="1">
              <a:spcBef>
                <a:spcPct val="30000"/>
              </a:spcBef>
              <a:defRPr/>
            </a:pPr>
            <a:r>
              <a:rPr lang="en-US" altLang="en-US" dirty="0"/>
              <a:t>Android Studio is based on this</a:t>
            </a:r>
          </a:p>
          <a:p>
            <a:pPr>
              <a:spcBef>
                <a:spcPct val="30000"/>
              </a:spcBef>
              <a:defRPr/>
            </a:pPr>
            <a:r>
              <a:rPr lang="en-US" altLang="en-US" dirty="0"/>
              <a:t>NetBeans</a:t>
            </a:r>
          </a:p>
          <a:p>
            <a:pPr lvl="1">
              <a:spcBef>
                <a:spcPct val="30000"/>
              </a:spcBef>
              <a:defRPr/>
            </a:pPr>
            <a:r>
              <a:rPr lang="en-US" altLang="en-US" dirty="0"/>
              <a:t>Oracle’s own IDE</a:t>
            </a:r>
          </a:p>
          <a:p>
            <a:pPr lvl="1">
              <a:spcBef>
                <a:spcPct val="30000"/>
              </a:spcBef>
              <a:defRPr/>
            </a:pPr>
            <a:r>
              <a:rPr lang="en-US" altLang="en-US" dirty="0"/>
              <a:t>Also Open Source</a:t>
            </a:r>
          </a:p>
          <a:p>
            <a:pPr>
              <a:spcBef>
                <a:spcPct val="30000"/>
              </a:spcBef>
              <a:defRPr/>
            </a:pPr>
            <a:r>
              <a:rPr lang="en-US" altLang="en-US" dirty="0" err="1"/>
              <a:t>Intelij</a:t>
            </a:r>
            <a:r>
              <a:rPr lang="en-US" altLang="en-US" dirty="0"/>
              <a:t> Idea</a:t>
            </a:r>
          </a:p>
          <a:p>
            <a:pPr lvl="1">
              <a:spcBef>
                <a:spcPct val="30000"/>
              </a:spcBef>
              <a:defRPr/>
            </a:pPr>
            <a:r>
              <a:rPr lang="en-US" altLang="en-US" dirty="0"/>
              <a:t>Commercial IDE</a:t>
            </a:r>
          </a:p>
          <a:p>
            <a:pPr lvl="1">
              <a:spcBef>
                <a:spcPct val="30000"/>
              </a:spcBef>
              <a:defRPr/>
            </a:pPr>
            <a:r>
              <a:rPr lang="en-US" altLang="en-US" dirty="0"/>
              <a:t>More tightly focused on Java</a:t>
            </a:r>
          </a:p>
          <a:p>
            <a:pPr>
              <a:spcBef>
                <a:spcPct val="30000"/>
              </a:spcBef>
              <a:defRPr/>
            </a:pPr>
            <a:r>
              <a:rPr lang="en-US" altLang="en-US" dirty="0"/>
              <a:t>Growing trend towards cloud based IDE’s, e.g. codenvy.com</a:t>
            </a:r>
          </a:p>
          <a:p>
            <a:pPr lvl="1">
              <a:spcBef>
                <a:spcPct val="30000"/>
              </a:spcBef>
              <a:defRPr/>
            </a:pPr>
            <a:endParaRPr lang="en-US" altLang="en-US" dirty="0"/>
          </a:p>
          <a:p>
            <a:pPr>
              <a:spcBef>
                <a:spcPct val="30000"/>
              </a:spcBef>
              <a:defRPr/>
            </a:pPr>
            <a:endParaRPr lang="cy-GB" altLang="en-US" dirty="0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21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13D622-D16E-4D52-B9B4-8AE2B1F95D14}" type="slidenum">
              <a:rPr lang="en-US" altLang="en-US" sz="1108">
                <a:latin typeface="Arial Black" panose="020B0A04020102020204" pitchFamily="34" charset="0"/>
              </a:rPr>
              <a:pPr/>
              <a:t>5</a:t>
            </a:fld>
            <a:endParaRPr lang="en-US" altLang="en-US" sz="1108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150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IE" dirty="0" smtClean="0">
                <a:latin typeface="+mj-lt"/>
              </a:rPr>
              <a:t>1. </a:t>
            </a:r>
            <a:r>
              <a:rPr lang="en-IE" dirty="0" err="1" smtClean="0">
                <a:latin typeface="+mj-lt"/>
              </a:rPr>
              <a:t>NetBeans</a:t>
            </a:r>
            <a:r>
              <a:rPr lang="en-IE" dirty="0" smtClean="0">
                <a:latin typeface="+mj-lt"/>
              </a:rPr>
              <a:t> IDE</a:t>
            </a:r>
            <a:endParaRPr lang="en-IE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>
                <a:latin typeface="+mj-lt"/>
              </a:rPr>
              <a:t>1.2 Install &amp; Configure </a:t>
            </a:r>
            <a:r>
              <a:rPr lang="en-IE" dirty="0" err="1" smtClean="0">
                <a:latin typeface="+mj-lt"/>
              </a:rPr>
              <a:t>NetBeans</a:t>
            </a:r>
            <a:endParaRPr lang="en-IE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+mj-lt"/>
              </a:rPr>
              <a:t>Main </a:t>
            </a:r>
            <a:r>
              <a:rPr lang="en-IE" dirty="0" smtClean="0">
                <a:latin typeface="+mj-lt"/>
              </a:rPr>
              <a:t>Features of NetBeans</a:t>
            </a:r>
          </a:p>
          <a:p>
            <a:r>
              <a:rPr lang="en-IE" dirty="0" smtClean="0">
                <a:latin typeface="+mj-lt"/>
              </a:rPr>
              <a:t>Obtaining the Software</a:t>
            </a:r>
          </a:p>
          <a:p>
            <a:r>
              <a:rPr lang="en-IE" dirty="0" smtClean="0">
                <a:latin typeface="+mj-lt"/>
              </a:rPr>
              <a:t>Installing the Software</a:t>
            </a:r>
          </a:p>
          <a:p>
            <a:r>
              <a:rPr lang="en-IE" dirty="0" smtClean="0">
                <a:latin typeface="+mj-lt"/>
              </a:rPr>
              <a:t>Start </a:t>
            </a:r>
            <a:r>
              <a:rPr lang="en-IE" dirty="0">
                <a:latin typeface="+mj-lt"/>
              </a:rPr>
              <a:t>&amp; </a:t>
            </a:r>
            <a:r>
              <a:rPr lang="en-IE" dirty="0" smtClean="0">
                <a:latin typeface="+mj-lt"/>
              </a:rPr>
              <a:t>Configure</a:t>
            </a:r>
          </a:p>
          <a:p>
            <a:r>
              <a:rPr lang="en-IE" dirty="0">
                <a:latin typeface="+mj-lt"/>
              </a:rPr>
              <a:t>Getting Familiar</a:t>
            </a:r>
            <a:endParaRPr lang="en-IE" dirty="0" smtClean="0">
              <a:latin typeface="+mj-lt"/>
            </a:endParaRPr>
          </a:p>
          <a:p>
            <a:endParaRPr lang="en-IE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88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886700" cy="615602"/>
          </a:xfrm>
        </p:spPr>
        <p:txBody>
          <a:bodyPr/>
          <a:lstStyle/>
          <a:p>
            <a:r>
              <a:rPr lang="en-IE" dirty="0">
                <a:latin typeface="+mj-lt"/>
              </a:rPr>
              <a:t>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400600"/>
          </a:xfrm>
        </p:spPr>
        <p:txBody>
          <a:bodyPr>
            <a:normAutofit/>
          </a:bodyPr>
          <a:lstStyle/>
          <a:p>
            <a:r>
              <a:rPr lang="en-IE" dirty="0">
                <a:latin typeface="+mj-lt"/>
              </a:rPr>
              <a:t>Open source =&gt; </a:t>
            </a:r>
            <a:r>
              <a:rPr lang="en-IE" dirty="0" smtClean="0">
                <a:latin typeface="+mj-lt"/>
              </a:rPr>
              <a:t>Continual improvement</a:t>
            </a:r>
            <a:endParaRPr lang="en-IE" dirty="0">
              <a:latin typeface="+mj-lt"/>
            </a:endParaRPr>
          </a:p>
          <a:p>
            <a:r>
              <a:rPr lang="en-IE" dirty="0" smtClean="0">
                <a:latin typeface="+mj-lt"/>
              </a:rPr>
              <a:t>Free </a:t>
            </a:r>
            <a:r>
              <a:rPr lang="en-IE" dirty="0">
                <a:latin typeface="+mj-lt"/>
              </a:rPr>
              <a:t>for commercial and </a:t>
            </a:r>
            <a:r>
              <a:rPr lang="en-IE" dirty="0" smtClean="0">
                <a:latin typeface="+mj-lt"/>
              </a:rPr>
              <a:t>non-commercial use</a:t>
            </a:r>
          </a:p>
          <a:p>
            <a:r>
              <a:rPr lang="en-IE" dirty="0">
                <a:latin typeface="+mj-lt"/>
              </a:rPr>
              <a:t>S</a:t>
            </a:r>
            <a:r>
              <a:rPr lang="en-IE" dirty="0" smtClean="0">
                <a:latin typeface="+mj-lt"/>
              </a:rPr>
              <a:t>upported </a:t>
            </a:r>
            <a:r>
              <a:rPr lang="en-IE" dirty="0">
                <a:latin typeface="+mj-lt"/>
              </a:rPr>
              <a:t>by </a:t>
            </a:r>
            <a:r>
              <a:rPr lang="en-IE" dirty="0" smtClean="0">
                <a:latin typeface="+mj-lt"/>
              </a:rPr>
              <a:t>Oracle (Sun Microsystems)</a:t>
            </a:r>
            <a:endParaRPr lang="en-IE" dirty="0">
              <a:latin typeface="+mj-lt"/>
            </a:endParaRPr>
          </a:p>
          <a:p>
            <a:r>
              <a:rPr lang="en-IE" dirty="0" smtClean="0">
                <a:latin typeface="+mj-lt"/>
              </a:rPr>
              <a:t>Enables </a:t>
            </a:r>
            <a:r>
              <a:rPr lang="en-IE" dirty="0">
                <a:latin typeface="+mj-lt"/>
              </a:rPr>
              <a:t>developers to rapidly </a:t>
            </a:r>
            <a:r>
              <a:rPr lang="en-IE" dirty="0" smtClean="0">
                <a:latin typeface="+mj-lt"/>
              </a:rPr>
              <a:t>create: </a:t>
            </a:r>
            <a:endParaRPr lang="en-IE" dirty="0">
              <a:latin typeface="+mj-lt"/>
            </a:endParaRPr>
          </a:p>
          <a:p>
            <a:pPr lvl="1"/>
            <a:r>
              <a:rPr lang="en-IE" dirty="0" smtClean="0">
                <a:latin typeface="+mj-lt"/>
              </a:rPr>
              <a:t>Web</a:t>
            </a:r>
            <a:r>
              <a:rPr lang="en-IE" dirty="0">
                <a:latin typeface="+mj-lt"/>
              </a:rPr>
              <a:t>, enterprise, desktop, and mobile applications using the Java </a:t>
            </a:r>
            <a:r>
              <a:rPr lang="en-IE" dirty="0" smtClean="0">
                <a:latin typeface="+mj-lt"/>
              </a:rPr>
              <a:t>platform</a:t>
            </a:r>
            <a:endParaRPr lang="en-IE" dirty="0">
              <a:latin typeface="+mj-lt"/>
            </a:endParaRPr>
          </a:p>
          <a:p>
            <a:pPr lvl="1"/>
            <a:r>
              <a:rPr lang="en-IE" dirty="0">
                <a:latin typeface="+mj-lt"/>
              </a:rPr>
              <a:t>PHP, JavaScript and Ajax, Ruby and Ruby on Rails, Groovy, and C/C</a:t>
            </a:r>
            <a:r>
              <a:rPr lang="en-IE" dirty="0" smtClean="0">
                <a:latin typeface="+mj-lt"/>
              </a:rPr>
              <a:t>++</a:t>
            </a:r>
            <a:endParaRPr lang="en-IE" dirty="0">
              <a:latin typeface="+mj-lt"/>
            </a:endParaRPr>
          </a:p>
          <a:p>
            <a:r>
              <a:rPr lang="en-IE" dirty="0">
                <a:latin typeface="+mj-lt"/>
              </a:rPr>
              <a:t>Provides the services common to desktop applications such as window and menu management, settings storage, etc.</a:t>
            </a:r>
          </a:p>
          <a:p>
            <a:r>
              <a:rPr lang="en-IE" dirty="0">
                <a:latin typeface="+mj-lt"/>
              </a:rPr>
              <a:t>Provides tools for: </a:t>
            </a:r>
          </a:p>
          <a:p>
            <a:pPr lvl="1"/>
            <a:r>
              <a:rPr lang="en-IE" dirty="0">
                <a:latin typeface="+mj-lt"/>
              </a:rPr>
              <a:t>Source Code Editor, GUI Builder, Database </a:t>
            </a:r>
            <a:r>
              <a:rPr lang="en-IE" dirty="0" smtClean="0">
                <a:latin typeface="+mj-lt"/>
              </a:rPr>
              <a:t>support</a:t>
            </a:r>
            <a:endParaRPr lang="en-I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48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886700" cy="598458"/>
          </a:xfrm>
        </p:spPr>
        <p:txBody>
          <a:bodyPr/>
          <a:lstStyle/>
          <a:p>
            <a:r>
              <a:rPr lang="en-IE" dirty="0" smtClean="0">
                <a:latin typeface="+mj-lt"/>
              </a:rPr>
              <a:t>…Obtaining </a:t>
            </a:r>
            <a:r>
              <a:rPr lang="en-IE" dirty="0">
                <a:latin typeface="+mj-lt"/>
              </a:rPr>
              <a:t>the </a:t>
            </a:r>
            <a:r>
              <a:rPr lang="en-IE" dirty="0" smtClean="0">
                <a:latin typeface="+mj-lt"/>
              </a:rPr>
              <a:t>Software…</a:t>
            </a:r>
            <a:endParaRPr lang="en-IE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400600"/>
          </a:xfrm>
        </p:spPr>
        <p:txBody>
          <a:bodyPr>
            <a:normAutofit/>
          </a:bodyPr>
          <a:lstStyle/>
          <a:p>
            <a:r>
              <a:rPr lang="en-IE" sz="2000" dirty="0" smtClean="0">
                <a:latin typeface="+mj-lt"/>
              </a:rPr>
              <a:t>Get the latest version at </a:t>
            </a:r>
            <a:r>
              <a:rPr lang="en-IE" sz="2000" dirty="0" smtClean="0">
                <a:latin typeface="+mj-lt"/>
                <a:hlinkClick r:id="rId2"/>
              </a:rPr>
              <a:t>https://netbeans.org/downloads/index.html</a:t>
            </a:r>
            <a:endParaRPr lang="en-IE" sz="2000" dirty="0" smtClean="0">
              <a:latin typeface="+mj-lt"/>
            </a:endParaRPr>
          </a:p>
          <a:p>
            <a:pPr marL="0" indent="0">
              <a:buNone/>
            </a:pPr>
            <a:endParaRPr lang="en-IE" sz="2000" dirty="0" smtClean="0">
              <a:latin typeface="+mj-lt"/>
            </a:endParaRPr>
          </a:p>
          <a:p>
            <a:pPr marL="714375" indent="-352425">
              <a:buFont typeface="+mj-lt"/>
              <a:buAutoNum type="alphaLcParenR"/>
            </a:pPr>
            <a:r>
              <a:rPr lang="en-IE" sz="2000" dirty="0">
                <a:latin typeface="+mj-lt"/>
              </a:rPr>
              <a:t>Select “Java SE” Download Bundle,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562100"/>
            <a:ext cx="83248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886700" cy="615602"/>
          </a:xfrm>
        </p:spPr>
        <p:txBody>
          <a:bodyPr/>
          <a:lstStyle/>
          <a:p>
            <a:r>
              <a:rPr lang="en-IE" dirty="0" smtClean="0">
                <a:latin typeface="+mj-lt"/>
              </a:rPr>
              <a:t>…Obtaining </a:t>
            </a:r>
            <a:r>
              <a:rPr lang="en-IE" dirty="0">
                <a:latin typeface="+mj-lt"/>
              </a:rPr>
              <a:t>the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400600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>
                <a:latin typeface="+mj-lt"/>
              </a:rPr>
              <a:t>3. Next download a Java Development Kit (JDK)</a:t>
            </a:r>
          </a:p>
          <a:p>
            <a:pPr marL="631825" lvl="1"/>
            <a:r>
              <a:rPr lang="en-IE" sz="1400" dirty="0" smtClean="0">
                <a:latin typeface="+mj-lt"/>
                <a:hlinkClick r:id="rId2"/>
              </a:rPr>
              <a:t>http://www.oracle.com/technetwork/articles/javase/index-jsp-138363.html</a:t>
            </a:r>
            <a:endParaRPr lang="en-IE" sz="1400" dirty="0" smtClean="0">
              <a:latin typeface="+mj-lt"/>
            </a:endParaRPr>
          </a:p>
          <a:p>
            <a:pPr marL="0" indent="0">
              <a:buNone/>
            </a:pPr>
            <a:r>
              <a:rPr lang="en-IE" dirty="0" smtClean="0">
                <a:latin typeface="+mj-lt"/>
              </a:rPr>
              <a:t>4. We will use </a:t>
            </a:r>
            <a:r>
              <a:rPr lang="en-US" dirty="0"/>
              <a:t>Java Platform (JDK) </a:t>
            </a:r>
            <a:endParaRPr lang="en-IE" dirty="0" smtClean="0">
              <a:latin typeface="+mj-lt"/>
            </a:endParaRPr>
          </a:p>
          <a:p>
            <a:pPr marL="631825" lvl="1"/>
            <a:r>
              <a:rPr lang="en-IE" dirty="0" smtClean="0">
                <a:latin typeface="+mj-lt"/>
              </a:rPr>
              <a:t>e.g. Java Platform (JDK) 8u31, make sure to download the </a:t>
            </a:r>
            <a:r>
              <a:rPr lang="en-IE" sz="1800" b="1" dirty="0" smtClean="0">
                <a:solidFill>
                  <a:schemeClr val="accent2"/>
                </a:solidFill>
              </a:rPr>
              <a:t>Java Development Kit (JDK)</a:t>
            </a:r>
            <a:r>
              <a:rPr lang="en-IE" dirty="0" smtClean="0">
                <a:latin typeface="+mj-lt"/>
              </a:rPr>
              <a:t> and NOT the </a:t>
            </a:r>
            <a:r>
              <a:rPr lang="en-IE" sz="1800" dirty="0" smtClean="0"/>
              <a:t>Java Runtime Edition (JRE),</a:t>
            </a:r>
          </a:p>
          <a:p>
            <a:pPr marL="631825" lvl="1"/>
            <a:r>
              <a:rPr lang="en-IE" dirty="0" smtClean="0">
                <a:latin typeface="+mj-lt"/>
              </a:rPr>
              <a:t>E.g. </a:t>
            </a:r>
            <a:r>
              <a:rPr lang="en-IE" dirty="0" smtClean="0">
                <a:latin typeface="+mj-lt"/>
                <a:hlinkClick r:id="rId3"/>
              </a:rPr>
              <a:t>http://www.oracle.com/technetwork/java/javase/downloads/jdk8-downloads-2133151.html</a:t>
            </a:r>
            <a:endParaRPr lang="en-IE" sz="1400" dirty="0" smtClean="0">
              <a:latin typeface="+mj-lt"/>
            </a:endParaRPr>
          </a:p>
          <a:p>
            <a:pPr marL="266700" indent="-266700">
              <a:buNone/>
            </a:pPr>
            <a:r>
              <a:rPr lang="en-IE" dirty="0" smtClean="0">
                <a:latin typeface="+mj-lt"/>
              </a:rPr>
              <a:t>5. Download </a:t>
            </a:r>
            <a:r>
              <a:rPr lang="fr-FR" dirty="0">
                <a:latin typeface="+mj-lt"/>
              </a:rPr>
              <a:t>JDK </a:t>
            </a:r>
            <a:r>
              <a:rPr lang="fr-FR" dirty="0" smtClean="0">
                <a:latin typeface="+mj-lt"/>
              </a:rPr>
              <a:t>7u51 Application Program Interface (API) Documentation: </a:t>
            </a:r>
            <a:r>
              <a:rPr lang="en-IE" dirty="0"/>
              <a:t>jdk-7u51-apidocs.zip</a:t>
            </a:r>
            <a:endParaRPr lang="fr-FR" dirty="0" smtClean="0">
              <a:latin typeface="+mj-lt"/>
            </a:endParaRPr>
          </a:p>
          <a:p>
            <a:pPr marL="631825" lvl="1"/>
            <a:r>
              <a:rPr lang="en-IE" sz="1400" dirty="0">
                <a:hlinkClick r:id="rId4"/>
              </a:rPr>
              <a:t>http://download.oracle.com/otn-pub/java/jdk/7u51-b13/jdk-7u51-apidocs.zip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26383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</TotalTime>
  <Words>942</Words>
  <Application>Microsoft Office PowerPoint</Application>
  <PresentationFormat>On-screen Show (4:3)</PresentationFormat>
  <Paragraphs>150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Times New Roman</vt:lpstr>
      <vt:lpstr>Wingdings</vt:lpstr>
      <vt:lpstr>Wingdings 3</vt:lpstr>
      <vt:lpstr>Office Theme</vt:lpstr>
      <vt:lpstr>Object Orientated Programming</vt:lpstr>
      <vt:lpstr>1. Introduction to Algorithms</vt:lpstr>
      <vt:lpstr>What is an IDE?</vt:lpstr>
      <vt:lpstr>Advantages of  using IDE</vt:lpstr>
      <vt:lpstr>IDEs for Java platform</vt:lpstr>
      <vt:lpstr>1. NetBeans IDE</vt:lpstr>
      <vt:lpstr>Main features</vt:lpstr>
      <vt:lpstr>…Obtaining the Software…</vt:lpstr>
      <vt:lpstr>…Obtaining the Software</vt:lpstr>
      <vt:lpstr>Installing the Software</vt:lpstr>
      <vt:lpstr>Getting Familiar</vt:lpstr>
      <vt:lpstr>1. NetBeans IDE</vt:lpstr>
      <vt:lpstr>1. NetBeans IDE</vt:lpstr>
      <vt:lpstr>1. NetBeans IDE</vt:lpstr>
      <vt:lpstr>1. NetBeans IDE</vt:lpstr>
      <vt:lpstr>1. NetBeans IDE</vt:lpstr>
      <vt:lpstr>1. NetBeans IDE</vt:lpstr>
      <vt:lpstr>1. NetBeans IDE</vt:lpstr>
      <vt:lpstr>1. NetBeans IDE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&lt;Section Header&gt;</dc:title>
  <dc:creator>Francis Magann</dc:creator>
  <cp:lastModifiedBy>colm</cp:lastModifiedBy>
  <cp:revision>899</cp:revision>
  <cp:lastPrinted>2012-09-13T21:35:12Z</cp:lastPrinted>
  <dcterms:created xsi:type="dcterms:W3CDTF">2012-08-27T18:46:29Z</dcterms:created>
  <dcterms:modified xsi:type="dcterms:W3CDTF">2015-01-31T19:53:00Z</dcterms:modified>
</cp:coreProperties>
</file>