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9" r:id="rId17"/>
    <p:sldId id="287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88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1976-BD09-4166-8933-EB450F5BD181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9FBF-21DE-4E80-9A9D-70961EA2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8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89FBF-21DE-4E80-9A9D-70961EA210D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4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that a </a:t>
            </a:r>
            <a:r>
              <a:rPr lang="en-GB" dirty="0" err="1" smtClean="0"/>
              <a:t>Jframe</a:t>
            </a:r>
            <a:r>
              <a:rPr lang="en-GB" dirty="0" smtClean="0"/>
              <a:t> can actually take components</a:t>
            </a:r>
            <a:r>
              <a:rPr lang="en-GB" baseline="0" dirty="0" smtClean="0"/>
              <a:t> directly, it has a content pane. The reason for using a </a:t>
            </a:r>
            <a:r>
              <a:rPr lang="en-GB" baseline="0" dirty="0" err="1" smtClean="0"/>
              <a:t>Jpanel</a:t>
            </a:r>
            <a:r>
              <a:rPr lang="en-GB" baseline="0" dirty="0" smtClean="0"/>
              <a:t> is mainly because it allows us group together components and implies we might add another </a:t>
            </a:r>
            <a:r>
              <a:rPr lang="en-GB" baseline="0" dirty="0" err="1" smtClean="0"/>
              <a:t>Jpanel</a:t>
            </a:r>
            <a:r>
              <a:rPr lang="en-GB" baseline="0" dirty="0" smtClean="0"/>
              <a:t> with another group of components at some point. Putting everything into a </a:t>
            </a:r>
            <a:r>
              <a:rPr lang="en-GB" baseline="0" dirty="0" err="1" smtClean="0"/>
              <a:t>Jframe</a:t>
            </a:r>
            <a:r>
              <a:rPr lang="en-GB" baseline="0" dirty="0" smtClean="0"/>
              <a:t> is limiting as </a:t>
            </a:r>
            <a:r>
              <a:rPr lang="en-GB" baseline="0" dirty="0" err="1" smtClean="0"/>
              <a:t>Jframe</a:t>
            </a:r>
            <a:r>
              <a:rPr lang="en-GB" baseline="0" dirty="0" smtClean="0"/>
              <a:t> is the highest level and we can’t “add” another </a:t>
            </a:r>
            <a:r>
              <a:rPr lang="en-GB" baseline="0" dirty="0" err="1" smtClean="0"/>
              <a:t>Jframe</a:t>
            </a:r>
            <a:r>
              <a:rPr lang="en-GB" baseline="0" dirty="0" smtClean="0"/>
              <a:t> with a different group of components.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89FBF-21DE-4E80-9A9D-70961EA210D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</a:t>
            </a:r>
            <a:r>
              <a:rPr lang="en-GB" baseline="0" dirty="0" smtClean="0"/>
              <a:t> AWT for stuff like listeners, shouldn’t actually mix AWT and Swing UI components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89FBF-21DE-4E80-9A9D-70961EA210D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3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that the pic for the (2.0)</a:t>
            </a:r>
            <a:r>
              <a:rPr lang="en-GB" baseline="0" dirty="0" smtClean="0"/>
              <a:t> is correct. It looks like it looks at the total number of components to decide no of columns but then fills from top-&gt;right down, instead of the zigzag you might expect if the columns were added as needed.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89FBF-21DE-4E80-9A9D-70961EA210D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columns/lines don’t actually limit</a:t>
            </a:r>
            <a:r>
              <a:rPr lang="en-GB" baseline="0" dirty="0" smtClean="0"/>
              <a:t> the amount of info you can enter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89FBF-21DE-4E80-9A9D-70961EA210D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7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EAB4E0-99A8-E340-8CDB-B57EC94AADD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uiswing/layout/visua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User Interface /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Colm Bennett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Declaration in GUI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1228293"/>
          </a:xfrm>
        </p:spPr>
        <p:txBody>
          <a:bodyPr/>
          <a:lstStyle/>
          <a:p>
            <a:r>
              <a:rPr lang="en-IE" dirty="0" smtClean="0"/>
              <a:t>We first declare a </a:t>
            </a:r>
            <a:r>
              <a:rPr lang="en-IE" dirty="0" err="1" smtClean="0"/>
              <a:t>JPanel</a:t>
            </a:r>
            <a:r>
              <a:rPr lang="en-IE" dirty="0" smtClean="0"/>
              <a:t> to put all of our information into</a:t>
            </a:r>
          </a:p>
          <a:p>
            <a:r>
              <a:rPr lang="en-IE" dirty="0" smtClean="0"/>
              <a:t>We then declare 2 </a:t>
            </a:r>
            <a:r>
              <a:rPr lang="en-IE" dirty="0" err="1" smtClean="0"/>
              <a:t>JLabel</a:t>
            </a:r>
            <a:r>
              <a:rPr lang="en-IE" dirty="0" smtClean="0"/>
              <a:t>, 2 </a:t>
            </a:r>
            <a:r>
              <a:rPr lang="en-IE" dirty="0" err="1" smtClean="0"/>
              <a:t>JTextFields</a:t>
            </a:r>
            <a:r>
              <a:rPr lang="en-IE" dirty="0"/>
              <a:t> </a:t>
            </a:r>
            <a:r>
              <a:rPr lang="en-IE" dirty="0" smtClean="0"/>
              <a:t>and 2JButtons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925599"/>
            <a:ext cx="7610476" cy="208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//declare objects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num1JLabel;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num2JLabel;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num1JTextField;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num2JTextField;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addJButton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mulJButton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391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Creation in GUI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105747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All of the creation of objects is done in the constructor: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SimpleGUI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1035050" lvl="3" indent="0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// creation of objects goes here</a:t>
            </a:r>
          </a:p>
          <a:p>
            <a:pPr marL="1035050" lvl="3" indent="0"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E" dirty="0" smtClean="0"/>
              <a:t>Before we create individual objects we set the size and location of the </a:t>
            </a:r>
            <a:r>
              <a:rPr lang="en-IE" dirty="0" err="1" smtClean="0"/>
              <a:t>JFrame</a:t>
            </a:r>
            <a:r>
              <a:rPr lang="en-IE" dirty="0" smtClean="0"/>
              <a:t>.</a:t>
            </a:r>
            <a:endParaRPr lang="en-IE" dirty="0"/>
          </a:p>
          <a:p>
            <a:pPr marL="1035050" lvl="3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1620" y="4863164"/>
            <a:ext cx="7799389" cy="137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SimpleGUI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(){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(500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, 250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);  //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set size of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JFrame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setLocation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, 10);//set Location of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on Screen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// rest of creation code follows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98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Creation of </a:t>
            </a:r>
            <a:r>
              <a:rPr lang="en-IE" dirty="0" err="1" smtClean="0"/>
              <a:t>JPanel</a:t>
            </a:r>
            <a:r>
              <a:rPr lang="en-IE" dirty="0" smtClean="0"/>
              <a:t> in Constructor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428992"/>
            <a:ext cx="7610476" cy="3670767"/>
          </a:xfrm>
        </p:spPr>
        <p:txBody>
          <a:bodyPr/>
          <a:lstStyle/>
          <a:p>
            <a:r>
              <a:rPr lang="en-IE" dirty="0" smtClean="0"/>
              <a:t>Next we create a JPanel in which to place the buttons. </a:t>
            </a:r>
          </a:p>
          <a:p>
            <a:r>
              <a:rPr lang="en-IE" dirty="0" smtClean="0">
                <a:latin typeface="Courier New"/>
                <a:cs typeface="Courier New"/>
              </a:rPr>
              <a:t>setLayout</a:t>
            </a:r>
            <a:r>
              <a:rPr lang="en-IE" dirty="0" smtClean="0"/>
              <a:t> – allows set the layout of panel, different layouts are explained later in the slides. </a:t>
            </a:r>
          </a:p>
          <a:p>
            <a:r>
              <a:rPr lang="en-IE" dirty="0" smtClean="0">
                <a:latin typeface="Courier New"/>
                <a:cs typeface="Courier New"/>
              </a:rPr>
              <a:t>setBackground</a:t>
            </a:r>
            <a:r>
              <a:rPr lang="en-IE" dirty="0" smtClean="0"/>
              <a:t> – allows chose a background colour</a:t>
            </a:r>
          </a:p>
          <a:p>
            <a:r>
              <a:rPr lang="en-IE" dirty="0" smtClean="0">
                <a:latin typeface="Courier New"/>
                <a:cs typeface="Courier New"/>
              </a:rPr>
              <a:t>add</a:t>
            </a:r>
            <a:r>
              <a:rPr lang="en-IE" dirty="0" smtClean="0"/>
              <a:t> – puts the JPanel on the JFrame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49" y="4863164"/>
            <a:ext cx="7799389" cy="137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();//create panel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p.setLayout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(null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);//set layout of panel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p.setBackground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add(p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); //add panel to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JFrame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8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Creation of </a:t>
            </a:r>
            <a:r>
              <a:rPr lang="en-IE" dirty="0" err="1" smtClean="0"/>
              <a:t>JButtons</a:t>
            </a:r>
            <a:r>
              <a:rPr lang="en-IE" dirty="0" smtClean="0"/>
              <a:t>, </a:t>
            </a:r>
            <a:r>
              <a:rPr lang="en-IE" dirty="0" err="1" smtClean="0"/>
              <a:t>JLabels</a:t>
            </a:r>
            <a:r>
              <a:rPr lang="en-IE" dirty="0" smtClean="0"/>
              <a:t>, </a:t>
            </a:r>
            <a:r>
              <a:rPr lang="en-IE" dirty="0" err="1" smtClean="0"/>
              <a:t>JTextFields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Each of the JLabels, JTextFields, and JButtons are created in a similar manner. 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1620" y="3570845"/>
            <a:ext cx="7799389" cy="2668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create objects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num1JLabel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new JLabel("Enter Numer 1:");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num2JLabel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new JLabel("Enter Numer 2:")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num1JTextField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new JTextField();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num2JTextField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new JTextField();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addJButton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new JButton("Add");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mulJButton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new JButton("Multiply")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Set bounds of the </a:t>
            </a:r>
            <a:r>
              <a:rPr lang="en-IE" dirty="0" err="1"/>
              <a:t>JButtons</a:t>
            </a:r>
            <a:r>
              <a:rPr lang="en-IE" dirty="0"/>
              <a:t>, </a:t>
            </a:r>
            <a:r>
              <a:rPr lang="en-IE" dirty="0" err="1"/>
              <a:t>JLabels</a:t>
            </a:r>
            <a:r>
              <a:rPr lang="en-IE" dirty="0"/>
              <a:t>, </a:t>
            </a:r>
            <a:r>
              <a:rPr lang="en-IE" dirty="0" err="1"/>
              <a:t>JTextFields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set the bounds means to give the position (x,y) coordinate on the panel, and to specify the size of the object</a:t>
            </a:r>
          </a:p>
          <a:p>
            <a:r>
              <a:rPr lang="en-IE" dirty="0" smtClean="0"/>
              <a:t>The method bounds takes 4 arguments in the following order x, y, width and height.</a:t>
            </a:r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1620" y="4549444"/>
            <a:ext cx="7799389" cy="2092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/set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bounds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		 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num1JLabel.setBounds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(10, 10, 200, 30); //x, y, width, height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num2JLabel.setBounds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(10, 50, 200, 30)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num1JTextField.setBounds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(230, 10, 200, 30);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num2JTextField.setBounds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(230, 50, 200, 30)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addJButton.setBounds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(10, 100, 200, 30)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mulJButton.setBounds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(230, 100, 200, 30)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2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Adds the objects to the </a:t>
            </a:r>
            <a:r>
              <a:rPr lang="en-IE" dirty="0" err="1" smtClean="0"/>
              <a:t>JPanel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Finally the objects are all added to the JPanel. 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1619" y="3091956"/>
            <a:ext cx="7799389" cy="3147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/add objects to panel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(num1JLabel);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(num2JLabel)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(num1JTextField)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(num2JTextField)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(addJButton);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p.add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(mulJButton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102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</a:t>
            </a:r>
          </a:p>
          <a:p>
            <a:pPr lvl="1"/>
            <a:r>
              <a:rPr lang="en-US" dirty="0" smtClean="0"/>
              <a:t>creation (use of object constructors),</a:t>
            </a:r>
          </a:p>
          <a:p>
            <a:pPr lvl="1"/>
            <a:r>
              <a:rPr lang="en-US" dirty="0" err="1" smtClean="0"/>
              <a:t>setLayout</a:t>
            </a:r>
            <a:r>
              <a:rPr lang="en-US" dirty="0" smtClean="0"/>
              <a:t>, </a:t>
            </a:r>
            <a:r>
              <a:rPr lang="en-US" dirty="0" err="1" smtClean="0"/>
              <a:t>setBackground</a:t>
            </a:r>
            <a:endParaRPr lang="en-US" dirty="0" smtClean="0"/>
          </a:p>
          <a:p>
            <a:pPr lvl="1"/>
            <a:r>
              <a:rPr lang="en-US" dirty="0" err="1" smtClean="0"/>
              <a:t>setBounds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add,</a:t>
            </a:r>
          </a:p>
          <a:p>
            <a:pPr marL="0" indent="0">
              <a:buNone/>
            </a:pPr>
            <a:r>
              <a:rPr lang="en-US" dirty="0" smtClean="0"/>
              <a:t>is done inside the </a:t>
            </a:r>
            <a:r>
              <a:rPr lang="en-US" dirty="0" err="1" smtClean="0"/>
              <a:t>SimpleGUI</a:t>
            </a:r>
            <a:r>
              <a:rPr lang="en-US" dirty="0" smtClean="0"/>
              <a:t> </a:t>
            </a:r>
            <a:r>
              <a:rPr lang="en-US" dirty="0" err="1" smtClean="0"/>
              <a:t>instantiable</a:t>
            </a:r>
            <a:r>
              <a:rPr lang="en-US" dirty="0" smtClean="0"/>
              <a:t> class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3"/>
            <a:ext cx="7610476" cy="1459202"/>
          </a:xfrm>
        </p:spPr>
        <p:txBody>
          <a:bodyPr/>
          <a:lstStyle/>
          <a:p>
            <a:r>
              <a:rPr lang="en-IE" dirty="0" smtClean="0"/>
              <a:t>Before we can use the GUI we’ve just created we need to declare and create an object for it. </a:t>
            </a:r>
          </a:p>
          <a:p>
            <a:r>
              <a:rPr lang="en-IE" dirty="0" smtClean="0"/>
              <a:t>We need to set the visibility to true.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5511" y="4054766"/>
            <a:ext cx="7799389" cy="23685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SimpleGUIApp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	public static void main(String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SimpleGUI myGUI =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SimpleGUI(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myGUI.setVisible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}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8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Containment Hierarchy</a:t>
            </a:r>
            <a:endParaRPr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eaLnBrk="1" hangingPunct="1"/>
            <a:r>
              <a:rPr lang="en-US" smtClean="0"/>
              <a:t>Top-level container are windows:</a:t>
            </a:r>
          </a:p>
          <a:p>
            <a:pPr lvl="1" eaLnBrk="1" hangingPunct="1"/>
            <a:r>
              <a:rPr lang="en-US" smtClean="0"/>
              <a:t>Place for other Swing components to paint themselves,</a:t>
            </a:r>
          </a:p>
          <a:p>
            <a:pPr lvl="2" eaLnBrk="1" hangingPunct="1"/>
            <a:r>
              <a:rPr lang="en-US" smtClean="0"/>
              <a:t>JFrame,  JDialog,  JApplet</a:t>
            </a:r>
          </a:p>
          <a:p>
            <a:pPr eaLnBrk="1" hangingPunct="1"/>
            <a:r>
              <a:rPr lang="en-US" smtClean="0"/>
              <a:t>Layout containers allow logical grouping for components:</a:t>
            </a:r>
          </a:p>
          <a:p>
            <a:pPr lvl="1" eaLnBrk="1" hangingPunct="1"/>
            <a:r>
              <a:rPr lang="en-US" smtClean="0"/>
              <a:t>Simplify positioning of components,</a:t>
            </a:r>
          </a:p>
          <a:p>
            <a:pPr lvl="2" eaLnBrk="1" hangingPunct="1"/>
            <a:r>
              <a:rPr lang="en-US" smtClean="0"/>
              <a:t>JPanel,  JSplitPane,  JTabbedPane</a:t>
            </a:r>
          </a:p>
          <a:p>
            <a:pPr lvl="1" eaLnBrk="1" hangingPunct="1"/>
            <a:r>
              <a:rPr lang="en-US" smtClean="0"/>
              <a:t>Container objects group components, arranging them for display with a layout manager.</a:t>
            </a:r>
          </a:p>
          <a:p>
            <a:pPr eaLnBrk="1" hangingPunct="1"/>
            <a:r>
              <a:rPr lang="en-IE" smtClean="0"/>
              <a:t>Components are GUI widgets:</a:t>
            </a:r>
          </a:p>
          <a:p>
            <a:pPr lvl="1" eaLnBrk="1" hangingPunct="1"/>
            <a:r>
              <a:rPr lang="en-IE" smtClean="0"/>
              <a:t>Self-sufficient components that present information to and get input from the user,</a:t>
            </a:r>
          </a:p>
          <a:p>
            <a:pPr lvl="2" eaLnBrk="1" hangingPunct="1"/>
            <a:r>
              <a:rPr lang="en-IE" smtClean="0"/>
              <a:t>JButton, JLabel, JComboBox, JTextField, JTable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8C2C2-929F-41BD-93D4-2965CACD3D8D}" type="slidenum">
              <a:rPr lang="en-IE"/>
              <a:pPr>
                <a:defRPr/>
              </a:pPr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00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Java Swing </a:t>
            </a:r>
            <a:r>
              <a:rPr dirty="0" smtClean="0"/>
              <a:t>Class Hierarchy</a:t>
            </a:r>
            <a:endParaRPr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24525" y="981075"/>
            <a:ext cx="3168650" cy="54006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IE" dirty="0" smtClean="0"/>
              <a:t>A subset of the Swing class hierarchy.</a:t>
            </a:r>
          </a:p>
          <a:p>
            <a:pPr lvl="1" eaLnBrk="1" hangingPunct="1">
              <a:defRPr/>
            </a:pPr>
            <a:r>
              <a:rPr lang="en-IE" dirty="0" smtClean="0"/>
              <a:t>Swing classes - Dark grey.</a:t>
            </a:r>
          </a:p>
          <a:p>
            <a:pPr lvl="1" eaLnBrk="1" hangingPunct="1">
              <a:defRPr/>
            </a:pPr>
            <a:r>
              <a:rPr lang="en-IE" dirty="0" smtClean="0"/>
              <a:t>AWT classes - Light grey.</a:t>
            </a:r>
          </a:p>
          <a:p>
            <a:pPr eaLnBrk="1" hangingPunct="1">
              <a:defRPr/>
            </a:pPr>
            <a:r>
              <a:rPr lang="en-IE" dirty="0" smtClean="0"/>
              <a:t>How Swing components extend the AWT components.</a:t>
            </a:r>
          </a:p>
          <a:p>
            <a:pPr eaLnBrk="1" hangingPunct="1">
              <a:defRPr/>
            </a:pPr>
            <a:endParaRPr lang="en-IE" dirty="0" smtClean="0"/>
          </a:p>
          <a:p>
            <a:pPr eaLnBrk="1" hangingPunct="1">
              <a:defRPr/>
            </a:pPr>
            <a:r>
              <a:rPr lang="en-IE" dirty="0" smtClean="0"/>
              <a:t>Using Swing in your code,</a:t>
            </a:r>
          </a:p>
          <a:p>
            <a:pPr marL="365125" indent="0" eaLnBrk="1" hangingPunct="1">
              <a:buFont typeface="Wingdings 3" pitchFamily="18" charset="2"/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java.awt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.*;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b="1" dirty="0"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javax.swing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.*;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81353A-317F-46B3-82B7-2C1ED133EB83}" type="slidenum">
              <a:rPr lang="en-IE"/>
              <a:pPr>
                <a:defRPr/>
              </a:pPr>
              <a:t>19</a:t>
            </a:fld>
            <a:endParaRPr lang="en-IE" dirty="0"/>
          </a:p>
        </p:txBody>
      </p:sp>
      <p:pic>
        <p:nvPicPr>
          <p:cNvPr id="13317" name="Picture 2" descr="http://www.particle.kth.se/%7Elindsey/JavaCourse/Book/Images/Part1/Java/Chapter06/AWT_JT_Fig-6-2-550x5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52387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Graphical </a:t>
            </a:r>
            <a:r>
              <a:rPr dirty="0" smtClean="0"/>
              <a:t>User Interface</a:t>
            </a:r>
            <a:r>
              <a:rPr lang="en-IE" dirty="0" smtClean="0"/>
              <a:t> (GUI)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eaLnBrk="1" hangingPunct="1"/>
            <a:r>
              <a:rPr lang="en-IE" dirty="0" smtClean="0"/>
              <a:t>Graphical User Interface (GUI)</a:t>
            </a:r>
          </a:p>
          <a:p>
            <a:pPr lvl="1" eaLnBrk="1" hangingPunct="1"/>
            <a:r>
              <a:rPr lang="en-IE" dirty="0" smtClean="0"/>
              <a:t>A type of user interface.</a:t>
            </a:r>
          </a:p>
          <a:p>
            <a:pPr lvl="1" eaLnBrk="1" hangingPunct="1"/>
            <a:r>
              <a:rPr lang="en-IE" dirty="0" smtClean="0"/>
              <a:t>Information and actions are presented to a user through graphical icons.</a:t>
            </a:r>
          </a:p>
          <a:p>
            <a:pPr lvl="1" eaLnBrk="1" hangingPunct="1"/>
            <a:r>
              <a:rPr lang="en-IE" dirty="0" smtClean="0"/>
              <a:t>Allows users to interact with devices using images rather than text commands.</a:t>
            </a:r>
          </a:p>
          <a:p>
            <a:pPr lvl="1" eaLnBrk="1" hangingPunct="1"/>
            <a:r>
              <a:rPr lang="en-IE" dirty="0" smtClean="0"/>
              <a:t>Developed by  Xerox (1981).</a:t>
            </a:r>
          </a:p>
          <a:p>
            <a:pPr lvl="1" eaLnBrk="1" hangingPunct="1"/>
            <a:r>
              <a:rPr lang="en-IE" dirty="0" smtClean="0"/>
              <a:t>Apple introduced the menu bar as well as window controls (1983).</a:t>
            </a:r>
          </a:p>
          <a:p>
            <a:pPr lvl="1" eaLnBrk="1" hangingPunct="1"/>
            <a:r>
              <a:rPr lang="en-IE" dirty="0" smtClean="0"/>
              <a:t>There is life after the command prompt,</a:t>
            </a:r>
          </a:p>
          <a:p>
            <a:pPr lvl="1" eaLnBrk="1" hangingPunct="1"/>
            <a:endParaRPr lang="en-IE" dirty="0" smtClean="0"/>
          </a:p>
          <a:p>
            <a:pPr lvl="1" eaLnBrk="1" hangingPunct="1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79CEBE-E918-4362-B3FF-06F173BBA27A}" type="slidenum">
              <a:rPr lang="en-IE"/>
              <a:pPr>
                <a:defRPr/>
              </a:pPr>
              <a:t>2</a:t>
            </a:fld>
            <a:endParaRPr lang="en-IE" dirty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4076700"/>
            <a:ext cx="41243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1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 eaLnBrk="1" hangingPunct="1">
              <a:defRPr/>
            </a:pPr>
            <a:r>
              <a:rPr dirty="0" err="1"/>
              <a:t>JFrame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9784"/>
            <a:ext cx="8642350" cy="5400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IE" sz="1800" dirty="0"/>
              <a:t>A frame is a graphical window that can </a:t>
            </a:r>
            <a:r>
              <a:rPr lang="en-IE" sz="1800" dirty="0" smtClean="0"/>
              <a:t>be </a:t>
            </a:r>
            <a:r>
              <a:rPr lang="en-IE" sz="1800" dirty="0"/>
              <a:t>used to hold other </a:t>
            </a:r>
            <a:r>
              <a:rPr lang="en-IE" sz="1800" dirty="0" smtClean="0"/>
              <a:t>components.</a:t>
            </a:r>
          </a:p>
          <a:p>
            <a:pPr lvl="1" eaLnBrk="1" hangingPunct="1">
              <a:defRPr/>
            </a:pPr>
            <a:r>
              <a:rPr lang="en-IE" sz="1600" dirty="0" smtClean="0"/>
              <a:t>Creates a frame with an optional title,</a:t>
            </a:r>
          </a:p>
          <a:p>
            <a:pPr marL="990600" lvl="1" indent="0" eaLnBrk="1" hangingPunct="1">
              <a:buFont typeface="Wingdings 3" pitchFamily="18" charset="2"/>
              <a:buNone/>
              <a:defRPr/>
            </a:pP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()	or	public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title)</a:t>
            </a:r>
          </a:p>
          <a:p>
            <a:pPr lvl="1" eaLnBrk="1" hangingPunct="1">
              <a:defRPr/>
            </a:pPr>
            <a:endParaRPr lang="en-IE" sz="1600" dirty="0" smtClean="0"/>
          </a:p>
          <a:p>
            <a:pPr lvl="1" eaLnBrk="1" hangingPunct="1">
              <a:defRPr/>
            </a:pPr>
            <a:r>
              <a:rPr lang="en-IE" sz="1600" dirty="0" smtClean="0"/>
              <a:t>Puts the given text in the frame’s title bar,</a:t>
            </a:r>
          </a:p>
          <a:p>
            <a:pPr marL="990600" lvl="1" indent="0" eaLnBrk="1" hangingPunct="1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setTitle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(String text)</a:t>
            </a:r>
          </a:p>
          <a:p>
            <a:pPr lvl="1" eaLnBrk="1" hangingPunct="1">
              <a:defRPr/>
            </a:pPr>
            <a:endParaRPr lang="en-IE" sz="1600" dirty="0" smtClean="0"/>
          </a:p>
          <a:p>
            <a:pPr lvl="1" eaLnBrk="1" hangingPunct="1">
              <a:defRPr/>
            </a:pPr>
            <a:r>
              <a:rPr lang="en-IE" sz="1600" dirty="0" smtClean="0"/>
              <a:t>Makes the frame perform the given action when it closes,</a:t>
            </a:r>
          </a:p>
          <a:p>
            <a:pPr marL="990600" lvl="1" indent="0" eaLnBrk="1" hangingPunct="1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setDefaultCloseOperation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 op)</a:t>
            </a:r>
          </a:p>
          <a:p>
            <a:pPr marL="990600" lvl="1" indent="0" eaLnBrk="1" hangingPunct="1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setDefaultCloseOperation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JFrame.EXIT_ON_CLOSE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>
              <a:defRPr/>
            </a:pPr>
            <a:endParaRPr lang="en-IE" sz="1600" dirty="0" smtClean="0"/>
          </a:p>
          <a:p>
            <a:pPr lvl="1" eaLnBrk="1" hangingPunct="1">
              <a:defRPr/>
            </a:pPr>
            <a:r>
              <a:rPr lang="en-IE" sz="1600" dirty="0" smtClean="0"/>
              <a:t>Places the given component or container inside the frame.</a:t>
            </a:r>
          </a:p>
          <a:p>
            <a:pPr marL="990600" lvl="1" indent="0" eaLnBrk="1" hangingPunct="1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void add(Component comp)</a:t>
            </a:r>
          </a:p>
          <a:p>
            <a:pPr lvl="2" eaLnBrk="1" hangingPunct="1">
              <a:defRPr/>
            </a:pPr>
            <a:r>
              <a:rPr lang="en-IE" sz="1400" dirty="0" smtClean="0"/>
              <a:t>How </a:t>
            </a:r>
            <a:r>
              <a:rPr lang="en-IE" sz="1400" dirty="0"/>
              <a:t>would we add more than one component to the frame?</a:t>
            </a:r>
          </a:p>
          <a:p>
            <a:pPr lvl="1" eaLnBrk="1" hangingPunct="1">
              <a:defRPr/>
            </a:pPr>
            <a:endParaRPr lang="en-IE" sz="1600" dirty="0" smtClean="0"/>
          </a:p>
          <a:p>
            <a:pPr lvl="1" eaLnBrk="1" hangingPunct="1">
              <a:defRPr/>
            </a:pPr>
            <a:r>
              <a:rPr lang="en-IE" sz="1600" dirty="0" smtClean="0"/>
              <a:t>Resizes the frame to fit the components inside it.</a:t>
            </a:r>
          </a:p>
          <a:p>
            <a:pPr marL="990600" lvl="1" indent="0" eaLnBrk="1" hangingPunct="1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void pack()</a:t>
            </a:r>
          </a:p>
          <a:p>
            <a:pPr lvl="1" eaLnBrk="1" hangingPunct="1">
              <a:defRPr/>
            </a:pPr>
            <a:endParaRPr lang="en-IE" sz="1600" dirty="0" smtClean="0"/>
          </a:p>
          <a:p>
            <a:pPr lvl="1" eaLnBrk="1" hangingPunct="1">
              <a:defRPr/>
            </a:pPr>
            <a:r>
              <a:rPr lang="en-IE" sz="1600" dirty="0" smtClean="0"/>
              <a:t>NOTE</a:t>
            </a:r>
            <a:r>
              <a:rPr lang="en-IE" sz="1600" dirty="0"/>
              <a:t>: Call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setVisible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(true)</a:t>
            </a:r>
            <a:r>
              <a:rPr lang="en-IE" sz="1600" dirty="0"/>
              <a:t> to make a frame appear on the screen after creating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D6D9B3-15FC-48E9-B2CC-4F866DB16E4B}" type="slidenum">
              <a:rPr lang="en-IE" smtClean="0"/>
              <a:pPr>
                <a:defRPr/>
              </a:pPr>
              <a:t>20</a:t>
            </a:fld>
            <a:endParaRPr lang="en-IE" dirty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628775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4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/>
              <a:t>Positioning </a:t>
            </a:r>
            <a:r>
              <a:rPr dirty="0" smtClean="0"/>
              <a:t>Components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IE" sz="1600" dirty="0" smtClean="0"/>
              <a:t>Positioning components in the</a:t>
            </a:r>
            <a:r>
              <a:rPr lang="en-US" sz="1600" dirty="0"/>
              <a:t> </a:t>
            </a:r>
            <a:r>
              <a:rPr lang="en-US" sz="1600" dirty="0" smtClean="0"/>
              <a:t>top-level container:</a:t>
            </a:r>
            <a:endParaRPr lang="en-IE" sz="1600" dirty="0"/>
          </a:p>
          <a:p>
            <a:pPr lvl="1">
              <a:defRPr/>
            </a:pPr>
            <a:r>
              <a:rPr lang="en-IE" sz="1400" dirty="0" smtClean="0"/>
              <a:t>Absolute positioning: Specify </a:t>
            </a:r>
            <a:r>
              <a:rPr lang="en-IE" sz="1400" dirty="0"/>
              <a:t>exact pixel coordinates for every </a:t>
            </a:r>
            <a:r>
              <a:rPr lang="en-IE" sz="1400" dirty="0" smtClean="0"/>
              <a:t>component.</a:t>
            </a:r>
            <a:endParaRPr lang="en-IE" sz="1400" dirty="0"/>
          </a:p>
          <a:p>
            <a:pPr lvl="1">
              <a:defRPr/>
            </a:pPr>
            <a:r>
              <a:rPr lang="en-IE" sz="1400" dirty="0" smtClean="0"/>
              <a:t>Layout managers: Automatically position </a:t>
            </a:r>
            <a:r>
              <a:rPr lang="en-IE" sz="1400" dirty="0"/>
              <a:t>each component based on some </a:t>
            </a:r>
            <a:r>
              <a:rPr lang="en-IE" sz="1400" dirty="0" smtClean="0"/>
              <a:t>criteria.</a:t>
            </a:r>
            <a:endParaRPr lang="en-IE" sz="1600" dirty="0" smtClean="0"/>
          </a:p>
          <a:p>
            <a:pPr>
              <a:defRPr/>
            </a:pPr>
            <a:r>
              <a:rPr lang="en-IE" sz="1600" dirty="0" smtClean="0"/>
              <a:t>Return </a:t>
            </a:r>
            <a:r>
              <a:rPr lang="en-IE" sz="1600" dirty="0"/>
              <a:t>the </a:t>
            </a:r>
            <a:r>
              <a:rPr lang="en-IE" sz="1600" dirty="0" smtClean="0"/>
              <a:t>content pane </a:t>
            </a:r>
            <a:r>
              <a:rPr lang="en-IE" sz="1600" dirty="0"/>
              <a:t>object for </a:t>
            </a:r>
            <a:r>
              <a:rPr lang="en-IE" sz="1600" dirty="0" smtClean="0"/>
              <a:t>a </a:t>
            </a:r>
            <a:r>
              <a:rPr lang="en-IE" sz="1600" dirty="0" err="1" smtClean="0"/>
              <a:t>JFrame</a:t>
            </a:r>
            <a:r>
              <a:rPr lang="en-IE" sz="1600" dirty="0" smtClean="0"/>
              <a:t>,</a:t>
            </a: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Container getContentPane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()</a:t>
            </a:r>
            <a:endParaRPr lang="en-IE" sz="1600" dirty="0" smtClean="0"/>
          </a:p>
          <a:p>
            <a:pPr>
              <a:defRPr/>
            </a:pPr>
            <a:r>
              <a:rPr lang="en-IE" sz="1600" dirty="0" smtClean="0"/>
              <a:t>Set </a:t>
            </a:r>
            <a:r>
              <a:rPr lang="en-IE" sz="1600" dirty="0"/>
              <a:t>the </a:t>
            </a:r>
            <a:r>
              <a:rPr lang="en-IE" sz="1600" dirty="0" smtClean="0"/>
              <a:t>layout manager </a:t>
            </a:r>
            <a:r>
              <a:rPr lang="en-IE" sz="1600" dirty="0"/>
              <a:t>for a </a:t>
            </a:r>
            <a:r>
              <a:rPr lang="en-IE" sz="1600" dirty="0" err="1"/>
              <a:t>JFrame</a:t>
            </a:r>
            <a:r>
              <a:rPr lang="en-IE" sz="1600" dirty="0" smtClean="0"/>
              <a:t>,</a:t>
            </a:r>
            <a:endParaRPr lang="en-IE" sz="1600" dirty="0"/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>
                <a:latin typeface="Arial" pitchFamily="34" charset="0"/>
                <a:cs typeface="Arial" pitchFamily="34" charset="0"/>
              </a:rPr>
              <a:t>public void setLayout(LayoutManager manager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IE" sz="1600" dirty="0" smtClean="0"/>
          </a:p>
          <a:p>
            <a:pPr>
              <a:defRPr/>
            </a:pPr>
            <a:r>
              <a:rPr lang="en-IE" sz="1600" dirty="0" smtClean="0"/>
              <a:t>Layout </a:t>
            </a:r>
            <a:r>
              <a:rPr lang="en-IE" sz="1600" dirty="0"/>
              <a:t>managers (</a:t>
            </a:r>
            <a:r>
              <a:rPr lang="en-IE" sz="1600" dirty="0">
                <a:hlinkClick r:id="rId2"/>
              </a:rPr>
              <a:t>http://</a:t>
            </a:r>
            <a:r>
              <a:rPr lang="en-IE" sz="1600" dirty="0" smtClean="0">
                <a:hlinkClick r:id="rId2"/>
              </a:rPr>
              <a:t>docs.oracle.com/javase/tutorial/uiswing/layout/visual.html</a:t>
            </a:r>
            <a:r>
              <a:rPr lang="en-IE" sz="1600" dirty="0" smtClean="0"/>
              <a:t>):</a:t>
            </a:r>
            <a:endParaRPr lang="en-IE" sz="1600" dirty="0" smtClean="0"/>
          </a:p>
          <a:p>
            <a:pPr lvl="1">
              <a:defRPr/>
            </a:pPr>
            <a:r>
              <a:rPr lang="en-IE" sz="1400" dirty="0" err="1" smtClean="0"/>
              <a:t>BorderLayout</a:t>
            </a:r>
            <a:r>
              <a:rPr lang="en-IE" sz="1400" dirty="0" smtClean="0"/>
              <a:t>()</a:t>
            </a:r>
          </a:p>
          <a:p>
            <a:pPr lvl="1">
              <a:defRPr/>
            </a:pPr>
            <a:r>
              <a:rPr lang="en-IE" sz="1400" dirty="0" err="1" smtClean="0"/>
              <a:t>FlowLayout</a:t>
            </a:r>
            <a:r>
              <a:rPr lang="en-IE" sz="1400" dirty="0" smtClean="0"/>
              <a:t>()</a:t>
            </a:r>
          </a:p>
          <a:p>
            <a:pPr lvl="1">
              <a:defRPr/>
            </a:pPr>
            <a:r>
              <a:rPr lang="en-IE" sz="1400" dirty="0" err="1" smtClean="0"/>
              <a:t>GridLayout</a:t>
            </a:r>
            <a:r>
              <a:rPr lang="en-IE" sz="1400" dirty="0" smtClean="0"/>
              <a:t>()</a:t>
            </a:r>
          </a:p>
          <a:p>
            <a:pPr lvl="1">
              <a:defRPr/>
            </a:pPr>
            <a:r>
              <a:rPr lang="en-IE" sz="1400" dirty="0" err="1" smtClean="0"/>
              <a:t>BoxLayout</a:t>
            </a:r>
            <a:r>
              <a:rPr lang="en-IE" sz="1400" dirty="0" smtClean="0"/>
              <a:t>()</a:t>
            </a:r>
          </a:p>
          <a:p>
            <a:pPr lvl="1">
              <a:defRPr/>
            </a:pPr>
            <a:r>
              <a:rPr lang="en-IE" sz="1400" dirty="0" err="1" smtClean="0"/>
              <a:t>CardLayout</a:t>
            </a:r>
            <a:r>
              <a:rPr lang="en-IE" sz="1400" dirty="0" smtClean="0"/>
              <a:t>()</a:t>
            </a:r>
          </a:p>
          <a:p>
            <a:pPr lvl="1">
              <a:defRPr/>
            </a:pPr>
            <a:r>
              <a:rPr lang="en-IE" sz="1400" dirty="0" smtClean="0"/>
              <a:t>GridBagLayout()</a:t>
            </a:r>
            <a:endParaRPr lang="en-IE" sz="1600" dirty="0" smtClean="0"/>
          </a:p>
          <a:p>
            <a:pPr>
              <a:defRPr/>
            </a:pPr>
            <a:r>
              <a:rPr lang="en-IE" sz="1600" dirty="0" smtClean="0"/>
              <a:t>Example:</a:t>
            </a:r>
            <a:endParaRPr lang="en-IE" sz="1600" dirty="0"/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>
                <a:latin typeface="Arial" pitchFamily="34" charset="0"/>
                <a:cs typeface="Arial" pitchFamily="34" charset="0"/>
              </a:rPr>
              <a:t>Container content =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frame.getContentPane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content.setLayout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FlowLayout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());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446113-C1A4-4B00-9B95-CA610331765C}" type="slidenum">
              <a:rPr lang="en-IE" smtClean="0"/>
              <a:pPr>
                <a:defRPr/>
              </a:pPr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43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err="1"/>
              <a:t>BorderLayout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IE" sz="2000" dirty="0" smtClean="0"/>
              <a:t>Divides </a:t>
            </a:r>
            <a:r>
              <a:rPr lang="en-IE" sz="2000" dirty="0"/>
              <a:t>container into five regions: </a:t>
            </a:r>
            <a:endParaRPr lang="en-IE" sz="2000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E" sz="1800" dirty="0" smtClean="0"/>
              <a:t>NORTH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E" sz="1800" dirty="0" smtClean="0"/>
              <a:t>WEST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E" sz="1800" dirty="0" smtClean="0"/>
              <a:t>CENTER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E" sz="1800" dirty="0" smtClean="0"/>
              <a:t>EAST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E" sz="1800" dirty="0" smtClean="0"/>
              <a:t>SOUTH</a:t>
            </a:r>
          </a:p>
          <a:p>
            <a:pPr>
              <a:defRPr/>
            </a:pPr>
            <a:r>
              <a:rPr lang="en-IE" sz="2000" dirty="0" smtClean="0"/>
              <a:t>NORTH </a:t>
            </a:r>
            <a:r>
              <a:rPr lang="en-IE" sz="2000" dirty="0"/>
              <a:t>and SOUTH regions expand to fill region horizontally, and use preferred size </a:t>
            </a:r>
            <a:r>
              <a:rPr lang="en-IE" sz="2000" dirty="0" smtClean="0"/>
              <a:t>vertically.</a:t>
            </a:r>
            <a:endParaRPr lang="en-IE" sz="2000" dirty="0"/>
          </a:p>
          <a:p>
            <a:pPr>
              <a:defRPr/>
            </a:pPr>
            <a:r>
              <a:rPr lang="en-IE" sz="2000" dirty="0" smtClean="0"/>
              <a:t>WEST </a:t>
            </a:r>
            <a:r>
              <a:rPr lang="en-IE" sz="2000" dirty="0"/>
              <a:t>and EAST regions expand to fill region vertically, and use preferred size </a:t>
            </a:r>
            <a:r>
              <a:rPr lang="en-IE" sz="2000" dirty="0" smtClean="0"/>
              <a:t>horizontally.</a:t>
            </a:r>
            <a:endParaRPr lang="en-IE" sz="2000" dirty="0"/>
          </a:p>
          <a:p>
            <a:pPr>
              <a:defRPr/>
            </a:pPr>
            <a:r>
              <a:rPr lang="en-IE" sz="2000" dirty="0" smtClean="0"/>
              <a:t>CENTER </a:t>
            </a:r>
            <a:r>
              <a:rPr lang="en-IE" sz="2000" dirty="0"/>
              <a:t>uses all space not occupied by </a:t>
            </a:r>
            <a:r>
              <a:rPr lang="en-IE" sz="2000" dirty="0" smtClean="0"/>
              <a:t>others.</a:t>
            </a:r>
          </a:p>
          <a:p>
            <a:pPr>
              <a:defRPr/>
            </a:pPr>
            <a:r>
              <a:rPr lang="en-IE" sz="2000" dirty="0" smtClean="0"/>
              <a:t>Example:</a:t>
            </a: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frame = new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("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BorderLayout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");		//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Instanciate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frame.setMinimumSize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Dimension(400, 200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));		// Set the size of the 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frame.getContentPane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setLayout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BorderLayout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());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	// Use 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BorderLayout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frame.add</a:t>
            </a:r>
            <a:r>
              <a:rPr lang="en-IE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JButton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("Button 1 (NORTH)"),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BorderLayout.NORTH</a:t>
            </a:r>
            <a:r>
              <a:rPr lang="en-IE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// Add one button in the NORTH position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frame.setVisible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(true);				// Set the frame to visible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AFBB67-4FE8-4DDB-A7F1-14FACBC090CB}" type="slidenum">
              <a:rPr lang="en-IE" smtClean="0"/>
              <a:pPr>
                <a:defRPr/>
              </a:pPr>
              <a:t>22</a:t>
            </a:fld>
            <a:endParaRPr lang="en-IE" dirty="0"/>
          </a:p>
        </p:txBody>
      </p:sp>
      <p:grpSp>
        <p:nvGrpSpPr>
          <p:cNvPr id="16389" name="Group 23"/>
          <p:cNvGrpSpPr>
            <a:grpSpLocks/>
          </p:cNvGrpSpPr>
          <p:nvPr/>
        </p:nvGrpSpPr>
        <p:grpSpPr bwMode="auto">
          <a:xfrm>
            <a:off x="5213350" y="548481"/>
            <a:ext cx="3824287" cy="1960562"/>
            <a:chOff x="4788024" y="1124744"/>
            <a:chExt cx="4026024" cy="2160240"/>
          </a:xfrm>
        </p:grpSpPr>
        <p:pic>
          <p:nvPicPr>
            <p:cNvPr id="1639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124744"/>
              <a:ext cx="38100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372362" y="1845407"/>
              <a:ext cx="107962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859887" y="1719466"/>
              <a:ext cx="0" cy="9375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788024" y="1661743"/>
              <a:ext cx="26405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788024" y="2747985"/>
              <a:ext cx="26405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077149" y="3153796"/>
              <a:ext cx="367172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23669" y="2971881"/>
              <a:ext cx="0" cy="31310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800678" y="2926402"/>
              <a:ext cx="0" cy="31310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2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err="1"/>
              <a:t>FlowLayout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IE" sz="2000" dirty="0"/>
              <a:t>Container </a:t>
            </a:r>
            <a:r>
              <a:rPr lang="en-IE" sz="2000" dirty="0" smtClean="0"/>
              <a:t>automatically filled left-to-right then top-to-bottom.</a:t>
            </a:r>
            <a:endParaRPr lang="en-IE" sz="2000" dirty="0"/>
          </a:p>
          <a:p>
            <a:pPr>
              <a:defRPr/>
            </a:pPr>
            <a:r>
              <a:rPr lang="en-IE" sz="2000" dirty="0" smtClean="0"/>
              <a:t>Components </a:t>
            </a:r>
            <a:r>
              <a:rPr lang="en-IE" sz="2000" dirty="0"/>
              <a:t>are given their preferred size both horizontally and </a:t>
            </a:r>
            <a:r>
              <a:rPr lang="en-IE" sz="2000" dirty="0" smtClean="0"/>
              <a:t>vertically.</a:t>
            </a:r>
            <a:endParaRPr lang="en-IE" sz="2000" dirty="0"/>
          </a:p>
          <a:p>
            <a:pPr>
              <a:defRPr/>
            </a:pPr>
            <a:r>
              <a:rPr lang="en-IE" sz="2000" dirty="0" smtClean="0"/>
              <a:t>Components </a:t>
            </a:r>
            <a:r>
              <a:rPr lang="en-IE" sz="2000" dirty="0"/>
              <a:t>are positioned in order </a:t>
            </a:r>
            <a:r>
              <a:rPr lang="en-IE" sz="2000" dirty="0" smtClean="0"/>
              <a:t>added.</a:t>
            </a:r>
            <a:endParaRPr lang="en-IE" sz="2000" dirty="0"/>
          </a:p>
          <a:p>
            <a:pPr>
              <a:defRPr/>
            </a:pPr>
            <a:r>
              <a:rPr lang="en-IE" sz="2000" dirty="0" smtClean="0"/>
              <a:t>Components will wrap </a:t>
            </a:r>
            <a:r>
              <a:rPr lang="en-IE" sz="2000" dirty="0"/>
              <a:t>around to next </a:t>
            </a:r>
            <a:r>
              <a:rPr lang="en-IE" sz="2000" dirty="0" smtClean="0"/>
              <a:t>line if </a:t>
            </a:r>
            <a:r>
              <a:rPr lang="en-IE" sz="2000" dirty="0"/>
              <a:t>too </a:t>
            </a:r>
            <a:r>
              <a:rPr lang="en-IE" sz="2000" dirty="0" smtClean="0"/>
              <a:t>long,</a:t>
            </a: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r>
              <a:rPr lang="en-IE" sz="2000" dirty="0" smtClean="0"/>
              <a:t>Example:</a:t>
            </a: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frame = new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FlowLayout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");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		//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Instanciate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frame.setMinimumSize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Dimension(400, 200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));		// Set the size of the 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frame.getContentPane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setLayout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FlowLayout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());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	//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Use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FlowLayout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frame.add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JButton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("Button 1"));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		// Add one button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frame.setVisible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(true);				// Set the frame to visible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FEA535-C621-4642-AF19-5D96AA0DDF6F}" type="slidenum">
              <a:rPr lang="en-IE" smtClean="0"/>
              <a:pPr>
                <a:defRPr/>
              </a:pPr>
              <a:t>23</a:t>
            </a:fld>
            <a:endParaRPr lang="en-IE" dirty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26035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GridLayout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IE" sz="2000" dirty="0" smtClean="0"/>
              <a:t>Container acts like a </a:t>
            </a:r>
            <a:r>
              <a:rPr lang="en-IE" sz="2000" dirty="0"/>
              <a:t>grid of equally-sized rows and </a:t>
            </a:r>
            <a:r>
              <a:rPr lang="en-IE" sz="2000" dirty="0" smtClean="0"/>
              <a:t>columns.</a:t>
            </a:r>
            <a:endParaRPr lang="en-IE" sz="2000" dirty="0"/>
          </a:p>
          <a:p>
            <a:pPr>
              <a:defRPr/>
            </a:pPr>
            <a:r>
              <a:rPr lang="en-IE" sz="2000" dirty="0" smtClean="0"/>
              <a:t>Components </a:t>
            </a:r>
            <a:r>
              <a:rPr lang="en-IE" sz="2000" dirty="0"/>
              <a:t>are given equal horizontal / vertical size, disregarding preferred </a:t>
            </a:r>
            <a:r>
              <a:rPr lang="en-IE" sz="2000" dirty="0" smtClean="0"/>
              <a:t>size</a:t>
            </a:r>
            <a:r>
              <a:rPr lang="en-IE" sz="2000" dirty="0" smtClean="0"/>
              <a:t>.</a:t>
            </a:r>
            <a:endParaRPr lang="en-IE" sz="2000" dirty="0" smtClean="0"/>
          </a:p>
          <a:p>
            <a:pPr marL="361950" indent="0">
              <a:buFont typeface="Wingdings 3" pitchFamily="18" charset="2"/>
              <a:buNone/>
              <a:defRPr/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GridLayout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rows,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columns)</a:t>
            </a:r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smtClean="0"/>
              <a:t>Example:</a:t>
            </a: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frame = new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("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GridLayout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");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		//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Instanciate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frame.setMinimumSize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Dimension(400, 200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));		// Set the size of the 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frame.getContentPane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setLayout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GridLayout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(2,0));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	//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Use 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GridLayout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 with 2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rows. Note zero means as many columns as required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frame.add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("Button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1"));			// Add one button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frame.setVisible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(true);				// Set the frame to visible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84440-340C-4F7C-B6D1-15B67A0DA618}" type="slidenum">
              <a:rPr lang="en-IE" smtClean="0"/>
              <a:pPr>
                <a:defRPr/>
              </a:pPr>
              <a:t>24</a:t>
            </a:fld>
            <a:endParaRPr lang="en-IE" dirty="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1935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5508625" y="4397375"/>
            <a:ext cx="2808288" cy="360363"/>
          </a:xfrm>
          <a:prstGeom prst="wedgeRoundRectCallout">
            <a:avLst>
              <a:gd name="adj1" fmla="val -26280"/>
              <a:gd name="adj2" fmla="val -11135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E" sz="1400" b="1" dirty="0">
                <a:solidFill>
                  <a:schemeClr val="tx1"/>
                </a:solidFill>
              </a:rPr>
              <a:t>new </a:t>
            </a:r>
            <a:r>
              <a:rPr lang="en-IE" sz="1400" b="1" dirty="0" err="1">
                <a:solidFill>
                  <a:schemeClr val="tx1"/>
                </a:solidFill>
              </a:rPr>
              <a:t>GridLayout</a:t>
            </a:r>
            <a:r>
              <a:rPr lang="en-IE" sz="1400" b="1" dirty="0">
                <a:solidFill>
                  <a:schemeClr val="tx1"/>
                </a:solidFill>
              </a:rPr>
              <a:t>(0,2) // 2 columns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439069" y="4387714"/>
            <a:ext cx="2808287" cy="360363"/>
          </a:xfrm>
          <a:prstGeom prst="wedgeRoundRectCallout">
            <a:avLst>
              <a:gd name="adj1" fmla="val -26280"/>
              <a:gd name="adj2" fmla="val -11135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E" sz="1400" b="1" dirty="0">
                <a:solidFill>
                  <a:schemeClr val="tx1"/>
                </a:solidFill>
              </a:rPr>
              <a:t>new </a:t>
            </a:r>
            <a:r>
              <a:rPr lang="en-IE" sz="1400" b="1" dirty="0" err="1">
                <a:solidFill>
                  <a:schemeClr val="tx1"/>
                </a:solidFill>
              </a:rPr>
              <a:t>GridLayout</a:t>
            </a:r>
            <a:r>
              <a:rPr lang="en-IE" sz="1400" b="1" dirty="0">
                <a:solidFill>
                  <a:schemeClr val="tx1"/>
                </a:solidFill>
              </a:rPr>
              <a:t>(2,0) // 2 rows</a:t>
            </a:r>
          </a:p>
        </p:txBody>
      </p:sp>
    </p:spTree>
    <p:extLst>
      <p:ext uri="{BB962C8B-B14F-4D97-AF65-F5344CB8AC3E}">
        <p14:creationId xmlns:p14="http://schemas.microsoft.com/office/powerpoint/2010/main" val="40766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BoxLayout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IE" sz="2000" dirty="0" smtClean="0"/>
              <a:t>Aligns </a:t>
            </a:r>
            <a:r>
              <a:rPr lang="en-IE" sz="2000" dirty="0"/>
              <a:t>components in container in a single row or column</a:t>
            </a:r>
          </a:p>
          <a:p>
            <a:pPr>
              <a:defRPr/>
            </a:pPr>
            <a:r>
              <a:rPr lang="en-IE" sz="2000" dirty="0" smtClean="0"/>
              <a:t>Components </a:t>
            </a:r>
            <a:r>
              <a:rPr lang="en-IE" sz="2000" dirty="0"/>
              <a:t>use preferred sizes and align based on their preferred alignment</a:t>
            </a:r>
          </a:p>
          <a:p>
            <a:pPr>
              <a:defRPr/>
            </a:pPr>
            <a:r>
              <a:rPr lang="en-IE" sz="2000" dirty="0" smtClean="0"/>
              <a:t>Preferred </a:t>
            </a:r>
            <a:r>
              <a:rPr lang="en-IE" sz="2000" dirty="0"/>
              <a:t>way to construct a container with box layout</a:t>
            </a:r>
            <a:r>
              <a:rPr lang="en-IE" sz="2000" dirty="0" smtClean="0"/>
              <a:t>: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smtClean="0"/>
              <a:t>Example:</a:t>
            </a: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frame = new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("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BoxLayout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");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			//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Instanciate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frame.setMinimumSize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Dimension(400, 200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));		// Set the size of the frame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frame.getContentPane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().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setLayout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BoxLayout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(content, </a:t>
            </a:r>
            <a:r>
              <a:rPr lang="en-IE" sz="12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BoxLayout.X_AXIS</a:t>
            </a:r>
            <a:r>
              <a:rPr lang="en-IE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));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Use 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BoxLayout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 with X_AXIS</a:t>
            </a:r>
          </a:p>
          <a:p>
            <a:pPr marL="355600" indent="0">
              <a:buFont typeface="Wingdings 3" pitchFamily="18" charset="2"/>
              <a:buNone/>
              <a:defRPr/>
            </a:pP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frame.add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200" b="1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n-IE" sz="1200" b="1" dirty="0">
                <a:latin typeface="Arial" pitchFamily="34" charset="0"/>
                <a:cs typeface="Arial" pitchFamily="34" charset="0"/>
              </a:rPr>
              <a:t>("Button 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1"));			// Add one button</a:t>
            </a:r>
            <a:endParaRPr lang="en-IE" sz="1200" b="1" dirty="0">
              <a:latin typeface="Arial" pitchFamily="34" charset="0"/>
              <a:cs typeface="Arial" pitchFamily="34" charset="0"/>
            </a:endParaRPr>
          </a:p>
          <a:p>
            <a:pPr marL="355600" indent="0">
              <a:buFont typeface="Wingdings 3" pitchFamily="18" charset="2"/>
              <a:buNone/>
              <a:defRPr/>
            </a:pP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frame.setVisible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(true);				// Set the frame to visible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3A4759-3ED7-408D-9364-8D386ADFAD9D}" type="slidenum">
              <a:rPr lang="en-IE" smtClean="0"/>
              <a:pPr>
                <a:defRPr/>
              </a:pPr>
              <a:t>25</a:t>
            </a:fld>
            <a:endParaRPr lang="en-IE" dirty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1336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5219700" y="4233863"/>
            <a:ext cx="3529013" cy="360362"/>
          </a:xfrm>
          <a:prstGeom prst="wedgeRoundRectCallout">
            <a:avLst>
              <a:gd name="adj1" fmla="val -26280"/>
              <a:gd name="adj2" fmla="val -11135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E" sz="1400" b="1" dirty="0">
                <a:solidFill>
                  <a:schemeClr val="tx1"/>
                </a:solidFill>
              </a:rPr>
              <a:t>new </a:t>
            </a:r>
            <a:r>
              <a:rPr lang="en-IE" sz="1400" b="1" dirty="0" err="1">
                <a:solidFill>
                  <a:schemeClr val="tx1"/>
                </a:solidFill>
              </a:rPr>
              <a:t>BoxLayout</a:t>
            </a:r>
            <a:r>
              <a:rPr lang="en-IE" sz="1400" b="1" dirty="0">
                <a:solidFill>
                  <a:schemeClr val="tx1"/>
                </a:solidFill>
              </a:rPr>
              <a:t>(content, </a:t>
            </a:r>
            <a:r>
              <a:rPr lang="en-IE" sz="1400" b="1" dirty="0" err="1">
                <a:solidFill>
                  <a:schemeClr val="tx1"/>
                </a:solidFill>
              </a:rPr>
              <a:t>BoxLayout.Y_AXIS</a:t>
            </a:r>
            <a:r>
              <a:rPr lang="en-IE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042988" y="4233863"/>
            <a:ext cx="3451225" cy="360362"/>
          </a:xfrm>
          <a:prstGeom prst="wedgeRoundRectCallout">
            <a:avLst>
              <a:gd name="adj1" fmla="val -26280"/>
              <a:gd name="adj2" fmla="val -11135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E" sz="1400" b="1" dirty="0">
                <a:solidFill>
                  <a:schemeClr val="tx1"/>
                </a:solidFill>
              </a:rPr>
              <a:t>new </a:t>
            </a:r>
            <a:r>
              <a:rPr lang="en-IE" sz="1400" b="1" dirty="0" err="1">
                <a:solidFill>
                  <a:schemeClr val="tx1"/>
                </a:solidFill>
              </a:rPr>
              <a:t>BoxLayout</a:t>
            </a:r>
            <a:r>
              <a:rPr lang="en-IE" sz="1400" b="1" dirty="0">
                <a:solidFill>
                  <a:schemeClr val="tx1"/>
                </a:solidFill>
              </a:rPr>
              <a:t>(content, </a:t>
            </a:r>
            <a:r>
              <a:rPr lang="en-IE" sz="1400" b="1" dirty="0" err="1">
                <a:solidFill>
                  <a:schemeClr val="tx1"/>
                </a:solidFill>
              </a:rPr>
              <a:t>BoxLayout.X_AXIS</a:t>
            </a:r>
            <a:r>
              <a:rPr lang="en-IE" sz="1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75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smtClean="0"/>
              <a:t>Other Layouts</a:t>
            </a:r>
            <a:endParaRPr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92500" lnSpcReduction="10000"/>
          </a:bodyPr>
          <a:lstStyle/>
          <a:p>
            <a:r>
              <a:rPr lang="en-IE" sz="1800" smtClean="0"/>
              <a:t>CardLayout:</a:t>
            </a:r>
          </a:p>
          <a:p>
            <a:pPr lvl="1"/>
            <a:r>
              <a:rPr lang="en-IE" sz="1600" smtClean="0"/>
              <a:t>Treats each component in the container as a card. </a:t>
            </a:r>
          </a:p>
          <a:p>
            <a:pPr lvl="1"/>
            <a:r>
              <a:rPr lang="en-IE" sz="1600" smtClean="0"/>
              <a:t>Only one card is visible at a time, and the container acts as a stack of cards. </a:t>
            </a:r>
          </a:p>
          <a:p>
            <a:pPr lvl="1"/>
            <a:r>
              <a:rPr lang="en-IE" sz="1600" smtClean="0"/>
              <a:t>The first component added to a CardLayout object is the visible component when the container is first displayed. </a:t>
            </a:r>
          </a:p>
          <a:p>
            <a:r>
              <a:rPr lang="en-IE" sz="1800" smtClean="0"/>
              <a:t>GridBagLayout:</a:t>
            </a:r>
          </a:p>
          <a:p>
            <a:pPr lvl="1"/>
            <a:r>
              <a:rPr lang="en-IE" sz="1600" smtClean="0"/>
              <a:t>GridBagLayout is one of the most flexible — and complex — layout managers the Java platform provides. </a:t>
            </a:r>
          </a:p>
          <a:p>
            <a:pPr lvl="1"/>
            <a:r>
              <a:rPr lang="en-IE" sz="1600" smtClean="0"/>
              <a:t>Components placed in a grid of rows and columns.</a:t>
            </a:r>
          </a:p>
          <a:p>
            <a:pPr lvl="1"/>
            <a:r>
              <a:rPr lang="en-IE" sz="1600" smtClean="0"/>
              <a:t>Specified components to span multiple rows or columns. </a:t>
            </a:r>
          </a:p>
          <a:p>
            <a:pPr lvl="1"/>
            <a:r>
              <a:rPr lang="en-IE" sz="1600" smtClean="0"/>
              <a:t>Not all rows necessarily have the same height. </a:t>
            </a:r>
          </a:p>
          <a:p>
            <a:pPr lvl="1"/>
            <a:r>
              <a:rPr lang="en-IE" sz="1600" smtClean="0"/>
              <a:t>Similarly, not all columns necessarily have the same width. </a:t>
            </a:r>
          </a:p>
          <a:p>
            <a:pPr lvl="1"/>
            <a:r>
              <a:rPr lang="en-IE" sz="1600" smtClean="0"/>
              <a:t>Essentially, GridBagLayout places components in rectangles (cells) in a grid, think HTML table.</a:t>
            </a:r>
          </a:p>
          <a:p>
            <a:r>
              <a:rPr lang="en-IE" sz="1800" smtClean="0"/>
              <a:t>Composite Layouts:</a:t>
            </a:r>
          </a:p>
          <a:p>
            <a:pPr lvl="1"/>
            <a:r>
              <a:rPr lang="en-IE" sz="1600" smtClean="0"/>
              <a:t>Java allows panels within panels to be created.</a:t>
            </a:r>
          </a:p>
          <a:p>
            <a:pPr lvl="1"/>
            <a:r>
              <a:rPr lang="en-IE" sz="1600" smtClean="0"/>
              <a:t>Each panel has a different layout, and by combining the layouts, more complex / powerful layout can be achieved.</a:t>
            </a:r>
          </a:p>
          <a:p>
            <a:endParaRPr lang="en-IE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0FC9CC-C8A2-4441-B00E-274A9D0515B1}" type="slidenum">
              <a:rPr lang="en-IE" smtClean="0"/>
              <a:pPr>
                <a:defRPr/>
              </a:pPr>
              <a:t>26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82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 eaLnBrk="1" hangingPunct="1">
              <a:defRPr/>
            </a:pPr>
            <a:r>
              <a:rPr dirty="0" err="1" smtClean="0"/>
              <a:t>JButton</a:t>
            </a:r>
            <a:r>
              <a:rPr dirty="0" smtClean="0"/>
              <a:t> &amp; </a:t>
            </a:r>
            <a:r>
              <a:rPr dirty="0" err="1"/>
              <a:t>JLabel</a:t>
            </a:r>
            <a:endParaRPr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IE" dirty="0" smtClean="0"/>
              <a:t>Buttons (</a:t>
            </a:r>
            <a:r>
              <a:rPr lang="en-IE" dirty="0" err="1" smtClean="0">
                <a:solidFill>
                  <a:schemeClr val="accent5">
                    <a:lumMod val="75000"/>
                  </a:schemeClr>
                </a:solidFill>
              </a:rPr>
              <a:t>JButton</a:t>
            </a:r>
            <a:r>
              <a:rPr lang="en-IE" dirty="0" smtClean="0"/>
              <a:t>) are the most common component</a:t>
            </a:r>
          </a:p>
          <a:p>
            <a:pPr lvl="1" eaLnBrk="1" hangingPunct="1">
              <a:defRPr/>
            </a:pPr>
            <a:r>
              <a:rPr lang="en-IE" dirty="0"/>
              <a:t>A</a:t>
            </a:r>
            <a:r>
              <a:rPr lang="en-IE" dirty="0" smtClean="0"/>
              <a:t> clickable onscreen region that the user interacts with to perform a single command.</a:t>
            </a:r>
          </a:p>
          <a:p>
            <a:pPr eaLnBrk="1" hangingPunct="1">
              <a:defRPr/>
            </a:pPr>
            <a:r>
              <a:rPr lang="en-IE" dirty="0" smtClean="0"/>
              <a:t>A text label (</a:t>
            </a:r>
            <a:r>
              <a:rPr lang="en-IE" dirty="0" err="1" smtClean="0">
                <a:solidFill>
                  <a:schemeClr val="accent5">
                    <a:lumMod val="75000"/>
                  </a:schemeClr>
                </a:solidFill>
              </a:rPr>
              <a:t>JLabel</a:t>
            </a:r>
            <a:r>
              <a:rPr lang="en-IE" dirty="0" smtClean="0"/>
              <a:t>) is simply a string of text displayed on screen in a graphical </a:t>
            </a:r>
            <a:br>
              <a:rPr lang="en-IE" dirty="0" smtClean="0"/>
            </a:br>
            <a:r>
              <a:rPr lang="en-IE" dirty="0" smtClean="0"/>
              <a:t>program.  </a:t>
            </a:r>
          </a:p>
          <a:p>
            <a:pPr lvl="1" eaLnBrk="1" hangingPunct="1">
              <a:defRPr/>
            </a:pPr>
            <a:r>
              <a:rPr lang="en-IE" dirty="0" smtClean="0"/>
              <a:t>Labels often give information or describe other components.</a:t>
            </a:r>
          </a:p>
          <a:p>
            <a:pPr eaLnBrk="1" hangingPunct="1">
              <a:defRPr/>
            </a:pPr>
            <a:r>
              <a:rPr lang="en-IE" dirty="0" smtClean="0"/>
              <a:t>Creates a new button / label with the given string as its text,</a:t>
            </a:r>
          </a:p>
          <a:p>
            <a:pPr marL="355600" indent="0" eaLnBrk="1" hangingPunct="1">
              <a:buFont typeface="Wingdings 3" pitchFamily="18" charset="2"/>
              <a:buNone/>
              <a:defRPr/>
            </a:pP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text)</a:t>
            </a:r>
          </a:p>
          <a:p>
            <a:pPr marL="355600" indent="0" eaLnBrk="1" hangingPunct="1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JLabel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(String text)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pPr eaLnBrk="1" hangingPunct="1">
              <a:defRPr/>
            </a:pPr>
            <a:r>
              <a:rPr lang="en-IE" dirty="0" smtClean="0"/>
              <a:t>Returns the text showing on the button / label,</a:t>
            </a:r>
          </a:p>
          <a:p>
            <a:pPr marL="355600" indent="0" eaLnBrk="1" hangingPunct="1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String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getText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()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pPr eaLnBrk="1" hangingPunct="1">
              <a:defRPr/>
            </a:pPr>
            <a:r>
              <a:rPr lang="en-IE" dirty="0" smtClean="0"/>
              <a:t>Sets button / label's text to be the given string</a:t>
            </a:r>
            <a:r>
              <a:rPr lang="en-IE" dirty="0"/>
              <a:t>,</a:t>
            </a:r>
            <a:endParaRPr lang="en-IE" dirty="0" smtClean="0"/>
          </a:p>
          <a:p>
            <a:pPr marL="355600" indent="0" eaLnBrk="1" hangingPunct="1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setText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(String text)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1F94C9-E957-49D6-B647-0C096B1BDD55}" type="slidenum">
              <a:rPr lang="en-IE" smtClean="0"/>
              <a:pPr>
                <a:defRPr/>
              </a:pPr>
              <a:t>27</a:t>
            </a:fld>
            <a:endParaRPr lang="en-IE" dirty="0"/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437063"/>
            <a:ext cx="27003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7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JTextField</a:t>
            </a:r>
            <a:r>
              <a:rPr dirty="0" smtClean="0"/>
              <a:t> &amp; </a:t>
            </a:r>
            <a:r>
              <a:rPr dirty="0" err="1" smtClean="0"/>
              <a:t>JTextArea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E" dirty="0" err="1"/>
              <a:t>JTextField</a:t>
            </a:r>
            <a:r>
              <a:rPr lang="en-IE" dirty="0"/>
              <a:t> &amp; </a:t>
            </a:r>
            <a:r>
              <a:rPr lang="en-IE" dirty="0" err="1" smtClean="0"/>
              <a:t>JTextArea</a:t>
            </a:r>
            <a:r>
              <a:rPr lang="en-IE" dirty="0" smtClean="0"/>
              <a:t> display text and can </a:t>
            </a:r>
            <a:r>
              <a:rPr lang="en-IE" dirty="0"/>
              <a:t>be edited and modified by the </a:t>
            </a:r>
            <a:r>
              <a:rPr lang="en-IE" dirty="0" smtClean="0"/>
              <a:t>user:</a:t>
            </a:r>
          </a:p>
          <a:p>
            <a:pPr lvl="1">
              <a:defRPr/>
            </a:pPr>
            <a:r>
              <a:rPr lang="en-IE" dirty="0" smtClean="0"/>
              <a:t>Text field is used </a:t>
            </a:r>
            <a:r>
              <a:rPr lang="en-IE" dirty="0"/>
              <a:t>for user input</a:t>
            </a:r>
            <a:r>
              <a:rPr lang="en-IE" dirty="0" smtClean="0"/>
              <a:t>, where </a:t>
            </a:r>
            <a:r>
              <a:rPr lang="en-IE" dirty="0"/>
              <a:t>the user types information in the field </a:t>
            </a:r>
            <a:r>
              <a:rPr lang="en-IE" dirty="0" smtClean="0"/>
              <a:t>and </a:t>
            </a:r>
            <a:r>
              <a:rPr lang="en-IE" dirty="0"/>
              <a:t>the program reads </a:t>
            </a:r>
            <a:r>
              <a:rPr lang="en-IE" dirty="0" smtClean="0"/>
              <a:t>it,</a:t>
            </a:r>
          </a:p>
          <a:p>
            <a:pPr marL="809625" lvl="1" indent="0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JTextField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 columns)</a:t>
            </a:r>
            <a:endParaRPr lang="en-IE" b="1" dirty="0"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en-IE" dirty="0" smtClean="0"/>
              <a:t>Text </a:t>
            </a:r>
            <a:r>
              <a:rPr lang="en-IE" dirty="0"/>
              <a:t>area is a multi-line text </a:t>
            </a:r>
            <a:r>
              <a:rPr lang="en-IE" dirty="0" smtClean="0"/>
              <a:t>field. To creates </a:t>
            </a:r>
            <a:r>
              <a:rPr lang="en-IE" dirty="0"/>
              <a:t>a new text field </a:t>
            </a:r>
            <a:r>
              <a:rPr lang="en-IE" dirty="0" smtClean="0"/>
              <a:t>with a given </a:t>
            </a:r>
            <a:r>
              <a:rPr lang="en-IE" dirty="0"/>
              <a:t>number of columns (letters) </a:t>
            </a:r>
            <a:r>
              <a:rPr lang="en-IE" dirty="0" smtClean="0"/>
              <a:t>wide,</a:t>
            </a:r>
            <a:endParaRPr lang="en-IE" dirty="0"/>
          </a:p>
          <a:p>
            <a:pPr marL="809625" lvl="1" indent="0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JTextArea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 lines,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 columns)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dirty="0" err="1" smtClean="0"/>
              <a:t>JTextField</a:t>
            </a:r>
            <a:r>
              <a:rPr lang="en-IE" dirty="0" smtClean="0"/>
              <a:t> &amp; </a:t>
            </a:r>
            <a:r>
              <a:rPr lang="en-IE" dirty="0" err="1" smtClean="0"/>
              <a:t>JTextArea</a:t>
            </a:r>
            <a:r>
              <a:rPr lang="en-IE" dirty="0" smtClean="0"/>
              <a:t> </a:t>
            </a:r>
            <a:r>
              <a:rPr lang="en-IE" dirty="0" err="1" smtClean="0"/>
              <a:t>Com,on</a:t>
            </a:r>
            <a:r>
              <a:rPr lang="en-IE" dirty="0" smtClean="0"/>
              <a:t>:</a:t>
            </a:r>
          </a:p>
          <a:p>
            <a:pPr lvl="1">
              <a:defRPr/>
            </a:pPr>
            <a:r>
              <a:rPr lang="en-IE" dirty="0" smtClean="0"/>
              <a:t>Return </a:t>
            </a:r>
            <a:r>
              <a:rPr lang="en-IE" dirty="0"/>
              <a:t>the text currently in the </a:t>
            </a:r>
            <a:r>
              <a:rPr lang="en-IE" dirty="0" smtClean="0"/>
              <a:t>field,</a:t>
            </a:r>
          </a:p>
          <a:p>
            <a:pPr marL="809625" lvl="1" indent="0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String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getText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pPr lvl="1">
              <a:defRPr/>
            </a:pPr>
            <a:r>
              <a:rPr lang="en-IE" dirty="0" smtClean="0"/>
              <a:t>Sets </a:t>
            </a:r>
            <a:r>
              <a:rPr lang="en-IE" dirty="0"/>
              <a:t>field's text to be the given </a:t>
            </a:r>
            <a:r>
              <a:rPr lang="en-IE" dirty="0" smtClean="0"/>
              <a:t>string,</a:t>
            </a:r>
            <a:endParaRPr lang="en-IE" dirty="0"/>
          </a:p>
          <a:p>
            <a:pPr marL="809625" indent="0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setText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(String text)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A5E483-AC7C-43B3-943F-EB7FCDAD1BEB}" type="slidenum">
              <a:rPr lang="en-IE" smtClean="0"/>
              <a:pPr>
                <a:defRPr/>
              </a:pPr>
              <a:t>28</a:t>
            </a:fld>
            <a:endParaRPr lang="en-IE" dirty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93382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err="1"/>
              <a:t>JCheckBox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E" dirty="0"/>
              <a:t>A check box </a:t>
            </a:r>
            <a:r>
              <a:rPr lang="en-IE" dirty="0" smtClean="0"/>
              <a:t>GUI widget toggles between two states:</a:t>
            </a:r>
          </a:p>
          <a:p>
            <a:pPr lvl="1">
              <a:defRPr/>
            </a:pPr>
            <a:r>
              <a:rPr lang="en-IE" dirty="0" smtClean="0"/>
              <a:t>Checked; </a:t>
            </a:r>
            <a:r>
              <a:rPr lang="en-IE" dirty="0"/>
              <a:t>and </a:t>
            </a:r>
            <a:endParaRPr lang="en-IE" dirty="0" smtClean="0"/>
          </a:p>
          <a:p>
            <a:pPr lvl="1">
              <a:defRPr/>
            </a:pPr>
            <a:r>
              <a:rPr lang="en-IE" dirty="0" smtClean="0"/>
              <a:t>Unchecked.</a:t>
            </a:r>
          </a:p>
          <a:p>
            <a:pPr>
              <a:defRPr/>
            </a:pPr>
            <a:r>
              <a:rPr lang="en-IE" dirty="0" smtClean="0"/>
              <a:t>To create a checked/unchecked </a:t>
            </a:r>
            <a:r>
              <a:rPr lang="en-IE" dirty="0"/>
              <a:t>check box with given </a:t>
            </a:r>
            <a:r>
              <a:rPr lang="en-IE" dirty="0" smtClean="0"/>
              <a:t>text,</a:t>
            </a:r>
          </a:p>
          <a:p>
            <a:pPr marL="361950" lvl="1" indent="0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b="1" dirty="0" err="1" smtClean="0">
                <a:latin typeface="Arial" pitchFamily="34" charset="0"/>
                <a:cs typeface="Arial" pitchFamily="34" charset="0"/>
              </a:rPr>
              <a:t>JCheckBox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(String text)</a:t>
            </a:r>
          </a:p>
          <a:p>
            <a:pPr marL="361950" lvl="1" indent="0">
              <a:buFont typeface="Wingdings 3" pitchFamily="18" charset="2"/>
              <a:buNone/>
              <a:defRPr/>
            </a:pP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b="1" dirty="0" err="1" smtClean="0">
                <a:latin typeface="Arial" pitchFamily="34" charset="0"/>
                <a:cs typeface="Arial" pitchFamily="34" charset="0"/>
              </a:rPr>
              <a:t>JCheckBox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(String text, </a:t>
            </a:r>
            <a:r>
              <a:rPr lang="en-IE" sz="1600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b="1" dirty="0" err="1" smtClean="0">
                <a:latin typeface="Arial" pitchFamily="34" charset="0"/>
                <a:cs typeface="Arial" pitchFamily="34" charset="0"/>
              </a:rPr>
              <a:t>isChecked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pPr>
              <a:defRPr/>
            </a:pPr>
            <a:r>
              <a:rPr lang="en-IE" dirty="0" smtClean="0"/>
              <a:t>Returns </a:t>
            </a:r>
            <a:r>
              <a:rPr lang="en-IE" dirty="0"/>
              <a:t>true if check box is </a:t>
            </a:r>
            <a:r>
              <a:rPr lang="en-IE" dirty="0" smtClean="0"/>
              <a:t>checked,</a:t>
            </a:r>
          </a:p>
          <a:p>
            <a:pPr marL="361950" indent="0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isSelected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()</a:t>
            </a:r>
            <a:r>
              <a:rPr lang="en-IE" dirty="0"/>
              <a:t/>
            </a:r>
            <a:br>
              <a:rPr lang="en-IE" dirty="0"/>
            </a:br>
            <a:endParaRPr lang="en-IE" dirty="0" smtClean="0"/>
          </a:p>
          <a:p>
            <a:pPr>
              <a:defRPr/>
            </a:pPr>
            <a:r>
              <a:rPr lang="en-IE" dirty="0" smtClean="0"/>
              <a:t>Set the check box </a:t>
            </a:r>
            <a:r>
              <a:rPr lang="en-IE" dirty="0"/>
              <a:t>to be </a:t>
            </a:r>
            <a:r>
              <a:rPr lang="en-IE" dirty="0" smtClean="0"/>
              <a:t>checked/unchecked</a:t>
            </a:r>
            <a:r>
              <a:rPr lang="en-IE" dirty="0"/>
              <a:t>,</a:t>
            </a:r>
            <a:endParaRPr lang="en-IE" dirty="0" smtClean="0"/>
          </a:p>
          <a:p>
            <a:pPr marL="361950" indent="0">
              <a:buFont typeface="Wingdings 3" pitchFamily="18" charset="2"/>
              <a:buNone/>
              <a:defRPr/>
            </a:pPr>
            <a:r>
              <a:rPr lang="en-IE" sz="1600" b="1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setSelected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6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IE" sz="1600" b="1" dirty="0">
                <a:latin typeface="Arial" pitchFamily="34" charset="0"/>
                <a:cs typeface="Arial" pitchFamily="34" charset="0"/>
              </a:rPr>
              <a:t> selected)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E7D24E-935F-4D28-96F7-33FBC541E7E9}" type="slidenum">
              <a:rPr lang="en-IE" smtClean="0"/>
              <a:pPr>
                <a:defRPr/>
              </a:pPr>
              <a:t>29</a:t>
            </a:fld>
            <a:endParaRPr lang="en-IE" dirty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270827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2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Foundation Classes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006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The Java Foundation Classes (JFC) are a graphical framework for building portable Java-based graphical user interfaces (GUIs).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JFC consists of: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US" dirty="0" smtClean="0"/>
              <a:t>Swing: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dirty="0" smtClean="0"/>
              <a:t>The primary Java GUI widget toolkit.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dirty="0" smtClean="0"/>
              <a:t>Written entirely in Java, not implemented by platform-specific code.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javax.swing</a:t>
            </a:r>
            <a:r>
              <a:rPr lang="en-US" dirty="0" smtClean="0"/>
              <a:t>.*, introduced in Java 1.2.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US" dirty="0" smtClean="0"/>
              <a:t>Abstract Window Toolkit (AWT):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Original user interface toolkit.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dirty="0" smtClean="0"/>
              <a:t>A wrapper around the native graphical capabilities of the host platform.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dirty="0" smtClean="0"/>
              <a:t>Relies on the capabilities of the native widgets, requires developer to be aware of the differences between host platforms.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dirty="0" smtClean="0"/>
              <a:t>Avoid using AWT if you can – use Swing instead.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IE" dirty="0" smtClean="0"/>
              <a:t>Java 2D: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E" dirty="0" smtClean="0"/>
              <a:t>Application Programming Interface (API) for drawing two-dimensional graphics.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55AE6F-EE3F-4FFE-9490-1C6897C7E1E0}" type="slidenum">
              <a:rPr lang="en-IE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79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JRadioButton</a:t>
            </a:r>
            <a:r>
              <a:rPr dirty="0" smtClean="0"/>
              <a:t> &amp; </a:t>
            </a:r>
            <a:r>
              <a:rPr dirty="0" err="1" smtClean="0"/>
              <a:t>ButtonGroup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IE" sz="2000" dirty="0" err="1"/>
              <a:t>JRadioButton</a:t>
            </a:r>
            <a:r>
              <a:rPr lang="en-IE" sz="2000" dirty="0"/>
              <a:t> </a:t>
            </a:r>
            <a:r>
              <a:rPr lang="en-IE" sz="2000" dirty="0" smtClean="0"/>
              <a:t>a </a:t>
            </a:r>
            <a:r>
              <a:rPr lang="en-IE" sz="2000" dirty="0"/>
              <a:t>radio button is a button that can be selected; usually part of a group of </a:t>
            </a:r>
            <a:r>
              <a:rPr lang="en-IE" sz="2000" dirty="0" smtClean="0"/>
              <a:t>two or more mutually-exclusive </a:t>
            </a:r>
            <a:r>
              <a:rPr lang="en-IE" sz="2000" dirty="0"/>
              <a:t>radio buttons (1 selectable at a time</a:t>
            </a:r>
            <a:r>
              <a:rPr lang="en-IE" sz="2000" dirty="0" smtClean="0"/>
              <a:t>).</a:t>
            </a:r>
            <a:endParaRPr lang="en-IE" sz="2000" dirty="0"/>
          </a:p>
          <a:p>
            <a:pPr>
              <a:defRPr/>
            </a:pPr>
            <a:endParaRPr lang="en-IE" sz="2000" dirty="0"/>
          </a:p>
          <a:p>
            <a:pPr>
              <a:defRPr/>
            </a:pPr>
            <a:r>
              <a:rPr lang="en-IE" sz="2000" dirty="0"/>
              <a:t>To create a checked/unchecked </a:t>
            </a:r>
            <a:r>
              <a:rPr lang="en-IE" sz="2000" dirty="0" smtClean="0"/>
              <a:t>radio button </a:t>
            </a:r>
            <a:r>
              <a:rPr lang="en-IE" sz="2000" dirty="0"/>
              <a:t>with given text,</a:t>
            </a:r>
          </a:p>
          <a:p>
            <a:pPr marL="361950" lvl="1" indent="0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400" b="1" dirty="0" err="1" smtClean="0">
                <a:latin typeface="Arial" pitchFamily="34" charset="0"/>
                <a:cs typeface="Arial" pitchFamily="34" charset="0"/>
              </a:rPr>
              <a:t>JRadioButton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(String 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text)</a:t>
            </a:r>
          </a:p>
          <a:p>
            <a:pPr marL="361950" lvl="1" indent="0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400" b="1" dirty="0" err="1" smtClean="0">
                <a:latin typeface="Arial" pitchFamily="34" charset="0"/>
                <a:cs typeface="Arial" pitchFamily="34" charset="0"/>
              </a:rPr>
              <a:t>JRadioButton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(String 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text,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isChecked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)</a:t>
            </a:r>
            <a:r>
              <a:rPr lang="en-IE" sz="1800" dirty="0"/>
              <a:t/>
            </a:r>
            <a:br>
              <a:rPr lang="en-IE" sz="1800" dirty="0"/>
            </a:br>
            <a:endParaRPr lang="en-IE" sz="1800" dirty="0"/>
          </a:p>
          <a:p>
            <a:pPr>
              <a:defRPr/>
            </a:pPr>
            <a:r>
              <a:rPr lang="en-IE" sz="2000" dirty="0"/>
              <a:t>Returns true if check box is checked,</a:t>
            </a:r>
          </a:p>
          <a:p>
            <a:pPr marL="361950" indent="0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isSelected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()</a:t>
            </a:r>
            <a:r>
              <a:rPr lang="en-IE" sz="2000" dirty="0"/>
              <a:t/>
            </a:r>
            <a:br>
              <a:rPr lang="en-IE" sz="2000" dirty="0"/>
            </a:br>
            <a:endParaRPr lang="en-IE" sz="2000" dirty="0"/>
          </a:p>
          <a:p>
            <a:pPr>
              <a:defRPr/>
            </a:pPr>
            <a:r>
              <a:rPr lang="en-IE" sz="2000" dirty="0"/>
              <a:t>Set the check box to be checked/unchecked,</a:t>
            </a:r>
          </a:p>
          <a:p>
            <a:pPr marL="361950" indent="0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setSelected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 selected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en-IE" sz="2000" dirty="0" smtClean="0"/>
          </a:p>
          <a:p>
            <a:pPr>
              <a:defRPr/>
            </a:pPr>
            <a:r>
              <a:rPr lang="en-IE" sz="2000" dirty="0" err="1"/>
              <a:t>ButtonGroup</a:t>
            </a:r>
            <a:r>
              <a:rPr lang="en-IE" sz="2000" dirty="0"/>
              <a:t> (note no “J” prefix) </a:t>
            </a:r>
            <a:r>
              <a:rPr lang="en-IE" sz="2000" dirty="0" smtClean="0"/>
              <a:t>is a </a:t>
            </a:r>
            <a:r>
              <a:rPr lang="en-IE" sz="2000" dirty="0"/>
              <a:t>logical group of radio buttons that ensures that only one is selected at a </a:t>
            </a:r>
            <a:r>
              <a:rPr lang="en-IE" sz="2000" dirty="0" smtClean="0"/>
              <a:t>time,</a:t>
            </a:r>
            <a:endParaRPr lang="en-IE" sz="2000" dirty="0"/>
          </a:p>
          <a:p>
            <a:pPr marL="361950" indent="0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ButtonGroup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pPr marL="361950" indent="0">
              <a:buFont typeface="Wingdings 3" pitchFamily="18" charset="2"/>
              <a:buNone/>
              <a:defRPr/>
            </a:pPr>
            <a:r>
              <a:rPr lang="en-IE" sz="1400" b="1" dirty="0">
                <a:latin typeface="Arial" pitchFamily="34" charset="0"/>
                <a:cs typeface="Arial" pitchFamily="34" charset="0"/>
              </a:rPr>
              <a:t>public void add(</a:t>
            </a:r>
            <a:r>
              <a:rPr lang="en-IE" sz="1400" b="1" dirty="0" err="1">
                <a:latin typeface="Arial" pitchFamily="34" charset="0"/>
                <a:cs typeface="Arial" pitchFamily="34" charset="0"/>
              </a:rPr>
              <a:t>JRadioButton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 button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I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FCD3C-4755-4D73-9353-B6C9F5F7874A}" type="slidenum">
              <a:rPr lang="en-IE" smtClean="0"/>
              <a:pPr>
                <a:defRPr/>
              </a:pPr>
              <a:t>30</a:t>
            </a:fld>
            <a:endParaRPr lang="en-IE" dirty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77812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4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Swing Documentation &amp; Examples</a:t>
            </a:r>
            <a:endParaRPr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eaLnBrk="1" hangingPunct="1"/>
            <a:r>
              <a:rPr lang="en-IE" smtClean="0"/>
              <a:t>Oracle Java SE 7 Documentation</a:t>
            </a:r>
          </a:p>
          <a:p>
            <a:pPr lvl="1" eaLnBrk="1" hangingPunct="1"/>
            <a:r>
              <a:rPr lang="en-IE" smtClean="0"/>
              <a:t>http://docs.oracle.com/javase/7/docs/api/index.html</a:t>
            </a:r>
          </a:p>
          <a:p>
            <a:pPr eaLnBrk="1" hangingPunct="1"/>
            <a:r>
              <a:rPr lang="en-IE" smtClean="0"/>
              <a:t>Oracle How to use Swing</a:t>
            </a:r>
          </a:p>
          <a:p>
            <a:pPr lvl="1" eaLnBrk="1" hangingPunct="1"/>
            <a:r>
              <a:rPr lang="en-IE" smtClean="0"/>
              <a:t>http://docs.oracle.com/javase/tutorial/uiswing/components</a:t>
            </a:r>
          </a:p>
          <a:p>
            <a:pPr eaLnBrk="1" hangingPunct="1"/>
            <a:r>
              <a:rPr lang="en-IE" smtClean="0"/>
              <a:t>Designing a Swing GUI in NetBeans IDE</a:t>
            </a:r>
          </a:p>
          <a:p>
            <a:pPr lvl="1" eaLnBrk="1" hangingPunct="1"/>
            <a:r>
              <a:rPr lang="en-IE" smtClean="0"/>
              <a:t>http://netbeans.org/kb/docs/java/quickstart-gui.html</a:t>
            </a:r>
          </a:p>
          <a:p>
            <a:pPr eaLnBrk="1" hangingPunct="1"/>
            <a:r>
              <a:rPr lang="en-IE" smtClean="0"/>
              <a:t>Creating a GUI With JFC/Swing</a:t>
            </a:r>
          </a:p>
          <a:p>
            <a:pPr lvl="1" eaLnBrk="1" hangingPunct="1"/>
            <a:r>
              <a:rPr lang="en-IE" smtClean="0"/>
              <a:t>http://docs.oracle.com/javase/tutorial/uiswing</a:t>
            </a:r>
          </a:p>
          <a:p>
            <a:pPr eaLnBrk="1" hangingPunct="1"/>
            <a:r>
              <a:rPr lang="en-IE" smtClean="0"/>
              <a:t>Using Swing Components</a:t>
            </a:r>
          </a:p>
          <a:p>
            <a:pPr lvl="1" eaLnBrk="1" hangingPunct="1"/>
            <a:r>
              <a:rPr lang="en-IE" smtClean="0"/>
              <a:t>http://docs.oracle.com/javase/tutorial/uiswing/examples/components/index.html</a:t>
            </a:r>
          </a:p>
          <a:p>
            <a:pPr lvl="1" eaLnBrk="1" hangingPunct="1"/>
            <a:endParaRPr lang="en-IE" smtClean="0"/>
          </a:p>
          <a:p>
            <a:pPr lvl="1" eaLnBrk="1" hangingPunct="1"/>
            <a:endParaRPr lang="en-IE" smtClean="0"/>
          </a:p>
          <a:p>
            <a:pPr eaLnBrk="1" hangingPunct="1"/>
            <a:endParaRPr lang="en-I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2EA029-8B03-4E44-828A-1874F55C51EF}" type="slidenum">
              <a:rPr lang="en-IE"/>
              <a:pPr>
                <a:defRPr/>
              </a:pPr>
              <a:t>31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77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Worked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Although the example in the notes was written by hand, Netbeans allows us to do most of this by dragging and dropping.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054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 – Create a New </a:t>
            </a:r>
            <a:r>
              <a:rPr lang="en-US" dirty="0" err="1" smtClean="0"/>
              <a:t>JFrame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4" name="Content Placeholder 3" descr="Screen Shot 2013-02-13 at 10.48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" b="5238"/>
          <a:stretch>
            <a:fillRect/>
          </a:stretch>
        </p:blipFill>
        <p:spPr>
          <a:xfrm>
            <a:off x="219152" y="2404854"/>
            <a:ext cx="3964578" cy="217582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63562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1 – Create a New Project</a:t>
            </a:r>
            <a:endParaRPr lang="en-US" dirty="0"/>
          </a:p>
        </p:txBody>
      </p:sp>
      <p:pic>
        <p:nvPicPr>
          <p:cNvPr id="7" name="Picture 6" descr="Screen Shot 2013-02-13 at 10.4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53" y="3164715"/>
            <a:ext cx="4792835" cy="33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6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237"/>
            <a:ext cx="8913813" cy="14267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3 – Using palette on RHS, we drag and drop the </a:t>
            </a:r>
            <a:r>
              <a:rPr lang="en-US" dirty="0" err="1" smtClean="0"/>
              <a:t>JPanel</a:t>
            </a:r>
            <a:r>
              <a:rPr lang="en-US" dirty="0" smtClean="0"/>
              <a:t>, </a:t>
            </a:r>
            <a:r>
              <a:rPr lang="en-US" dirty="0" err="1" smtClean="0"/>
              <a:t>JButtons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Shot 2013-02-13 at 10.4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" y="1895449"/>
            <a:ext cx="3819979" cy="2339073"/>
          </a:xfrm>
          <a:prstGeom prst="rect">
            <a:avLst/>
          </a:prstGeom>
        </p:spPr>
      </p:pic>
      <p:pic>
        <p:nvPicPr>
          <p:cNvPr id="8" name="Picture 7" descr="Screen Shot 2013-02-13 at 10.50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07" y="3482667"/>
            <a:ext cx="4123051" cy="30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05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4 – Right click on each object to change edit the text.</a:t>
            </a:r>
            <a:endParaRPr lang="en-US" dirty="0"/>
          </a:p>
        </p:txBody>
      </p:sp>
      <p:pic>
        <p:nvPicPr>
          <p:cNvPr id="5" name="Content Placeholder 4" descr="Screen Shot 2013-02-13 at 10.51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6" b="18256"/>
          <a:stretch>
            <a:fillRect/>
          </a:stretch>
        </p:blipFill>
        <p:spPr>
          <a:xfrm>
            <a:off x="104641" y="2449813"/>
            <a:ext cx="4655268" cy="224537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395197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0000" lnSpcReduction="2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5 – Right click on each object to change the variable name.</a:t>
            </a:r>
            <a:endParaRPr lang="en-US" dirty="0"/>
          </a:p>
        </p:txBody>
      </p:sp>
      <p:pic>
        <p:nvPicPr>
          <p:cNvPr id="6" name="Picture 5" descr="Screen Shot 2013-02-13 at 10.51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54" y="3309928"/>
            <a:ext cx="3535959" cy="27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4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855"/>
            <a:ext cx="8913813" cy="1311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6 – To change background </a:t>
            </a:r>
            <a:r>
              <a:rPr lang="en-US" dirty="0" err="1" smtClean="0"/>
              <a:t>colour</a:t>
            </a:r>
            <a:r>
              <a:rPr lang="en-US" dirty="0" smtClean="0"/>
              <a:t>, right click on </a:t>
            </a:r>
            <a:r>
              <a:rPr lang="en-US" dirty="0" err="1" smtClean="0"/>
              <a:t>JPanel</a:t>
            </a:r>
            <a:r>
              <a:rPr lang="en-US" dirty="0" smtClean="0"/>
              <a:t> and go to Properties</a:t>
            </a:r>
            <a:endParaRPr lang="en-US" dirty="0"/>
          </a:p>
        </p:txBody>
      </p:sp>
      <p:pic>
        <p:nvPicPr>
          <p:cNvPr id="6" name="Picture 5" descr="Screen Shot 2013-02-13 at 10.53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8" y="1759396"/>
            <a:ext cx="3056189" cy="4820120"/>
          </a:xfrm>
          <a:prstGeom prst="rect">
            <a:avLst/>
          </a:prstGeom>
        </p:spPr>
      </p:pic>
      <p:pic>
        <p:nvPicPr>
          <p:cNvPr id="7" name="Picture 6" descr="Screen Shot 2013-02-13 at 10.5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58" y="2144589"/>
            <a:ext cx="3415358" cy="35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18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033"/>
            <a:ext cx="8913813" cy="1676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7 – Edit the Main Class to declare and create object and set visibility to true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 Shot 2013-02-13 at 10.5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61" y="2618972"/>
            <a:ext cx="5245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Swing</a:t>
            </a:r>
            <a:endParaRPr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006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Portable API: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US" dirty="0" smtClean="0"/>
              <a:t>The appearance and behavior (look-and-feel) of the user interface components are implemented in Java.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US" dirty="0" smtClean="0"/>
              <a:t>Varies with host platform.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US" dirty="0" smtClean="0"/>
              <a:t>Pluggable look-and-feels,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/>
              <a:t>http://docs.oracle.com/javase/tutorial/uiswing/lookandfeel/plaf.html#available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E39E6B-D4CA-4736-AAD0-C3589ED8EB4C}" type="slidenum">
              <a:rPr lang="en-IE"/>
              <a:pPr>
                <a:defRPr/>
              </a:pPr>
              <a:t>4</a:t>
            </a:fld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6013" y="3281363"/>
          <a:ext cx="4248150" cy="260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97"/>
                <a:gridCol w="1512053"/>
              </a:tblGrid>
              <a:tr h="274223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Platform</a:t>
                      </a:r>
                      <a:endParaRPr lang="en-IE" sz="1200" dirty="0"/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Look &amp; Feel</a:t>
                      </a:r>
                      <a:endParaRPr lang="en-IE" sz="1200" dirty="0"/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Solaris, Linux with GTK+ 2.2 or later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100" dirty="0" smtClean="0"/>
                        <a:t>GTK+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Solaris, Linux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100" dirty="0" smtClean="0"/>
                        <a:t>Motif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IBM UNIX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100" dirty="0" smtClean="0"/>
                        <a:t>IBM*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 UX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100" dirty="0" smtClean="0"/>
                        <a:t>HP*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Classic Windows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100" dirty="0" smtClean="0"/>
                        <a:t>Windows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XP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100" dirty="0" smtClean="0"/>
                        <a:t>Windows XP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Vista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r>
                        <a:rPr lang="en-IE" sz="1100" dirty="0" smtClean="0"/>
                        <a:t>Windows Vista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Macintosh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 smtClean="0"/>
                        <a:t>Macintosh*</a:t>
                      </a:r>
                    </a:p>
                  </a:txBody>
                  <a:tcPr marL="91433" marR="91433" marT="45681" marB="45681"/>
                </a:tc>
              </a:tr>
              <a:tr h="25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 smtClean="0"/>
                        <a:t>Cross-platform (Solaris)</a:t>
                      </a:r>
                    </a:p>
                  </a:txBody>
                  <a:tcPr marL="91433" marR="91433" marT="45681" marB="456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Nimbus+</a:t>
                      </a:r>
                      <a:endParaRPr lang="en-IE" sz="1100" dirty="0" smtClean="0"/>
                    </a:p>
                  </a:txBody>
                  <a:tcPr marL="91433" marR="91433" marT="45681" marB="45681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6013" y="5876925"/>
            <a:ext cx="5734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E" sz="1400" dirty="0">
                <a:latin typeface="+mj-lt"/>
              </a:rPr>
              <a:t>* Supplied by the system vendor.</a:t>
            </a:r>
          </a:p>
          <a:p>
            <a:pPr>
              <a:defRPr/>
            </a:pPr>
            <a:r>
              <a:rPr lang="en-IE" sz="1400" dirty="0">
                <a:latin typeface="+mj-lt"/>
              </a:rPr>
              <a:t>+ Nimbus is a cross-platform look and feel introduced in Java SE 6 Update 10</a:t>
            </a:r>
          </a:p>
        </p:txBody>
      </p:sp>
    </p:spTree>
    <p:extLst>
      <p:ext uri="{BB962C8B-B14F-4D97-AF65-F5344CB8AC3E}">
        <p14:creationId xmlns:p14="http://schemas.microsoft.com/office/powerpoint/2010/main" val="41912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a simple GUI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You will remember from last semester we create simple pop up boxes to enter and display details using </a:t>
            </a:r>
            <a:r>
              <a:rPr lang="en-IE" dirty="0" err="1" smtClean="0"/>
              <a:t>JOptionPane</a:t>
            </a:r>
            <a:r>
              <a:rPr lang="en-IE" dirty="0" smtClean="0"/>
              <a:t>.</a:t>
            </a:r>
          </a:p>
          <a:p>
            <a:pPr lvl="1"/>
            <a:r>
              <a:rPr lang="en-IE" dirty="0" err="1" smtClean="0"/>
              <a:t>JOptionPane.showInputDialog</a:t>
            </a:r>
            <a:r>
              <a:rPr lang="en-IE" dirty="0" smtClean="0"/>
              <a:t>(null, “some text string”);</a:t>
            </a:r>
          </a:p>
          <a:p>
            <a:pPr lvl="1"/>
            <a:r>
              <a:rPr lang="en-IE" dirty="0" err="1" smtClean="0"/>
              <a:t>JOptionPane.showMessageDialog</a:t>
            </a:r>
            <a:r>
              <a:rPr lang="en-IE" dirty="0" smtClean="0"/>
              <a:t>(null</a:t>
            </a:r>
            <a:r>
              <a:rPr lang="en-IE" dirty="0"/>
              <a:t>, “some text string”);</a:t>
            </a:r>
          </a:p>
          <a:p>
            <a:r>
              <a:rPr lang="en-IE" dirty="0" smtClean="0"/>
              <a:t>To use </a:t>
            </a:r>
            <a:r>
              <a:rPr lang="en-IE" dirty="0" err="1" smtClean="0"/>
              <a:t>JOptionPane</a:t>
            </a:r>
            <a:r>
              <a:rPr lang="en-IE" dirty="0" smtClean="0"/>
              <a:t> we had to:</a:t>
            </a:r>
          </a:p>
          <a:p>
            <a:pPr lvl="1"/>
            <a:r>
              <a:rPr lang="en-IE" dirty="0" smtClean="0"/>
              <a:t> import </a:t>
            </a:r>
            <a:r>
              <a:rPr lang="en-IE" dirty="0" err="1" smtClean="0"/>
              <a:t>javax.swing</a:t>
            </a:r>
            <a:r>
              <a:rPr lang="en-IE" dirty="0" smtClean="0"/>
              <a:t>.*;</a:t>
            </a:r>
          </a:p>
          <a:p>
            <a:r>
              <a:rPr lang="en-IE" dirty="0" smtClean="0"/>
              <a:t>This is basic GUI development.   This semester we are going to develop this and design our own graphical user interfaces.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14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a simple GUI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2595563"/>
            <a:ext cx="8050645" cy="328800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* MyFirstGUIApp.java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MyFirstGUIApp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name;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JOptionPane.showInputDialog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(null, "Please enter your name");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(null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, name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	",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welcome to your first Swing GUI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7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765"/>
            <a:ext cx="8913813" cy="914400"/>
          </a:xfrm>
        </p:spPr>
        <p:txBody>
          <a:bodyPr/>
          <a:lstStyle/>
          <a:p>
            <a:r>
              <a:rPr lang="en-IE" dirty="0" smtClean="0"/>
              <a:t>Create our own GUI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51853"/>
            <a:ext cx="7610476" cy="3670767"/>
          </a:xfrm>
        </p:spPr>
        <p:txBody>
          <a:bodyPr/>
          <a:lstStyle/>
          <a:p>
            <a:r>
              <a:rPr lang="en-IE" dirty="0" smtClean="0"/>
              <a:t>Let’s extend this to create our own GUI application</a:t>
            </a:r>
          </a:p>
          <a:p>
            <a:r>
              <a:rPr lang="en-IE" dirty="0" smtClean="0"/>
              <a:t>Create a GUI interface that would allow a user to enter two numbers in two separate textboxes.  </a:t>
            </a:r>
          </a:p>
          <a:p>
            <a:r>
              <a:rPr lang="en-IE" dirty="0" smtClean="0"/>
              <a:t>Include two buttons: </a:t>
            </a:r>
          </a:p>
          <a:p>
            <a:pPr lvl="1"/>
            <a:r>
              <a:rPr lang="en-IE" dirty="0" smtClean="0"/>
              <a:t>One button to allow a user to ADD the numbers</a:t>
            </a:r>
          </a:p>
          <a:p>
            <a:pPr lvl="1"/>
            <a:r>
              <a:rPr lang="en-IE" dirty="0" smtClean="0"/>
              <a:t>Second button to allow a user to MULTIPLY the numbers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60" y="4242666"/>
            <a:ext cx="4477904" cy="2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IE" dirty="0" smtClean="0"/>
              <a:t>GUI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339274"/>
            <a:ext cx="7610476" cy="2281380"/>
          </a:xfrm>
        </p:spPr>
        <p:txBody>
          <a:bodyPr/>
          <a:lstStyle/>
          <a:p>
            <a:r>
              <a:rPr lang="en-IE" dirty="0" smtClean="0"/>
              <a:t>We first create an </a:t>
            </a:r>
            <a:r>
              <a:rPr lang="en-IE" dirty="0" err="1" smtClean="0"/>
              <a:t>instantiable</a:t>
            </a:r>
            <a:r>
              <a:rPr lang="en-IE" dirty="0" smtClean="0"/>
              <a:t> class that extends the </a:t>
            </a:r>
            <a:r>
              <a:rPr lang="en-IE" dirty="0" err="1" smtClean="0"/>
              <a:t>Jframe</a:t>
            </a:r>
            <a:r>
              <a:rPr lang="en-IE" dirty="0" smtClean="0"/>
              <a:t> class</a:t>
            </a:r>
          </a:p>
          <a:p>
            <a:r>
              <a:rPr lang="en-IE" dirty="0" smtClean="0"/>
              <a:t>This forms our basic structure</a:t>
            </a:r>
          </a:p>
          <a:p>
            <a:r>
              <a:rPr lang="en-IE" dirty="0" err="1" smtClean="0"/>
              <a:t>JFrame</a:t>
            </a:r>
            <a:r>
              <a:rPr lang="en-IE" dirty="0" smtClean="0"/>
              <a:t> is a swing element, so we need to import the swing class.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255" y="3879272"/>
            <a:ext cx="8050645" cy="25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* SimpleGUI.java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SimpleGUI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// Rest of code will go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}	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GUI Class</a:t>
            </a:r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2189163"/>
            <a:ext cx="7610476" cy="1708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All of the Buttons, Labels, </a:t>
            </a:r>
            <a:r>
              <a:rPr lang="en-IE" dirty="0" err="1" smtClean="0"/>
              <a:t>TextFields</a:t>
            </a:r>
            <a:r>
              <a:rPr lang="en-IE" dirty="0" smtClean="0"/>
              <a:t>, Panels, </a:t>
            </a:r>
            <a:r>
              <a:rPr lang="en-IE" dirty="0" err="1" smtClean="0"/>
              <a:t>etc</a:t>
            </a:r>
            <a:r>
              <a:rPr lang="en-IE" dirty="0" smtClean="0"/>
              <a:t> are in fact objects.   </a:t>
            </a:r>
          </a:p>
          <a:p>
            <a:r>
              <a:rPr lang="en-IE" dirty="0" smtClean="0"/>
              <a:t>In Java swings most of these types of object have the letter J prepended – for example a button is called </a:t>
            </a:r>
            <a:r>
              <a:rPr lang="en-IE" dirty="0" err="1" smtClean="0"/>
              <a:t>JButton</a:t>
            </a:r>
            <a:r>
              <a:rPr lang="en-IE" dirty="0" smtClean="0"/>
              <a:t>, etc.</a:t>
            </a:r>
          </a:p>
          <a:p>
            <a:r>
              <a:rPr lang="en-IE" dirty="0" smtClean="0"/>
              <a:t>We declare them as data members at the top of our class.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6" y="3897745"/>
            <a:ext cx="4477904" cy="2238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7382" y="564341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JPanel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7305963" y="42579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JTextField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770206" y="42579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JLabel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7535193" y="55695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JButton</a:t>
            </a:r>
            <a:endParaRPr lang="en-I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47273" y="4341091"/>
            <a:ext cx="692727" cy="101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4909" y="4627296"/>
            <a:ext cx="785091" cy="138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82327" y="4391860"/>
            <a:ext cx="840509" cy="50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82327" y="4525818"/>
            <a:ext cx="840509" cy="24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865091" y="5430982"/>
            <a:ext cx="1597891" cy="397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685309" y="5430982"/>
            <a:ext cx="3777673" cy="50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1684239" y="5828084"/>
            <a:ext cx="1058961" cy="11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5532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2332</TotalTime>
  <Words>2112</Words>
  <Application>Microsoft Office PowerPoint</Application>
  <PresentationFormat>On-screen Show (4:3)</PresentationFormat>
  <Paragraphs>424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Wingdings 2</vt:lpstr>
      <vt:lpstr>Wingdings 3</vt:lpstr>
      <vt:lpstr>Perception</vt:lpstr>
      <vt:lpstr>Graphical User Interface / Swing</vt:lpstr>
      <vt:lpstr>Graphical User Interface (GUI)</vt:lpstr>
      <vt:lpstr>Java Foundation Classes</vt:lpstr>
      <vt:lpstr>Swing</vt:lpstr>
      <vt:lpstr>Create a simple GUI</vt:lpstr>
      <vt:lpstr>Create a simple GUI</vt:lpstr>
      <vt:lpstr>Create our own GUI</vt:lpstr>
      <vt:lpstr>GUI Class</vt:lpstr>
      <vt:lpstr>GUI Class</vt:lpstr>
      <vt:lpstr>Declaration in GUI Class</vt:lpstr>
      <vt:lpstr>Creation in GUI Class</vt:lpstr>
      <vt:lpstr>Creation of JPanel in Constructor</vt:lpstr>
      <vt:lpstr>Creation of JButtons, JLabels, JTextFields</vt:lpstr>
      <vt:lpstr>Set bounds of the JButtons, JLabels, JTextFields</vt:lpstr>
      <vt:lpstr>Adds the objects to the JPanel</vt:lpstr>
      <vt:lpstr>NOTE !!!</vt:lpstr>
      <vt:lpstr>Main Class</vt:lpstr>
      <vt:lpstr>Containment Hierarchy</vt:lpstr>
      <vt:lpstr>Java Swing Class Hierarchy</vt:lpstr>
      <vt:lpstr>JFrame</vt:lpstr>
      <vt:lpstr>Positioning Components</vt:lpstr>
      <vt:lpstr>BorderLayout</vt:lpstr>
      <vt:lpstr>FlowLayout</vt:lpstr>
      <vt:lpstr>GridLayout</vt:lpstr>
      <vt:lpstr>BoxLayout</vt:lpstr>
      <vt:lpstr>Other Layouts</vt:lpstr>
      <vt:lpstr>JButton &amp; JLabel</vt:lpstr>
      <vt:lpstr>JTextField &amp; JTextArea</vt:lpstr>
      <vt:lpstr>JCheckBox</vt:lpstr>
      <vt:lpstr>JRadioButton &amp; ButtonGroup</vt:lpstr>
      <vt:lpstr>Swing Documentation &amp; Examples</vt:lpstr>
      <vt:lpstr>Worked Example</vt:lpstr>
      <vt:lpstr>Step 2 – Create a New JFrame Form</vt:lpstr>
      <vt:lpstr>Step 3 – Using palette on RHS, we drag and drop the JPanel, JButtons, etc  </vt:lpstr>
      <vt:lpstr>Step 4 – Right click on each object to change edit the text.</vt:lpstr>
      <vt:lpstr>Step 6 – To change background colour, right click on JPanel and go to Properties</vt:lpstr>
      <vt:lpstr> Step 7 – Edit the Main Class to declare and create object and set visibility to true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Carole McGloughlin</dc:creator>
  <cp:lastModifiedBy>Colm Bennett</cp:lastModifiedBy>
  <cp:revision>50</cp:revision>
  <dcterms:created xsi:type="dcterms:W3CDTF">2013-01-30T09:29:54Z</dcterms:created>
  <dcterms:modified xsi:type="dcterms:W3CDTF">2015-01-15T13:03:35Z</dcterms:modified>
</cp:coreProperties>
</file>