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EAB4E0-99A8-E340-8CDB-B57EC94AADD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F2E382-3F1C-8748-804F-10E43832D6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Carole McGloughlin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used to create an instance of a class.</a:t>
            </a:r>
          </a:p>
          <a:p>
            <a:r>
              <a:rPr lang="en-US" dirty="0" smtClean="0"/>
              <a:t>A constructor that takes no arguments is  called a no-</a:t>
            </a:r>
            <a:r>
              <a:rPr lang="en-US" dirty="0" err="1" smtClean="0"/>
              <a:t>arg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This is known as the default constructor, it is generated automatically by the compiler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IF NO OTHER CONSTRUCTOR</a:t>
            </a:r>
            <a:r>
              <a:rPr lang="en-US" dirty="0" smtClean="0"/>
              <a:t> is present.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5205656"/>
            <a:ext cx="7610476" cy="11835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public class Simple{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public Simple (){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525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768117"/>
          </a:xfrm>
        </p:spPr>
        <p:txBody>
          <a:bodyPr/>
          <a:lstStyle/>
          <a:p>
            <a:r>
              <a:rPr lang="en-US" dirty="0" smtClean="0"/>
              <a:t>We can replace the no-argument (default) constructor with a constructor to set the values of all data members.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363679"/>
            <a:ext cx="7610476" cy="3293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Employee{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private String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double salary;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Employee(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, String name, double salary){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this.name</a:t>
            </a:r>
            <a:r>
              <a:rPr lang="en-US" sz="1800" dirty="0" smtClean="0">
                <a:latin typeface="Courier New"/>
                <a:cs typeface="Courier New"/>
              </a:rPr>
              <a:t> =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this.empId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setEmpId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){ … }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public void </a:t>
            </a:r>
            <a:r>
              <a:rPr lang="en-US" sz="1800" dirty="0" err="1" smtClean="0">
                <a:latin typeface="Courier New"/>
                <a:cs typeface="Courier New"/>
              </a:rPr>
              <a:t>setName</a:t>
            </a:r>
            <a:r>
              <a:rPr lang="en-US" sz="1800" dirty="0" smtClean="0">
                <a:latin typeface="Courier New"/>
                <a:cs typeface="Courier New"/>
              </a:rPr>
              <a:t>(String name){ … }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publci</a:t>
            </a:r>
            <a:r>
              <a:rPr lang="en-US" sz="1800" dirty="0" smtClean="0">
                <a:latin typeface="Courier New"/>
                <a:cs typeface="Courier New"/>
              </a:rPr>
              <a:t> void </a:t>
            </a:r>
            <a:r>
              <a:rPr lang="en-US" sz="1800" dirty="0" err="1" smtClean="0">
                <a:latin typeface="Courier New"/>
                <a:cs typeface="Courier New"/>
              </a:rPr>
              <a:t>setSalary</a:t>
            </a:r>
            <a:r>
              <a:rPr lang="en-US" sz="1800" dirty="0" smtClean="0">
                <a:latin typeface="Courier New"/>
                <a:cs typeface="Courier New"/>
              </a:rPr>
              <a:t>(double salary){ …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getEmpId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…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String </a:t>
            </a:r>
            <a:r>
              <a:rPr lang="en-US" sz="1800" dirty="0" err="1" smtClean="0">
                <a:latin typeface="Courier New"/>
                <a:cs typeface="Courier New"/>
              </a:rPr>
              <a:t>getName</a:t>
            </a:r>
            <a:r>
              <a:rPr lang="en-US" sz="1800" dirty="0" smtClean="0">
                <a:latin typeface="Courier New"/>
                <a:cs typeface="Courier New"/>
              </a:rPr>
              <a:t>(){ … }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public double </a:t>
            </a:r>
            <a:r>
              <a:rPr lang="en-US" sz="1800" dirty="0" err="1" smtClean="0">
                <a:latin typeface="Courier New"/>
                <a:cs typeface="Courier New"/>
              </a:rPr>
              <a:t>getSalary</a:t>
            </a:r>
            <a:r>
              <a:rPr lang="en-US" sz="1800" dirty="0" smtClean="0">
                <a:latin typeface="Courier New"/>
                <a:cs typeface="Courier New"/>
              </a:rPr>
              <a:t>(){ …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646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declare a constructor the default constructor (no-argument) constructor is always given</a:t>
            </a:r>
          </a:p>
          <a:p>
            <a:r>
              <a:rPr lang="en-US" dirty="0" smtClean="0"/>
              <a:t>If you declare your own constructor, the default constructor is no longer provided, if needed you need to write it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114424" y="3107639"/>
            <a:ext cx="7610476" cy="2105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/* in some other class or the main method */ 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Employee e = new Employee (101, “John Smith”, 20000);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>
                <a:latin typeface="Courier New"/>
                <a:cs typeface="Courier New"/>
              </a:rPr>
              <a:t>/ retrieving the data through get </a:t>
            </a:r>
            <a:r>
              <a:rPr lang="en-US" sz="1800" dirty="0" smtClean="0">
                <a:latin typeface="Courier New"/>
                <a:cs typeface="Courier New"/>
              </a:rPr>
              <a:t>methods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(“Employee Id:”+</a:t>
            </a:r>
            <a:r>
              <a:rPr lang="en-US" sz="1800" dirty="0" err="1" smtClean="0">
                <a:latin typeface="Courier New"/>
                <a:cs typeface="Courier New"/>
              </a:rPr>
              <a:t>e.getEmpId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(“Employee Name:”+</a:t>
            </a:r>
            <a:r>
              <a:rPr lang="en-US" sz="1800" dirty="0" err="1" smtClean="0">
                <a:latin typeface="Courier New"/>
                <a:cs typeface="Courier New"/>
              </a:rPr>
              <a:t>e.getName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(“Employee Salary:”+</a:t>
            </a:r>
            <a:r>
              <a:rPr lang="en-US" sz="1800" dirty="0" err="1" smtClean="0">
                <a:latin typeface="Courier New"/>
                <a:cs typeface="Courier New"/>
              </a:rPr>
              <a:t>e.getSalary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396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3243"/>
            <a:ext cx="7610476" cy="1641563"/>
          </a:xfrm>
        </p:spPr>
        <p:txBody>
          <a:bodyPr/>
          <a:lstStyle/>
          <a:p>
            <a:r>
              <a:rPr lang="en-US" dirty="0" smtClean="0"/>
              <a:t>You’ve created a Java class to model the data of an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suppose you want to specialize the data to describe a </a:t>
            </a:r>
            <a:r>
              <a:rPr lang="en-US" dirty="0" smtClean="0">
                <a:latin typeface="Courier New"/>
                <a:cs typeface="Courier New"/>
              </a:rPr>
              <a:t>Manager.</a:t>
            </a:r>
          </a:p>
          <a:p>
            <a:endParaRPr lang="en-US" dirty="0"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4044213"/>
            <a:ext cx="7610476" cy="1712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Manager{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private String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double salary;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String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Manager(){  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// setters / getters methods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4424" y="5923203"/>
            <a:ext cx="7610476" cy="59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cs typeface="Courier New"/>
              </a:rPr>
              <a:t>This code looks very similar to the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  <a:r>
              <a:rPr lang="en-US" dirty="0" smtClean="0">
                <a:cs typeface="Courier New"/>
              </a:rPr>
              <a:t> class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76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Manager </a:t>
            </a:r>
            <a:r>
              <a:rPr lang="en-US" dirty="0" smtClean="0"/>
              <a:t>class shown in the previous slide closely resembles the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The difference is a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also has a department with a name (and possibly some additional operations as well). </a:t>
            </a:r>
          </a:p>
          <a:p>
            <a:r>
              <a:rPr lang="en-US" dirty="0" smtClean="0"/>
              <a:t>This demonstrates that an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is an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  <a:r>
              <a:rPr lang="en-US" dirty="0" smtClean="0"/>
              <a:t> – but an Employee with additional features. </a:t>
            </a:r>
          </a:p>
          <a:p>
            <a:r>
              <a:rPr lang="en-US" dirty="0" smtClean="0"/>
              <a:t>If we were to define the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class in the previous slide, there would be a lot of </a:t>
            </a:r>
            <a:r>
              <a:rPr lang="en-US" b="1" dirty="0" smtClean="0"/>
              <a:t>redundant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825117"/>
          </a:xfrm>
        </p:spPr>
        <p:txBody>
          <a:bodyPr/>
          <a:lstStyle/>
          <a:p>
            <a:r>
              <a:rPr lang="en-US" dirty="0" smtClean="0"/>
              <a:t>In an </a:t>
            </a:r>
            <a:r>
              <a:rPr lang="en-US" b="1" dirty="0" smtClean="0"/>
              <a:t>object-oriented</a:t>
            </a:r>
            <a:r>
              <a:rPr lang="en-US" dirty="0" smtClean="0"/>
              <a:t> language like Java, subclasses are used to define new classes in terms of existing classes.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2326" y="3338746"/>
            <a:ext cx="3912639" cy="138261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Employee</a:t>
            </a:r>
          </a:p>
          <a:p>
            <a:endParaRPr lang="en-US" sz="800" dirty="0"/>
          </a:p>
          <a:p>
            <a:r>
              <a:rPr lang="en-US" sz="1100" dirty="0" err="1" smtClean="0"/>
              <a:t>empID</a:t>
            </a:r>
            <a:r>
              <a:rPr lang="en-US" sz="1100" dirty="0" smtClean="0"/>
              <a:t> :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r>
              <a:rPr lang="en-US" sz="1100" dirty="0" smtClean="0"/>
              <a:t>name : String</a:t>
            </a:r>
          </a:p>
          <a:p>
            <a:r>
              <a:rPr lang="en-US" sz="1100" dirty="0" smtClean="0"/>
              <a:t>salary : double</a:t>
            </a:r>
          </a:p>
          <a:p>
            <a:endParaRPr lang="en-US" sz="800" dirty="0" smtClean="0"/>
          </a:p>
          <a:p>
            <a:r>
              <a:rPr lang="en-US" sz="1100" dirty="0" smtClean="0"/>
              <a:t>Employee(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EmpID</a:t>
            </a:r>
            <a:r>
              <a:rPr lang="en-US" sz="1100" dirty="0" smtClean="0"/>
              <a:t>, String name, double salary)</a:t>
            </a:r>
            <a:endParaRPr lang="en-US" sz="1100" dirty="0"/>
          </a:p>
          <a:p>
            <a:r>
              <a:rPr lang="en-US" sz="1100" dirty="0" smtClean="0"/>
              <a:t>// setters / getters</a:t>
            </a:r>
          </a:p>
          <a:p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32325" y="3605026"/>
            <a:ext cx="391263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32325" y="4240003"/>
            <a:ext cx="3912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32325" y="5426801"/>
            <a:ext cx="3912639" cy="1250691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Manager</a:t>
            </a:r>
          </a:p>
          <a:p>
            <a:endParaRPr lang="en-US" sz="800" dirty="0"/>
          </a:p>
          <a:p>
            <a:r>
              <a:rPr lang="en-US" sz="1100" dirty="0" err="1" smtClean="0"/>
              <a:t>deptName</a:t>
            </a:r>
            <a:r>
              <a:rPr lang="en-US" sz="1100" dirty="0" smtClean="0"/>
              <a:t> : String</a:t>
            </a:r>
          </a:p>
          <a:p>
            <a:endParaRPr lang="en-US" sz="800" dirty="0" smtClean="0"/>
          </a:p>
          <a:p>
            <a:r>
              <a:rPr lang="en-US" sz="1100" dirty="0" smtClean="0"/>
              <a:t>Manager 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EmpID</a:t>
            </a:r>
            <a:r>
              <a:rPr lang="en-US" sz="1100" dirty="0" smtClean="0"/>
              <a:t>, String name, double salary, </a:t>
            </a:r>
            <a:r>
              <a:rPr lang="en-US" sz="1100" dirty="0" err="1" smtClean="0"/>
              <a:t>Sring</a:t>
            </a:r>
            <a:r>
              <a:rPr lang="en-US" sz="1100" dirty="0" smtClean="0"/>
              <a:t> </a:t>
            </a:r>
            <a:r>
              <a:rPr lang="en-US" sz="1100" dirty="0" err="1" smtClean="0"/>
              <a:t>dept</a:t>
            </a:r>
            <a:r>
              <a:rPr lang="en-US" sz="1100" dirty="0" smtClean="0"/>
              <a:t>)</a:t>
            </a:r>
            <a:endParaRPr lang="en-US" sz="1100" dirty="0"/>
          </a:p>
          <a:p>
            <a:r>
              <a:rPr lang="en-US" sz="1100" dirty="0" smtClean="0"/>
              <a:t>// setters / getters</a:t>
            </a:r>
          </a:p>
          <a:p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632326" y="5979843"/>
            <a:ext cx="391263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32324" y="5681615"/>
            <a:ext cx="391263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7" idx="2"/>
          </p:cNvCxnSpPr>
          <p:nvPr/>
        </p:nvCxnSpPr>
        <p:spPr>
          <a:xfrm flipV="1">
            <a:off x="4588645" y="4721356"/>
            <a:ext cx="1" cy="705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8390" y="3605026"/>
            <a:ext cx="236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uper class: Employee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722" y="6015680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 class: Manager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841900" y="4887573"/>
            <a:ext cx="2163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means “</a:t>
            </a:r>
            <a:r>
              <a:rPr lang="en-US" sz="1600" b="1" dirty="0" smtClean="0"/>
              <a:t>inherits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018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existing class is sub-classed, the new class created is said to </a:t>
            </a:r>
            <a:r>
              <a:rPr lang="en-US" b="1" dirty="0" smtClean="0"/>
              <a:t>inherit</a:t>
            </a:r>
            <a:r>
              <a:rPr lang="en-US" dirty="0"/>
              <a:t> </a:t>
            </a:r>
            <a:r>
              <a:rPr lang="en-US" dirty="0" smtClean="0"/>
              <a:t>the characteristics of the other class. </a:t>
            </a:r>
          </a:p>
          <a:p>
            <a:r>
              <a:rPr lang="en-US" dirty="0" smtClean="0"/>
              <a:t>The new class is called a </a:t>
            </a:r>
            <a:r>
              <a:rPr lang="en-US" b="1" dirty="0" smtClean="0"/>
              <a:t>subclass.</a:t>
            </a:r>
          </a:p>
          <a:p>
            <a:r>
              <a:rPr lang="en-US" dirty="0" smtClean="0"/>
              <a:t>All non-private data members (fields) and methods from the super-class are now part of the sub-class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Sub-Class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14424" y="259556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2595563"/>
            <a:ext cx="7610476" cy="3161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Manager </a:t>
            </a:r>
            <a:r>
              <a:rPr lang="en-US" sz="1800" b="1" dirty="0" smtClean="0">
                <a:latin typeface="Courier New"/>
                <a:cs typeface="Courier New"/>
              </a:rPr>
              <a:t>extends </a:t>
            </a:r>
            <a:r>
              <a:rPr lang="en-US" sz="1800" dirty="0" smtClean="0">
                <a:latin typeface="Courier New"/>
                <a:cs typeface="Courier New"/>
              </a:rPr>
              <a:t>Employee{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String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Manager(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, String name, double salary, String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super (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, name, salary);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this.deptName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=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setDeptName</a:t>
            </a:r>
            <a:r>
              <a:rPr lang="en-US" sz="1800" dirty="0" smtClean="0">
                <a:latin typeface="Courier New"/>
                <a:cs typeface="Courier New"/>
              </a:rPr>
              <a:t>(String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this.deptName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String </a:t>
            </a:r>
            <a:r>
              <a:rPr lang="en-US" sz="1800" dirty="0" err="1" smtClean="0">
                <a:latin typeface="Courier New"/>
                <a:cs typeface="Courier New"/>
              </a:rPr>
              <a:t>getDeptName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return </a:t>
            </a:r>
            <a:r>
              <a:rPr lang="en-US" sz="1800" dirty="0" err="1" smtClean="0">
                <a:latin typeface="Courier New"/>
                <a:cs typeface="Courier New"/>
              </a:rPr>
              <a:t>deptName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174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sub-class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latin typeface="Courier New"/>
                <a:cs typeface="Courier New"/>
              </a:rPr>
              <a:t>extends</a:t>
            </a:r>
            <a:r>
              <a:rPr lang="en-US" dirty="0" smtClean="0"/>
              <a:t> is used to create a subclass.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class by extending the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  <a:r>
              <a:rPr lang="en-US" dirty="0" smtClean="0"/>
              <a:t> class inherits all of the non-private data and methods.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class declares its own constructor. </a:t>
            </a:r>
          </a:p>
          <a:p>
            <a:r>
              <a:rPr lang="en-US" dirty="0" smtClean="0"/>
              <a:t>Constructors are not inherited from the parent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public 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default constructors</a:t>
            </a:r>
          </a:p>
          <a:p>
            <a:pPr lvl="1"/>
            <a:r>
              <a:rPr lang="en-US" dirty="0" smtClean="0"/>
              <a:t>overloaded constructors</a:t>
            </a:r>
          </a:p>
          <a:p>
            <a:r>
              <a:rPr lang="en-US" dirty="0" smtClean="0"/>
              <a:t>Subclasses</a:t>
            </a:r>
          </a:p>
          <a:p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0536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are NOT Inherited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subclass does not inherit constructors.</a:t>
            </a:r>
          </a:p>
          <a:p>
            <a:r>
              <a:rPr lang="en-US" dirty="0" smtClean="0"/>
              <a:t>There are two ways to get a constructor in a subclass</a:t>
            </a:r>
          </a:p>
          <a:p>
            <a:pPr lvl="1"/>
            <a:r>
              <a:rPr lang="en-US" dirty="0" smtClean="0"/>
              <a:t>Write your own constructor </a:t>
            </a:r>
          </a:p>
          <a:p>
            <a:pPr lvl="1"/>
            <a:r>
              <a:rPr lang="en-US" dirty="0" smtClean="0"/>
              <a:t>Use the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/>
                <a:cs typeface="Courier New"/>
              </a:rPr>
              <a:t>super</a:t>
            </a:r>
            <a:r>
              <a:rPr lang="en-US" dirty="0" smtClean="0"/>
              <a:t> in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41543"/>
          </a:xfrm>
        </p:spPr>
        <p:txBody>
          <a:bodyPr/>
          <a:lstStyle/>
          <a:p>
            <a:r>
              <a:rPr lang="en-US" dirty="0" smtClean="0"/>
              <a:t>To construct an instance of a subclass, it is often easiest to call the constructor of the parent class. </a:t>
            </a:r>
          </a:p>
          <a:p>
            <a:r>
              <a:rPr lang="en-US" dirty="0" smtClean="0"/>
              <a:t>In its constructor,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calls the constructor of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super</a:t>
            </a:r>
            <a:r>
              <a:rPr lang="en-US" dirty="0" smtClean="0"/>
              <a:t> keyword is used to call the parents constructor.</a:t>
            </a:r>
          </a:p>
          <a:p>
            <a:r>
              <a:rPr lang="en-US" dirty="0" smtClean="0"/>
              <a:t>It must be the first statement in the constructor.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4279768"/>
            <a:ext cx="7610476" cy="584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super (</a:t>
            </a:r>
            <a:r>
              <a:rPr lang="en-US" sz="1600" dirty="0" err="1" smtClean="0">
                <a:latin typeface="Courier New"/>
                <a:cs typeface="Courier New"/>
              </a:rPr>
              <a:t>empId</a:t>
            </a:r>
            <a:r>
              <a:rPr lang="en-US" sz="1600" dirty="0" smtClean="0">
                <a:latin typeface="Courier New"/>
                <a:cs typeface="Courier New"/>
              </a:rPr>
              <a:t>, name, salary);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216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object  is the same as creating an Employee object: </a:t>
            </a:r>
          </a:p>
          <a:p>
            <a:endParaRPr lang="en-US" dirty="0"/>
          </a:p>
          <a:p>
            <a:r>
              <a:rPr lang="en-US" dirty="0" smtClean="0"/>
              <a:t>All of the </a:t>
            </a:r>
            <a:r>
              <a:rPr lang="en-US" dirty="0" smtClean="0">
                <a:latin typeface="Courier New"/>
                <a:cs typeface="Courier New"/>
              </a:rPr>
              <a:t>Employee</a:t>
            </a:r>
            <a:r>
              <a:rPr lang="en-US" dirty="0" smtClean="0"/>
              <a:t> methods are available to the Manager: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class defines a new method to get the Department Name: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327303"/>
            <a:ext cx="7610476" cy="584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Manager m = new Manager(102, “Jane Jones”, 40000, “Marketing”);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4770139"/>
            <a:ext cx="7610476" cy="584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String name = </a:t>
            </a:r>
            <a:r>
              <a:rPr lang="en-US" sz="1600" dirty="0" err="1" smtClean="0">
                <a:latin typeface="Courier New"/>
                <a:cs typeface="Courier New"/>
              </a:rPr>
              <a:t>m.getName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double salary = </a:t>
            </a:r>
            <a:r>
              <a:rPr lang="en-US" sz="1600" dirty="0" err="1" smtClean="0">
                <a:latin typeface="Courier New"/>
                <a:cs typeface="Courier New"/>
              </a:rPr>
              <a:t>m.getSalary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4424" y="6110560"/>
            <a:ext cx="7610476" cy="464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String </a:t>
            </a:r>
            <a:r>
              <a:rPr lang="en-US" sz="1600" dirty="0" err="1" smtClean="0">
                <a:latin typeface="Courier New"/>
                <a:cs typeface="Courier New"/>
              </a:rPr>
              <a:t>deptName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m.getDeptName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278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programming language permits a class to extend only from one other class. </a:t>
            </a:r>
          </a:p>
          <a:p>
            <a:r>
              <a:rPr lang="en-US" dirty="0" smtClean="0"/>
              <a:t>This is called</a:t>
            </a:r>
            <a:r>
              <a:rPr lang="en-US" b="1" dirty="0"/>
              <a:t> </a:t>
            </a:r>
            <a:r>
              <a:rPr lang="en-US" b="1" dirty="0" smtClean="0"/>
              <a:t>single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5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seen the keywords public and private.</a:t>
            </a:r>
          </a:p>
          <a:p>
            <a:r>
              <a:rPr lang="en-US" dirty="0" smtClean="0"/>
              <a:t>There are in fact four access levels that can be applied to data fields and methods. 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24842"/>
              </p:ext>
            </p:extLst>
          </p:nvPr>
        </p:nvGraphicFramePr>
        <p:xfrm>
          <a:off x="885402" y="2706763"/>
          <a:ext cx="761047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095"/>
                <a:gridCol w="1522095"/>
                <a:gridCol w="1522095"/>
                <a:gridCol w="1522095"/>
                <a:gridCol w="1522095"/>
              </a:tblGrid>
              <a:tr h="4157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Modifer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Same Class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Same Package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Subclass in Another Package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Universe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private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ourier New"/>
                          <a:cs typeface="Courier New"/>
                        </a:rPr>
                        <a:t>default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protected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public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"/>
                          <a:cs typeface="Courier"/>
                        </a:rPr>
                        <a:t>YES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88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can be </a:t>
            </a:r>
            <a:r>
              <a:rPr lang="en-US" i="1" dirty="0" smtClean="0">
                <a:latin typeface="Courier New"/>
                <a:cs typeface="Courier New"/>
              </a:rPr>
              <a:t>default </a:t>
            </a:r>
            <a:r>
              <a:rPr lang="en-US" dirty="0" smtClean="0"/>
              <a:t>(no modifier) or </a:t>
            </a:r>
            <a:r>
              <a:rPr lang="en-US" dirty="0" smtClean="0">
                <a:latin typeface="Courier New"/>
                <a:cs typeface="Courier New"/>
              </a:rPr>
              <a:t>public</a:t>
            </a:r>
          </a:p>
          <a:p>
            <a:r>
              <a:rPr lang="en-US" dirty="0" smtClean="0">
                <a:latin typeface="Courier New"/>
                <a:cs typeface="Courier New"/>
              </a:rPr>
              <a:t>private </a:t>
            </a:r>
            <a:r>
              <a:rPr lang="en-US" dirty="0" smtClean="0">
                <a:cs typeface="Courier New"/>
              </a:rPr>
              <a:t>keyword provides the greatest control over access to fields and data</a:t>
            </a:r>
          </a:p>
          <a:p>
            <a:r>
              <a:rPr lang="en-US" dirty="0" smtClean="0">
                <a:latin typeface="Courier New"/>
                <a:cs typeface="Courier New"/>
              </a:rPr>
              <a:t>public </a:t>
            </a:r>
            <a:r>
              <a:rPr lang="en-US" dirty="0" smtClean="0">
                <a:cs typeface="Courier New"/>
              </a:rPr>
              <a:t>provides the greatest access to fields and methods, making them accessible everywhere. </a:t>
            </a:r>
          </a:p>
          <a:p>
            <a:r>
              <a:rPr lang="en-US" dirty="0" smtClean="0">
                <a:latin typeface="Courier New"/>
                <a:cs typeface="Courier New"/>
              </a:rPr>
              <a:t>protected </a:t>
            </a:r>
            <a:r>
              <a:rPr lang="en-US" dirty="0" smtClean="0">
                <a:cs typeface="Courier New"/>
              </a:rPr>
              <a:t>keyword is applied to keep access within the package and / or sub classes.  Fields and methods that use the </a:t>
            </a:r>
            <a:r>
              <a:rPr lang="en-US" dirty="0" smtClean="0">
                <a:latin typeface="Courier New"/>
                <a:cs typeface="Courier New"/>
              </a:rPr>
              <a:t>protected</a:t>
            </a:r>
            <a:r>
              <a:rPr lang="en-US" dirty="0" smtClean="0">
                <a:cs typeface="Courier New"/>
              </a:rPr>
              <a:t> modifier are said to be subclass friendly.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18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import</a:t>
            </a:r>
            <a:r>
              <a:rPr lang="en-US" dirty="0" smtClean="0">
                <a:latin typeface="Courier New"/>
                <a:cs typeface="Courier New"/>
              </a:rPr>
              <a:t> &lt;other packages&gt;;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public class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ClassName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&lt;variables declarations (data members)&gt;;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&lt;constructor methods&gt;;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&lt;other methods&gt;;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8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948015"/>
          </a:xfrm>
        </p:spPr>
        <p:txBody>
          <a:bodyPr/>
          <a:lstStyle/>
          <a:p>
            <a:r>
              <a:rPr lang="en-US" dirty="0" smtClean="0"/>
              <a:t>Our App class is a simple Java class with one method the main method: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3845032"/>
            <a:ext cx="7610476" cy="20745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public class Simple{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public static void main(String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[]){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(“Hello World”);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106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Instantiable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67834"/>
            <a:ext cx="7610476" cy="896808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instantiable</a:t>
            </a:r>
            <a:r>
              <a:rPr lang="en-US" dirty="0" smtClean="0"/>
              <a:t> class is a Java class that is often used to represent a concept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011017"/>
            <a:ext cx="7610476" cy="37381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Employee{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private String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private double salary;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public Employee(){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setEmpId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this.empId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setName</a:t>
            </a:r>
            <a:r>
              <a:rPr lang="en-US" sz="1800" dirty="0" smtClean="0">
                <a:latin typeface="Courier New"/>
                <a:cs typeface="Courier New"/>
              </a:rPr>
              <a:t>(String name){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this.name</a:t>
            </a:r>
            <a:r>
              <a:rPr lang="en-US" sz="1800" dirty="0" smtClean="0">
                <a:latin typeface="Courier New"/>
                <a:cs typeface="Courier New"/>
              </a:rPr>
              <a:t> =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latin typeface="Courier New"/>
                <a:cs typeface="Courier New"/>
              </a:rPr>
              <a:t>setSalary</a:t>
            </a:r>
            <a:r>
              <a:rPr lang="en-US" sz="1800" dirty="0" smtClean="0">
                <a:latin typeface="Courier New"/>
                <a:cs typeface="Courier New"/>
              </a:rPr>
              <a:t>(double salary){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this.salary</a:t>
            </a:r>
            <a:r>
              <a:rPr lang="en-US" sz="1800" dirty="0" smtClean="0">
                <a:latin typeface="Courier New"/>
                <a:cs typeface="Courier New"/>
              </a:rPr>
              <a:t> = salary;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getEmpId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return </a:t>
            </a:r>
            <a:r>
              <a:rPr lang="en-US" sz="1800" dirty="0" err="1" smtClean="0">
                <a:latin typeface="Courier New"/>
                <a:cs typeface="Courier New"/>
              </a:rPr>
              <a:t>empId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String </a:t>
            </a:r>
            <a:r>
              <a:rPr lang="en-US" sz="1800" dirty="0" err="1" smtClean="0">
                <a:latin typeface="Courier New"/>
                <a:cs typeface="Courier New"/>
              </a:rPr>
              <a:t>getName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return name;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	}	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double </a:t>
            </a:r>
            <a:r>
              <a:rPr lang="en-US" sz="1800" dirty="0" err="1" smtClean="0">
                <a:latin typeface="Courier New"/>
                <a:cs typeface="Courier New"/>
              </a:rPr>
              <a:t>getSalary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		return salary;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latin typeface="Courier New"/>
                <a:cs typeface="Courier New"/>
              </a:rPr>
              <a:t>	}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228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Setters / Getters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practice is to create a set of methods that manipulate the data members. </a:t>
            </a:r>
          </a:p>
          <a:p>
            <a:r>
              <a:rPr lang="en-US" dirty="0" smtClean="0"/>
              <a:t>Methods that set the value of each data member, and methods that return the value of each data member.</a:t>
            </a:r>
          </a:p>
          <a:p>
            <a:r>
              <a:rPr lang="en-US" dirty="0" smtClean="0"/>
              <a:t>These are known as setters (</a:t>
            </a:r>
            <a:r>
              <a:rPr lang="en-US" dirty="0" err="1" smtClean="0"/>
              <a:t>mutators</a:t>
            </a:r>
            <a:r>
              <a:rPr lang="en-US" dirty="0" smtClean="0"/>
              <a:t>) and getters (</a:t>
            </a:r>
            <a:r>
              <a:rPr lang="en-US" dirty="0" err="1" smtClean="0"/>
              <a:t>accessor</a:t>
            </a:r>
            <a:r>
              <a:rPr lang="en-US" dirty="0" smtClean="0"/>
              <a:t>) methods. </a:t>
            </a:r>
          </a:p>
          <a:p>
            <a:r>
              <a:rPr lang="en-US" dirty="0" smtClean="0"/>
              <a:t>The conventions is to use set and get plus the name of the data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keyword: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setters use the keyword </a:t>
            </a:r>
            <a:r>
              <a:rPr lang="en-US" b="1" dirty="0" smtClean="0">
                <a:latin typeface="Courier New"/>
                <a:cs typeface="Courier New"/>
              </a:rPr>
              <a:t>this</a:t>
            </a:r>
          </a:p>
          <a:p>
            <a:r>
              <a:rPr lang="en-US" dirty="0" smtClean="0">
                <a:cs typeface="Courier New"/>
              </a:rPr>
              <a:t>The </a:t>
            </a:r>
            <a:r>
              <a:rPr lang="en-US" b="1" dirty="0" smtClean="0">
                <a:latin typeface="Courier New"/>
                <a:cs typeface="Courier New"/>
              </a:rPr>
              <a:t>this</a:t>
            </a:r>
            <a:r>
              <a:rPr lang="en-US" dirty="0" smtClean="0">
                <a:cs typeface="Courier New"/>
              </a:rPr>
              <a:t> keywords allows the compiler to distinguish between the data member of this class and parameter name been passed into the method.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388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Instance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83820"/>
            <a:ext cx="7610476" cy="601304"/>
          </a:xfrm>
        </p:spPr>
        <p:txBody>
          <a:bodyPr/>
          <a:lstStyle/>
          <a:p>
            <a:r>
              <a:rPr lang="en-US" dirty="0" smtClean="0"/>
              <a:t>To create / construct an object we use the keyword </a:t>
            </a:r>
            <a:r>
              <a:rPr lang="en-US" b="1" dirty="0" smtClean="0">
                <a:latin typeface="Courier New"/>
                <a:cs typeface="Courier New"/>
              </a:rPr>
              <a:t>new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363679"/>
            <a:ext cx="7610476" cy="3293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/* in some other class or the main method */ 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latin typeface="Courier New"/>
                <a:cs typeface="Courier New"/>
              </a:rPr>
              <a:t>Employee e = new Employee ();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e.setEmpId</a:t>
            </a:r>
            <a:r>
              <a:rPr lang="en-US" sz="1800" dirty="0" smtClean="0">
                <a:latin typeface="Courier New"/>
                <a:cs typeface="Courier New"/>
              </a:rPr>
              <a:t>(101);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e.setName</a:t>
            </a:r>
            <a:r>
              <a:rPr lang="en-US" sz="1800" dirty="0" smtClean="0">
                <a:latin typeface="Courier New"/>
                <a:cs typeface="Courier New"/>
              </a:rPr>
              <a:t>(“John Smith”);  // using set method to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e.setSalary</a:t>
            </a:r>
            <a:r>
              <a:rPr lang="en-US" sz="1800" dirty="0" smtClean="0">
                <a:latin typeface="Courier New"/>
                <a:cs typeface="Courier New"/>
              </a:rPr>
              <a:t>(20000);	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// </a:t>
            </a:r>
            <a:r>
              <a:rPr lang="en-US" sz="1800" dirty="0" err="1" smtClean="0">
                <a:latin typeface="Courier New"/>
                <a:cs typeface="Courier New"/>
              </a:rPr>
              <a:t>initialise</a:t>
            </a:r>
            <a:r>
              <a:rPr lang="en-US" sz="1800" dirty="0" smtClean="0">
                <a:latin typeface="Courier New"/>
                <a:cs typeface="Courier New"/>
              </a:rPr>
              <a:t> the data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// retrieving the data through get </a:t>
            </a:r>
            <a:r>
              <a:rPr lang="en-US" sz="1800" dirty="0" smtClean="0">
                <a:latin typeface="Courier New"/>
                <a:cs typeface="Courier New"/>
              </a:rPr>
              <a:t>methods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(“Employee Id:”+</a:t>
            </a:r>
            <a:r>
              <a:rPr lang="en-US" sz="1800" dirty="0" err="1" smtClean="0">
                <a:latin typeface="Courier New"/>
                <a:cs typeface="Courier New"/>
              </a:rPr>
              <a:t>e.getEmpId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(“Employee Name:”+</a:t>
            </a:r>
            <a:r>
              <a:rPr lang="en-US" sz="1800" dirty="0" err="1" smtClean="0">
                <a:latin typeface="Courier New"/>
                <a:cs typeface="Courier New"/>
              </a:rPr>
              <a:t>e.getName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(“Employee Salary:”+</a:t>
            </a:r>
            <a:r>
              <a:rPr lang="en-US" sz="1800" dirty="0" err="1" smtClean="0">
                <a:latin typeface="Courier New"/>
                <a:cs typeface="Courier New"/>
              </a:rPr>
              <a:t>e.getSalary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9992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pPr lvl="1"/>
            <a:r>
              <a:rPr lang="en-US" sz="2000" dirty="0"/>
              <a:t>We want to protect the data as much as possible.</a:t>
            </a:r>
          </a:p>
          <a:p>
            <a:pPr marL="34925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One way to hide implementation details is to declare the data members as </a:t>
            </a:r>
            <a:r>
              <a:rPr lang="en-US" sz="2000" dirty="0">
                <a:latin typeface="Courier New"/>
                <a:cs typeface="Courier New"/>
              </a:rPr>
              <a:t>private</a:t>
            </a:r>
            <a:r>
              <a:rPr lang="en-US" sz="2000" b="1" dirty="0">
                <a:latin typeface="Courier New"/>
                <a:cs typeface="Courier New"/>
              </a:rPr>
              <a:t>.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dirty="0">
                <a:cs typeface="Courier New"/>
              </a:rPr>
              <a:t>We only allow access to this data through its methods, which are declared as </a:t>
            </a:r>
            <a:r>
              <a:rPr lang="en-US" sz="2000" dirty="0">
                <a:latin typeface="Courier New"/>
                <a:cs typeface="Courier New"/>
              </a:rPr>
              <a:t>public</a:t>
            </a:r>
            <a:r>
              <a:rPr lang="en-US" sz="2000" dirty="0">
                <a:cs typeface="Courier New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347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120</TotalTime>
  <Words>1048</Words>
  <Application>Microsoft Office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Perception</vt:lpstr>
      <vt:lpstr>Inheritance</vt:lpstr>
      <vt:lpstr>Inheritance</vt:lpstr>
      <vt:lpstr>Class Review</vt:lpstr>
      <vt:lpstr>Application Class</vt:lpstr>
      <vt:lpstr>Instantiable Class</vt:lpstr>
      <vt:lpstr>Setters / Getters</vt:lpstr>
      <vt:lpstr>keyword: this</vt:lpstr>
      <vt:lpstr>Creating an Instance of an Object</vt:lpstr>
      <vt:lpstr>Encapsulation</vt:lpstr>
      <vt:lpstr>Constructors</vt:lpstr>
      <vt:lpstr>Constructors</vt:lpstr>
      <vt:lpstr>Constructors</vt:lpstr>
      <vt:lpstr>Object Creation</vt:lpstr>
      <vt:lpstr>Creating Subclasses</vt:lpstr>
      <vt:lpstr>Creating Subclasses</vt:lpstr>
      <vt:lpstr>Subclasses</vt:lpstr>
      <vt:lpstr>Subclasses</vt:lpstr>
      <vt:lpstr>Manager Sub-Class</vt:lpstr>
      <vt:lpstr>Manager sub-class</vt:lpstr>
      <vt:lpstr>Constructors are NOT Inherited</vt:lpstr>
      <vt:lpstr>Using super in Constructors</vt:lpstr>
      <vt:lpstr>Constructing a Manager Object</vt:lpstr>
      <vt:lpstr>Single Inheritance</vt:lpstr>
      <vt:lpstr>Access Control</vt:lpstr>
      <vt:lpstr>Access Control</vt:lpstr>
      <vt:lpstr>Access Modifiers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Carole McGloughlin</dc:creator>
  <cp:lastModifiedBy>Frances Sheridan</cp:lastModifiedBy>
  <cp:revision>14</cp:revision>
  <dcterms:created xsi:type="dcterms:W3CDTF">2013-01-30T09:29:54Z</dcterms:created>
  <dcterms:modified xsi:type="dcterms:W3CDTF">2013-02-04T14:32:39Z</dcterms:modified>
</cp:coreProperties>
</file>