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73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E3BAF-11F6-4944-9579-AF2DF04F2204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B456E-F443-C44C-9415-5CD013CA7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252FF0B-DFCC-DA45-987C-CB661C11C062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2595DF-F436-C041-8E44-A665358F244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Graphical User Interface /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Colm Bennett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6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287"/>
            <a:ext cx="9144000" cy="914400"/>
          </a:xfrm>
        </p:spPr>
        <p:txBody>
          <a:bodyPr/>
          <a:lstStyle/>
          <a:p>
            <a:r>
              <a:rPr lang="en-US" dirty="0" err="1" smtClean="0"/>
              <a:t>Netbeans</a:t>
            </a:r>
            <a:r>
              <a:rPr lang="en-US" dirty="0" smtClean="0"/>
              <a:t> GUI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364986"/>
            <a:ext cx="7610476" cy="3670767"/>
          </a:xfrm>
        </p:spPr>
        <p:txBody>
          <a:bodyPr/>
          <a:lstStyle/>
          <a:p>
            <a:r>
              <a:rPr lang="en-US" dirty="0" smtClean="0"/>
              <a:t>Open up last week’s </a:t>
            </a:r>
            <a:r>
              <a:rPr lang="en-US" dirty="0" err="1" smtClean="0"/>
              <a:t>Netbeans</a:t>
            </a:r>
            <a:r>
              <a:rPr lang="en-US" dirty="0" smtClean="0"/>
              <a:t> GUI project</a:t>
            </a:r>
          </a:p>
          <a:p>
            <a:r>
              <a:rPr lang="en-US" dirty="0" smtClean="0"/>
              <a:t>Open the </a:t>
            </a:r>
            <a:r>
              <a:rPr lang="en-US" dirty="0" err="1" smtClean="0"/>
              <a:t>NetbeansGUI.java</a:t>
            </a:r>
            <a:r>
              <a:rPr lang="en-US" dirty="0" smtClean="0"/>
              <a:t> file in Design mode</a:t>
            </a:r>
            <a:endParaRPr lang="en-US" dirty="0"/>
          </a:p>
        </p:txBody>
      </p:sp>
      <p:pic>
        <p:nvPicPr>
          <p:cNvPr id="4" name="Picture 3" descr="Screen Shot 2013-02-20 at 21.5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12" y="2458015"/>
            <a:ext cx="5218110" cy="415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"/>
            <a:ext cx="8913813" cy="914400"/>
          </a:xfrm>
        </p:spPr>
        <p:txBody>
          <a:bodyPr/>
          <a:lstStyle/>
          <a:p>
            <a:r>
              <a:rPr lang="en-US" dirty="0" smtClean="0"/>
              <a:t>Event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20" y="1315763"/>
            <a:ext cx="7610476" cy="3670767"/>
          </a:xfrm>
        </p:spPr>
        <p:txBody>
          <a:bodyPr/>
          <a:lstStyle/>
          <a:p>
            <a:r>
              <a:rPr lang="en-US" dirty="0" smtClean="0"/>
              <a:t>If we run this application right now, you will notice that neither of the buttons do anything. </a:t>
            </a:r>
          </a:p>
          <a:p>
            <a:r>
              <a:rPr lang="en-US" dirty="0" smtClean="0"/>
              <a:t>We want to put this functionality in.</a:t>
            </a:r>
          </a:p>
          <a:p>
            <a:r>
              <a:rPr lang="en-US" dirty="0" smtClean="0"/>
              <a:t>Before adding the functionality in – we want a label on our GUI which will eventually display the result </a:t>
            </a:r>
          </a:p>
          <a:p>
            <a:pPr lvl="1"/>
            <a:r>
              <a:rPr lang="en-US" dirty="0" smtClean="0"/>
              <a:t>Add another </a:t>
            </a:r>
            <a:r>
              <a:rPr lang="en-US" dirty="0" err="1" smtClean="0"/>
              <a:t>JLabel</a:t>
            </a:r>
            <a:r>
              <a:rPr lang="en-US" dirty="0"/>
              <a:t> </a:t>
            </a:r>
          </a:p>
          <a:p>
            <a:pPr lvl="2"/>
            <a:r>
              <a:rPr lang="en-US" dirty="0" smtClean="0"/>
              <a:t>edit the variable name so that it is called </a:t>
            </a:r>
            <a:r>
              <a:rPr lang="en-US" dirty="0" err="1" smtClean="0"/>
              <a:t>ansJL</a:t>
            </a:r>
            <a:endParaRPr lang="en-US" dirty="0" smtClean="0"/>
          </a:p>
          <a:p>
            <a:pPr lvl="2"/>
            <a:r>
              <a:rPr lang="en-US" dirty="0" smtClean="0"/>
              <a:t>edit the text so that it is blank.</a:t>
            </a:r>
          </a:p>
          <a:p>
            <a:pPr lvl="1"/>
            <a:r>
              <a:rPr lang="en-US" dirty="0" smtClean="0"/>
              <a:t>It will then appear in your navigator panel on the LHS</a:t>
            </a:r>
            <a:endParaRPr lang="en-US" dirty="0"/>
          </a:p>
        </p:txBody>
      </p:sp>
      <p:pic>
        <p:nvPicPr>
          <p:cNvPr id="4" name="Picture 3" descr="Screen Shot 2013-02-20 at 22.12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78" y="3103909"/>
            <a:ext cx="2218487" cy="37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6598"/>
            <a:ext cx="8913813" cy="717086"/>
          </a:xfrm>
        </p:spPr>
        <p:txBody>
          <a:bodyPr/>
          <a:lstStyle/>
          <a:p>
            <a:r>
              <a:rPr lang="en-US" dirty="0" smtClean="0"/>
              <a:t>Add Event to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1060226"/>
            <a:ext cx="7610476" cy="3670767"/>
          </a:xfrm>
        </p:spPr>
        <p:txBody>
          <a:bodyPr/>
          <a:lstStyle/>
          <a:p>
            <a:r>
              <a:rPr lang="en-US" sz="1600" dirty="0" smtClean="0"/>
              <a:t>To add an an event to an Object, double click the object – for example the Add button.</a:t>
            </a:r>
          </a:p>
          <a:p>
            <a:r>
              <a:rPr lang="en-US" sz="1600" dirty="0" smtClean="0"/>
              <a:t>This opens the source code view and creates a </a:t>
            </a:r>
            <a:r>
              <a:rPr lang="en-US" sz="1600" dirty="0"/>
              <a:t>method called: </a:t>
            </a:r>
            <a:r>
              <a:rPr lang="en-US" sz="1600" dirty="0" err="1" smtClean="0"/>
              <a:t>addJBActionPerformed</a:t>
            </a:r>
            <a:endParaRPr lang="en-US" sz="1600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2-20 at 21.58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70" y="3181228"/>
            <a:ext cx="6675243" cy="3676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601" y="2432650"/>
            <a:ext cx="8508299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private void </a:t>
            </a:r>
            <a:r>
              <a:rPr lang="en-US" sz="1600" dirty="0" err="1">
                <a:latin typeface="Courier New"/>
                <a:cs typeface="Courier New"/>
              </a:rPr>
              <a:t>addJBActionPerformed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java.awt.event.ActionEvent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evt</a:t>
            </a:r>
            <a:r>
              <a:rPr lang="en-US" sz="1600" dirty="0" smtClean="0">
                <a:latin typeface="Courier New"/>
                <a:cs typeface="Courier New"/>
              </a:rPr>
              <a:t>){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// TODO add your handling code here: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69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 generated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accidentally double click a component that you don’t actually want to create an event handler, you can’t just delete the generated empty method</a:t>
            </a:r>
          </a:p>
          <a:p>
            <a:r>
              <a:rPr lang="en-GB" dirty="0" smtClean="0"/>
              <a:t>Need to right click the component in design view</a:t>
            </a:r>
          </a:p>
          <a:p>
            <a:pPr lvl="1"/>
            <a:r>
              <a:rPr lang="en-GB" dirty="0" smtClean="0"/>
              <a:t>Then Properties</a:t>
            </a:r>
          </a:p>
          <a:p>
            <a:pPr lvl="1"/>
            <a:r>
              <a:rPr lang="en-GB" dirty="0" smtClean="0"/>
              <a:t>Then the Events tab</a:t>
            </a:r>
          </a:p>
          <a:p>
            <a:pPr lvl="1"/>
            <a:r>
              <a:rPr lang="en-GB" dirty="0" smtClean="0"/>
              <a:t>Find the generated method event and delete it</a:t>
            </a:r>
          </a:p>
          <a:p>
            <a:pPr lvl="1"/>
            <a:r>
              <a:rPr lang="en-GB" dirty="0" smtClean="0"/>
              <a:t>Then close the dialog box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51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027"/>
            <a:ext cx="8913813" cy="914400"/>
          </a:xfrm>
        </p:spPr>
        <p:txBody>
          <a:bodyPr/>
          <a:lstStyle/>
          <a:p>
            <a:r>
              <a:rPr lang="en-US" dirty="0" smtClean="0"/>
              <a:t>Button Event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188" y="1151546"/>
            <a:ext cx="7610476" cy="3670767"/>
          </a:xfrm>
        </p:spPr>
        <p:txBody>
          <a:bodyPr/>
          <a:lstStyle/>
          <a:p>
            <a:r>
              <a:rPr lang="en-US" dirty="0" smtClean="0"/>
              <a:t>In here we write the code, to simulate the event at a button click. </a:t>
            </a:r>
          </a:p>
          <a:p>
            <a:r>
              <a:rPr lang="en-US" dirty="0" smtClean="0"/>
              <a:t>We want to add the two numbers entered into the text box together.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Declare local variables to save our two numbers.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Get the values for the two </a:t>
            </a:r>
            <a:r>
              <a:rPr lang="en-US" dirty="0" err="1" smtClean="0"/>
              <a:t>JTextFields</a:t>
            </a:r>
            <a:r>
              <a:rPr lang="en-US" dirty="0" smtClean="0"/>
              <a:t> (num1TF and num2TF). 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Values are saved as Strings so convert to real numbers.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Add two numbers together</a:t>
            </a:r>
          </a:p>
          <a:p>
            <a:pPr marL="692150" lvl="1" indent="-342900">
              <a:buFont typeface="+mj-lt"/>
              <a:buAutoNum type="arabicPeriod"/>
            </a:pPr>
            <a:r>
              <a:rPr lang="en-US" dirty="0" smtClean="0"/>
              <a:t>Write numbers to answer label </a:t>
            </a:r>
            <a:r>
              <a:rPr lang="en-US" dirty="0" err="1" smtClean="0"/>
              <a:t>ansJL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5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5044"/>
            <a:ext cx="8913813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Add Button </a:t>
            </a:r>
            <a:r>
              <a:rPr lang="en-US" dirty="0" err="1" smtClean="0"/>
              <a:t>ActionPerformed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6601" y="1686873"/>
            <a:ext cx="8508299" cy="5047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private void </a:t>
            </a:r>
            <a:r>
              <a:rPr lang="en-US" sz="1400" dirty="0" err="1">
                <a:latin typeface="Courier New"/>
                <a:cs typeface="Courier New"/>
              </a:rPr>
              <a:t>addJBActionPerformed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java.awt.event.ActionEvent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evt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// TODO add your handling code here: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1. Declare local variables for our two numbers and a place to store our answer.</a:t>
            </a:r>
          </a:p>
          <a:p>
            <a:r>
              <a:rPr lang="en-US" sz="1400" dirty="0">
                <a:latin typeface="Courier New"/>
                <a:cs typeface="Courier New"/>
              </a:rPr>
              <a:t>	 </a:t>
            </a:r>
            <a:r>
              <a:rPr lang="en-US" sz="1400" dirty="0" smtClean="0">
                <a:latin typeface="Courier New"/>
                <a:cs typeface="Courier New"/>
              </a:rPr>
              <a:t>   double </a:t>
            </a:r>
            <a:r>
              <a:rPr lang="en-US" sz="1400" dirty="0">
                <a:latin typeface="Courier New"/>
                <a:cs typeface="Courier New"/>
              </a:rPr>
              <a:t>num1, num2, answer;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String num1String, num2String;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2. Get the text from the </a:t>
            </a:r>
            <a:r>
              <a:rPr lang="en-US" sz="1400" dirty="0" err="1" smtClean="0">
                <a:latin typeface="Courier New"/>
                <a:cs typeface="Courier New"/>
              </a:rPr>
              <a:t>JTextField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    num1String = num1TF.getText();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num2String = num2TF.getText()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3. Parse the text as a real number   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    num1 = </a:t>
            </a:r>
            <a:r>
              <a:rPr lang="en-US" sz="1400" dirty="0" err="1">
                <a:latin typeface="Courier New"/>
                <a:cs typeface="Courier New"/>
              </a:rPr>
              <a:t>Double.parseDouble</a:t>
            </a:r>
            <a:r>
              <a:rPr lang="en-US" sz="1400" dirty="0">
                <a:latin typeface="Courier New"/>
                <a:cs typeface="Courier New"/>
              </a:rPr>
              <a:t>(num1String);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num2 = </a:t>
            </a:r>
            <a:r>
              <a:rPr lang="en-US" sz="1400" dirty="0" err="1">
                <a:latin typeface="Courier New"/>
                <a:cs typeface="Courier New"/>
              </a:rPr>
              <a:t>Double.parseDouble</a:t>
            </a:r>
            <a:r>
              <a:rPr lang="en-US" sz="1400" dirty="0">
                <a:latin typeface="Courier New"/>
                <a:cs typeface="Courier New"/>
              </a:rPr>
              <a:t>(num2String)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4. Add the two numbers together     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        answer = num1 + num2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5. Put the answer into the answer </a:t>
            </a:r>
            <a:r>
              <a:rPr lang="en-US" sz="1400" dirty="0" err="1" smtClean="0">
                <a:latin typeface="Courier New"/>
                <a:cs typeface="Courier New"/>
              </a:rPr>
              <a:t>Jlabel</a:t>
            </a:r>
            <a:r>
              <a:rPr lang="en-US" sz="1400" dirty="0" smtClean="0">
                <a:latin typeface="Courier New"/>
                <a:cs typeface="Courier New"/>
              </a:rPr>
              <a:t> (</a:t>
            </a:r>
            <a:r>
              <a:rPr lang="en-US" sz="1400" dirty="0" err="1" smtClean="0">
                <a:latin typeface="Courier New"/>
                <a:cs typeface="Courier New"/>
              </a:rPr>
              <a:t>ansJL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ansJL.setText</a:t>
            </a:r>
            <a:r>
              <a:rPr lang="en-US" sz="1400" dirty="0" smtClean="0">
                <a:latin typeface="Courier New"/>
                <a:cs typeface="Courier New"/>
              </a:rPr>
              <a:t>(“Addition answer </a:t>
            </a:r>
            <a:r>
              <a:rPr lang="en-US" sz="1400" dirty="0">
                <a:latin typeface="Courier New"/>
                <a:cs typeface="Courier New"/>
              </a:rPr>
              <a:t>is: " + answer);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0527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12881"/>
            <a:ext cx="8913813" cy="914400"/>
          </a:xfrm>
        </p:spPr>
        <p:txBody>
          <a:bodyPr/>
          <a:lstStyle/>
          <a:p>
            <a:r>
              <a:rPr lang="en-US" dirty="0" smtClean="0"/>
              <a:t>Multiply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for the multiply we add an event listener, by double clicking the Button in the Design menu. </a:t>
            </a:r>
          </a:p>
          <a:p>
            <a:r>
              <a:rPr lang="en-US" dirty="0" smtClean="0"/>
              <a:t>A method header is generated.  </a:t>
            </a:r>
            <a:endParaRPr lang="en-US" dirty="0"/>
          </a:p>
          <a:p>
            <a:r>
              <a:rPr lang="en-US" dirty="0" smtClean="0"/>
              <a:t>The code then follows the same format as before.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20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3646"/>
            <a:ext cx="8913813" cy="914400"/>
          </a:xfrm>
        </p:spPr>
        <p:txBody>
          <a:bodyPr/>
          <a:lstStyle/>
          <a:p>
            <a:r>
              <a:rPr lang="en-US" dirty="0" smtClean="0"/>
              <a:t>Multiply Button </a:t>
            </a:r>
            <a:r>
              <a:rPr lang="en-US" dirty="0" err="1" smtClean="0"/>
              <a:t>ActionPerformed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601" y="1686873"/>
            <a:ext cx="8508299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private void </a:t>
            </a:r>
            <a:r>
              <a:rPr lang="en-US" sz="1400" dirty="0" err="1">
                <a:latin typeface="Courier New"/>
                <a:cs typeface="Courier New"/>
              </a:rPr>
              <a:t>multiplyJBActionPerformed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java.awt.event.ActionEvent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evt</a:t>
            </a:r>
            <a:r>
              <a:rPr lang="en-US" sz="1400" dirty="0">
                <a:latin typeface="Courier New"/>
                <a:cs typeface="Courier New"/>
              </a:rPr>
              <a:t>) {</a:t>
            </a:r>
          </a:p>
          <a:p>
            <a:r>
              <a:rPr lang="en-US" sz="1400" dirty="0">
                <a:latin typeface="Courier New"/>
                <a:cs typeface="Courier New"/>
              </a:rPr>
              <a:t>        // TODO add your handling code here:</a:t>
            </a:r>
          </a:p>
          <a:p>
            <a:r>
              <a:rPr lang="en-US" sz="1400" dirty="0">
                <a:latin typeface="Courier New"/>
                <a:cs typeface="Courier New"/>
              </a:rPr>
              <a:t>        double num1, num2, answer;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String num1String, num2String;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num1String = num1TF.getText();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num2String = num2TF.getText();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num1 = </a:t>
            </a:r>
            <a:r>
              <a:rPr lang="en-US" sz="1400" dirty="0" err="1">
                <a:latin typeface="Courier New"/>
                <a:cs typeface="Courier New"/>
              </a:rPr>
              <a:t>Double.parseDouble</a:t>
            </a:r>
            <a:r>
              <a:rPr lang="en-US" sz="1400" dirty="0">
                <a:latin typeface="Courier New"/>
                <a:cs typeface="Courier New"/>
              </a:rPr>
              <a:t>(num1String);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num2 = </a:t>
            </a:r>
            <a:r>
              <a:rPr lang="en-US" sz="1400" dirty="0" err="1">
                <a:latin typeface="Courier New"/>
                <a:cs typeface="Courier New"/>
              </a:rPr>
              <a:t>Double.parseDouble</a:t>
            </a:r>
            <a:r>
              <a:rPr lang="en-US" sz="1400" dirty="0">
                <a:latin typeface="Courier New"/>
                <a:cs typeface="Courier New"/>
              </a:rPr>
              <a:t>(num2String);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answer = num1 * num2;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</a:p>
          <a:p>
            <a:r>
              <a:rPr lang="en-US" sz="1400" dirty="0">
                <a:latin typeface="Courier New"/>
                <a:cs typeface="Courier New"/>
              </a:rPr>
              <a:t>        </a:t>
            </a:r>
            <a:r>
              <a:rPr lang="en-US" sz="1400" dirty="0" err="1">
                <a:latin typeface="Courier New"/>
                <a:cs typeface="Courier New"/>
              </a:rPr>
              <a:t>ansJL.setText</a:t>
            </a:r>
            <a:r>
              <a:rPr lang="en-US" sz="1400" dirty="0" smtClean="0">
                <a:latin typeface="Courier New"/>
                <a:cs typeface="Courier New"/>
              </a:rPr>
              <a:t>(“Multiplication answer </a:t>
            </a:r>
            <a:r>
              <a:rPr lang="en-US" sz="1400" dirty="0">
                <a:latin typeface="Courier New"/>
                <a:cs typeface="Courier New"/>
              </a:rPr>
              <a:t>is: " + answer);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335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dirty="0" smtClean="0">
                <a:ea typeface="+mj-ea"/>
              </a:rPr>
              <a:t>GUI </a:t>
            </a:r>
            <a:r>
              <a:rPr dirty="0">
                <a:ea typeface="+mj-ea"/>
              </a:rPr>
              <a:t>&amp; Java </a:t>
            </a:r>
            <a:r>
              <a:rPr dirty="0" smtClean="0">
                <a:ea typeface="+mj-ea"/>
              </a:rPr>
              <a:t>Swing</a:t>
            </a:r>
            <a:endParaRPr dirty="0">
              <a:ea typeface="+mj-ea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IE">
                <a:latin typeface="Calibri" charset="0"/>
              </a:rPr>
              <a:t>Previous session, Graphical User Interface (GUI) &amp; Java Swing, covered,</a:t>
            </a:r>
          </a:p>
          <a:p>
            <a:pPr lvl="1" eaLnBrk="1" hangingPunct="1"/>
            <a:r>
              <a:rPr lang="en-IE">
                <a:latin typeface="Calibri" charset="0"/>
              </a:rPr>
              <a:t>The primary Java GUI </a:t>
            </a:r>
            <a:r>
              <a:rPr lang="en-US">
                <a:latin typeface="Calibri" charset="0"/>
              </a:rPr>
              <a:t>package javax.swing.*</a:t>
            </a:r>
          </a:p>
          <a:p>
            <a:pPr lvl="1" eaLnBrk="1" hangingPunct="1"/>
            <a:r>
              <a:rPr lang="en-US">
                <a:latin typeface="Calibri" charset="0"/>
              </a:rPr>
              <a:t>Examples of top level containers e.g. </a:t>
            </a:r>
            <a:r>
              <a:rPr lang="en-IE">
                <a:latin typeface="Calibri" charset="0"/>
              </a:rPr>
              <a:t>JFrame graphical window that can be used to hold other components,</a:t>
            </a:r>
          </a:p>
          <a:p>
            <a:pPr lvl="2" eaLnBrk="1" hangingPunct="1"/>
            <a:r>
              <a:rPr lang="en-IE">
                <a:latin typeface="Calibri" charset="0"/>
              </a:rPr>
              <a:t>JButton &amp; JLabel</a:t>
            </a:r>
          </a:p>
          <a:p>
            <a:pPr lvl="2" eaLnBrk="1" hangingPunct="1"/>
            <a:r>
              <a:rPr lang="en-IE">
                <a:latin typeface="Calibri" charset="0"/>
              </a:rPr>
              <a:t>JTextField &amp; JTextArea</a:t>
            </a:r>
          </a:p>
          <a:p>
            <a:pPr lvl="2" eaLnBrk="1" hangingPunct="1"/>
            <a:r>
              <a:rPr lang="en-IE">
                <a:latin typeface="Calibri" charset="0"/>
              </a:rPr>
              <a:t>JCheckBox</a:t>
            </a:r>
          </a:p>
          <a:p>
            <a:pPr lvl="2" eaLnBrk="1" hangingPunct="1"/>
            <a:r>
              <a:rPr lang="en-IE">
                <a:latin typeface="Calibri" charset="0"/>
              </a:rPr>
              <a:t>JRadioButton &amp; ButtonGroup</a:t>
            </a:r>
          </a:p>
          <a:p>
            <a:pPr lvl="1" eaLnBrk="1" hangingPunct="1"/>
            <a:r>
              <a:rPr lang="en-IE">
                <a:latin typeface="Calibri" charset="0"/>
              </a:rPr>
              <a:t>How to positioning these components in the top-level container using </a:t>
            </a:r>
            <a:r>
              <a:rPr lang="en-US">
                <a:latin typeface="Calibri" charset="0"/>
              </a:rPr>
              <a:t>layout containers e.g. </a:t>
            </a:r>
          </a:p>
          <a:p>
            <a:pPr lvl="2" eaLnBrk="1" hangingPunct="1"/>
            <a:r>
              <a:rPr lang="en-IE">
                <a:latin typeface="Calibri" charset="0"/>
              </a:rPr>
              <a:t>BorderLayout</a:t>
            </a:r>
          </a:p>
          <a:p>
            <a:pPr lvl="2" eaLnBrk="1" hangingPunct="1"/>
            <a:r>
              <a:rPr lang="en-IE">
                <a:latin typeface="Calibri" charset="0"/>
              </a:rPr>
              <a:t>FlowLayout</a:t>
            </a:r>
          </a:p>
          <a:p>
            <a:pPr lvl="2" eaLnBrk="1" hangingPunct="1"/>
            <a:r>
              <a:rPr lang="en-IE">
                <a:latin typeface="Calibri" charset="0"/>
              </a:rPr>
              <a:t>GridLayout</a:t>
            </a:r>
          </a:p>
          <a:p>
            <a:pPr lvl="2" eaLnBrk="1" hangingPunct="1"/>
            <a:r>
              <a:rPr lang="en-IE">
                <a:latin typeface="Calibri" charset="0"/>
              </a:rPr>
              <a:t>BoxLayout</a:t>
            </a:r>
          </a:p>
          <a:p>
            <a:pPr eaLnBrk="1" hangingPunct="1"/>
            <a:r>
              <a:rPr lang="en-IE">
                <a:latin typeface="Calibri" charset="0"/>
              </a:rPr>
              <a:t>Why don't the components do anything when we click them?</a:t>
            </a:r>
          </a:p>
          <a:p>
            <a:pPr eaLnBrk="1" hangingPunct="1"/>
            <a:r>
              <a:rPr lang="en-IE">
                <a:latin typeface="Calibri" charset="0"/>
              </a:rPr>
              <a:t>How can we fix this problem?</a:t>
            </a:r>
          </a:p>
          <a:p>
            <a:pPr eaLnBrk="1" hangingPunct="1"/>
            <a:endParaRPr lang="en-IE">
              <a:latin typeface="Calibri" charset="0"/>
            </a:endParaRPr>
          </a:p>
          <a:p>
            <a:pPr lvl="1" eaLnBrk="1" hangingPunct="1"/>
            <a:endParaRPr lang="en-US">
              <a:latin typeface="Calibri" charset="0"/>
            </a:endParaRPr>
          </a:p>
          <a:p>
            <a:pPr lvl="1" eaLnBrk="1" hangingPunct="1"/>
            <a:endParaRPr lang="en-IE">
              <a:latin typeface="Calibri" charset="0"/>
            </a:endParaRPr>
          </a:p>
          <a:p>
            <a:pPr lvl="1" eaLnBrk="1" hangingPunct="1"/>
            <a:endParaRPr lang="en-IE">
              <a:latin typeface="Calibri" charset="0"/>
            </a:endParaRPr>
          </a:p>
          <a:p>
            <a:pPr eaLnBrk="1" hangingPunct="1"/>
            <a:endParaRPr lang="en-I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2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Event-Driven </a:t>
            </a:r>
            <a:r>
              <a:rPr lang="en-US" dirty="0">
                <a:ea typeface="+mj-ea"/>
              </a:rPr>
              <a:t>Programming</a:t>
            </a:r>
            <a:endParaRPr dirty="0">
              <a:ea typeface="+mj-ea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 dirty="0">
                <a:latin typeface="Calibri" charset="0"/>
              </a:rPr>
              <a:t>GUI components cause events to occur when,</a:t>
            </a:r>
          </a:p>
          <a:p>
            <a:pPr lvl="1" eaLnBrk="1" hangingPunct="1"/>
            <a:r>
              <a:rPr lang="en-IE" dirty="0">
                <a:latin typeface="Calibri" charset="0"/>
              </a:rPr>
              <a:t>Key is pressed; or</a:t>
            </a:r>
          </a:p>
          <a:p>
            <a:pPr lvl="1" eaLnBrk="1" hangingPunct="1"/>
            <a:r>
              <a:rPr lang="en-IE" dirty="0">
                <a:latin typeface="Calibri" charset="0"/>
              </a:rPr>
              <a:t>Mouse is clicked.</a:t>
            </a:r>
          </a:p>
          <a:p>
            <a:pPr eaLnBrk="1" hangingPunct="1"/>
            <a:r>
              <a:rPr lang="en-IE" dirty="0">
                <a:latin typeface="Calibri" charset="0"/>
              </a:rPr>
              <a:t>Events can be handled, causing the program to respond, driving the execution through events =&gt; an "event-driven" program.</a:t>
            </a:r>
          </a:p>
          <a:p>
            <a:pPr eaLnBrk="1" hangingPunct="1"/>
            <a:endParaRPr lang="en-IE" dirty="0">
              <a:latin typeface="Calibri" charset="0"/>
            </a:endParaRPr>
          </a:p>
          <a:p>
            <a:pPr eaLnBrk="1" hangingPunct="1"/>
            <a:r>
              <a:rPr lang="en-IE" dirty="0">
                <a:latin typeface="Calibri" charset="0"/>
              </a:rPr>
              <a:t>Two approaches to event handling,</a:t>
            </a:r>
          </a:p>
          <a:p>
            <a:pPr lvl="1" eaLnBrk="1" hangingPunct="1"/>
            <a:r>
              <a:rPr lang="en-IE" dirty="0">
                <a:latin typeface="Calibri" charset="0"/>
              </a:rPr>
              <a:t>Read-evaluation loop e.g. Client-written loop; or</a:t>
            </a:r>
          </a:p>
          <a:p>
            <a:pPr lvl="1" eaLnBrk="1" hangingPunct="1"/>
            <a:r>
              <a:rPr lang="en-IE" dirty="0">
                <a:latin typeface="Calibri" charset="0"/>
              </a:rPr>
              <a:t>Notification-based e.g. Call-backs.</a:t>
            </a:r>
          </a:p>
          <a:p>
            <a:pPr eaLnBrk="1" hangingPunct="1"/>
            <a:endParaRPr lang="en-IE" dirty="0">
              <a:latin typeface="Calibri" charset="0"/>
            </a:endParaRPr>
          </a:p>
          <a:p>
            <a:pPr eaLnBrk="1" hangingPunct="1"/>
            <a:r>
              <a:rPr lang="en-IE" dirty="0">
                <a:latin typeface="Calibri" charset="0"/>
              </a:rPr>
              <a:t>Swing uses the call-back approach.</a:t>
            </a:r>
          </a:p>
          <a:p>
            <a:pPr eaLnBrk="1" hangingPunct="1"/>
            <a:endParaRPr lang="en-IE" dirty="0">
              <a:latin typeface="Calibri" charset="0"/>
            </a:endParaRPr>
          </a:p>
          <a:p>
            <a:pPr eaLnBrk="1" hangingPunct="1"/>
            <a:endParaRPr lang="en-IE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/>
          <a:lstStyle/>
          <a:p>
            <a:pPr eaLnBrk="1" hangingPunct="1">
              <a:defRPr/>
            </a:pPr>
            <a:r>
              <a:rPr dirty="0" smtClean="0">
                <a:ea typeface="+mj-ea"/>
              </a:rPr>
              <a:t>Event Handling</a:t>
            </a:r>
            <a:endParaRPr dirty="0">
              <a:ea typeface="+mj-ea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>
                <a:latin typeface="Calibri" charset="0"/>
              </a:rPr>
              <a:t>Every time the user types a character (KeyEvent)  or pushes a mouse button( MouseEvent), an event occurs. </a:t>
            </a:r>
          </a:p>
          <a:p>
            <a:pPr eaLnBrk="1" hangingPunct="1"/>
            <a:r>
              <a:rPr lang="en-IE">
                <a:latin typeface="Calibri" charset="0"/>
              </a:rPr>
              <a:t>Any object can be notified of the event, </a:t>
            </a:r>
          </a:p>
          <a:p>
            <a:pPr lvl="1" eaLnBrk="1" hangingPunct="1"/>
            <a:r>
              <a:rPr lang="en-IE">
                <a:latin typeface="Calibri" charset="0"/>
              </a:rPr>
              <a:t>Implement the appropriate interface; and</a:t>
            </a:r>
          </a:p>
          <a:p>
            <a:pPr lvl="1" eaLnBrk="1" hangingPunct="1"/>
            <a:r>
              <a:rPr lang="en-IE">
                <a:latin typeface="Calibri" charset="0"/>
              </a:rPr>
              <a:t>Be registered as an event listener on the appropriate event source.</a:t>
            </a:r>
          </a:p>
          <a:p>
            <a:pPr eaLnBrk="1" hangingPunct="1"/>
            <a:r>
              <a:rPr lang="en-IE">
                <a:latin typeface="Calibri" charset="0"/>
              </a:rPr>
              <a:t>Swing components communicate by “firing” and “handling” events.</a:t>
            </a:r>
          </a:p>
          <a:p>
            <a:pPr eaLnBrk="1" hangingPunct="1"/>
            <a:endParaRPr lang="en-I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3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/>
          <a:lstStyle/>
          <a:p>
            <a:pPr eaLnBrk="1" hangingPunct="1">
              <a:defRPr/>
            </a:pPr>
            <a:r>
              <a:rPr dirty="0">
                <a:ea typeface="+mj-ea"/>
              </a:rPr>
              <a:t>Action events (</a:t>
            </a:r>
            <a:r>
              <a:rPr dirty="0" err="1">
                <a:ea typeface="+mj-ea"/>
              </a:rPr>
              <a:t>ActionEvent</a:t>
            </a:r>
            <a:r>
              <a:rPr dirty="0">
                <a:ea typeface="+mj-ea"/>
              </a:rPr>
              <a:t>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>
                <a:latin typeface="Calibri" charset="0"/>
              </a:rPr>
              <a:t>ActionEvent is the most common / simple event type in Swing to represent an action occurring on a GUI component.</a:t>
            </a:r>
          </a:p>
          <a:p>
            <a:pPr eaLnBrk="1" hangingPunct="1"/>
            <a:r>
              <a:rPr lang="en-IE">
                <a:latin typeface="Calibri" charset="0"/>
              </a:rPr>
              <a:t>Created by:</a:t>
            </a:r>
          </a:p>
          <a:p>
            <a:pPr lvl="1" eaLnBrk="1" hangingPunct="1"/>
            <a:r>
              <a:rPr lang="en-IE">
                <a:latin typeface="Calibri" charset="0"/>
              </a:rPr>
              <a:t>Button clicks;</a:t>
            </a:r>
          </a:p>
          <a:p>
            <a:pPr lvl="1" eaLnBrk="1" hangingPunct="1"/>
            <a:r>
              <a:rPr lang="en-IE">
                <a:latin typeface="Calibri" charset="0"/>
              </a:rPr>
              <a:t>Check box checking / unchecking;</a:t>
            </a:r>
          </a:p>
          <a:p>
            <a:pPr lvl="1" eaLnBrk="1" hangingPunct="1"/>
            <a:r>
              <a:rPr lang="en-IE">
                <a:latin typeface="Calibri" charset="0"/>
              </a:rPr>
              <a:t>Menu clicks; and</a:t>
            </a:r>
          </a:p>
          <a:p>
            <a:pPr lvl="1" eaLnBrk="1" hangingPunct="1"/>
            <a:r>
              <a:rPr lang="en-IE">
                <a:latin typeface="Calibri" charset="0"/>
              </a:rPr>
              <a:t>Pressing Enter in a text field</a:t>
            </a:r>
          </a:p>
          <a:p>
            <a:pPr lvl="1" eaLnBrk="1" hangingPunct="1"/>
            <a:r>
              <a:rPr lang="en-IE">
                <a:latin typeface="Calibri" charset="0"/>
              </a:rPr>
              <a:t>etc.</a:t>
            </a:r>
          </a:p>
          <a:p>
            <a:pPr eaLnBrk="1" hangingPunct="1"/>
            <a:r>
              <a:rPr lang="en-IE">
                <a:latin typeface="Calibri" charset="0"/>
              </a:rPr>
              <a:t>Example,</a:t>
            </a:r>
          </a:p>
          <a:p>
            <a:pPr lvl="1" eaLnBrk="1" hangingPunct="1"/>
            <a:r>
              <a:rPr lang="en-IE">
                <a:latin typeface="Calibri" charset="0"/>
              </a:rPr>
              <a:t>A JButton object, when clicked, generates an ActionEvent object, which is handled by an ActionListener (an object whose class implements this interface).</a:t>
            </a:r>
          </a:p>
          <a:p>
            <a:pPr eaLnBrk="1" hangingPunct="1"/>
            <a:endParaRPr lang="en-IE">
              <a:latin typeface="Calibri" charset="0"/>
            </a:endParaRPr>
          </a:p>
          <a:p>
            <a:pPr eaLnBrk="1" hangingPunct="1"/>
            <a:endParaRPr lang="en-IE">
              <a:latin typeface="Calibri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2988" y="5589588"/>
            <a:ext cx="1225550" cy="576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E" dirty="0" err="1"/>
              <a:t>JButton</a:t>
            </a:r>
            <a:endParaRPr lang="en-IE" dirty="0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411413" y="5876925"/>
            <a:ext cx="1873250" cy="0"/>
          </a:xfrm>
          <a:prstGeom prst="straightConnector1">
            <a:avLst/>
          </a:prstGeom>
          <a:noFill/>
          <a:ln w="38100">
            <a:solidFill>
              <a:srgbClr val="B8847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2411413" y="5414963"/>
            <a:ext cx="17287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IE" b="1" dirty="0" err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ActionEvent</a:t>
            </a:r>
            <a:endParaRPr lang="en-IE" b="1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0563" y="5589588"/>
            <a:ext cx="2016125" cy="5762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E" b="1" dirty="0" err="1">
                <a:solidFill>
                  <a:schemeClr val="accent5">
                    <a:lumMod val="75000"/>
                  </a:schemeClr>
                </a:solidFill>
              </a:rPr>
              <a:t>ActionListener</a:t>
            </a:r>
            <a:endParaRPr lang="en-IE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9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E" dirty="0">
                <a:ea typeface="+mn-ea"/>
              </a:rPr>
              <a:t>Create a component e.g</a:t>
            </a:r>
            <a:r>
              <a:rPr lang="en-IE" dirty="0" smtClean="0">
                <a:ea typeface="+mn-ea"/>
              </a:rPr>
              <a:t>. </a:t>
            </a:r>
            <a:r>
              <a:rPr lang="en-IE" dirty="0" err="1" smtClean="0">
                <a:ea typeface="+mn-ea"/>
              </a:rPr>
              <a:t>JButton</a:t>
            </a:r>
            <a:endParaRPr lang="en-IE" dirty="0">
              <a:ea typeface="+mn-ea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E" dirty="0">
                <a:ea typeface="+mn-ea"/>
              </a:rPr>
              <a:t>Add it to the </a:t>
            </a:r>
            <a:r>
              <a:rPr lang="en-IE" dirty="0" smtClean="0">
                <a:ea typeface="+mn-ea"/>
              </a:rPr>
              <a:t>container e.g. </a:t>
            </a:r>
            <a:r>
              <a:rPr lang="en-IE" dirty="0">
                <a:ea typeface="+mn-ea"/>
              </a:rPr>
              <a:t>to a </a:t>
            </a:r>
            <a:r>
              <a:rPr lang="en-IE" dirty="0" err="1">
                <a:ea typeface="+mn-ea"/>
              </a:rPr>
              <a:t>JPanel</a:t>
            </a:r>
            <a:endParaRPr lang="en-IE" dirty="0">
              <a:ea typeface="+mn-ea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E" dirty="0">
                <a:ea typeface="+mn-ea"/>
              </a:rPr>
              <a:t>Register a listener to be notified when the component generates an </a:t>
            </a:r>
            <a:r>
              <a:rPr lang="en-IE" dirty="0" smtClean="0">
                <a:ea typeface="+mn-ea"/>
              </a:rPr>
              <a:t>event e.g. </a:t>
            </a:r>
            <a:r>
              <a:rPr lang="en-IE" dirty="0">
                <a:ea typeface="+mn-ea"/>
              </a:rPr>
              <a:t>interface </a:t>
            </a:r>
            <a:r>
              <a:rPr lang="en-IE" dirty="0" err="1">
                <a:ea typeface="+mn-ea"/>
              </a:rPr>
              <a:t>ActionListener</a:t>
            </a:r>
            <a:endParaRPr lang="en-IE" dirty="0">
              <a:ea typeface="+mn-ea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IE" dirty="0">
                <a:ea typeface="+mn-ea"/>
              </a:rPr>
              <a:t>Define the </a:t>
            </a:r>
            <a:r>
              <a:rPr lang="en-IE" dirty="0" err="1">
                <a:ea typeface="+mn-ea"/>
              </a:rPr>
              <a:t>callback</a:t>
            </a:r>
            <a:r>
              <a:rPr lang="en-IE" dirty="0">
                <a:ea typeface="+mn-ea"/>
              </a:rPr>
              <a:t> </a:t>
            </a:r>
            <a:r>
              <a:rPr lang="en-IE" dirty="0" smtClean="0">
                <a:ea typeface="+mn-ea"/>
              </a:rPr>
              <a:t>method e.g. </a:t>
            </a:r>
            <a:r>
              <a:rPr lang="en-IE" dirty="0" err="1">
                <a:ea typeface="+mn-ea"/>
              </a:rPr>
              <a:t>actionPerformed</a:t>
            </a:r>
            <a:r>
              <a:rPr lang="en-IE" dirty="0">
                <a:ea typeface="+mn-ea"/>
              </a:rPr>
              <a:t>()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Listening for </a:t>
            </a:r>
            <a:r>
              <a:rPr lang="en-US" dirty="0" smtClean="0">
                <a:ea typeface="+mj-ea"/>
              </a:rPr>
              <a:t>Events - Approach</a:t>
            </a:r>
            <a:endParaRPr dirty="0">
              <a:ea typeface="+mj-ea"/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2726082" y="3489882"/>
            <a:ext cx="6224587" cy="2952750"/>
            <a:chOff x="2699792" y="3068960"/>
            <a:chExt cx="6225407" cy="2952329"/>
          </a:xfrm>
        </p:grpSpPr>
        <p:grpSp>
          <p:nvGrpSpPr>
            <p:cNvPr id="13319" name="Group 21"/>
            <p:cNvGrpSpPr>
              <a:grpSpLocks/>
            </p:cNvGrpSpPr>
            <p:nvPr/>
          </p:nvGrpSpPr>
          <p:grpSpPr bwMode="auto">
            <a:xfrm>
              <a:off x="2699792" y="3068960"/>
              <a:ext cx="6225407" cy="2952329"/>
              <a:chOff x="2699792" y="3068960"/>
              <a:chExt cx="6225407" cy="2952329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621434" y="3068960"/>
                <a:ext cx="2303765" cy="2077741"/>
              </a:xfrm>
              <a:prstGeom prst="roundRect">
                <a:avLst>
                  <a:gd name="adj" fmla="val 6474"/>
                </a:avLst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E"/>
              </a:p>
            </p:txBody>
          </p:sp>
          <p:sp>
            <p:nvSpPr>
              <p:cNvPr id="5" name="Oval 4"/>
              <p:cNvSpPr/>
              <p:nvPr/>
            </p:nvSpPr>
            <p:spPr>
              <a:xfrm rot="16200000">
                <a:off x="2987573" y="2781179"/>
                <a:ext cx="2952329" cy="3527890"/>
              </a:xfrm>
              <a:prstGeom prst="ellipse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IE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836967" y="3243923"/>
                <a:ext cx="1872208" cy="1709651"/>
                <a:chOff x="6804248" y="3902859"/>
                <a:chExt cx="1872208" cy="1709651"/>
              </a:xfrm>
              <a:solidFill>
                <a:schemeClr val="bg1"/>
              </a:solidFill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6804248" y="4794954"/>
                  <a:ext cx="1872208" cy="241492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IE" sz="1000" dirty="0" err="1">
                      <a:solidFill>
                        <a:schemeClr val="tx1"/>
                      </a:solidFill>
                    </a:rPr>
                    <a:t>MyActionListener</a:t>
                  </a:r>
                  <a:endParaRPr lang="en-IE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6804248" y="5036446"/>
                  <a:ext cx="1872208" cy="576064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/>
                <a:lstStyle/>
                <a:p>
                  <a:pPr algn="ctr">
                    <a:defRPr/>
                  </a:pPr>
                  <a:r>
                    <a:rPr lang="en-IE" sz="1050" dirty="0">
                      <a:solidFill>
                        <a:srgbClr val="00B050"/>
                      </a:solidFill>
                    </a:rPr>
                    <a:t>+</a:t>
                  </a:r>
                  <a:r>
                    <a:rPr lang="en-IE" sz="1050" dirty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 </a:t>
                  </a:r>
                  <a:r>
                    <a:rPr lang="en-IE" sz="800" dirty="0" err="1">
                      <a:solidFill>
                        <a:srgbClr val="003A1A"/>
                      </a:solidFill>
                      <a:latin typeface="Arial" pitchFamily="34" charset="0"/>
                      <a:cs typeface="Arial" pitchFamily="34" charset="0"/>
                    </a:rPr>
                    <a:t>actionPerformed</a:t>
                  </a:r>
                  <a:r>
                    <a:rPr lang="en-IE" sz="800" dirty="0">
                      <a:solidFill>
                        <a:srgbClr val="003A1A"/>
                      </a:solidFill>
                      <a:latin typeface="Arial" pitchFamily="34" charset="0"/>
                      <a:cs typeface="Arial" pitchFamily="34" charset="0"/>
                    </a:rPr>
                    <a:t>(</a:t>
                  </a:r>
                  <a:r>
                    <a:rPr lang="en-IE" sz="800" dirty="0" err="1">
                      <a:solidFill>
                        <a:srgbClr val="003A1A"/>
                      </a:solidFill>
                      <a:latin typeface="Arial" pitchFamily="34" charset="0"/>
                      <a:cs typeface="Arial" pitchFamily="34" charset="0"/>
                    </a:rPr>
                    <a:t>ActionEvent</a:t>
                  </a:r>
                  <a:r>
                    <a:rPr lang="en-IE" sz="800" dirty="0">
                      <a:solidFill>
                        <a:srgbClr val="003A1A"/>
                      </a:solidFill>
                      <a:latin typeface="Arial" pitchFamily="34" charset="0"/>
                      <a:cs typeface="Arial" pitchFamily="34" charset="0"/>
                    </a:rPr>
                    <a:t>) : void</a:t>
                  </a:r>
                  <a:endParaRPr lang="en-IE" sz="800" dirty="0">
                    <a:solidFill>
                      <a:srgbClr val="003A1A"/>
                    </a:solidFill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7632340" y="4149080"/>
                  <a:ext cx="216024" cy="21602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IE"/>
                </a:p>
              </p:txBody>
            </p:sp>
            <p:cxnSp>
              <p:nvCxnSpPr>
                <p:cNvPr id="10" name="Straight Connector 9"/>
                <p:cNvCxnSpPr>
                  <a:stCxn id="7" idx="4"/>
                  <a:endCxn id="6" idx="0"/>
                </p:cNvCxnSpPr>
                <p:nvPr/>
              </p:nvCxnSpPr>
              <p:spPr>
                <a:xfrm>
                  <a:off x="7740352" y="4365104"/>
                  <a:ext cx="0" cy="429850"/>
                </a:xfrm>
                <a:prstGeom prst="line">
                  <a:avLst/>
                </a:prstGeom>
                <a:grpFill/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7236296" y="3902859"/>
                  <a:ext cx="992579" cy="24622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IE" sz="1000" dirty="0" err="1">
                      <a:latin typeface="Arial" pitchFamily="34" charset="0"/>
                      <a:ea typeface="+mn-ea"/>
                      <a:cs typeface="Arial" pitchFamily="34" charset="0"/>
                    </a:rPr>
                    <a:t>ActionListener</a:t>
                  </a:r>
                  <a:endParaRPr lang="en-IE" sz="1000" dirty="0">
                    <a:ea typeface="+mn-ea"/>
                  </a:endParaRPr>
                </a:p>
              </p:txBody>
            </p:sp>
          </p:grpSp>
          <p:cxnSp>
            <p:nvCxnSpPr>
              <p:cNvPr id="16" name="Straight Connector 15"/>
              <p:cNvCxnSpPr/>
              <p:nvPr/>
            </p:nvCxnSpPr>
            <p:spPr>
              <a:xfrm flipV="1">
                <a:off x="6208629" y="4256241"/>
                <a:ext cx="412804" cy="46030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621434" y="5138765"/>
              <a:ext cx="2303765" cy="7380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IE" sz="1400" b="1" i="1" dirty="0">
                  <a:solidFill>
                    <a:schemeClr val="accent6">
                      <a:lumMod val="75000"/>
                    </a:schemeClr>
                  </a:solidFill>
                  <a:ea typeface="+mn-ea"/>
                </a:rPr>
                <a:t>Alternative representation of the Interface relationship</a:t>
              </a:r>
            </a:p>
          </p:txBody>
        </p:sp>
      </p:grp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691033"/>
            <a:ext cx="535305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15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7047"/>
            <a:ext cx="9144000" cy="981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Listening for Events - </a:t>
            </a:r>
            <a:r>
              <a:rPr lang="en-US" dirty="0" smtClean="0">
                <a:ea typeface="+mj-ea"/>
              </a:rPr>
              <a:t>Java Implementation</a:t>
            </a:r>
            <a:endParaRPr dirty="0">
              <a:ea typeface="+mj-ea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0825" y="1237035"/>
            <a:ext cx="4321175" cy="367188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public static void main(String[] args) {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// Create a top-level container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JFrame frame = new JFrame("FlowLayout");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frame.setMinimumSize(new Dimension(400, 200));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frame.getContentPane().setLayout(new FlowLayout());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// Step 1 - create the JButton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JButton myButton = new JButton("Click me!");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// Step 2 - add the JButton to the container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frame.add(myButton);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frame.setVisible(true);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// Step 3 - Register a listener to be notified when the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// JButton generates an event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ActionListener listener = new MyActionListener();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    myButton.addActionListener(listener);        </a:t>
            </a:r>
          </a:p>
          <a:p>
            <a:pPr marL="0" indent="0" eaLnBrk="1" hangingPunct="1">
              <a:spcBef>
                <a:spcPct val="0"/>
              </a:spcBef>
              <a:buFont typeface="Wingdings 3" charset="0"/>
              <a:buNone/>
            </a:pPr>
            <a:r>
              <a:rPr lang="en-IE" sz="1200" dirty="0">
                <a:latin typeface="Arial" charset="0"/>
                <a:cs typeface="Arial" charset="0"/>
              </a:rPr>
              <a:t>    }</a:t>
            </a:r>
            <a:endParaRPr lang="en-IE" sz="1100" dirty="0">
              <a:latin typeface="Arial" charset="0"/>
              <a:cs typeface="Arial" charset="0"/>
            </a:endParaRPr>
          </a:p>
        </p:txBody>
      </p:sp>
      <p:sp>
        <p:nvSpPr>
          <p:cNvPr id="14341" name="Content Placeholder 2"/>
          <p:cNvSpPr txBox="1">
            <a:spLocks/>
          </p:cNvSpPr>
          <p:nvPr/>
        </p:nvSpPr>
        <p:spPr bwMode="auto">
          <a:xfrm>
            <a:off x="4572000" y="1237035"/>
            <a:ext cx="432117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public class MyActionListener implements ActionListener {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// Step 4 - define the callback method e.g. actionPerformed()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endParaRPr lang="en-IE" sz="1200" dirty="0">
              <a:cs typeface="Arial" charset="0"/>
            </a:endParaRP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public void actionPerformed(ActionEvent event){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    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    JOptionPane.showMessageDialog(null, "Event occurred!");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    }</a:t>
            </a:r>
          </a:p>
          <a:p>
            <a:pPr eaLnBrk="1" hangingPunct="1">
              <a:buClr>
                <a:schemeClr val="accent1"/>
              </a:buClr>
              <a:buFont typeface="Wingdings 3" charset="0"/>
              <a:buNone/>
            </a:pPr>
            <a:r>
              <a:rPr lang="en-IE" sz="1200" dirty="0">
                <a:cs typeface="Arial" charset="0"/>
              </a:rPr>
              <a:t>}</a:t>
            </a:r>
          </a:p>
        </p:txBody>
      </p:sp>
      <p:sp>
        <p:nvSpPr>
          <p:cNvPr id="14342" name="Content Placeholder 2"/>
          <p:cNvSpPr txBox="1">
            <a:spLocks/>
          </p:cNvSpPr>
          <p:nvPr/>
        </p:nvSpPr>
        <p:spPr bwMode="auto">
          <a:xfrm>
            <a:off x="250825" y="4908923"/>
            <a:ext cx="86423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 3" charset="0"/>
              <a:buChar char=""/>
            </a:pPr>
            <a:r>
              <a:rPr lang="en-IE" sz="2200" dirty="0">
                <a:latin typeface="Calibri" charset="0"/>
              </a:rPr>
              <a:t>Button will cause an alert with the message, "Event occurred!" when clicked.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 3" charset="0"/>
              <a:buChar char=""/>
            </a:pPr>
            <a:r>
              <a:rPr lang="en-IE" sz="2200" dirty="0">
                <a:latin typeface="Calibri" charset="0"/>
              </a:rPr>
              <a:t>The addActionListener method exists in many Swing components.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 3" charset="0"/>
              <a:buChar char=""/>
            </a:pPr>
            <a:endParaRPr lang="en-IE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Listening for Events - </a:t>
            </a:r>
            <a:r>
              <a:rPr lang="en-US" dirty="0" smtClean="0">
                <a:ea typeface="+mj-ea"/>
              </a:rPr>
              <a:t>Sequence</a:t>
            </a:r>
            <a:endParaRPr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 3" pitchFamily="18" charset="2"/>
              <a:buChar char=""/>
              <a:defRPr/>
            </a:pPr>
            <a:r>
              <a:rPr lang="en-IE" dirty="0" err="1" smtClean="0">
                <a:ea typeface="+mn-ea"/>
              </a:rPr>
              <a:t>MyActionListener</a:t>
            </a:r>
            <a:r>
              <a:rPr lang="en-IE" dirty="0" smtClean="0">
                <a:ea typeface="+mn-ea"/>
              </a:rPr>
              <a:t> class is registered to listen for events from the </a:t>
            </a:r>
            <a:r>
              <a:rPr lang="en-IE" dirty="0" err="1" smtClean="0">
                <a:ea typeface="+mn-ea"/>
              </a:rPr>
              <a:t>JButton</a:t>
            </a:r>
            <a:r>
              <a:rPr lang="en-IE" dirty="0" smtClean="0">
                <a:ea typeface="+mn-ea"/>
              </a:rPr>
              <a:t>,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 smtClean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 smtClean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 smtClean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endParaRPr lang="en-IE" dirty="0" smtClean="0">
              <a:ea typeface="+mn-ea"/>
            </a:endParaRP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IE" dirty="0" smtClean="0">
                <a:ea typeface="+mn-ea"/>
              </a:rPr>
              <a:t>New Universal Modelling Language (UML) view called a </a:t>
            </a:r>
            <a:r>
              <a:rPr lang="en-IE" b="1" dirty="0" smtClean="0">
                <a:solidFill>
                  <a:schemeClr val="accent5">
                    <a:lumMod val="75000"/>
                  </a:schemeClr>
                </a:solidFill>
                <a:ea typeface="+mn-ea"/>
              </a:rPr>
              <a:t>Sequence Diagram</a:t>
            </a:r>
            <a:r>
              <a:rPr lang="en-IE" dirty="0" smtClean="0">
                <a:ea typeface="+mn-ea"/>
              </a:rPr>
              <a:t>.</a:t>
            </a:r>
          </a:p>
          <a:p>
            <a:pPr lvl="1" eaLnBrk="1" hangingPunct="1">
              <a:buFont typeface="Wingdings 3" pitchFamily="18" charset="2"/>
              <a:buChar char=""/>
              <a:defRPr/>
            </a:pPr>
            <a:r>
              <a:rPr lang="en-IE" dirty="0">
                <a:ea typeface="+mn-ea"/>
              </a:rPr>
              <a:t>Shows </a:t>
            </a:r>
            <a:r>
              <a:rPr lang="en-IE" dirty="0" err="1" smtClean="0">
                <a:ea typeface="+mn-ea"/>
              </a:rPr>
              <a:t>tinteractions</a:t>
            </a:r>
            <a:r>
              <a:rPr lang="en-IE" dirty="0" smtClean="0">
                <a:ea typeface="+mn-ea"/>
              </a:rPr>
              <a:t> </a:t>
            </a:r>
            <a:r>
              <a:rPr lang="en-IE" dirty="0">
                <a:ea typeface="+mn-ea"/>
              </a:rPr>
              <a:t>between objects in the sequential order that those interactions occur.</a:t>
            </a:r>
          </a:p>
        </p:txBody>
      </p:sp>
      <p:pic>
        <p:nvPicPr>
          <p:cNvPr id="153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7993063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2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913"/>
            <a:ext cx="9144000" cy="71913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>
                <a:ea typeface="+mj-ea"/>
              </a:rPr>
              <a:t>Swing Documentation &amp; Examples</a:t>
            </a:r>
            <a:endParaRPr dirty="0">
              <a:ea typeface="+mj-ea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00675"/>
          </a:xfrm>
        </p:spPr>
        <p:txBody>
          <a:bodyPr/>
          <a:lstStyle/>
          <a:p>
            <a:pPr eaLnBrk="1" hangingPunct="1"/>
            <a:r>
              <a:rPr lang="en-IE">
                <a:latin typeface="Calibri" charset="0"/>
              </a:rPr>
              <a:t>Oracle Java SE 7 Documentation</a:t>
            </a:r>
          </a:p>
          <a:p>
            <a:pPr lvl="1" eaLnBrk="1" hangingPunct="1"/>
            <a:r>
              <a:rPr lang="en-IE">
                <a:latin typeface="Calibri" charset="0"/>
              </a:rPr>
              <a:t>http://docs.oracle.com/javase/7/docs/api/index.html</a:t>
            </a:r>
          </a:p>
          <a:p>
            <a:pPr eaLnBrk="1" hangingPunct="1"/>
            <a:r>
              <a:rPr lang="en-IE">
                <a:latin typeface="Calibri" charset="0"/>
              </a:rPr>
              <a:t>Oracle How to use Swing</a:t>
            </a:r>
          </a:p>
          <a:p>
            <a:pPr lvl="1" eaLnBrk="1" hangingPunct="1"/>
            <a:r>
              <a:rPr lang="en-IE">
                <a:latin typeface="Calibri" charset="0"/>
              </a:rPr>
              <a:t>http://docs.oracle.com/javase/tutorial/uiswing/components</a:t>
            </a:r>
          </a:p>
          <a:p>
            <a:pPr eaLnBrk="1" hangingPunct="1"/>
            <a:r>
              <a:rPr lang="en-IE">
                <a:latin typeface="Calibri" charset="0"/>
              </a:rPr>
              <a:t>Designing a Swing GUI in NetBeans IDE</a:t>
            </a:r>
          </a:p>
          <a:p>
            <a:pPr lvl="1" eaLnBrk="1" hangingPunct="1"/>
            <a:r>
              <a:rPr lang="en-IE">
                <a:latin typeface="Calibri" charset="0"/>
              </a:rPr>
              <a:t>http://netbeans.org/kb/docs/java/quickstart-gui.html</a:t>
            </a:r>
          </a:p>
          <a:p>
            <a:pPr eaLnBrk="1" hangingPunct="1"/>
            <a:r>
              <a:rPr lang="en-IE">
                <a:latin typeface="Calibri" charset="0"/>
              </a:rPr>
              <a:t>Creating a GUI With JFC/Swing</a:t>
            </a:r>
          </a:p>
          <a:p>
            <a:pPr lvl="1" eaLnBrk="1" hangingPunct="1"/>
            <a:r>
              <a:rPr lang="en-IE">
                <a:latin typeface="Calibri" charset="0"/>
              </a:rPr>
              <a:t>http://docs.oracle.com/javase/tutorial/uiswing</a:t>
            </a:r>
          </a:p>
          <a:p>
            <a:pPr eaLnBrk="1" hangingPunct="1"/>
            <a:r>
              <a:rPr lang="en-IE">
                <a:latin typeface="Calibri" charset="0"/>
              </a:rPr>
              <a:t>Using Swing Components</a:t>
            </a:r>
          </a:p>
          <a:p>
            <a:pPr lvl="1" eaLnBrk="1" hangingPunct="1"/>
            <a:r>
              <a:rPr lang="en-IE">
                <a:latin typeface="Calibri" charset="0"/>
              </a:rPr>
              <a:t>http://docs.oracle.com/javase/tutorial/uiswing/examples/components/index.html</a:t>
            </a:r>
          </a:p>
          <a:p>
            <a:pPr lvl="1" eaLnBrk="1" hangingPunct="1"/>
            <a:endParaRPr lang="en-IE">
              <a:latin typeface="Calibri" charset="0"/>
            </a:endParaRPr>
          </a:p>
          <a:p>
            <a:pPr lvl="1" eaLnBrk="1" hangingPunct="1"/>
            <a:endParaRPr lang="en-IE">
              <a:latin typeface="Calibri" charset="0"/>
            </a:endParaRPr>
          </a:p>
          <a:p>
            <a:pPr eaLnBrk="1" hangingPunct="1"/>
            <a:endParaRPr lang="en-IE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1120</TotalTime>
  <Words>1065</Words>
  <Application>Microsoft Office PowerPoint</Application>
  <PresentationFormat>On-screen Show (4:3)</PresentationFormat>
  <Paragraphs>189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Century Gothic</vt:lpstr>
      <vt:lpstr>Courier New</vt:lpstr>
      <vt:lpstr>Wingdings 2</vt:lpstr>
      <vt:lpstr>Wingdings 3</vt:lpstr>
      <vt:lpstr>Perception</vt:lpstr>
      <vt:lpstr>Graphical User Interface / Events</vt:lpstr>
      <vt:lpstr>GUI &amp; Java Swing</vt:lpstr>
      <vt:lpstr>Event-Driven Programming</vt:lpstr>
      <vt:lpstr>Event Handling</vt:lpstr>
      <vt:lpstr>Action events (ActionEvent)</vt:lpstr>
      <vt:lpstr>Listening for Events - Approach</vt:lpstr>
      <vt:lpstr>Listening for Events - Java Implementation</vt:lpstr>
      <vt:lpstr>Listening for Events - Sequence</vt:lpstr>
      <vt:lpstr>Swing Documentation &amp; Examples</vt:lpstr>
      <vt:lpstr>Netbeans GUI Example </vt:lpstr>
      <vt:lpstr>Event Handling</vt:lpstr>
      <vt:lpstr>Add Event to an Object</vt:lpstr>
      <vt:lpstr>Remove generated code</vt:lpstr>
      <vt:lpstr>Button Event</vt:lpstr>
      <vt:lpstr>Add Button ActionPerformed</vt:lpstr>
      <vt:lpstr>Multiply Button</vt:lpstr>
      <vt:lpstr>Multiply Button ActionPerformed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Carole McGloughlin</dc:creator>
  <cp:lastModifiedBy>Colm Bennett</cp:lastModifiedBy>
  <cp:revision>40</cp:revision>
  <dcterms:created xsi:type="dcterms:W3CDTF">2013-02-06T11:13:15Z</dcterms:created>
  <dcterms:modified xsi:type="dcterms:W3CDTF">2015-02-10T17:21:30Z</dcterms:modified>
</cp:coreProperties>
</file>