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488" r:id="rId2"/>
    <p:sldId id="510" r:id="rId3"/>
    <p:sldId id="502" r:id="rId4"/>
    <p:sldId id="503" r:id="rId5"/>
    <p:sldId id="504" r:id="rId6"/>
    <p:sldId id="505" r:id="rId7"/>
    <p:sldId id="508" r:id="rId8"/>
    <p:sldId id="507" r:id="rId9"/>
    <p:sldId id="509" r:id="rId10"/>
    <p:sldId id="511" r:id="rId11"/>
    <p:sldId id="512" r:id="rId12"/>
    <p:sldId id="514" r:id="rId13"/>
    <p:sldId id="515" r:id="rId14"/>
    <p:sldId id="516" r:id="rId15"/>
    <p:sldId id="499" r:id="rId16"/>
    <p:sldId id="517" r:id="rId17"/>
    <p:sldId id="494" r:id="rId18"/>
  </p:sldIdLst>
  <p:sldSz cx="9144000" cy="6858000" type="screen4x3"/>
  <p:notesSz cx="9150350" cy="68643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A1A"/>
    <a:srgbClr val="242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>
        <p:scale>
          <a:sx n="100" d="100"/>
          <a:sy n="100" d="100"/>
        </p:scale>
        <p:origin x="-802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46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5575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t" anchorCtr="0" compatLnSpc="1">
            <a:prstTxWarp prst="textNoShape">
              <a:avLst/>
            </a:prstTxWarp>
          </a:bodyPr>
          <a:lstStyle>
            <a:lvl1pPr defTabSz="915988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4775" y="0"/>
            <a:ext cx="3965575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t" anchorCtr="0" compatLnSpc="1">
            <a:prstTxWarp prst="textNoShape">
              <a:avLst/>
            </a:prstTxWarp>
          </a:bodyPr>
          <a:lstStyle>
            <a:lvl1pPr algn="r" defTabSz="915988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23038"/>
            <a:ext cx="39655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b" anchorCtr="0" compatLnSpc="1">
            <a:prstTxWarp prst="textNoShape">
              <a:avLst/>
            </a:prstTxWarp>
          </a:bodyPr>
          <a:lstStyle>
            <a:lvl1pPr defTabSz="915988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4775" y="6523038"/>
            <a:ext cx="39655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300"/>
            </a:lvl1pPr>
          </a:lstStyle>
          <a:p>
            <a:pPr>
              <a:defRPr/>
            </a:pPr>
            <a:fld id="{06039D9B-D3B6-4729-92F2-E3A1958DF4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26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5575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t" anchorCtr="0" compatLnSpc="1">
            <a:prstTxWarp prst="textNoShape">
              <a:avLst/>
            </a:prstTxWarp>
          </a:bodyPr>
          <a:lstStyle>
            <a:lvl1pPr defTabSz="915988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4775" y="0"/>
            <a:ext cx="3965575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t" anchorCtr="0" compatLnSpc="1">
            <a:prstTxWarp prst="textNoShape">
              <a:avLst/>
            </a:prstTxWarp>
          </a:bodyPr>
          <a:lstStyle>
            <a:lvl1pPr algn="r" defTabSz="915988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5938"/>
            <a:ext cx="3433763" cy="2574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7613" y="3260725"/>
            <a:ext cx="6715125" cy="308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23038"/>
            <a:ext cx="39655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b" anchorCtr="0" compatLnSpc="1">
            <a:prstTxWarp prst="textNoShape">
              <a:avLst/>
            </a:prstTxWarp>
          </a:bodyPr>
          <a:lstStyle>
            <a:lvl1pPr defTabSz="915988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4775" y="6523038"/>
            <a:ext cx="39655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300"/>
            </a:lvl1pPr>
          </a:lstStyle>
          <a:p>
            <a:pPr>
              <a:defRPr/>
            </a:pPr>
            <a:fld id="{830E1DC5-5E8B-4773-9C5B-A0E76F34D6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993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IE" sz="3200" kern="1200" cap="none" spc="-10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lang="en-IE" sz="2200" kern="1200" dirty="0">
                <a:solidFill>
                  <a:srgbClr val="CCA7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 b="1">
                <a:solidFill>
                  <a:srgbClr val="CCA7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5DD32A6B-6FB9-4386-8744-09EBD72498FC}" type="datetimeFigureOut">
              <a:rPr lang="en-IE"/>
              <a:pPr>
                <a:defRPr/>
              </a:pPr>
              <a:t>03/04/2013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b="1">
                <a:solidFill>
                  <a:srgbClr val="CCA7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 b="1">
                <a:solidFill>
                  <a:srgbClr val="CCA7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AECA5D89-5978-4F09-98FC-59CE6CBB1641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2346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03870"/>
            <a:ext cx="8064896" cy="704850"/>
          </a:xfrm>
        </p:spPr>
        <p:txBody>
          <a:bodyPr/>
          <a:lstStyle>
            <a:lvl1pPr algn="l">
              <a:defRPr>
                <a:solidFill>
                  <a:srgbClr val="0006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1520" y="980728"/>
            <a:ext cx="8640960" cy="792088"/>
          </a:xfrm>
          <a:solidFill>
            <a:srgbClr val="CCA700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1520" y="2204864"/>
            <a:ext cx="8640960" cy="4176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A46D-8A86-4881-8313-3CD2A921684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FFAD3-DDCE-4D52-A1C7-6285496DF6E3}" type="datetimeFigureOut">
              <a:rPr lang="en-IE"/>
              <a:pPr>
                <a:defRPr/>
              </a:pPr>
              <a:t>03/04/2013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67175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ctr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17430" cy="6036270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4874220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4E9E2-7D70-4BE6-B420-5103CE3AB3E3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50046-8795-48CC-BA69-B3C9633C6667}" type="datetimeFigureOut">
              <a:rPr lang="en-IE"/>
              <a:pPr>
                <a:defRPr/>
              </a:pPr>
              <a:t>03/04/2013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596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IE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1C620-40A5-47AE-9955-B686812C209F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298C4-4125-41D2-979F-3E7743EBDC5A}" type="datetimeFigureOut">
              <a:rPr lang="en-IE"/>
              <a:pPr>
                <a:defRPr/>
              </a:pPr>
              <a:t>03/04/2013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840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03870"/>
            <a:ext cx="8064896" cy="7048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520" y="980728"/>
            <a:ext cx="8640960" cy="5400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ED348-6AAE-4D7B-8C34-F79782A383C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C56BE-3680-461E-A751-FAF87766F035}" type="datetimeFigureOut">
              <a:rPr lang="en-IE"/>
              <a:pPr>
                <a:defRPr/>
              </a:pPr>
              <a:t>03/04/2013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7940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263080" cy="61066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520" y="274638"/>
            <a:ext cx="6225480" cy="61066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6C71D-67E7-4869-A61E-ED8A98C19DAF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32033-7A93-4516-B6C3-5A94F67EB07A}" type="datetimeFigureOut">
              <a:rPr lang="en-IE"/>
              <a:pPr>
                <a:defRPr/>
              </a:pPr>
              <a:t>03/04/2013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773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26876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2090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CCA7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CA700"/>
                </a:solidFill>
              </a:defRPr>
            </a:lvl1pPr>
          </a:lstStyle>
          <a:p>
            <a:pPr>
              <a:defRPr/>
            </a:pPr>
            <a:fld id="{6075314A-21A5-4FBC-88F1-9E722AAF2F35}" type="datetimeFigureOut">
              <a:rPr lang="en-IE"/>
              <a:pPr>
                <a:defRPr/>
              </a:pPr>
              <a:t>03/04/2013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CCA700"/>
                </a:solidFill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CCA700"/>
                </a:solidFill>
              </a:defRPr>
            </a:lvl1pPr>
          </a:lstStyle>
          <a:p>
            <a:pPr>
              <a:defRPr/>
            </a:pPr>
            <a:fld id="{0DA8985D-3B86-44D3-BDE3-EE640D2C8111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596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064896" cy="72008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400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8D351-02EC-4078-BF9B-BC082B9104A8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7EBD4-BC18-4449-8ADD-42F3F202CA57}" type="datetimeFigureOut">
              <a:rPr lang="en-IE"/>
              <a:pPr>
                <a:defRPr/>
              </a:pPr>
              <a:t>03/04/2013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13863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FB081E09-1879-4202-8AFA-EF17A47A3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52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22313" y="126876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2090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CCA7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CA700"/>
                </a:solidFill>
              </a:defRPr>
            </a:lvl1pPr>
          </a:lstStyle>
          <a:p>
            <a:pPr>
              <a:defRPr/>
            </a:pPr>
            <a:fld id="{1EE1DA8C-636B-4C55-A4CB-53926DE00D7D}" type="datetimeFigureOut">
              <a:rPr lang="en-IE"/>
              <a:pPr>
                <a:defRPr/>
              </a:pPr>
              <a:t>03/04/2013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CCA700"/>
                </a:solidFill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CCA700"/>
                </a:solidFill>
              </a:defRPr>
            </a:lvl1pPr>
          </a:lstStyle>
          <a:p>
            <a:pPr>
              <a:defRPr/>
            </a:pPr>
            <a:fld id="{D1D32808-24C0-47FB-92C5-B8124A27C83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37283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03870"/>
            <a:ext cx="8064896" cy="70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5AD1D-DD46-4962-8AFA-3EDBE412A14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1AAD8-D249-48C1-B451-FB7C63F3B394}" type="datetimeFigureOut">
              <a:rPr lang="en-IE"/>
              <a:pPr>
                <a:defRPr/>
              </a:pPr>
              <a:t>03/04/2013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83057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03870"/>
            <a:ext cx="8064896" cy="7048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980728"/>
            <a:ext cx="4256212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CCA7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1620490"/>
            <a:ext cx="4256212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248472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CCA7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620490"/>
            <a:ext cx="4248472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093EC-40AB-481C-BD52-CEB40F92103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45E1B-408C-4083-A04B-70F9024833DE}" type="datetimeFigureOut">
              <a:rPr lang="en-IE"/>
              <a:pPr>
                <a:defRPr/>
              </a:pPr>
              <a:t>03/04/2013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73225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03870"/>
            <a:ext cx="8064896" cy="7048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CA700"/>
                </a:solidFill>
              </a:defRPr>
            </a:lvl1pPr>
          </a:lstStyle>
          <a:p>
            <a:pPr>
              <a:defRPr/>
            </a:pPr>
            <a:fld id="{F1D4803E-7650-4D61-9016-E9C6087A3D5C}" type="datetimeFigureOut">
              <a:rPr lang="en-IE"/>
              <a:pPr>
                <a:defRPr/>
              </a:pPr>
              <a:t>03/04/2013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CCA700"/>
                </a:solidFill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CCA700"/>
                </a:solidFill>
              </a:defRPr>
            </a:lvl1pPr>
          </a:lstStyle>
          <a:p>
            <a:pPr>
              <a:defRPr/>
            </a:pPr>
            <a:fld id="{5EEB51AD-3C7F-42A1-8354-B37505415DB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9336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D7191-61E5-4BCE-AF10-AEDEB1BF296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44EF3-AAF4-4C01-9996-DEEF7416BE3F}" type="datetimeFigureOut">
              <a:rPr lang="en-IE"/>
              <a:pPr>
                <a:defRPr/>
              </a:pPr>
              <a:t>03/04/2013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37779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73238"/>
            <a:ext cx="86423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03870"/>
            <a:ext cx="8064896" cy="704850"/>
          </a:xfrm>
        </p:spPr>
        <p:txBody>
          <a:bodyPr/>
          <a:lstStyle>
            <a:lvl1pPr>
              <a:defRPr>
                <a:solidFill>
                  <a:srgbClr val="0006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1520" y="980728"/>
            <a:ext cx="8640960" cy="792088"/>
          </a:xfrm>
          <a:solidFill>
            <a:srgbClr val="000648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1520" y="2204864"/>
            <a:ext cx="8640960" cy="4176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2A896-FD68-42B7-A481-BCAD582DEF68}" type="datetimeFigureOut">
              <a:rPr lang="en-IE"/>
              <a:pPr>
                <a:defRPr/>
              </a:pPr>
              <a:t>03/04/2013</a:t>
            </a:fld>
            <a:endParaRPr lang="en-IE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CA968-956B-4B7C-B6A7-D23AE0F807E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0913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164138"/>
            <a:ext cx="8642350" cy="169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203200"/>
            <a:ext cx="18383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50825" y="203200"/>
            <a:ext cx="8066088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981075"/>
            <a:ext cx="864235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825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198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defRPr/>
            </a:pPr>
            <a:fld id="{F3F862DF-4ED6-4BE7-8CCE-83764A97514F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284663" y="65198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defRPr/>
            </a:pPr>
            <a:fld id="{A7D640BE-0C33-4645-8A3B-A044562AD0ED}" type="datetimeFigureOut">
              <a:rPr lang="en-IE"/>
              <a:pPr>
                <a:defRPr/>
              </a:pPr>
              <a:t>03/04/2013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1" r:id="rId2"/>
    <p:sldLayoutId id="2147483761" r:id="rId3"/>
    <p:sldLayoutId id="2147483762" r:id="rId4"/>
    <p:sldLayoutId id="2147483752" r:id="rId5"/>
    <p:sldLayoutId id="2147483753" r:id="rId6"/>
    <p:sldLayoutId id="2147483763" r:id="rId7"/>
    <p:sldLayoutId id="2147483754" r:id="rId8"/>
    <p:sldLayoutId id="214748376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IE" sz="3200" kern="1200" spc="-100" dirty="0">
          <a:solidFill>
            <a:srgbClr val="242852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242852"/>
          </a:solidFill>
          <a:latin typeface="Calibri" pitchFamily="34" charset="0"/>
          <a:cs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242852"/>
          </a:solidFill>
          <a:latin typeface="Calibri" pitchFamily="34" charset="0"/>
          <a:cs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242852"/>
          </a:solidFill>
          <a:latin typeface="Calibri" pitchFamily="34" charset="0"/>
          <a:cs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242852"/>
          </a:solidFill>
          <a:latin typeface="Calibri" pitchFamily="34" charset="0"/>
          <a:cs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242852"/>
          </a:solidFill>
          <a:latin typeface="Calibri" pitchFamily="34" charset="0"/>
          <a:cs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242852"/>
          </a:solidFill>
          <a:latin typeface="Calibri" pitchFamily="34" charset="0"/>
          <a:cs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242852"/>
          </a:solidFill>
          <a:latin typeface="Calibri" pitchFamily="34" charset="0"/>
          <a:cs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242852"/>
          </a:solidFill>
          <a:latin typeface="Calibri" pitchFamily="34" charset="0"/>
          <a:cs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3" pitchFamily="18" charset="2"/>
        <a:buChar char=""/>
        <a:defRPr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73D54"/>
        </a:buClr>
        <a:buFont typeface="Wingdings 3" pitchFamily="18" charset="2"/>
        <a:buChar char=""/>
        <a:defRPr sz="23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3" pitchFamily="18" charset="2"/>
        <a:buChar char="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73D54"/>
        </a:buClr>
        <a:buFont typeface="Wingdings" pitchFamily="2" charset="2"/>
        <a:buChar char=""/>
        <a:defRPr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"/>
        <a:defRPr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268413"/>
            <a:ext cx="7772400" cy="13620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/>
              <a:t>Object Orientated Programming</a:t>
            </a:r>
            <a:endParaRPr sz="3600" dirty="0"/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20975"/>
            <a:ext cx="7772400" cy="1500188"/>
          </a:xfrm>
        </p:spPr>
        <p:txBody>
          <a:bodyPr/>
          <a:lstStyle/>
          <a:p>
            <a:pPr eaLnBrk="1" hangingPunct="1">
              <a:spcBef>
                <a:spcPts val="2000"/>
              </a:spcBef>
            </a:pPr>
            <a:r>
              <a:rPr lang="en-US" dirty="0" smtClean="0">
                <a:solidFill>
                  <a:srgbClr val="CCA700"/>
                </a:solidFill>
                <a:cs typeface="Calibri" pitchFamily="34" charset="0"/>
              </a:rPr>
              <a:t>Error Handling</a:t>
            </a:r>
            <a:endParaRPr lang="en-IE" dirty="0" smtClean="0">
              <a:solidFill>
                <a:srgbClr val="CCA700"/>
              </a:solidFill>
              <a:cs typeface="Calibri" pitchFamily="34" charset="0"/>
            </a:endParaRPr>
          </a:p>
          <a:p>
            <a:pPr eaLnBrk="1" hangingPunct="1">
              <a:spcBef>
                <a:spcPts val="2000"/>
              </a:spcBef>
            </a:pPr>
            <a:r>
              <a:rPr lang="en-IE" dirty="0" smtClean="0">
                <a:solidFill>
                  <a:srgbClr val="CCA700"/>
                </a:solidFill>
                <a:cs typeface="Calibri" pitchFamily="34" charset="0"/>
              </a:rPr>
              <a:t>Week 10 – Session 1</a:t>
            </a:r>
          </a:p>
        </p:txBody>
      </p:sp>
      <p:sp>
        <p:nvSpPr>
          <p:cNvPr id="8196" name="Subtitle 2"/>
          <p:cNvSpPr txBox="1">
            <a:spLocks/>
          </p:cNvSpPr>
          <p:nvPr/>
        </p:nvSpPr>
        <p:spPr bwMode="auto">
          <a:xfrm>
            <a:off x="722313" y="4292600"/>
            <a:ext cx="7777162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n-IE" sz="2000" b="1" dirty="0">
              <a:solidFill>
                <a:srgbClr val="898989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97" name="Subtitle 2"/>
          <p:cNvSpPr txBox="1">
            <a:spLocks/>
          </p:cNvSpPr>
          <p:nvPr/>
        </p:nvSpPr>
        <p:spPr bwMode="auto">
          <a:xfrm>
            <a:off x="684213" y="4941888"/>
            <a:ext cx="7775575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IE" sz="2000" b="1" dirty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Francis Magann (francis.magann@ncirl.ie)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IE" sz="2000" b="1" i="1" dirty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Frances Sheridan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IE" sz="2000" b="1" i="1" dirty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Carole McGloughlin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6516688" y="6051550"/>
            <a:ext cx="2376487" cy="25717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IE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Date:	06/04/2013</a:t>
            </a:r>
            <a:endParaRPr lang="en-IE" b="1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6516688" y="5792788"/>
            <a:ext cx="2376487" cy="25876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IE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Version: 	1.0</a:t>
            </a:r>
            <a:endParaRPr lang="en-IE" b="1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Exception </a:t>
            </a:r>
            <a:r>
              <a:rPr lang="en-IE" dirty="0" smtClean="0"/>
              <a:t>Handling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Exception handling is accomplished through the </a:t>
            </a: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try </a:t>
            </a:r>
            <a:r>
              <a:rPr lang="en-IE" b="1" dirty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catch</a:t>
            </a:r>
            <a:r>
              <a:rPr lang="en-IE" dirty="0" smtClean="0"/>
              <a:t> mechanism</a:t>
            </a:r>
            <a:r>
              <a:rPr lang="en-IE" dirty="0"/>
              <a:t>, or by a </a:t>
            </a: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throws</a:t>
            </a:r>
            <a:r>
              <a:rPr lang="en-IE" dirty="0" smtClean="0"/>
              <a:t> </a:t>
            </a:r>
            <a:r>
              <a:rPr lang="en-IE" dirty="0"/>
              <a:t>clause in the method declaration.</a:t>
            </a:r>
          </a:p>
          <a:p>
            <a:r>
              <a:rPr lang="en-IE" dirty="0"/>
              <a:t>For any code that throws a checked exception, you can decide to handle the exception yourself, or pass the exception “up the chain” </a:t>
            </a:r>
            <a:r>
              <a:rPr lang="en-IE" dirty="0" smtClean="0"/>
              <a:t>to </a:t>
            </a:r>
            <a:r>
              <a:rPr lang="en-IE" dirty="0"/>
              <a:t>a parent </a:t>
            </a:r>
            <a:r>
              <a:rPr lang="en-IE" dirty="0" smtClean="0"/>
              <a:t>class or calling method.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8D351-02EC-4078-BF9B-BC082B9104A8}" type="slidenum">
              <a:rPr lang="en-IE" smtClean="0"/>
              <a:pPr>
                <a:defRPr/>
              </a:pPr>
              <a:t>10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0673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Catching Exceptions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Wherever your code may trigger an exception, the normal code logic is placed inside a block of code starting with the </a:t>
            </a:r>
            <a:r>
              <a:rPr lang="en-IE" b="1" dirty="0" smtClean="0">
                <a:solidFill>
                  <a:srgbClr val="0070C0"/>
                </a:solidFill>
              </a:rPr>
              <a:t>try</a:t>
            </a:r>
            <a:r>
              <a:rPr lang="en-IE" dirty="0" smtClean="0"/>
              <a:t> keyword.</a:t>
            </a:r>
            <a:endParaRPr lang="en-IE" dirty="0"/>
          </a:p>
          <a:p>
            <a:r>
              <a:rPr lang="en-IE" dirty="0"/>
              <a:t>After the try block, the code to handle the exception should it arise is placed in a block of code starting with the </a:t>
            </a:r>
            <a:r>
              <a:rPr lang="en-IE" b="1" dirty="0" smtClean="0">
                <a:solidFill>
                  <a:srgbClr val="0070C0"/>
                </a:solidFill>
              </a:rPr>
              <a:t>catch</a:t>
            </a:r>
            <a:r>
              <a:rPr lang="en-IE" dirty="0" smtClean="0"/>
              <a:t> </a:t>
            </a:r>
            <a:r>
              <a:rPr lang="en-IE" dirty="0"/>
              <a:t>keyword.</a:t>
            </a:r>
          </a:p>
          <a:p>
            <a:r>
              <a:rPr lang="en-IE" dirty="0"/>
              <a:t>You may also write an optional </a:t>
            </a:r>
            <a:r>
              <a:rPr lang="en-IE" b="1" dirty="0" smtClean="0">
                <a:solidFill>
                  <a:srgbClr val="0070C0"/>
                </a:solidFill>
              </a:rPr>
              <a:t>finally</a:t>
            </a:r>
            <a:r>
              <a:rPr lang="en-IE" dirty="0" smtClean="0"/>
              <a:t> </a:t>
            </a:r>
            <a:r>
              <a:rPr lang="en-IE" dirty="0"/>
              <a:t>block. This block contains code that is ALWAYS executed, </a:t>
            </a:r>
            <a:endParaRPr lang="en-IE" dirty="0" smtClean="0"/>
          </a:p>
          <a:p>
            <a:pPr lvl="1"/>
            <a:r>
              <a:rPr lang="en-IE" dirty="0" smtClean="0"/>
              <a:t>either </a:t>
            </a:r>
            <a:r>
              <a:rPr lang="en-IE" dirty="0"/>
              <a:t>after the </a:t>
            </a:r>
            <a:r>
              <a:rPr lang="en-IE" dirty="0" smtClean="0"/>
              <a:t>try </a:t>
            </a:r>
            <a:r>
              <a:rPr lang="en-IE" dirty="0"/>
              <a:t>block code, or </a:t>
            </a:r>
            <a:endParaRPr lang="en-IE" dirty="0" smtClean="0"/>
          </a:p>
          <a:p>
            <a:pPr lvl="1"/>
            <a:r>
              <a:rPr lang="en-IE" dirty="0" smtClean="0"/>
              <a:t>after </a:t>
            </a:r>
            <a:r>
              <a:rPr lang="en-IE" dirty="0"/>
              <a:t>the </a:t>
            </a:r>
            <a:r>
              <a:rPr lang="en-IE" dirty="0" smtClean="0"/>
              <a:t>catch </a:t>
            </a:r>
            <a:r>
              <a:rPr lang="en-IE" dirty="0"/>
              <a:t>block code.</a:t>
            </a:r>
          </a:p>
          <a:p>
            <a:r>
              <a:rPr lang="en-IE" dirty="0"/>
              <a:t>Finally blocks can be used for operations that must happen no matter what </a:t>
            </a:r>
            <a:r>
              <a:rPr lang="en-IE" dirty="0" smtClean="0"/>
              <a:t>e.g. clean-up </a:t>
            </a:r>
            <a:r>
              <a:rPr lang="en-IE" dirty="0"/>
              <a:t>operations such as closing a </a:t>
            </a:r>
            <a:r>
              <a:rPr lang="en-IE" dirty="0" smtClean="0"/>
              <a:t>file.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8D351-02EC-4078-BF9B-BC082B9104A8}" type="slidenum">
              <a:rPr lang="en-IE" smtClean="0"/>
              <a:pPr>
                <a:defRPr/>
              </a:pPr>
              <a:t>11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2470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Catching an Exception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Normal program code that is monitored for the occurrence of an exception are </a:t>
            </a:r>
            <a:r>
              <a:rPr lang="en-IE" dirty="0"/>
              <a:t>contained within a try </a:t>
            </a:r>
            <a:r>
              <a:rPr lang="en-IE" dirty="0" smtClean="0"/>
              <a:t>block.</a:t>
            </a:r>
            <a:endParaRPr lang="en-IE" dirty="0"/>
          </a:p>
          <a:p>
            <a:r>
              <a:rPr lang="en-IE" dirty="0" smtClean="0"/>
              <a:t>Code </a:t>
            </a:r>
            <a:r>
              <a:rPr lang="en-IE" dirty="0"/>
              <a:t>within </a:t>
            </a:r>
            <a:r>
              <a:rPr lang="en-IE" dirty="0" smtClean="0"/>
              <a:t>a catch </a:t>
            </a:r>
            <a:r>
              <a:rPr lang="en-IE" dirty="0"/>
              <a:t>block catch the exception and handle </a:t>
            </a:r>
            <a:r>
              <a:rPr lang="en-IE" dirty="0" smtClean="0"/>
              <a:t>it.</a:t>
            </a:r>
            <a:endParaRPr lang="en-IE" dirty="0"/>
          </a:p>
          <a:p>
            <a:endParaRPr lang="en-IE" dirty="0" smtClean="0"/>
          </a:p>
          <a:p>
            <a:pPr marL="361950" indent="0">
              <a:buNone/>
            </a:pPr>
            <a:r>
              <a:rPr lang="en-IE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I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E" sz="16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marL="361950" indent="0">
              <a:buNone/>
            </a:pPr>
            <a:r>
              <a:rPr lang="en-IE" sz="1600" dirty="0">
                <a:latin typeface="Arial" pitchFamily="34" charset="0"/>
                <a:cs typeface="Arial" pitchFamily="34" charset="0"/>
              </a:rPr>
              <a:t/>
            </a:r>
            <a:br>
              <a:rPr lang="en-IE" sz="1600" dirty="0">
                <a:latin typeface="Arial" pitchFamily="34" charset="0"/>
                <a:cs typeface="Arial" pitchFamily="34" charset="0"/>
              </a:rPr>
            </a:br>
            <a:r>
              <a:rPr lang="en-IE" sz="1600" dirty="0">
                <a:latin typeface="Arial" pitchFamily="34" charset="0"/>
                <a:cs typeface="Arial" pitchFamily="34" charset="0"/>
              </a:rPr>
              <a:t>… normal program code</a:t>
            </a:r>
            <a:br>
              <a:rPr lang="en-IE" sz="1600" dirty="0">
                <a:latin typeface="Arial" pitchFamily="34" charset="0"/>
                <a:cs typeface="Arial" pitchFamily="34" charset="0"/>
              </a:rPr>
            </a:br>
            <a:r>
              <a:rPr lang="en-IE" sz="1600" dirty="0">
                <a:latin typeface="Arial" pitchFamily="34" charset="0"/>
                <a:cs typeface="Arial" pitchFamily="34" charset="0"/>
              </a:rPr>
              <a:t>}</a:t>
            </a:r>
            <a:br>
              <a:rPr lang="en-IE" sz="1600" dirty="0">
                <a:latin typeface="Arial" pitchFamily="34" charset="0"/>
                <a:cs typeface="Arial" pitchFamily="34" charset="0"/>
              </a:rPr>
            </a:br>
            <a:r>
              <a:rPr lang="en-IE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catch</a:t>
            </a:r>
            <a:r>
              <a:rPr lang="en-IE" sz="1600" dirty="0">
                <a:latin typeface="Arial" pitchFamily="34" charset="0"/>
                <a:cs typeface="Arial" pitchFamily="34" charset="0"/>
              </a:rPr>
              <a:t>(Exception e) </a:t>
            </a:r>
            <a:r>
              <a:rPr lang="en-IE" sz="16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marL="361950" indent="0">
              <a:buNone/>
            </a:pPr>
            <a:r>
              <a:rPr lang="en-IE" sz="1600" dirty="0">
                <a:latin typeface="Arial" pitchFamily="34" charset="0"/>
                <a:cs typeface="Arial" pitchFamily="34" charset="0"/>
              </a:rPr>
              <a:t/>
            </a:r>
            <a:br>
              <a:rPr lang="en-IE" sz="1600" dirty="0">
                <a:latin typeface="Arial" pitchFamily="34" charset="0"/>
                <a:cs typeface="Arial" pitchFamily="34" charset="0"/>
              </a:rPr>
            </a:br>
            <a:r>
              <a:rPr lang="en-IE" sz="1600" dirty="0">
                <a:latin typeface="Arial" pitchFamily="34" charset="0"/>
                <a:cs typeface="Arial" pitchFamily="34" charset="0"/>
              </a:rPr>
              <a:t>… exception handling code</a:t>
            </a:r>
            <a:br>
              <a:rPr lang="en-IE" sz="1600" dirty="0">
                <a:latin typeface="Arial" pitchFamily="34" charset="0"/>
                <a:cs typeface="Arial" pitchFamily="34" charset="0"/>
              </a:rPr>
            </a:br>
            <a:r>
              <a:rPr lang="en-IE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361950" indent="0">
              <a:buNone/>
            </a:pPr>
            <a:r>
              <a:rPr lang="en-IE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finally</a:t>
            </a:r>
            <a:r>
              <a:rPr lang="en-I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E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361950" indent="0">
              <a:buNone/>
            </a:pPr>
            <a:r>
              <a:rPr lang="en-IE" sz="1600" dirty="0">
                <a:latin typeface="Arial" pitchFamily="34" charset="0"/>
                <a:cs typeface="Arial" pitchFamily="34" charset="0"/>
              </a:rPr>
              <a:t>… </a:t>
            </a:r>
            <a:r>
              <a:rPr lang="en-IE" sz="1600" dirty="0" smtClean="0">
                <a:latin typeface="Arial" pitchFamily="34" charset="0"/>
                <a:cs typeface="Arial" pitchFamily="34" charset="0"/>
              </a:rPr>
              <a:t>always execute this </a:t>
            </a:r>
            <a:r>
              <a:rPr lang="en-IE" sz="1600" dirty="0">
                <a:latin typeface="Arial" pitchFamily="34" charset="0"/>
                <a:cs typeface="Arial" pitchFamily="34" charset="0"/>
              </a:rPr>
              <a:t>code</a:t>
            </a:r>
          </a:p>
          <a:p>
            <a:pPr marL="361950" indent="0">
              <a:buNone/>
            </a:pPr>
            <a:r>
              <a:rPr lang="en-IE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361950" indent="0">
              <a:buNone/>
            </a:pPr>
            <a:endParaRPr lang="en-IE" sz="1600" dirty="0">
              <a:latin typeface="Arial" pitchFamily="34" charset="0"/>
              <a:cs typeface="Arial" pitchFamily="34" charset="0"/>
            </a:endParaRPr>
          </a:p>
          <a:p>
            <a:pPr marL="361950" indent="0">
              <a:buNone/>
            </a:pPr>
            <a:endParaRPr lang="en-IE" sz="1600" dirty="0">
              <a:latin typeface="Arial" pitchFamily="34" charset="0"/>
              <a:cs typeface="Arial" pitchFamily="34" charset="0"/>
            </a:endParaRP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8D351-02EC-4078-BF9B-BC082B9104A8}" type="slidenum">
              <a:rPr lang="en-IE" smtClean="0"/>
              <a:pPr>
                <a:defRPr/>
              </a:pPr>
              <a:t>12</a:t>
            </a:fld>
            <a:endParaRPr lang="en-I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99992" y="2492896"/>
            <a:ext cx="4392488" cy="3816424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"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73D54"/>
              </a:buClr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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73D54"/>
              </a:buClr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200" dirty="0">
                <a:latin typeface="Arial" pitchFamily="34" charset="0"/>
                <a:cs typeface="Arial" pitchFamily="34" charset="0"/>
              </a:rPr>
              <a:t>public class </a:t>
            </a:r>
            <a:r>
              <a:rPr lang="en-IE" sz="1200" dirty="0" err="1">
                <a:latin typeface="Arial" pitchFamily="34" charset="0"/>
                <a:cs typeface="Arial" pitchFamily="34" charset="0"/>
              </a:rPr>
              <a:t>ExceptionSampleApp</a:t>
            </a:r>
            <a:r>
              <a:rPr lang="en-IE" sz="1200" dirty="0">
                <a:latin typeface="Arial" pitchFamily="34" charset="0"/>
                <a:cs typeface="Arial" pitchFamily="34" charset="0"/>
              </a:rPr>
              <a:t> {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200" dirty="0" smtClean="0">
                <a:latin typeface="Arial" pitchFamily="34" charset="0"/>
                <a:cs typeface="Arial" pitchFamily="34" charset="0"/>
              </a:rPr>
              <a:t>	public </a:t>
            </a:r>
            <a:r>
              <a:rPr lang="en-IE" sz="1200" dirty="0">
                <a:latin typeface="Arial" pitchFamily="34" charset="0"/>
                <a:cs typeface="Arial" pitchFamily="34" charset="0"/>
              </a:rPr>
              <a:t>static void main(String[] </a:t>
            </a:r>
            <a:r>
              <a:rPr lang="en-IE" sz="12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IE" sz="12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endParaRPr lang="en-IE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2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IE" sz="12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E" sz="1200" dirty="0">
                <a:latin typeface="Arial" pitchFamily="34" charset="0"/>
                <a:cs typeface="Arial" pitchFamily="34" charset="0"/>
              </a:rPr>
              <a:t>x = 1;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2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IE" sz="12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E" sz="1200" dirty="0">
                <a:latin typeface="Arial" pitchFamily="34" charset="0"/>
                <a:cs typeface="Arial" pitchFamily="34" charset="0"/>
              </a:rPr>
              <a:t>y = 0</a:t>
            </a:r>
            <a:r>
              <a:rPr lang="en-IE" sz="1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endParaRPr lang="en-IE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2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IE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I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E" sz="1200" dirty="0">
                <a:latin typeface="Arial" pitchFamily="34" charset="0"/>
                <a:cs typeface="Arial" pitchFamily="34" charset="0"/>
              </a:rPr>
              <a:t>{            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2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IE" sz="12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E" sz="1200" dirty="0">
                <a:latin typeface="Arial" pitchFamily="34" charset="0"/>
                <a:cs typeface="Arial" pitchFamily="34" charset="0"/>
              </a:rPr>
              <a:t>("x/y= " + x/y);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200" dirty="0" smtClean="0">
                <a:latin typeface="Arial" pitchFamily="34" charset="0"/>
                <a:cs typeface="Arial" pitchFamily="34" charset="0"/>
              </a:rPr>
              <a:t>		}</a:t>
            </a:r>
            <a:endParaRPr lang="en-IE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2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IE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catch</a:t>
            </a:r>
            <a:r>
              <a:rPr lang="en-IE" sz="1200" dirty="0" smtClean="0">
                <a:latin typeface="Arial" pitchFamily="34" charset="0"/>
                <a:cs typeface="Arial" pitchFamily="34" charset="0"/>
              </a:rPr>
              <a:t>(Exception </a:t>
            </a:r>
            <a:r>
              <a:rPr lang="en-IE" sz="1200" dirty="0">
                <a:latin typeface="Arial" pitchFamily="34" charset="0"/>
                <a:cs typeface="Arial" pitchFamily="34" charset="0"/>
              </a:rPr>
              <a:t>e) {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2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IE" sz="12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E" sz="1200" dirty="0">
                <a:latin typeface="Arial" pitchFamily="34" charset="0"/>
                <a:cs typeface="Arial" pitchFamily="34" charset="0"/>
              </a:rPr>
              <a:t>("Exception: " + </a:t>
            </a:r>
            <a:r>
              <a:rPr lang="en-IE" sz="1200" dirty="0" err="1">
                <a:latin typeface="Arial" pitchFamily="34" charset="0"/>
                <a:cs typeface="Arial" pitchFamily="34" charset="0"/>
              </a:rPr>
              <a:t>e.getMessage</a:t>
            </a:r>
            <a:r>
              <a:rPr lang="en-IE" sz="1200" dirty="0">
                <a:latin typeface="Arial" pitchFamily="34" charset="0"/>
                <a:cs typeface="Arial" pitchFamily="34" charset="0"/>
              </a:rPr>
              <a:t>());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200" dirty="0" smtClean="0">
                <a:latin typeface="Arial" pitchFamily="34" charset="0"/>
                <a:cs typeface="Arial" pitchFamily="34" charset="0"/>
              </a:rPr>
              <a:t>		}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2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IE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finally</a:t>
            </a:r>
            <a:r>
              <a:rPr lang="en-I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E" sz="12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2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IE" sz="12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E" sz="1200" dirty="0">
                <a:latin typeface="Arial" pitchFamily="34" charset="0"/>
                <a:cs typeface="Arial" pitchFamily="34" charset="0"/>
              </a:rPr>
              <a:t>("Done");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200" dirty="0"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200" dirty="0" smtClean="0">
                <a:latin typeface="Arial" pitchFamily="34" charset="0"/>
                <a:cs typeface="Arial" pitchFamily="34" charset="0"/>
              </a:rPr>
              <a:t>	}</a:t>
            </a:r>
            <a:endParaRPr lang="en-IE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2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55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Catching Multiple Exceptions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If more than one </a:t>
            </a:r>
            <a:r>
              <a:rPr lang="en-IE" dirty="0" smtClean="0"/>
              <a:t>exception can </a:t>
            </a:r>
            <a:r>
              <a:rPr lang="en-IE" dirty="0"/>
              <a:t>occur, then we use multiple catch </a:t>
            </a:r>
            <a:r>
              <a:rPr lang="en-IE" dirty="0" smtClean="0"/>
              <a:t>clauses.</a:t>
            </a:r>
            <a:endParaRPr lang="en-IE" dirty="0"/>
          </a:p>
          <a:p>
            <a:r>
              <a:rPr lang="en-IE" dirty="0"/>
              <a:t>When an exception is thrown, each catch statement is inspected in order, and the first one whose type matches that of the exception is </a:t>
            </a:r>
            <a:r>
              <a:rPr lang="en-IE" dirty="0" smtClean="0"/>
              <a:t>executed.</a:t>
            </a:r>
            <a:endParaRPr lang="en-IE" dirty="0"/>
          </a:p>
          <a:p>
            <a:r>
              <a:rPr lang="en-IE" dirty="0"/>
              <a:t>After one catch statement executes, the others are </a:t>
            </a:r>
            <a:r>
              <a:rPr lang="en-IE" dirty="0" smtClean="0"/>
              <a:t>bypassed,</a:t>
            </a:r>
            <a:endParaRPr lang="en-IE" sz="1600" dirty="0">
              <a:latin typeface="Arial" pitchFamily="34" charset="0"/>
              <a:cs typeface="Arial" pitchFamily="34" charset="0"/>
            </a:endParaRP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8D351-02EC-4078-BF9B-BC082B9104A8}" type="slidenum">
              <a:rPr lang="en-IE" smtClean="0"/>
              <a:pPr>
                <a:defRPr/>
              </a:pPr>
              <a:t>13</a:t>
            </a:fld>
            <a:endParaRPr lang="en-I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8" y="3356992"/>
            <a:ext cx="4392488" cy="295232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"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73D54"/>
              </a:buClr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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73D54"/>
              </a:buClr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050" dirty="0">
                <a:latin typeface="Arial" pitchFamily="34" charset="0"/>
                <a:cs typeface="Arial" pitchFamily="34" charset="0"/>
              </a:rPr>
              <a:t>public class </a:t>
            </a:r>
            <a:r>
              <a:rPr lang="en-IE" sz="1050" dirty="0" err="1">
                <a:latin typeface="Arial" pitchFamily="34" charset="0"/>
                <a:cs typeface="Arial" pitchFamily="34" charset="0"/>
              </a:rPr>
              <a:t>ExceptionSampleApp</a:t>
            </a:r>
            <a:r>
              <a:rPr lang="en-IE" sz="1050" dirty="0">
                <a:latin typeface="Arial" pitchFamily="34" charset="0"/>
                <a:cs typeface="Arial" pitchFamily="34" charset="0"/>
              </a:rPr>
              <a:t> {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050" dirty="0">
                <a:latin typeface="Arial" pitchFamily="34" charset="0"/>
                <a:cs typeface="Arial" pitchFamily="34" charset="0"/>
              </a:rPr>
              <a:t>    public static void main(String[] </a:t>
            </a:r>
            <a:r>
              <a:rPr lang="en-IE" sz="105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IE" sz="1050" dirty="0">
                <a:latin typeface="Arial" pitchFamily="34" charset="0"/>
                <a:cs typeface="Arial" pitchFamily="34" charset="0"/>
              </a:rPr>
              <a:t>) {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05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IE" sz="105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E" sz="1050" dirty="0">
                <a:latin typeface="Arial" pitchFamily="34" charset="0"/>
                <a:cs typeface="Arial" pitchFamily="34" charset="0"/>
              </a:rPr>
              <a:t> x = 1;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05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IE" sz="105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E" sz="1050" dirty="0">
                <a:latin typeface="Arial" pitchFamily="34" charset="0"/>
                <a:cs typeface="Arial" pitchFamily="34" charset="0"/>
              </a:rPr>
              <a:t> y = 0;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05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IE" sz="105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IE" sz="1050" dirty="0">
                <a:latin typeface="Arial" pitchFamily="34" charset="0"/>
                <a:cs typeface="Arial" pitchFamily="34" charset="0"/>
              </a:rPr>
              <a:t> {            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05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IE" sz="105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E" sz="1050" dirty="0">
                <a:latin typeface="Arial" pitchFamily="34" charset="0"/>
                <a:cs typeface="Arial" pitchFamily="34" charset="0"/>
              </a:rPr>
              <a:t>("x/y= " + x/y);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050" dirty="0"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05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IE" sz="105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catch</a:t>
            </a:r>
            <a:r>
              <a:rPr lang="en-IE" sz="1050" dirty="0">
                <a:latin typeface="Arial" pitchFamily="34" charset="0"/>
                <a:cs typeface="Arial" pitchFamily="34" charset="0"/>
              </a:rPr>
              <a:t>(</a:t>
            </a:r>
            <a:r>
              <a:rPr lang="en-IE" sz="1050" dirty="0" err="1">
                <a:latin typeface="Arial" pitchFamily="34" charset="0"/>
                <a:cs typeface="Arial" pitchFamily="34" charset="0"/>
              </a:rPr>
              <a:t>ArithmeticException</a:t>
            </a:r>
            <a:r>
              <a:rPr lang="en-IE" sz="1050" dirty="0">
                <a:latin typeface="Arial" pitchFamily="34" charset="0"/>
                <a:cs typeface="Arial" pitchFamily="34" charset="0"/>
              </a:rPr>
              <a:t> </a:t>
            </a:r>
            <a:r>
              <a:rPr lang="en-IE" sz="1050" dirty="0" err="1">
                <a:latin typeface="Arial" pitchFamily="34" charset="0"/>
                <a:cs typeface="Arial" pitchFamily="34" charset="0"/>
              </a:rPr>
              <a:t>aex</a:t>
            </a:r>
            <a:r>
              <a:rPr lang="en-IE" sz="1050" dirty="0">
                <a:latin typeface="Arial" pitchFamily="34" charset="0"/>
                <a:cs typeface="Arial" pitchFamily="34" charset="0"/>
              </a:rPr>
              <a:t>) {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05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IE" sz="105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E" sz="1050" dirty="0">
                <a:latin typeface="Arial" pitchFamily="34" charset="0"/>
                <a:cs typeface="Arial" pitchFamily="34" charset="0"/>
              </a:rPr>
              <a:t>("</a:t>
            </a:r>
            <a:r>
              <a:rPr lang="en-IE" sz="1050" dirty="0" err="1">
                <a:latin typeface="Arial" pitchFamily="34" charset="0"/>
                <a:cs typeface="Arial" pitchFamily="34" charset="0"/>
              </a:rPr>
              <a:t>ArithmeticException</a:t>
            </a:r>
            <a:r>
              <a:rPr lang="en-IE" sz="1050" dirty="0">
                <a:latin typeface="Arial" pitchFamily="34" charset="0"/>
                <a:cs typeface="Arial" pitchFamily="34" charset="0"/>
              </a:rPr>
              <a:t>: " + </a:t>
            </a:r>
            <a:r>
              <a:rPr lang="en-IE" sz="1050" dirty="0" err="1">
                <a:latin typeface="Arial" pitchFamily="34" charset="0"/>
                <a:cs typeface="Arial" pitchFamily="34" charset="0"/>
              </a:rPr>
              <a:t>aex.getMessage</a:t>
            </a:r>
            <a:r>
              <a:rPr lang="en-IE" sz="1050" dirty="0">
                <a:latin typeface="Arial" pitchFamily="34" charset="0"/>
                <a:cs typeface="Arial" pitchFamily="34" charset="0"/>
              </a:rPr>
              <a:t>());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050" dirty="0"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05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IE" sz="105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catch</a:t>
            </a:r>
            <a:r>
              <a:rPr lang="en-IE" sz="1050" dirty="0">
                <a:latin typeface="Arial" pitchFamily="34" charset="0"/>
                <a:cs typeface="Arial" pitchFamily="34" charset="0"/>
              </a:rPr>
              <a:t>(Exception e) {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05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IE" sz="105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E" sz="1050" dirty="0">
                <a:latin typeface="Arial" pitchFamily="34" charset="0"/>
                <a:cs typeface="Arial" pitchFamily="34" charset="0"/>
              </a:rPr>
              <a:t>("Exception: " + </a:t>
            </a:r>
            <a:r>
              <a:rPr lang="en-IE" sz="1050" dirty="0" err="1">
                <a:latin typeface="Arial" pitchFamily="34" charset="0"/>
                <a:cs typeface="Arial" pitchFamily="34" charset="0"/>
              </a:rPr>
              <a:t>e.getMessage</a:t>
            </a:r>
            <a:r>
              <a:rPr lang="en-IE" sz="1050" dirty="0">
                <a:latin typeface="Arial" pitchFamily="34" charset="0"/>
                <a:cs typeface="Arial" pitchFamily="34" charset="0"/>
              </a:rPr>
              <a:t>());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050" dirty="0"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05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050" dirty="0" smtClean="0">
                <a:latin typeface="Arial" pitchFamily="34" charset="0"/>
                <a:cs typeface="Arial" pitchFamily="34" charset="0"/>
              </a:rPr>
              <a:t>}</a:t>
            </a:r>
            <a:endParaRPr lang="en-IE" sz="105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1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Passing the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 any method that might throw an exception, you may declare the method as “throws” that exception, and thus avoid handling the exception </a:t>
            </a:r>
            <a:r>
              <a:rPr lang="en-IE" dirty="0" smtClean="0"/>
              <a:t>yourself,</a:t>
            </a:r>
          </a:p>
          <a:p>
            <a:endParaRPr lang="en-IE" sz="1600" dirty="0" smtClean="0">
              <a:latin typeface="Arial" pitchFamily="34" charset="0"/>
              <a:cs typeface="Arial" pitchFamily="34" charset="0"/>
            </a:endParaRPr>
          </a:p>
          <a:p>
            <a:endParaRPr lang="en-IE" sz="1600" dirty="0">
              <a:latin typeface="Arial" pitchFamily="34" charset="0"/>
              <a:cs typeface="Arial" pitchFamily="34" charset="0"/>
            </a:endParaRPr>
          </a:p>
          <a:p>
            <a:endParaRPr lang="en-IE" sz="1600" dirty="0" smtClean="0">
              <a:latin typeface="Arial" pitchFamily="34" charset="0"/>
              <a:cs typeface="Arial" pitchFamily="34" charset="0"/>
            </a:endParaRPr>
          </a:p>
          <a:p>
            <a:endParaRPr lang="en-IE" sz="1600" dirty="0">
              <a:latin typeface="Arial" pitchFamily="34" charset="0"/>
              <a:cs typeface="Arial" pitchFamily="34" charset="0"/>
            </a:endParaRPr>
          </a:p>
          <a:p>
            <a:endParaRPr lang="en-IE" sz="1600" dirty="0" smtClean="0">
              <a:latin typeface="Arial" pitchFamily="34" charset="0"/>
              <a:cs typeface="Arial" pitchFamily="34" charset="0"/>
            </a:endParaRPr>
          </a:p>
          <a:p>
            <a:endParaRPr lang="en-IE" sz="1600" dirty="0">
              <a:latin typeface="Arial" pitchFamily="34" charset="0"/>
              <a:cs typeface="Arial" pitchFamily="34" charset="0"/>
            </a:endParaRPr>
          </a:p>
          <a:p>
            <a:r>
              <a:rPr lang="en-IE" dirty="0"/>
              <a:t>Passing multiple exceptions is a comma </a:t>
            </a:r>
            <a:r>
              <a:rPr lang="en-IE" dirty="0" smtClean="0"/>
              <a:t>separated </a:t>
            </a:r>
            <a:r>
              <a:rPr lang="en-IE" dirty="0"/>
              <a:t>list,</a:t>
            </a:r>
          </a:p>
          <a:p>
            <a:pPr marL="361950" indent="0">
              <a:buNone/>
            </a:pPr>
            <a:endParaRPr lang="en-IE" sz="1600" dirty="0">
              <a:latin typeface="Arial" pitchFamily="34" charset="0"/>
              <a:cs typeface="Arial" pitchFamily="34" charset="0"/>
            </a:endParaRP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8D351-02EC-4078-BF9B-BC082B9104A8}" type="slidenum">
              <a:rPr lang="en-IE" smtClean="0"/>
              <a:pPr>
                <a:defRPr/>
              </a:pPr>
              <a:t>14</a:t>
            </a:fld>
            <a:endParaRPr lang="en-I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51520" y="2204864"/>
            <a:ext cx="8640960" cy="1380331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"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73D54"/>
              </a:buClr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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73D54"/>
              </a:buClr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600" dirty="0">
                <a:latin typeface="Arial" pitchFamily="34" charset="0"/>
                <a:cs typeface="Arial" pitchFamily="34" charset="0"/>
              </a:rPr>
              <a:t>public void </a:t>
            </a:r>
            <a:r>
              <a:rPr lang="en-IE" sz="1600" dirty="0" err="1">
                <a:latin typeface="Arial" pitchFamily="34" charset="0"/>
                <a:cs typeface="Arial" pitchFamily="34" charset="0"/>
              </a:rPr>
              <a:t>myMethod</a:t>
            </a:r>
            <a:r>
              <a:rPr lang="en-I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E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throws</a:t>
            </a:r>
            <a:r>
              <a:rPr lang="en-I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E" sz="1600" dirty="0" err="1">
                <a:latin typeface="Arial" pitchFamily="34" charset="0"/>
                <a:cs typeface="Arial" pitchFamily="34" charset="0"/>
              </a:rPr>
              <a:t>IOException</a:t>
            </a:r>
            <a:r>
              <a:rPr lang="en-I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E" sz="16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600" dirty="0">
                <a:latin typeface="Arial" pitchFamily="34" charset="0"/>
                <a:cs typeface="Arial" pitchFamily="34" charset="0"/>
              </a:rPr>
              <a:t/>
            </a:r>
            <a:br>
              <a:rPr lang="en-IE" sz="1600" dirty="0">
                <a:latin typeface="Arial" pitchFamily="34" charset="0"/>
                <a:cs typeface="Arial" pitchFamily="34" charset="0"/>
              </a:rPr>
            </a:br>
            <a:r>
              <a:rPr lang="en-IE" sz="1600" dirty="0" smtClean="0">
                <a:latin typeface="Arial" pitchFamily="34" charset="0"/>
                <a:cs typeface="Arial" pitchFamily="34" charset="0"/>
              </a:rPr>
              <a:t>	… </a:t>
            </a:r>
            <a:r>
              <a:rPr lang="en-IE" sz="1600" dirty="0">
                <a:latin typeface="Arial" pitchFamily="34" charset="0"/>
                <a:cs typeface="Arial" pitchFamily="34" charset="0"/>
              </a:rPr>
              <a:t>normal code with some I/O</a:t>
            </a:r>
            <a:br>
              <a:rPr lang="en-IE" sz="1600" dirty="0">
                <a:latin typeface="Arial" pitchFamily="34" charset="0"/>
                <a:cs typeface="Arial" pitchFamily="34" charset="0"/>
              </a:rPr>
            </a:br>
            <a:r>
              <a:rPr lang="en-IE" sz="16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1520" y="4437112"/>
            <a:ext cx="8640960" cy="180020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"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73D54"/>
              </a:buClr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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73D54"/>
              </a:buClr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600" dirty="0">
                <a:latin typeface="Arial" pitchFamily="34" charset="0"/>
                <a:cs typeface="Arial" pitchFamily="34" charset="0"/>
              </a:rPr>
              <a:t> public static void </a:t>
            </a:r>
            <a:r>
              <a:rPr lang="en-IE" sz="1600" dirty="0" err="1">
                <a:latin typeface="Arial" pitchFamily="34" charset="0"/>
                <a:cs typeface="Arial" pitchFamily="34" charset="0"/>
              </a:rPr>
              <a:t>openFile</a:t>
            </a:r>
            <a:r>
              <a:rPr lang="en-IE" sz="1600" dirty="0">
                <a:latin typeface="Arial" pitchFamily="34" charset="0"/>
                <a:cs typeface="Arial" pitchFamily="34" charset="0"/>
              </a:rPr>
              <a:t>(String </a:t>
            </a:r>
            <a:r>
              <a:rPr lang="en-IE" sz="1600" dirty="0" err="1">
                <a:latin typeface="Arial" pitchFamily="34" charset="0"/>
                <a:cs typeface="Arial" pitchFamily="34" charset="0"/>
              </a:rPr>
              <a:t>fileName</a:t>
            </a:r>
            <a:r>
              <a:rPr lang="en-IE" sz="1600" dirty="0">
                <a:latin typeface="Arial" pitchFamily="34" charset="0"/>
                <a:cs typeface="Arial" pitchFamily="34" charset="0"/>
              </a:rPr>
              <a:t>) </a:t>
            </a:r>
            <a:r>
              <a:rPr lang="en-IE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throws</a:t>
            </a:r>
            <a:r>
              <a:rPr lang="en-IE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E" sz="1600" dirty="0" err="1">
                <a:latin typeface="Arial" pitchFamily="34" charset="0"/>
                <a:cs typeface="Arial" pitchFamily="34" charset="0"/>
              </a:rPr>
              <a:t>FileNotFoundException</a:t>
            </a:r>
            <a:r>
              <a:rPr lang="en-IE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IE" sz="1600" dirty="0" err="1">
                <a:latin typeface="Arial" pitchFamily="34" charset="0"/>
                <a:cs typeface="Arial" pitchFamily="34" charset="0"/>
              </a:rPr>
              <a:t>IOException</a:t>
            </a:r>
            <a:r>
              <a:rPr lang="en-IE" sz="1600" dirty="0">
                <a:latin typeface="Arial" pitchFamily="34" charset="0"/>
                <a:cs typeface="Arial" pitchFamily="34" charset="0"/>
              </a:rPr>
              <a:t> {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600" dirty="0">
                <a:latin typeface="Arial" pitchFamily="34" charset="0"/>
                <a:cs typeface="Arial" pitchFamily="34" charset="0"/>
              </a:rPr>
              <a:t>    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600" dirty="0">
                <a:latin typeface="Arial" pitchFamily="34" charset="0"/>
                <a:cs typeface="Arial" pitchFamily="34" charset="0"/>
              </a:rPr>
              <a:t>        File </a:t>
            </a:r>
            <a:r>
              <a:rPr lang="en-IE" sz="1600" dirty="0" err="1">
                <a:latin typeface="Arial" pitchFamily="34" charset="0"/>
                <a:cs typeface="Arial" pitchFamily="34" charset="0"/>
              </a:rPr>
              <a:t>file</a:t>
            </a:r>
            <a:r>
              <a:rPr lang="en-IE" sz="1600" dirty="0">
                <a:latin typeface="Arial" pitchFamily="34" charset="0"/>
                <a:cs typeface="Arial" pitchFamily="34" charset="0"/>
              </a:rPr>
              <a:t> = new File(</a:t>
            </a:r>
            <a:r>
              <a:rPr lang="en-IE" sz="1600" dirty="0" err="1">
                <a:latin typeface="Arial" pitchFamily="34" charset="0"/>
                <a:cs typeface="Arial" pitchFamily="34" charset="0"/>
              </a:rPr>
              <a:t>fileName</a:t>
            </a:r>
            <a:r>
              <a:rPr lang="en-IE" sz="1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IE" sz="1600" dirty="0" err="1" smtClean="0">
                <a:latin typeface="Arial" pitchFamily="34" charset="0"/>
                <a:cs typeface="Arial" pitchFamily="34" charset="0"/>
              </a:rPr>
              <a:t>BufferedReader</a:t>
            </a:r>
            <a:r>
              <a:rPr lang="en-IE" sz="1600" dirty="0" smtClean="0">
                <a:latin typeface="Arial" pitchFamily="34" charset="0"/>
                <a:cs typeface="Arial" pitchFamily="34" charset="0"/>
              </a:rPr>
              <a:t> reader = new </a:t>
            </a:r>
            <a:r>
              <a:rPr lang="en-IE" sz="1600" dirty="0" err="1" smtClean="0">
                <a:latin typeface="Arial" pitchFamily="34" charset="0"/>
                <a:cs typeface="Arial" pitchFamily="34" charset="0"/>
              </a:rPr>
              <a:t>BufferedReader</a:t>
            </a:r>
            <a:r>
              <a:rPr lang="en-IE" sz="1600" dirty="0" smtClean="0">
                <a:latin typeface="Arial" pitchFamily="34" charset="0"/>
                <a:cs typeface="Arial" pitchFamily="34" charset="0"/>
              </a:rPr>
              <a:t>(new </a:t>
            </a:r>
            <a:r>
              <a:rPr lang="en-IE" sz="16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IE" sz="1600" dirty="0" smtClean="0">
                <a:latin typeface="Arial" pitchFamily="34" charset="0"/>
                <a:cs typeface="Arial" pitchFamily="34" charset="0"/>
              </a:rPr>
              <a:t>(file));</a:t>
            </a:r>
          </a:p>
          <a:p>
            <a:pPr marL="0" indent="0">
              <a:buNone/>
              <a:tabLst>
                <a:tab pos="180975" algn="l"/>
                <a:tab pos="361950" algn="l"/>
                <a:tab pos="542925" algn="l"/>
              </a:tabLst>
            </a:pPr>
            <a:r>
              <a:rPr lang="en-IE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E" sz="16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715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IE" dirty="0" smtClean="0"/>
              <a:t>Syntax Errors: Arise because the rules of the language have not been followed,</a:t>
            </a:r>
          </a:p>
          <a:p>
            <a:pPr lvl="1">
              <a:spcAft>
                <a:spcPts val="600"/>
              </a:spcAft>
            </a:pPr>
            <a:r>
              <a:rPr lang="en-IE" dirty="0" smtClean="0"/>
              <a:t>They </a:t>
            </a:r>
            <a:r>
              <a:rPr lang="en-IE" dirty="0"/>
              <a:t>are detected by the compiler. </a:t>
            </a:r>
            <a:endParaRPr lang="en-IE" dirty="0" smtClean="0"/>
          </a:p>
          <a:p>
            <a:pPr lvl="1">
              <a:spcAft>
                <a:spcPts val="600"/>
              </a:spcAft>
            </a:pPr>
            <a:r>
              <a:rPr lang="en-IE" dirty="0" smtClean="0"/>
              <a:t>NetBeans will highlight such errors in red and often prompt the best action to resolve.</a:t>
            </a:r>
            <a:endParaRPr lang="en-IE" dirty="0"/>
          </a:p>
          <a:p>
            <a:endParaRPr lang="en-I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19366"/>
            <a:ext cx="3246016" cy="354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Syntax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8D351-02EC-4078-BF9B-BC082B9104A8}" type="slidenum">
              <a:rPr lang="en-IE" smtClean="0"/>
              <a:pPr>
                <a:defRPr/>
              </a:pPr>
              <a:t>15</a:t>
            </a:fld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8106048" y="5678675"/>
            <a:ext cx="426392" cy="4146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Line Callout 3 (Border and Accent Bar) 5"/>
          <p:cNvSpPr/>
          <p:nvPr/>
        </p:nvSpPr>
        <p:spPr>
          <a:xfrm>
            <a:off x="7452320" y="3140968"/>
            <a:ext cx="1584176" cy="763762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38059"/>
              <a:gd name="adj8" fmla="val 47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IE" sz="1400" dirty="0" smtClean="0"/>
              <a:t>NetBeans will highlight a syntax error in red</a:t>
            </a:r>
            <a:endParaRPr lang="en-IE" sz="1400" dirty="0"/>
          </a:p>
        </p:txBody>
      </p:sp>
      <p:sp>
        <p:nvSpPr>
          <p:cNvPr id="8" name="Line Callout 3 (Border and Accent Bar) 7"/>
          <p:cNvSpPr/>
          <p:nvPr/>
        </p:nvSpPr>
        <p:spPr>
          <a:xfrm>
            <a:off x="4211960" y="3429000"/>
            <a:ext cx="1728192" cy="857611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87298"/>
              <a:gd name="adj8" fmla="val 87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IE" sz="1400" dirty="0" smtClean="0"/>
              <a:t>Place your mouse over this icon to display a hint about resolution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4337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Exceptions are a powerful error handling mechanism.</a:t>
            </a:r>
          </a:p>
          <a:p>
            <a:r>
              <a:rPr lang="en-IE" dirty="0"/>
              <a:t>Exceptions in Java are built into the language.</a:t>
            </a:r>
          </a:p>
          <a:p>
            <a:r>
              <a:rPr lang="en-IE" dirty="0"/>
              <a:t>Exceptions can be handled by the programmer (try-catch), or handled by the Java environment (throws</a:t>
            </a:r>
            <a:r>
              <a:rPr lang="en-IE" dirty="0" smtClean="0"/>
              <a:t>).</a:t>
            </a:r>
          </a:p>
          <a:p>
            <a:r>
              <a:rPr lang="en-IE" dirty="0" smtClean="0"/>
              <a:t>Syntax errors are caught by the Java compiler.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8D351-02EC-4078-BF9B-BC082B9104A8}" type="slidenum">
              <a:rPr lang="en-IE" smtClean="0"/>
              <a:pPr>
                <a:defRPr/>
              </a:pPr>
              <a:t>16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1202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sourcesforstudents.com/shop/images/uploads/question-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7859713" cy="719137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 dirty="0"/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 Orientated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/>
              <a:t>Error </a:t>
            </a:r>
            <a:r>
              <a:rPr lang="en-IE" dirty="0" smtClean="0"/>
              <a:t>Handling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 smtClean="0"/>
              <a:t>Introduction</a:t>
            </a:r>
          </a:p>
          <a:p>
            <a:r>
              <a:rPr lang="en-IE" dirty="0" smtClean="0"/>
              <a:t>Exceptions</a:t>
            </a:r>
          </a:p>
          <a:p>
            <a:pPr lvl="1"/>
            <a:r>
              <a:rPr lang="en-IE" dirty="0" smtClean="0"/>
              <a:t>Unchecked</a:t>
            </a:r>
          </a:p>
          <a:p>
            <a:pPr lvl="1"/>
            <a:r>
              <a:rPr lang="en-IE" dirty="0" smtClean="0"/>
              <a:t>Checked</a:t>
            </a:r>
          </a:p>
          <a:p>
            <a:r>
              <a:rPr lang="en-IE" dirty="0"/>
              <a:t>Catching an </a:t>
            </a:r>
            <a:r>
              <a:rPr lang="en-IE" dirty="0" smtClean="0"/>
              <a:t>Exception</a:t>
            </a:r>
          </a:p>
          <a:p>
            <a:r>
              <a:rPr lang="en-IE" dirty="0"/>
              <a:t>Catching </a:t>
            </a:r>
            <a:r>
              <a:rPr lang="en-IE" dirty="0" smtClean="0"/>
              <a:t>Multiple Exceptions</a:t>
            </a:r>
          </a:p>
          <a:p>
            <a:r>
              <a:rPr lang="en-IE" dirty="0" smtClean="0"/>
              <a:t>Passing the Exception</a:t>
            </a:r>
          </a:p>
          <a:p>
            <a:r>
              <a:rPr lang="en-IE" dirty="0" smtClean="0"/>
              <a:t>Syntax Errors</a:t>
            </a:r>
            <a:endParaRPr lang="en-IE" dirty="0"/>
          </a:p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CA968-956B-4B7C-B6A7-D23AE0F807E5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944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Users have high </a:t>
            </a:r>
            <a:r>
              <a:rPr lang="en-IE" dirty="0" smtClean="0"/>
              <a:t>expectations of software programs.</a:t>
            </a:r>
            <a:endParaRPr lang="en-IE" dirty="0"/>
          </a:p>
          <a:p>
            <a:r>
              <a:rPr lang="en-IE" dirty="0"/>
              <a:t>Users will </a:t>
            </a:r>
            <a:r>
              <a:rPr lang="en-IE" dirty="0" smtClean="0"/>
              <a:t>also use software programs </a:t>
            </a:r>
            <a:r>
              <a:rPr lang="en-IE" dirty="0"/>
              <a:t>in unexpected ways.</a:t>
            </a:r>
          </a:p>
          <a:p>
            <a:r>
              <a:rPr lang="en-IE" dirty="0"/>
              <a:t>Due to design errors or coding errors, our programs may fail in unexpected ways during </a:t>
            </a:r>
            <a:r>
              <a:rPr lang="en-IE" dirty="0" smtClean="0"/>
              <a:t>execution.</a:t>
            </a:r>
          </a:p>
          <a:p>
            <a:r>
              <a:rPr lang="en-IE" dirty="0" smtClean="0"/>
              <a:t>That is why we a programmers must,</a:t>
            </a:r>
          </a:p>
          <a:p>
            <a:pPr lvl="1"/>
            <a:r>
              <a:rPr lang="en-IE" dirty="0" smtClean="0"/>
              <a:t>Produce </a:t>
            </a:r>
            <a:r>
              <a:rPr lang="en-IE" dirty="0"/>
              <a:t>quality </a:t>
            </a:r>
            <a:r>
              <a:rPr lang="en-IE" dirty="0" smtClean="0"/>
              <a:t>Java code </a:t>
            </a:r>
            <a:r>
              <a:rPr lang="en-IE" dirty="0"/>
              <a:t>that does not fail </a:t>
            </a:r>
            <a:r>
              <a:rPr lang="en-IE" dirty="0" smtClean="0"/>
              <a:t>unexpectedly; and</a:t>
            </a:r>
            <a:endParaRPr lang="en-IE" dirty="0"/>
          </a:p>
          <a:p>
            <a:pPr lvl="1"/>
            <a:r>
              <a:rPr lang="en-IE" dirty="0" smtClean="0"/>
              <a:t>Design </a:t>
            </a:r>
            <a:r>
              <a:rPr lang="en-IE" dirty="0"/>
              <a:t>error handling into our </a:t>
            </a:r>
            <a:r>
              <a:rPr lang="en-IE" dirty="0" smtClean="0"/>
              <a:t>Java code.</a:t>
            </a:r>
            <a:endParaRPr lang="en-IE" dirty="0"/>
          </a:p>
          <a:p>
            <a:pPr lvl="1"/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8D351-02EC-4078-BF9B-BC082B9104A8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6440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Introduction: </a:t>
            </a:r>
            <a:r>
              <a:rPr lang="en-US" dirty="0" smtClean="0"/>
              <a:t>Errors </a:t>
            </a:r>
            <a:r>
              <a:rPr lang="en-US" dirty="0"/>
              <a:t>and Error Handling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Error is any unexpected result obtained from a program during execution.</a:t>
            </a:r>
          </a:p>
          <a:p>
            <a:r>
              <a:rPr lang="en-US" sz="2400" dirty="0"/>
              <a:t>Unhandled errors may manifest themselves as incorrect results or behavior, or as abnormal program termination.</a:t>
            </a:r>
          </a:p>
          <a:p>
            <a:r>
              <a:rPr lang="en-US" sz="2400" dirty="0"/>
              <a:t>Errors should be handled by the programmer, to prevent them from reaching the user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8D351-02EC-4078-BF9B-BC082B9104A8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6946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Introduction: </a:t>
            </a:r>
            <a:r>
              <a:rPr lang="en-US" dirty="0" smtClean="0"/>
              <a:t>Typical Causes </a:t>
            </a:r>
            <a:r>
              <a:rPr lang="en-US" dirty="0"/>
              <a:t>of </a:t>
            </a:r>
            <a:r>
              <a:rPr lang="en-US" dirty="0" smtClean="0"/>
              <a:t>Errors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Memory errors </a:t>
            </a:r>
            <a:r>
              <a:rPr lang="en-IE" dirty="0" smtClean="0"/>
              <a:t>e.g. objects or memory </a:t>
            </a:r>
            <a:r>
              <a:rPr lang="en-IE" dirty="0"/>
              <a:t>incorrectly allocated, memory leaks, </a:t>
            </a:r>
            <a:r>
              <a:rPr lang="en-IE" dirty="0" smtClean="0"/>
              <a:t>null pointer etc.</a:t>
            </a:r>
            <a:endParaRPr lang="en-IE" dirty="0"/>
          </a:p>
          <a:p>
            <a:r>
              <a:rPr lang="en-IE" dirty="0"/>
              <a:t>File system errors </a:t>
            </a:r>
            <a:r>
              <a:rPr lang="en-IE" dirty="0" smtClean="0"/>
              <a:t>e.g. </a:t>
            </a:r>
            <a:r>
              <a:rPr lang="en-IE" dirty="0"/>
              <a:t>file not </a:t>
            </a:r>
            <a:r>
              <a:rPr lang="en-IE" dirty="0" smtClean="0"/>
              <a:t>found, disk </a:t>
            </a:r>
            <a:r>
              <a:rPr lang="en-IE" dirty="0"/>
              <a:t>is </a:t>
            </a:r>
            <a:r>
              <a:rPr lang="en-IE" dirty="0" smtClean="0"/>
              <a:t>full etc</a:t>
            </a:r>
            <a:r>
              <a:rPr lang="en-IE" dirty="0"/>
              <a:t>.</a:t>
            </a:r>
          </a:p>
          <a:p>
            <a:r>
              <a:rPr lang="en-IE" dirty="0"/>
              <a:t>Network errors </a:t>
            </a:r>
            <a:r>
              <a:rPr lang="en-IE" dirty="0" smtClean="0"/>
              <a:t>e.g. network </a:t>
            </a:r>
            <a:r>
              <a:rPr lang="en-IE" dirty="0"/>
              <a:t>is down, URL does not </a:t>
            </a:r>
            <a:r>
              <a:rPr lang="en-IE" dirty="0" smtClean="0"/>
              <a:t>exist etc.</a:t>
            </a:r>
            <a:endParaRPr lang="en-IE" dirty="0"/>
          </a:p>
          <a:p>
            <a:r>
              <a:rPr lang="en-IE" dirty="0"/>
              <a:t>Calculation errors </a:t>
            </a:r>
            <a:r>
              <a:rPr lang="en-IE" dirty="0" smtClean="0"/>
              <a:t>e.g. </a:t>
            </a:r>
            <a:r>
              <a:rPr lang="en-IE" dirty="0"/>
              <a:t>divide by </a:t>
            </a:r>
            <a:r>
              <a:rPr lang="en-IE" dirty="0" smtClean="0"/>
              <a:t>0 etc.</a:t>
            </a:r>
          </a:p>
          <a:p>
            <a:r>
              <a:rPr lang="en-IE" dirty="0"/>
              <a:t>Array errors </a:t>
            </a:r>
            <a:r>
              <a:rPr lang="en-IE" dirty="0" smtClean="0"/>
              <a:t>e.g. </a:t>
            </a:r>
            <a:r>
              <a:rPr lang="en-IE" dirty="0"/>
              <a:t>accessing element –</a:t>
            </a:r>
            <a:r>
              <a:rPr lang="en-IE" dirty="0" smtClean="0"/>
              <a:t>1, or index out of bounds etc.</a:t>
            </a:r>
            <a:endParaRPr lang="en-IE" dirty="0"/>
          </a:p>
          <a:p>
            <a:r>
              <a:rPr lang="en-IE" dirty="0"/>
              <a:t>Conversion errors </a:t>
            </a:r>
            <a:r>
              <a:rPr lang="en-IE" dirty="0" smtClean="0"/>
              <a:t>e.g. trying to convert “some text” </a:t>
            </a:r>
            <a:r>
              <a:rPr lang="en-IE" dirty="0"/>
              <a:t>to a </a:t>
            </a:r>
            <a:r>
              <a:rPr lang="en-IE" dirty="0" smtClean="0"/>
              <a:t>number etc.</a:t>
            </a:r>
            <a:endParaRPr lang="en-IE" dirty="0"/>
          </a:p>
          <a:p>
            <a:r>
              <a:rPr lang="en-IE" dirty="0" smtClean="0"/>
              <a:t>Others?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8D351-02EC-4078-BF9B-BC082B9104A8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7166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An exception is a representation of an error condition or a situation that is not the expected result of a method.</a:t>
            </a:r>
          </a:p>
          <a:p>
            <a:r>
              <a:rPr lang="en-IE" dirty="0"/>
              <a:t>Exceptions are built into the Java language and are available to all program code.</a:t>
            </a:r>
          </a:p>
          <a:p>
            <a:r>
              <a:rPr lang="en-IE" dirty="0"/>
              <a:t>Exceptions isolate the code that deals with the error condition from regular program logic</a:t>
            </a:r>
            <a:r>
              <a:rPr lang="en-IE" dirty="0" smtClean="0"/>
              <a:t>.</a:t>
            </a:r>
          </a:p>
          <a:p>
            <a:r>
              <a:rPr lang="en-IE" dirty="0" smtClean="0"/>
              <a:t>There are two types of exceptions,</a:t>
            </a:r>
          </a:p>
          <a:p>
            <a:pPr lvl="1"/>
            <a:r>
              <a:rPr lang="en-IE" dirty="0" smtClean="0"/>
              <a:t>Unchecked; and</a:t>
            </a:r>
          </a:p>
          <a:p>
            <a:pPr lvl="1"/>
            <a:r>
              <a:rPr lang="en-IE" dirty="0" smtClean="0"/>
              <a:t>Checked.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8D351-02EC-4078-BF9B-BC082B9104A8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21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Java Exception </a:t>
            </a:r>
            <a:r>
              <a:rPr lang="en-IE" dirty="0" smtClean="0"/>
              <a:t>Class Hierarchy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B51AD-3C7F-42A1-8354-B37505415DB2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  <p:cxnSp>
        <p:nvCxnSpPr>
          <p:cNvPr id="4" name="AutoShape 2"/>
          <p:cNvCxnSpPr>
            <a:cxnSpLocks noChangeShapeType="1"/>
            <a:stCxn id="7" idx="1"/>
            <a:endCxn id="5" idx="3"/>
          </p:cNvCxnSpPr>
          <p:nvPr/>
        </p:nvCxnSpPr>
        <p:spPr bwMode="auto">
          <a:xfrm flipH="1">
            <a:off x="968524" y="3266243"/>
            <a:ext cx="236855" cy="0"/>
          </a:xfrm>
          <a:prstGeom prst="straightConnector1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32953" y="3113009"/>
            <a:ext cx="635571" cy="3064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latin typeface="+mj-lt"/>
              </a:rPr>
              <a:t>Object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483768" y="4178220"/>
            <a:ext cx="854362" cy="306467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+mj-lt"/>
              </a:rPr>
              <a:t>Error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205379" y="3113009"/>
            <a:ext cx="896938" cy="306467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i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Throwable</a:t>
            </a:r>
            <a:endParaRPr lang="en-US" sz="1200" b="1" i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483768" y="1700890"/>
            <a:ext cx="832410" cy="306467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Exception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30039" y="3718547"/>
            <a:ext cx="2101596" cy="306467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LinkageError</a:t>
            </a:r>
            <a:endParaRPr lang="en-US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930040" y="4178221"/>
            <a:ext cx="2101596" cy="306467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latin typeface="+mj-lt"/>
              </a:rPr>
              <a:t>VirtualMachoneError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923928" y="1146254"/>
            <a:ext cx="2107708" cy="306467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ClassNotFoundException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3930039" y="1569959"/>
            <a:ext cx="2101597" cy="306467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CloneNotSupportedException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3923928" y="1995409"/>
            <a:ext cx="2107708" cy="306467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IOException</a:t>
            </a: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3930041" y="4614784"/>
            <a:ext cx="2101595" cy="306467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AWTError</a:t>
            </a:r>
            <a:endParaRPr lang="en-US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3920516" y="5060871"/>
            <a:ext cx="330540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  <a:latin typeface="+mj-lt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3920516" y="2417684"/>
            <a:ext cx="2111119" cy="306467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AWTException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3930039" y="2841184"/>
            <a:ext cx="2101596" cy="306467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RuntimeException</a:t>
            </a:r>
            <a:endParaRPr lang="en-US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930041" y="3277579"/>
            <a:ext cx="330540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600" b="1">
                <a:latin typeface="+mj-lt"/>
              </a:rPr>
              <a:t>…</a:t>
            </a:r>
          </a:p>
        </p:txBody>
      </p:sp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6753564" y="2227414"/>
            <a:ext cx="2064471" cy="306467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ArithmeticException</a:t>
            </a:r>
            <a:endParaRPr lang="en-US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AutoShape 34"/>
          <p:cNvSpPr>
            <a:spLocks noChangeArrowheads="1"/>
          </p:cNvSpPr>
          <p:nvPr/>
        </p:nvSpPr>
        <p:spPr bwMode="auto">
          <a:xfrm>
            <a:off x="6762341" y="2643339"/>
            <a:ext cx="2055694" cy="306467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NullPointerException</a:t>
            </a:r>
            <a:endParaRPr lang="en-US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AutoShape 35"/>
          <p:cNvSpPr>
            <a:spLocks noChangeArrowheads="1"/>
          </p:cNvSpPr>
          <p:nvPr/>
        </p:nvSpPr>
        <p:spPr bwMode="auto">
          <a:xfrm>
            <a:off x="6762340" y="3076726"/>
            <a:ext cx="2055696" cy="306467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IndexOutOfBoundsException</a:t>
            </a:r>
            <a:endParaRPr lang="en-US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AutoShape 36"/>
          <p:cNvSpPr>
            <a:spLocks noChangeArrowheads="1"/>
          </p:cNvSpPr>
          <p:nvPr/>
        </p:nvSpPr>
        <p:spPr bwMode="auto">
          <a:xfrm>
            <a:off x="7904932" y="5039585"/>
            <a:ext cx="913103" cy="306467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latin typeface="+mj-lt"/>
              </a:rPr>
              <a:t>Unchecked</a:t>
            </a:r>
          </a:p>
        </p:txBody>
      </p:sp>
      <p:sp>
        <p:nvSpPr>
          <p:cNvPr id="39" name="AutoShape 37"/>
          <p:cNvSpPr>
            <a:spLocks noChangeArrowheads="1"/>
          </p:cNvSpPr>
          <p:nvPr/>
        </p:nvSpPr>
        <p:spPr bwMode="auto">
          <a:xfrm>
            <a:off x="7898322" y="4614783"/>
            <a:ext cx="919713" cy="306467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Checked</a:t>
            </a:r>
          </a:p>
        </p:txBody>
      </p:sp>
      <p:sp>
        <p:nvSpPr>
          <p:cNvPr id="40" name="AutoShape 38"/>
          <p:cNvSpPr>
            <a:spLocks noChangeArrowheads="1"/>
          </p:cNvSpPr>
          <p:nvPr/>
        </p:nvSpPr>
        <p:spPr bwMode="auto">
          <a:xfrm>
            <a:off x="6762341" y="3552976"/>
            <a:ext cx="2055694" cy="306467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NoSuchElementException</a:t>
            </a:r>
            <a:endParaRPr lang="en-US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6760336" y="3992899"/>
            <a:ext cx="330540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  <a:latin typeface="+mj-lt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…</a:t>
            </a:r>
          </a:p>
        </p:txBody>
      </p:sp>
      <p:cxnSp>
        <p:nvCxnSpPr>
          <p:cNvPr id="107" name="Elbow Connector 106"/>
          <p:cNvCxnSpPr>
            <a:stCxn id="8" idx="1"/>
            <a:endCxn id="7" idx="3"/>
          </p:cNvCxnSpPr>
          <p:nvPr/>
        </p:nvCxnSpPr>
        <p:spPr>
          <a:xfrm rot="10800000" flipV="1">
            <a:off x="2102318" y="1854123"/>
            <a:ext cx="381451" cy="1412119"/>
          </a:xfrm>
          <a:prstGeom prst="bentConnector3">
            <a:avLst>
              <a:gd name="adj1" fmla="val 33900"/>
            </a:avLst>
          </a:prstGeom>
          <a:noFill/>
          <a:ln w="2222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Elbow Connector 108"/>
          <p:cNvCxnSpPr>
            <a:stCxn id="6" idx="1"/>
            <a:endCxn id="7" idx="3"/>
          </p:cNvCxnSpPr>
          <p:nvPr/>
        </p:nvCxnSpPr>
        <p:spPr>
          <a:xfrm rot="10800000">
            <a:off x="2102318" y="3266244"/>
            <a:ext cx="381451" cy="1065211"/>
          </a:xfrm>
          <a:prstGeom prst="bentConnector3">
            <a:avLst>
              <a:gd name="adj1" fmla="val 33900"/>
            </a:avLst>
          </a:prstGeom>
          <a:noFill/>
          <a:ln w="2222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Elbow Connector 175"/>
          <p:cNvCxnSpPr>
            <a:stCxn id="11" idx="1"/>
            <a:endCxn id="8" idx="3"/>
          </p:cNvCxnSpPr>
          <p:nvPr/>
        </p:nvCxnSpPr>
        <p:spPr>
          <a:xfrm rot="10800000" flipV="1">
            <a:off x="3316178" y="1299488"/>
            <a:ext cx="607750" cy="554636"/>
          </a:xfrm>
          <a:prstGeom prst="bentConnector3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Elbow Connector 177"/>
          <p:cNvCxnSpPr>
            <a:stCxn id="12" idx="1"/>
            <a:endCxn id="8" idx="3"/>
          </p:cNvCxnSpPr>
          <p:nvPr/>
        </p:nvCxnSpPr>
        <p:spPr>
          <a:xfrm rot="10800000" flipV="1">
            <a:off x="3316179" y="1723192"/>
            <a:ext cx="613861" cy="130931"/>
          </a:xfrm>
          <a:prstGeom prst="bentConnector3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" name="Elbow Connector 181"/>
          <p:cNvCxnSpPr>
            <a:stCxn id="13" idx="1"/>
            <a:endCxn id="8" idx="3"/>
          </p:cNvCxnSpPr>
          <p:nvPr/>
        </p:nvCxnSpPr>
        <p:spPr>
          <a:xfrm rot="10800000">
            <a:off x="3316178" y="1854125"/>
            <a:ext cx="607750" cy="294519"/>
          </a:xfrm>
          <a:prstGeom prst="bentConnector3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" name="Elbow Connector 183"/>
          <p:cNvCxnSpPr>
            <a:stCxn id="27" idx="1"/>
            <a:endCxn id="8" idx="3"/>
          </p:cNvCxnSpPr>
          <p:nvPr/>
        </p:nvCxnSpPr>
        <p:spPr>
          <a:xfrm rot="10800000">
            <a:off x="3316178" y="1854124"/>
            <a:ext cx="604338" cy="716794"/>
          </a:xfrm>
          <a:prstGeom prst="bentConnector3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" name="Elbow Connector 185"/>
          <p:cNvCxnSpPr>
            <a:stCxn id="28" idx="1"/>
            <a:endCxn id="8" idx="3"/>
          </p:cNvCxnSpPr>
          <p:nvPr/>
        </p:nvCxnSpPr>
        <p:spPr>
          <a:xfrm rot="10800000">
            <a:off x="3316179" y="1854124"/>
            <a:ext cx="613861" cy="1140294"/>
          </a:xfrm>
          <a:prstGeom prst="bentConnector3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8" name="Elbow Connector 187"/>
          <p:cNvCxnSpPr>
            <a:stCxn id="31" idx="1"/>
            <a:endCxn id="8" idx="3"/>
          </p:cNvCxnSpPr>
          <p:nvPr/>
        </p:nvCxnSpPr>
        <p:spPr>
          <a:xfrm rot="10800000">
            <a:off x="3316179" y="1854124"/>
            <a:ext cx="613863" cy="1592732"/>
          </a:xfrm>
          <a:prstGeom prst="bentConnector3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Elbow Connector 189"/>
          <p:cNvCxnSpPr>
            <a:stCxn id="9" idx="1"/>
            <a:endCxn id="6" idx="3"/>
          </p:cNvCxnSpPr>
          <p:nvPr/>
        </p:nvCxnSpPr>
        <p:spPr>
          <a:xfrm rot="10800000" flipV="1">
            <a:off x="3338131" y="3871780"/>
            <a:ext cx="591909" cy="459673"/>
          </a:xfrm>
          <a:prstGeom prst="bentConnector3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Elbow Connector 191"/>
          <p:cNvCxnSpPr>
            <a:stCxn id="10" idx="1"/>
            <a:endCxn id="6" idx="3"/>
          </p:cNvCxnSpPr>
          <p:nvPr/>
        </p:nvCxnSpPr>
        <p:spPr>
          <a:xfrm rot="10800000">
            <a:off x="3338130" y="4331455"/>
            <a:ext cx="591910" cy="1"/>
          </a:xfrm>
          <a:prstGeom prst="bentConnector3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193"/>
          <p:cNvCxnSpPr>
            <a:stCxn id="25" idx="1"/>
            <a:endCxn id="6" idx="3"/>
          </p:cNvCxnSpPr>
          <p:nvPr/>
        </p:nvCxnSpPr>
        <p:spPr>
          <a:xfrm rot="10800000">
            <a:off x="3338131" y="4331454"/>
            <a:ext cx="591911" cy="436564"/>
          </a:xfrm>
          <a:prstGeom prst="bentConnector3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" name="Elbow Connector 195"/>
          <p:cNvCxnSpPr>
            <a:stCxn id="26" idx="1"/>
            <a:endCxn id="6" idx="3"/>
          </p:cNvCxnSpPr>
          <p:nvPr/>
        </p:nvCxnSpPr>
        <p:spPr>
          <a:xfrm rot="10800000">
            <a:off x="3338130" y="4331454"/>
            <a:ext cx="582386" cy="898694"/>
          </a:xfrm>
          <a:prstGeom prst="bentConnector3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" name="Elbow Connector 197"/>
          <p:cNvCxnSpPr>
            <a:stCxn id="35" idx="1"/>
            <a:endCxn id="28" idx="3"/>
          </p:cNvCxnSpPr>
          <p:nvPr/>
        </p:nvCxnSpPr>
        <p:spPr>
          <a:xfrm rot="10800000" flipV="1">
            <a:off x="6031636" y="2380648"/>
            <a:ext cx="721929" cy="613770"/>
          </a:xfrm>
          <a:prstGeom prst="bentConnector3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Elbow Connector 199"/>
          <p:cNvCxnSpPr>
            <a:stCxn id="36" idx="1"/>
          </p:cNvCxnSpPr>
          <p:nvPr/>
        </p:nvCxnSpPr>
        <p:spPr>
          <a:xfrm rot="10800000" flipV="1">
            <a:off x="5796137" y="2796573"/>
            <a:ext cx="966205" cy="197846"/>
          </a:xfrm>
          <a:prstGeom prst="bentConnector3">
            <a:avLst>
              <a:gd name="adj1" fmla="val 37994"/>
            </a:avLst>
          </a:prstGeom>
          <a:noFill/>
          <a:ln w="2222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3" name="Elbow Connector 202"/>
          <p:cNvCxnSpPr>
            <a:stCxn id="37" idx="1"/>
            <a:endCxn id="28" idx="3"/>
          </p:cNvCxnSpPr>
          <p:nvPr/>
        </p:nvCxnSpPr>
        <p:spPr>
          <a:xfrm rot="10800000">
            <a:off x="6031636" y="2994418"/>
            <a:ext cx="730705" cy="235542"/>
          </a:xfrm>
          <a:prstGeom prst="bentConnector3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" name="Elbow Connector 204"/>
          <p:cNvCxnSpPr>
            <a:stCxn id="40" idx="1"/>
            <a:endCxn id="28" idx="3"/>
          </p:cNvCxnSpPr>
          <p:nvPr/>
        </p:nvCxnSpPr>
        <p:spPr>
          <a:xfrm rot="10800000">
            <a:off x="6031635" y="2994418"/>
            <a:ext cx="730706" cy="711792"/>
          </a:xfrm>
          <a:prstGeom prst="bentConnector3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Elbow Connector 206"/>
          <p:cNvCxnSpPr>
            <a:stCxn id="41" idx="1"/>
            <a:endCxn id="28" idx="3"/>
          </p:cNvCxnSpPr>
          <p:nvPr/>
        </p:nvCxnSpPr>
        <p:spPr>
          <a:xfrm rot="10800000">
            <a:off x="6031636" y="2994418"/>
            <a:ext cx="728701" cy="1167758"/>
          </a:xfrm>
          <a:prstGeom prst="bentConnector3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709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Unchecked </a:t>
            </a:r>
            <a:r>
              <a:rPr lang="en-IE" dirty="0" smtClean="0"/>
              <a:t>Exceptions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Unchecked exceptions represent error conditions that are considered “fatal” to program execution.</a:t>
            </a:r>
          </a:p>
          <a:p>
            <a:r>
              <a:rPr lang="en-IE" dirty="0"/>
              <a:t>You do not have to do anything with an unchecked exception.  </a:t>
            </a:r>
            <a:endParaRPr lang="en-IE" dirty="0" smtClean="0"/>
          </a:p>
          <a:p>
            <a:r>
              <a:rPr lang="en-IE" dirty="0" smtClean="0"/>
              <a:t>Your </a:t>
            </a:r>
            <a:r>
              <a:rPr lang="en-IE" dirty="0"/>
              <a:t>program will terminate with an appropriate error message</a:t>
            </a:r>
            <a:r>
              <a:rPr lang="en-IE" dirty="0" smtClean="0"/>
              <a:t>.</a:t>
            </a:r>
          </a:p>
          <a:p>
            <a:r>
              <a:rPr lang="en-IE" dirty="0"/>
              <a:t>Checked exceptions include errors such as “array index out of bounds”, “file not found” and “number format conversion”.</a:t>
            </a:r>
          </a:p>
          <a:p>
            <a:r>
              <a:rPr lang="en-IE" dirty="0"/>
              <a:t>Unchecked exceptions include errors such as “null pointer</a:t>
            </a:r>
            <a:r>
              <a:rPr lang="en-IE" dirty="0" smtClean="0"/>
              <a:t>”.</a:t>
            </a:r>
          </a:p>
          <a:p>
            <a:r>
              <a:rPr lang="en-IE" dirty="0" smtClean="0"/>
              <a:t>Unchecked </a:t>
            </a:r>
            <a:r>
              <a:rPr lang="en-IE" dirty="0"/>
              <a:t>exceptions are inherited from the core Java classes Error and </a:t>
            </a:r>
            <a:r>
              <a:rPr lang="en-IE" dirty="0" err="1"/>
              <a:t>RuntimeException</a:t>
            </a:r>
            <a:r>
              <a:rPr lang="en-IE" dirty="0" smtClean="0"/>
              <a:t>.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8D351-02EC-4078-BF9B-BC082B9104A8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694030"/>
            <a:ext cx="5136603" cy="162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51520" y="4375830"/>
            <a:ext cx="3816424" cy="70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"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73D54"/>
              </a:buClr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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73D54"/>
              </a:buClr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May be considered Runtime Errors because JVM environment detects an operation is impossible to carry out while the code is running.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67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Checked </a:t>
            </a:r>
            <a:r>
              <a:rPr lang="en-IE" dirty="0" smtClean="0"/>
              <a:t>Exceptions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Checked exceptions are inherited from the core Java class </a:t>
            </a:r>
            <a:r>
              <a:rPr lang="en-IE" dirty="0" smtClean="0"/>
              <a:t>Exception.</a:t>
            </a:r>
          </a:p>
          <a:p>
            <a:r>
              <a:rPr lang="en-IE" dirty="0"/>
              <a:t>Checked exceptions </a:t>
            </a:r>
            <a:r>
              <a:rPr lang="en-IE" dirty="0" smtClean="0"/>
              <a:t>are </a:t>
            </a:r>
            <a:r>
              <a:rPr lang="en-IE" dirty="0"/>
              <a:t>frequently considered “non fatal” to program </a:t>
            </a:r>
            <a:r>
              <a:rPr lang="en-IE" dirty="0" smtClean="0"/>
              <a:t>execution.</a:t>
            </a:r>
            <a:endParaRPr lang="en-IE" dirty="0"/>
          </a:p>
          <a:p>
            <a:r>
              <a:rPr lang="en-IE" dirty="0"/>
              <a:t>Checked exceptions must be handled in your code, or passed to parent classes for handling</a:t>
            </a:r>
            <a:r>
              <a:rPr lang="en-IE" dirty="0" smtClean="0"/>
              <a:t>.</a:t>
            </a:r>
          </a:p>
          <a:p>
            <a:pPr marL="342900" lvl="1" indent="-342900">
              <a:buClr>
                <a:schemeClr val="accent1"/>
              </a:buClr>
            </a:pPr>
            <a:r>
              <a:rPr lang="en-IE" dirty="0" smtClean="0"/>
              <a:t>May be considered </a:t>
            </a: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Logical Errors</a:t>
            </a:r>
            <a:r>
              <a:rPr lang="en-IE" dirty="0" smtClean="0"/>
              <a:t> as they occur </a:t>
            </a:r>
            <a:r>
              <a:rPr lang="en-IE" dirty="0"/>
              <a:t>when </a:t>
            </a:r>
            <a:r>
              <a:rPr lang="en-IE" dirty="0" smtClean="0"/>
              <a:t>the code doesn't </a:t>
            </a:r>
            <a:r>
              <a:rPr lang="en-IE" dirty="0"/>
              <a:t>perform the way it was intended to. 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8D351-02EC-4078-BF9B-BC082B9104A8}" type="slidenum">
              <a:rPr lang="en-IE" smtClean="0"/>
              <a:pPr>
                <a:defRPr/>
              </a:pPr>
              <a:t>9</a:t>
            </a:fld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41168"/>
            <a:ext cx="4103370" cy="1263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5443</TotalTime>
  <Words>1051</Words>
  <Application>Microsoft Office PowerPoint</Application>
  <PresentationFormat>On-screen Show (4:3)</PresentationFormat>
  <Paragraphs>182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Object Orientated Programming</vt:lpstr>
      <vt:lpstr>Object Orientated Programming</vt:lpstr>
      <vt:lpstr>Introduction</vt:lpstr>
      <vt:lpstr>Introduction: Errors and Error Handling</vt:lpstr>
      <vt:lpstr>Introduction: Typical Causes of Errors</vt:lpstr>
      <vt:lpstr>Exceptions</vt:lpstr>
      <vt:lpstr>Java Exception Class Hierarchy</vt:lpstr>
      <vt:lpstr>Unchecked Exceptions </vt:lpstr>
      <vt:lpstr>Checked Exceptions</vt:lpstr>
      <vt:lpstr>Exception Handling </vt:lpstr>
      <vt:lpstr>Catching Exceptions</vt:lpstr>
      <vt:lpstr>Catching an Exception</vt:lpstr>
      <vt:lpstr>Catching Multiple Exceptions</vt:lpstr>
      <vt:lpstr>Passing the Exception</vt:lpstr>
      <vt:lpstr>Syntax Errors</vt:lpstr>
      <vt:lpstr>Summary</vt:lpstr>
      <vt:lpstr>Questions</vt:lpstr>
    </vt:vector>
  </TitlesOfParts>
  <Company>University of Alberta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CMPUT 301 Lecture 01</dc:title>
  <dc:creator>Kenny Wong</dc:creator>
  <cp:lastModifiedBy>Frances Sheridan</cp:lastModifiedBy>
  <cp:revision>950</cp:revision>
  <cp:lastPrinted>2000-01-17T05:36:58Z</cp:lastPrinted>
  <dcterms:created xsi:type="dcterms:W3CDTF">2000-09-06T11:30:55Z</dcterms:created>
  <dcterms:modified xsi:type="dcterms:W3CDTF">2013-04-03T07:43:11Z</dcterms:modified>
</cp:coreProperties>
</file>