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38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5" r:id="rId11"/>
    <p:sldId id="291" r:id="rId12"/>
    <p:sldId id="292" r:id="rId13"/>
    <p:sldId id="293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9" r:id="rId32"/>
    <p:sldId id="314" r:id="rId33"/>
    <p:sldId id="315" r:id="rId34"/>
    <p:sldId id="316" r:id="rId35"/>
    <p:sldId id="317" r:id="rId36"/>
    <p:sldId id="31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 autoAdjust="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E3BAF-11F6-4944-9579-AF2DF04F2204}" type="datetimeFigureOut">
              <a:rPr lang="en-US" smtClean="0"/>
              <a:t>28/03/2013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456E-F443-C44C-9415-5CD013CA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28/03/2013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28/03/2013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28/03/2013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28/03/2013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28/03/2013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28/03/2013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28/03/2013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28/03/2013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28/03/2013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28/03/2013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28/03/2013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28/03/2013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28/03/2013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28/03/2013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28/03/2013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252FF0B-DFCC-DA45-987C-CB661C11C062}" type="datetimeFigureOut">
              <a:rPr lang="en-US" smtClean="0"/>
              <a:t>28/03/2013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16475"/>
            <a:ext cx="8915400" cy="1618668"/>
          </a:xfrm>
        </p:spPr>
        <p:txBody>
          <a:bodyPr>
            <a:normAutofit/>
          </a:bodyPr>
          <a:lstStyle/>
          <a:p>
            <a:r>
              <a:rPr lang="en-US" dirty="0" smtClean="0"/>
              <a:t>File Handling – FILE I/O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Carole McGloughlin	</a:t>
            </a:r>
          </a:p>
          <a:p>
            <a:r>
              <a:rPr lang="en-US" dirty="0" smtClean="0"/>
              <a:t>Frances Sheridan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2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Byte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Byte Stream in Context</a:t>
            </a:r>
          </a:p>
          <a:p>
            <a:r>
              <a:rPr lang="en-IE" dirty="0"/>
              <a:t>Using Byte Streams</a:t>
            </a:r>
          </a:p>
          <a:p>
            <a:r>
              <a:rPr lang="en-IE" dirty="0"/>
              <a:t>Byte Stream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9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2119"/>
            <a:ext cx="8913813" cy="914400"/>
          </a:xfrm>
        </p:spPr>
        <p:txBody>
          <a:bodyPr/>
          <a:lstStyle/>
          <a:p>
            <a:r>
              <a:rPr lang="en-IE" dirty="0" smtClean="0"/>
              <a:t>Byte Stream in Context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97" y="1594093"/>
            <a:ext cx="8542116" cy="3670767"/>
          </a:xfrm>
        </p:spPr>
        <p:txBody>
          <a:bodyPr/>
          <a:lstStyle/>
          <a:p>
            <a:r>
              <a:rPr lang="en-IE" sz="1600" dirty="0" smtClean="0"/>
              <a:t>Programs </a:t>
            </a:r>
            <a:r>
              <a:rPr lang="en-IE" sz="1600" dirty="0"/>
              <a:t>use byte streams to perform input and output of 8-bit </a:t>
            </a:r>
            <a:r>
              <a:rPr lang="en-IE" sz="1600" dirty="0" smtClean="0"/>
              <a:t>bytes.</a:t>
            </a:r>
            <a:endParaRPr lang="en-IE" sz="1600" dirty="0"/>
          </a:p>
          <a:p>
            <a:r>
              <a:rPr lang="en-IE" sz="1600" dirty="0" smtClean="0"/>
              <a:t>All </a:t>
            </a:r>
            <a:r>
              <a:rPr lang="en-IE" sz="1600" dirty="0"/>
              <a:t>byte stream classes are descended from </a:t>
            </a:r>
            <a:r>
              <a:rPr lang="en-IE" sz="1600" b="1" dirty="0" err="1" smtClean="0">
                <a:solidFill>
                  <a:srgbClr val="FF0000"/>
                </a:solidFill>
              </a:rPr>
              <a:t>InputStream</a:t>
            </a:r>
            <a:r>
              <a:rPr lang="en-IE" sz="1600" dirty="0" smtClean="0"/>
              <a:t> and </a:t>
            </a:r>
            <a:r>
              <a:rPr lang="en-IE" sz="1600" b="1" dirty="0" err="1" smtClean="0">
                <a:solidFill>
                  <a:srgbClr val="FF0000"/>
                </a:solidFill>
              </a:rPr>
              <a:t>OutputStream</a:t>
            </a:r>
            <a:r>
              <a:rPr lang="en-IE" sz="1600" dirty="0" smtClean="0"/>
              <a:t>.</a:t>
            </a:r>
            <a:endParaRPr lang="en-IE" sz="1600" dirty="0"/>
          </a:p>
          <a:p>
            <a:r>
              <a:rPr lang="en-IE" sz="1600" dirty="0" smtClean="0"/>
              <a:t>There </a:t>
            </a:r>
            <a:r>
              <a:rPr lang="en-IE" sz="1600" dirty="0"/>
              <a:t>are many byte stream </a:t>
            </a:r>
            <a:r>
              <a:rPr lang="en-IE" sz="1600" dirty="0" smtClean="0"/>
              <a:t>classes,</a:t>
            </a:r>
            <a:endParaRPr lang="en-IE" sz="1600" dirty="0"/>
          </a:p>
          <a:p>
            <a:pPr lvl="1"/>
            <a:r>
              <a:rPr lang="en-IE" sz="1600" b="1" dirty="0" err="1">
                <a:solidFill>
                  <a:srgbClr val="002060"/>
                </a:solidFill>
              </a:rPr>
              <a:t>FileInputStream</a:t>
            </a:r>
            <a:r>
              <a:rPr lang="en-IE" sz="1600" dirty="0" smtClean="0"/>
              <a:t> </a:t>
            </a:r>
            <a:r>
              <a:rPr lang="en-IE" sz="1600" dirty="0"/>
              <a:t>and </a:t>
            </a:r>
            <a:r>
              <a:rPr lang="en-IE" sz="1600" b="1" dirty="0" err="1">
                <a:solidFill>
                  <a:srgbClr val="002060"/>
                </a:solidFill>
              </a:rPr>
              <a:t>FileOutputStream</a:t>
            </a:r>
            <a:r>
              <a:rPr lang="en-IE" sz="1600" dirty="0" smtClean="0"/>
              <a:t>.</a:t>
            </a:r>
            <a:endParaRPr lang="en-IE" sz="1600" dirty="0"/>
          </a:p>
          <a:p>
            <a:r>
              <a:rPr lang="en-IE" sz="1600" dirty="0" smtClean="0"/>
              <a:t>They </a:t>
            </a:r>
            <a:r>
              <a:rPr lang="en-IE" sz="1600" dirty="0"/>
              <a:t>are used in much the same way; they differ mainly in the </a:t>
            </a:r>
            <a:r>
              <a:rPr lang="en-IE" sz="1600" dirty="0" smtClean="0"/>
              <a:t>way they </a:t>
            </a:r>
            <a:r>
              <a:rPr lang="en-IE" sz="1600" dirty="0"/>
              <a:t>are </a:t>
            </a:r>
            <a:r>
              <a:rPr lang="en-IE" sz="1600" dirty="0" smtClean="0"/>
              <a:t>constructed.</a:t>
            </a:r>
            <a:endParaRPr lang="en-IE" sz="1600" dirty="0"/>
          </a:p>
          <a:p>
            <a:endParaRPr lang="en-IE" dirty="0"/>
          </a:p>
        </p:txBody>
      </p:sp>
      <p:grpSp>
        <p:nvGrpSpPr>
          <p:cNvPr id="9" name="Group 8"/>
          <p:cNvGrpSpPr/>
          <p:nvPr/>
        </p:nvGrpSpPr>
        <p:grpSpPr>
          <a:xfrm>
            <a:off x="3743300" y="3857681"/>
            <a:ext cx="5170513" cy="2647076"/>
            <a:chOff x="3707904" y="3630544"/>
            <a:chExt cx="5170513" cy="264707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630544"/>
              <a:ext cx="5170513" cy="2647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Parallelogram 4"/>
            <p:cNvSpPr/>
            <p:nvPr/>
          </p:nvSpPr>
          <p:spPr>
            <a:xfrm>
              <a:off x="4116137" y="4187747"/>
              <a:ext cx="936104" cy="144016"/>
            </a:xfrm>
            <a:prstGeom prst="parallelogram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4108890" y="5584477"/>
              <a:ext cx="936104" cy="144016"/>
            </a:xfrm>
            <a:prstGeom prst="parallelogram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92080" y="3933056"/>
              <a:ext cx="1152128" cy="14401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dk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92080" y="5521026"/>
              <a:ext cx="1152128" cy="14401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9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Using </a:t>
            </a:r>
            <a:r>
              <a:rPr lang="en-IE" dirty="0"/>
              <a:t>Byte </a:t>
            </a:r>
            <a:r>
              <a:rPr lang="en-IE" dirty="0" smtClean="0"/>
              <a:t>Streams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Byte </a:t>
            </a:r>
            <a:r>
              <a:rPr lang="en-IE" dirty="0"/>
              <a:t>Stream represents a kind of low-level I/O that you should </a:t>
            </a:r>
            <a:r>
              <a:rPr lang="en-IE" dirty="0" smtClean="0"/>
              <a:t>avoid where an alternative is available, </a:t>
            </a:r>
          </a:p>
          <a:p>
            <a:pPr lvl="1"/>
            <a:r>
              <a:rPr lang="en-IE" dirty="0" smtClean="0"/>
              <a:t>If </a:t>
            </a:r>
            <a:r>
              <a:rPr lang="en-IE" dirty="0"/>
              <a:t>the data contains character data, the </a:t>
            </a:r>
            <a:r>
              <a:rPr lang="en-IE" dirty="0" smtClean="0"/>
              <a:t>best approach </a:t>
            </a:r>
            <a:r>
              <a:rPr lang="en-IE" dirty="0"/>
              <a:t>is to use character </a:t>
            </a:r>
            <a:r>
              <a:rPr lang="en-IE" dirty="0" smtClean="0"/>
              <a:t>streams.</a:t>
            </a:r>
          </a:p>
          <a:p>
            <a:pPr lvl="1"/>
            <a:r>
              <a:rPr lang="en-IE" dirty="0" smtClean="0"/>
              <a:t>There </a:t>
            </a:r>
            <a:r>
              <a:rPr lang="en-IE" dirty="0"/>
              <a:t>are also streams for more complicated data </a:t>
            </a:r>
            <a:r>
              <a:rPr lang="en-IE" dirty="0" smtClean="0"/>
              <a:t>types.</a:t>
            </a:r>
            <a:endParaRPr lang="en-IE" dirty="0"/>
          </a:p>
          <a:p>
            <a:r>
              <a:rPr lang="en-IE" dirty="0" smtClean="0"/>
              <a:t>All </a:t>
            </a:r>
            <a:r>
              <a:rPr lang="en-IE" dirty="0"/>
              <a:t>other streams are based on byte </a:t>
            </a:r>
            <a:r>
              <a:rPr lang="en-IE" dirty="0" smtClean="0"/>
              <a:t>stream.</a:t>
            </a:r>
          </a:p>
          <a:p>
            <a:r>
              <a:rPr lang="en-IE" dirty="0"/>
              <a:t>Byte streams </a:t>
            </a:r>
            <a:r>
              <a:rPr lang="en-IE" dirty="0" smtClean="0"/>
              <a:t>represents the </a:t>
            </a:r>
            <a:r>
              <a:rPr lang="en-IE" dirty="0"/>
              <a:t>most primitive </a:t>
            </a:r>
            <a:r>
              <a:rPr lang="en-IE" dirty="0" smtClean="0"/>
              <a:t>I/O type.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8D351-02EC-4078-BF9B-BC082B9104A8}" type="slidenum">
              <a:rPr lang="en-IE" smtClean="0"/>
              <a:pPr>
                <a:defRPr/>
              </a:pPr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1609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1344"/>
            <a:ext cx="8913813" cy="914400"/>
          </a:xfrm>
        </p:spPr>
        <p:txBody>
          <a:bodyPr>
            <a:normAutofit/>
          </a:bodyPr>
          <a:lstStyle/>
          <a:p>
            <a:r>
              <a:rPr lang="en-IE" dirty="0" smtClean="0"/>
              <a:t>Byte Stream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47" y="1693206"/>
            <a:ext cx="8415153" cy="4573123"/>
          </a:xfrm>
        </p:spPr>
        <p:txBody>
          <a:bodyPr>
            <a:normAutofit/>
          </a:bodyPr>
          <a:lstStyle/>
          <a:p>
            <a:r>
              <a:rPr lang="en-IE" dirty="0" smtClean="0"/>
              <a:t>Create a new NetBeans project </a:t>
            </a:r>
            <a:r>
              <a:rPr lang="en-IE" dirty="0"/>
              <a:t>called, </a:t>
            </a:r>
            <a:r>
              <a:rPr lang="en-IE" dirty="0" err="1" smtClean="0"/>
              <a:t>ByteStreamApp</a:t>
            </a:r>
            <a:r>
              <a:rPr lang="en-IE" dirty="0" smtClean="0"/>
              <a:t>.</a:t>
            </a:r>
            <a:endParaRPr lang="en-IE" dirty="0"/>
          </a:p>
          <a:p>
            <a:r>
              <a:rPr lang="en-IE" dirty="0" smtClean="0"/>
              <a:t>Use </a:t>
            </a:r>
            <a:r>
              <a:rPr lang="en-IE" b="1" dirty="0" err="1">
                <a:solidFill>
                  <a:schemeClr val="accent6">
                    <a:lumMod val="75000"/>
                  </a:schemeClr>
                </a:solidFill>
              </a:rPr>
              <a:t>FileInputStream</a:t>
            </a:r>
            <a:r>
              <a:rPr lang="en-IE" dirty="0"/>
              <a:t> &amp; </a:t>
            </a:r>
            <a:r>
              <a:rPr lang="en-IE" b="1" dirty="0" err="1" smtClean="0">
                <a:solidFill>
                  <a:schemeClr val="accent1">
                    <a:lumMod val="75000"/>
                  </a:schemeClr>
                </a:solidFill>
              </a:rPr>
              <a:t>FileOutputStream</a:t>
            </a:r>
            <a:r>
              <a:rPr lang="en-IE" dirty="0" smtClean="0"/>
              <a:t> to preform a file byte copy,</a:t>
            </a:r>
          </a:p>
          <a:p>
            <a:endParaRPr lang="en-IE" dirty="0" smtClean="0"/>
          </a:p>
          <a:p>
            <a:endParaRPr lang="en-IE" dirty="0"/>
          </a:p>
        </p:txBody>
      </p:sp>
      <p:grpSp>
        <p:nvGrpSpPr>
          <p:cNvPr id="35" name="Group 34"/>
          <p:cNvGrpSpPr/>
          <p:nvPr/>
        </p:nvGrpSpPr>
        <p:grpSpPr>
          <a:xfrm>
            <a:off x="5220072" y="3212976"/>
            <a:ext cx="2774079" cy="367178"/>
            <a:chOff x="5220072" y="3212976"/>
            <a:chExt cx="2774079" cy="367178"/>
          </a:xfrm>
        </p:grpSpPr>
        <p:sp>
          <p:nvSpPr>
            <p:cNvPr id="6" name="Rectangle 5"/>
            <p:cNvSpPr/>
            <p:nvPr/>
          </p:nvSpPr>
          <p:spPr>
            <a:xfrm>
              <a:off x="5220072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T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36096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h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52120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e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59363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 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75387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b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86797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r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90542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o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98007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w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14031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n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30055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 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46079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f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562103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o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78127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x</a:t>
              </a:r>
              <a:endParaRPr lang="en-IE" sz="1800" dirty="0">
                <a:latin typeface="+mj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220072" y="5417152"/>
            <a:ext cx="1693959" cy="367178"/>
            <a:chOff x="5220072" y="4149080"/>
            <a:chExt cx="1693959" cy="367178"/>
          </a:xfrm>
        </p:grpSpPr>
        <p:sp>
          <p:nvSpPr>
            <p:cNvPr id="37" name="Rectangle 36"/>
            <p:cNvSpPr/>
            <p:nvPr/>
          </p:nvSpPr>
          <p:spPr>
            <a:xfrm>
              <a:off x="5220072" y="4149080"/>
              <a:ext cx="216024" cy="36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b="1" dirty="0" smtClean="0">
                  <a:solidFill>
                    <a:schemeClr val="bg1"/>
                  </a:solidFill>
                  <a:latin typeface="+mj-lt"/>
                </a:rPr>
                <a:t>T</a:t>
              </a:r>
              <a:endParaRPr lang="en-IE" sz="1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436096" y="4149080"/>
              <a:ext cx="216024" cy="36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b="1" dirty="0" smtClean="0">
                  <a:solidFill>
                    <a:schemeClr val="bg1"/>
                  </a:solidFill>
                  <a:latin typeface="+mj-lt"/>
                </a:rPr>
                <a:t>h</a:t>
              </a:r>
              <a:endParaRPr lang="en-IE" sz="1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52120" y="4149080"/>
              <a:ext cx="216024" cy="36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b="1" dirty="0" smtClean="0">
                  <a:solidFill>
                    <a:schemeClr val="bg1"/>
                  </a:solidFill>
                  <a:latin typeface="+mj-lt"/>
                </a:rPr>
                <a:t>e</a:t>
              </a:r>
              <a:endParaRPr lang="en-IE" sz="1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59363" y="4149080"/>
              <a:ext cx="216024" cy="36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b="1" dirty="0" smtClean="0">
                  <a:solidFill>
                    <a:schemeClr val="bg1"/>
                  </a:solidFill>
                  <a:latin typeface="+mj-lt"/>
                </a:rPr>
                <a:t> </a:t>
              </a:r>
              <a:endParaRPr lang="en-IE" sz="1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75387" y="4149080"/>
              <a:ext cx="216024" cy="36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b="1" dirty="0" smtClean="0">
                  <a:solidFill>
                    <a:schemeClr val="bg1"/>
                  </a:solidFill>
                  <a:latin typeface="+mj-lt"/>
                </a:rPr>
                <a:t>b</a:t>
              </a:r>
              <a:endParaRPr lang="en-IE" sz="1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86797" y="4149080"/>
              <a:ext cx="216024" cy="36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b="1" dirty="0" smtClean="0">
                  <a:solidFill>
                    <a:schemeClr val="bg1"/>
                  </a:solidFill>
                  <a:latin typeface="+mj-lt"/>
                </a:rPr>
                <a:t>r</a:t>
              </a:r>
              <a:endParaRPr lang="en-IE" sz="1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490542" y="4149080"/>
              <a:ext cx="216024" cy="36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b="1" dirty="0" smtClean="0">
                  <a:solidFill>
                    <a:schemeClr val="bg1"/>
                  </a:solidFill>
                  <a:latin typeface="+mj-lt"/>
                </a:rPr>
                <a:t>o</a:t>
              </a:r>
              <a:endParaRPr lang="en-IE" sz="1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698007" y="4149080"/>
              <a:ext cx="216024" cy="36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b="1" dirty="0" smtClean="0">
                  <a:solidFill>
                    <a:schemeClr val="bg1"/>
                  </a:solidFill>
                  <a:latin typeface="+mj-lt"/>
                </a:rPr>
                <a:t>w</a:t>
              </a:r>
              <a:endParaRPr lang="en-IE" sz="1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53" name="Elbow Connector 52"/>
          <p:cNvCxnSpPr>
            <a:stCxn id="29" idx="2"/>
          </p:cNvCxnSpPr>
          <p:nvPr/>
        </p:nvCxnSpPr>
        <p:spPr>
          <a:xfrm rot="5400000">
            <a:off x="6339280" y="3533065"/>
            <a:ext cx="419650" cy="513828"/>
          </a:xfrm>
          <a:prstGeom prst="bentConnector3">
            <a:avLst>
              <a:gd name="adj1" fmla="val 3865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871184" y="4653136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b="1" dirty="0" err="1" smtClean="0"/>
              <a:t>out.write</a:t>
            </a:r>
            <a:r>
              <a:rPr lang="en-IE" sz="1400" b="1" dirty="0" smtClean="0"/>
              <a:t>(</a:t>
            </a:r>
            <a:r>
              <a:rPr lang="en-IE" sz="1400" b="1" dirty="0" err="1" smtClean="0"/>
              <a:t>fileByte</a:t>
            </a:r>
            <a:r>
              <a:rPr lang="en-IE" sz="1400" b="1" dirty="0" smtClean="0"/>
              <a:t>)</a:t>
            </a:r>
            <a:endParaRPr lang="en-IE" sz="1400" b="1" dirty="0"/>
          </a:p>
        </p:txBody>
      </p:sp>
      <p:cxnSp>
        <p:nvCxnSpPr>
          <p:cNvPr id="60" name="Elbow Connector 59"/>
          <p:cNvCxnSpPr/>
          <p:nvPr/>
        </p:nvCxnSpPr>
        <p:spPr>
          <a:xfrm rot="5400000">
            <a:off x="6704208" y="5062725"/>
            <a:ext cx="419649" cy="216027"/>
          </a:xfrm>
          <a:prstGeom prst="bentConnector3">
            <a:avLst>
              <a:gd name="adj1" fmla="val 3865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56757" y="3999804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b="1" dirty="0" err="1" smtClean="0"/>
              <a:t>fileByte</a:t>
            </a:r>
            <a:r>
              <a:rPr lang="en-IE" sz="1400" b="1" dirty="0" smtClean="0"/>
              <a:t> = </a:t>
            </a:r>
            <a:r>
              <a:rPr lang="en-IE" sz="1400" b="1" dirty="0" err="1" smtClean="0"/>
              <a:t>in.read</a:t>
            </a:r>
            <a:r>
              <a:rPr lang="en-IE" sz="1400" b="1" dirty="0" smtClean="0"/>
              <a:t>()</a:t>
            </a:r>
            <a:endParaRPr lang="en-IE" sz="1400" b="1" dirty="0"/>
          </a:p>
        </p:txBody>
      </p:sp>
      <p:cxnSp>
        <p:nvCxnSpPr>
          <p:cNvPr id="72" name="Curved Connector 71"/>
          <p:cNvCxnSpPr>
            <a:stCxn id="64" idx="1"/>
          </p:cNvCxnSpPr>
          <p:nvPr/>
        </p:nvCxnSpPr>
        <p:spPr>
          <a:xfrm rot="10800000" flipV="1">
            <a:off x="5856757" y="4153692"/>
            <a:ext cx="12700" cy="649635"/>
          </a:xfrm>
          <a:prstGeom prst="curvedConnector4">
            <a:avLst>
              <a:gd name="adj1" fmla="val 3600000"/>
              <a:gd name="adj2" fmla="val 99965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59" idx="3"/>
            <a:endCxn id="64" idx="3"/>
          </p:cNvCxnSpPr>
          <p:nvPr/>
        </p:nvCxnSpPr>
        <p:spPr>
          <a:xfrm flipV="1">
            <a:off x="7596336" y="4153693"/>
            <a:ext cx="12700" cy="653332"/>
          </a:xfrm>
          <a:prstGeom prst="curvedConnector3">
            <a:avLst>
              <a:gd name="adj1" fmla="val 43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>
          <a:xfrm>
            <a:off x="309747" y="3062197"/>
            <a:ext cx="4677185" cy="3489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public class ByteStreamApp </a:t>
            </a:r>
            <a:r>
              <a:rPr lang="en-IE" dirty="0" smtClean="0">
                <a:latin typeface="Courier"/>
                <a:cs typeface="Courier"/>
              </a:rPr>
              <a:t>{</a:t>
            </a:r>
            <a:endParaRPr lang="en-IE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	public static void main(String[] args) throws IOException 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	</a:t>
            </a:r>
            <a:r>
              <a:rPr lang="en-IE" dirty="0" smtClean="0">
                <a:latin typeface="Courier"/>
                <a:cs typeface="Courier"/>
              </a:rPr>
              <a:t>FileInputStream </a:t>
            </a:r>
            <a:r>
              <a:rPr lang="en-IE" dirty="0">
                <a:latin typeface="Courier"/>
                <a:cs typeface="Courier"/>
              </a:rPr>
              <a:t>in = null;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</a:t>
            </a:r>
            <a:r>
              <a:rPr lang="en-IE" dirty="0" smtClean="0">
                <a:latin typeface="Courier"/>
                <a:cs typeface="Courier"/>
              </a:rPr>
              <a:t> FileOutputStream </a:t>
            </a:r>
            <a:r>
              <a:rPr lang="en-IE" dirty="0">
                <a:latin typeface="Courier"/>
                <a:cs typeface="Courier"/>
              </a:rPr>
              <a:t>out = null;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		in = new FileInputStream("build.xml");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out = new FileOutputStream("build-byte-copy.xml");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int fileByte;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        while ((fileByte = in.read()) != -1) 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            </a:t>
            </a:r>
            <a:r>
              <a:rPr lang="en-IE" b="1" dirty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out.write(fileByte);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        }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if (in != null) 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    in.close();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}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if (out != null) 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    out.close();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}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808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Character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Byte Stream Context</a:t>
            </a:r>
          </a:p>
          <a:p>
            <a:r>
              <a:rPr lang="en-IE" dirty="0"/>
              <a:t>Using Character Streams</a:t>
            </a:r>
          </a:p>
          <a:p>
            <a:r>
              <a:rPr lang="en-IE" dirty="0"/>
              <a:t>Byte Stream Example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68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0173"/>
            <a:ext cx="8913813" cy="914400"/>
          </a:xfrm>
        </p:spPr>
        <p:txBody>
          <a:bodyPr/>
          <a:lstStyle/>
          <a:p>
            <a:r>
              <a:rPr lang="en-IE" dirty="0" smtClean="0"/>
              <a:t>Character Stream in Context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71" y="1414005"/>
            <a:ext cx="8511141" cy="3573979"/>
          </a:xfrm>
        </p:spPr>
        <p:txBody>
          <a:bodyPr>
            <a:normAutofit/>
          </a:bodyPr>
          <a:lstStyle/>
          <a:p>
            <a:r>
              <a:rPr lang="en-IE" sz="1600" dirty="0" smtClean="0"/>
              <a:t>The </a:t>
            </a:r>
            <a:r>
              <a:rPr lang="en-IE" sz="1600" dirty="0"/>
              <a:t>Java platform stores character values using Unicode conventions </a:t>
            </a:r>
          </a:p>
          <a:p>
            <a:r>
              <a:rPr lang="en-IE" sz="1600" dirty="0" smtClean="0"/>
              <a:t>Character </a:t>
            </a:r>
            <a:r>
              <a:rPr lang="en-IE" sz="1600" dirty="0"/>
              <a:t>stream I/O automatically translates this internal format to and from the local character set. </a:t>
            </a:r>
          </a:p>
          <a:p>
            <a:pPr lvl="1"/>
            <a:r>
              <a:rPr lang="en-IE" sz="1600" dirty="0" smtClean="0"/>
              <a:t>In </a:t>
            </a:r>
            <a:r>
              <a:rPr lang="en-IE" sz="1600" dirty="0"/>
              <a:t>Western locales, the local character set is usually an 8-bit superset of ASCII. </a:t>
            </a:r>
          </a:p>
          <a:p>
            <a:r>
              <a:rPr lang="en-IE" sz="1600" dirty="0" smtClean="0"/>
              <a:t>All </a:t>
            </a:r>
            <a:r>
              <a:rPr lang="en-IE" sz="1600" dirty="0"/>
              <a:t>character stream classes are descended from </a:t>
            </a:r>
            <a:r>
              <a:rPr lang="en-IE" sz="1600" b="1" dirty="0">
                <a:solidFill>
                  <a:srgbClr val="FF0000"/>
                </a:solidFill>
              </a:rPr>
              <a:t>Reader</a:t>
            </a:r>
            <a:r>
              <a:rPr lang="en-IE" sz="1600" dirty="0"/>
              <a:t> and </a:t>
            </a:r>
            <a:r>
              <a:rPr lang="en-IE" sz="1600" b="1" dirty="0">
                <a:solidFill>
                  <a:srgbClr val="FF0000"/>
                </a:solidFill>
              </a:rPr>
              <a:t>Writer</a:t>
            </a:r>
            <a:r>
              <a:rPr lang="en-IE" sz="1600" dirty="0"/>
              <a:t> </a:t>
            </a:r>
          </a:p>
          <a:p>
            <a:r>
              <a:rPr lang="en-IE" sz="1600" dirty="0" smtClean="0"/>
              <a:t>As </a:t>
            </a:r>
            <a:r>
              <a:rPr lang="en-IE" sz="1600" dirty="0"/>
              <a:t>with byte streams, there are character stream classes that </a:t>
            </a:r>
            <a:r>
              <a:rPr lang="en-IE" sz="1600" dirty="0" smtClean="0"/>
              <a:t>specialise </a:t>
            </a:r>
            <a:r>
              <a:rPr lang="en-IE" sz="1600" dirty="0"/>
              <a:t>in file </a:t>
            </a:r>
            <a:r>
              <a:rPr lang="en-IE" sz="1600" dirty="0" smtClean="0"/>
              <a:t>I/O, </a:t>
            </a:r>
          </a:p>
          <a:p>
            <a:pPr lvl="1"/>
            <a:r>
              <a:rPr lang="en-IE" sz="1600" b="1" dirty="0" err="1" smtClean="0">
                <a:solidFill>
                  <a:srgbClr val="002060"/>
                </a:solidFill>
              </a:rPr>
              <a:t>FileReader</a:t>
            </a:r>
            <a:r>
              <a:rPr lang="en-IE" sz="1600" dirty="0" smtClean="0"/>
              <a:t> </a:t>
            </a:r>
            <a:r>
              <a:rPr lang="en-IE" sz="1600" dirty="0"/>
              <a:t>and </a:t>
            </a:r>
            <a:r>
              <a:rPr lang="en-IE" sz="1600" b="1" dirty="0" err="1">
                <a:solidFill>
                  <a:srgbClr val="002060"/>
                </a:solidFill>
              </a:rPr>
              <a:t>FileWriter</a:t>
            </a:r>
            <a:r>
              <a:rPr lang="en-IE" sz="1600" dirty="0"/>
              <a:t>. </a:t>
            </a:r>
          </a:p>
          <a:p>
            <a:endParaRPr lang="en-IE" dirty="0"/>
          </a:p>
        </p:txBody>
      </p:sp>
      <p:grpSp>
        <p:nvGrpSpPr>
          <p:cNvPr id="10" name="Group 9"/>
          <p:cNvGrpSpPr/>
          <p:nvPr/>
        </p:nvGrpSpPr>
        <p:grpSpPr>
          <a:xfrm>
            <a:off x="4566359" y="3903397"/>
            <a:ext cx="4501644" cy="2744328"/>
            <a:chOff x="4390836" y="3573016"/>
            <a:chExt cx="4501644" cy="274432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836" y="3573016"/>
              <a:ext cx="4501644" cy="2744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Parallelogram 5"/>
            <p:cNvSpPr/>
            <p:nvPr/>
          </p:nvSpPr>
          <p:spPr>
            <a:xfrm>
              <a:off x="4735636" y="4843968"/>
              <a:ext cx="807328" cy="144016"/>
            </a:xfrm>
            <a:prstGeom prst="parallelogram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77992" y="4915976"/>
              <a:ext cx="913244" cy="14401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rgbClr val="002060"/>
                </a:solidFill>
              </a:endParaRPr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4735636" y="5404792"/>
              <a:ext cx="807328" cy="144016"/>
            </a:xfrm>
            <a:prstGeom prst="parallelogram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86104" y="5623197"/>
              <a:ext cx="518344" cy="14401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1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Character Streams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For most applications, I/O with character streams is no more complicated than I/O with byte </a:t>
            </a:r>
            <a:r>
              <a:rPr lang="en-IE" dirty="0" smtClean="0"/>
              <a:t>streams,</a:t>
            </a:r>
            <a:endParaRPr lang="en-IE" dirty="0"/>
          </a:p>
          <a:p>
            <a:pPr lvl="1"/>
            <a:r>
              <a:rPr lang="en-IE" dirty="0" smtClean="0"/>
              <a:t>Input </a:t>
            </a:r>
            <a:r>
              <a:rPr lang="en-IE" dirty="0"/>
              <a:t>and output done with stream </a:t>
            </a:r>
            <a:r>
              <a:rPr lang="en-IE" dirty="0" smtClean="0"/>
              <a:t>classes automatically </a:t>
            </a:r>
            <a:r>
              <a:rPr lang="en-IE" dirty="0"/>
              <a:t>translates to and from the </a:t>
            </a:r>
            <a:r>
              <a:rPr lang="en-IE" dirty="0" smtClean="0"/>
              <a:t>local character </a:t>
            </a:r>
            <a:r>
              <a:rPr lang="en-IE" dirty="0"/>
              <a:t>set.</a:t>
            </a:r>
          </a:p>
          <a:p>
            <a:pPr lvl="1"/>
            <a:r>
              <a:rPr lang="en-IE" dirty="0" smtClean="0"/>
              <a:t>A </a:t>
            </a:r>
            <a:r>
              <a:rPr lang="en-IE" dirty="0"/>
              <a:t>program that uses character streams in place of byte streams automatically adapts to the local character set and is ready for </a:t>
            </a:r>
            <a:r>
              <a:rPr lang="en-IE" dirty="0" smtClean="0"/>
              <a:t>internationalisation </a:t>
            </a:r>
            <a:r>
              <a:rPr lang="en-IE" dirty="0"/>
              <a:t>— all without extra effort by the programmer. </a:t>
            </a:r>
          </a:p>
          <a:p>
            <a:pPr lvl="1"/>
            <a:r>
              <a:rPr lang="en-IE" dirty="0" smtClean="0"/>
              <a:t>If internationalisation </a:t>
            </a:r>
            <a:r>
              <a:rPr lang="en-IE" dirty="0"/>
              <a:t>isn't a priority, you can simply use the character stream classes without paying much attention to character set issues. </a:t>
            </a:r>
          </a:p>
          <a:p>
            <a:pPr lvl="1"/>
            <a:r>
              <a:rPr lang="en-IE" dirty="0" smtClean="0"/>
              <a:t>Later</a:t>
            </a:r>
            <a:r>
              <a:rPr lang="en-IE" dirty="0"/>
              <a:t>, if </a:t>
            </a:r>
            <a:r>
              <a:rPr lang="en-IE" dirty="0" smtClean="0"/>
              <a:t>internationalisation </a:t>
            </a:r>
            <a:r>
              <a:rPr lang="en-IE" dirty="0"/>
              <a:t>becomes a priority, your program can be adapted without extensive recoding.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700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0822"/>
            <a:ext cx="8913813" cy="914400"/>
          </a:xfrm>
        </p:spPr>
        <p:txBody>
          <a:bodyPr>
            <a:normAutofit/>
          </a:bodyPr>
          <a:lstStyle/>
          <a:p>
            <a:r>
              <a:rPr lang="en-IE" dirty="0" smtClean="0"/>
              <a:t>Character Stream </a:t>
            </a:r>
            <a:r>
              <a:rPr lang="en-IE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504066"/>
            <a:ext cx="7610476" cy="1404242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Create a new NetBeans project called, </a:t>
            </a:r>
            <a:r>
              <a:rPr lang="en-IE" dirty="0" err="1"/>
              <a:t>CharacterStreamApp</a:t>
            </a:r>
            <a:r>
              <a:rPr lang="en-IE" dirty="0"/>
              <a:t>.</a:t>
            </a:r>
          </a:p>
          <a:p>
            <a:r>
              <a:rPr lang="en-IE" dirty="0" smtClean="0"/>
              <a:t>Use </a:t>
            </a:r>
            <a:r>
              <a:rPr lang="en-IE" b="1" dirty="0">
                <a:solidFill>
                  <a:schemeClr val="accent6">
                    <a:lumMod val="75000"/>
                  </a:schemeClr>
                </a:solidFill>
              </a:rPr>
              <a:t>FileReader</a:t>
            </a:r>
            <a:r>
              <a:rPr lang="en-IE" dirty="0"/>
              <a:t> &amp; </a:t>
            </a:r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FileWriter</a:t>
            </a:r>
            <a:r>
              <a:rPr lang="en-IE" dirty="0"/>
              <a:t> to </a:t>
            </a:r>
            <a:r>
              <a:rPr lang="en-IE" dirty="0" smtClean="0"/>
              <a:t>preform a file character based copy,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220072" y="3212976"/>
            <a:ext cx="2774079" cy="367178"/>
            <a:chOff x="5220072" y="3212976"/>
            <a:chExt cx="2774079" cy="367178"/>
          </a:xfrm>
        </p:grpSpPr>
        <p:sp>
          <p:nvSpPr>
            <p:cNvPr id="6" name="Rectangle 5"/>
            <p:cNvSpPr/>
            <p:nvPr/>
          </p:nvSpPr>
          <p:spPr>
            <a:xfrm>
              <a:off x="5220072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T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36096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h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52120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e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59363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 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75387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b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86797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r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90542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o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98007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w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14031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n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30055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 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46079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f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562103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o</a:t>
              </a:r>
              <a:endParaRPr lang="en-IE" sz="1800" dirty="0">
                <a:latin typeface="+mj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78127" y="3212976"/>
              <a:ext cx="216024" cy="3671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dirty="0" smtClean="0">
                  <a:latin typeface="+mj-lt"/>
                </a:rPr>
                <a:t>x</a:t>
              </a:r>
              <a:endParaRPr lang="en-IE" sz="1800" dirty="0">
                <a:latin typeface="+mj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220072" y="5417152"/>
            <a:ext cx="1693959" cy="367178"/>
            <a:chOff x="5220072" y="4149080"/>
            <a:chExt cx="1693959" cy="367178"/>
          </a:xfrm>
        </p:grpSpPr>
        <p:sp>
          <p:nvSpPr>
            <p:cNvPr id="37" name="Rectangle 36"/>
            <p:cNvSpPr/>
            <p:nvPr/>
          </p:nvSpPr>
          <p:spPr>
            <a:xfrm>
              <a:off x="5220072" y="4149080"/>
              <a:ext cx="216024" cy="36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b="1" dirty="0" smtClean="0">
                  <a:solidFill>
                    <a:schemeClr val="bg1"/>
                  </a:solidFill>
                  <a:latin typeface="+mj-lt"/>
                </a:rPr>
                <a:t>T</a:t>
              </a:r>
              <a:endParaRPr lang="en-IE" sz="1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436096" y="4149080"/>
              <a:ext cx="216024" cy="36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b="1" dirty="0" smtClean="0">
                  <a:solidFill>
                    <a:schemeClr val="bg1"/>
                  </a:solidFill>
                  <a:latin typeface="+mj-lt"/>
                </a:rPr>
                <a:t>h</a:t>
              </a:r>
              <a:endParaRPr lang="en-IE" sz="1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52120" y="4149080"/>
              <a:ext cx="216024" cy="36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b="1" dirty="0" smtClean="0">
                  <a:solidFill>
                    <a:schemeClr val="bg1"/>
                  </a:solidFill>
                  <a:latin typeface="+mj-lt"/>
                </a:rPr>
                <a:t>e</a:t>
              </a:r>
              <a:endParaRPr lang="en-IE" sz="1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59363" y="4149080"/>
              <a:ext cx="216024" cy="36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b="1" dirty="0" smtClean="0">
                  <a:solidFill>
                    <a:schemeClr val="bg1"/>
                  </a:solidFill>
                  <a:latin typeface="+mj-lt"/>
                </a:rPr>
                <a:t> </a:t>
              </a:r>
              <a:endParaRPr lang="en-IE" sz="1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75387" y="4149080"/>
              <a:ext cx="216024" cy="36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b="1" dirty="0" smtClean="0">
                  <a:solidFill>
                    <a:schemeClr val="bg1"/>
                  </a:solidFill>
                  <a:latin typeface="+mj-lt"/>
                </a:rPr>
                <a:t>b</a:t>
              </a:r>
              <a:endParaRPr lang="en-IE" sz="1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86797" y="4149080"/>
              <a:ext cx="216024" cy="36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b="1" dirty="0" smtClean="0">
                  <a:solidFill>
                    <a:schemeClr val="bg1"/>
                  </a:solidFill>
                  <a:latin typeface="+mj-lt"/>
                </a:rPr>
                <a:t>r</a:t>
              </a:r>
              <a:endParaRPr lang="en-IE" sz="1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490542" y="4149080"/>
              <a:ext cx="216024" cy="36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b="1" dirty="0" smtClean="0">
                  <a:solidFill>
                    <a:schemeClr val="bg1"/>
                  </a:solidFill>
                  <a:latin typeface="+mj-lt"/>
                </a:rPr>
                <a:t>o</a:t>
              </a:r>
              <a:endParaRPr lang="en-IE" sz="1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698007" y="4149080"/>
              <a:ext cx="216024" cy="36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800" b="1" dirty="0" smtClean="0">
                  <a:solidFill>
                    <a:schemeClr val="bg1"/>
                  </a:solidFill>
                  <a:latin typeface="+mj-lt"/>
                </a:rPr>
                <a:t>w</a:t>
              </a:r>
              <a:endParaRPr lang="en-IE" sz="1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53" name="Elbow Connector 52"/>
          <p:cNvCxnSpPr>
            <a:stCxn id="29" idx="2"/>
          </p:cNvCxnSpPr>
          <p:nvPr/>
        </p:nvCxnSpPr>
        <p:spPr>
          <a:xfrm rot="5400000">
            <a:off x="6339280" y="3533065"/>
            <a:ext cx="419650" cy="513828"/>
          </a:xfrm>
          <a:prstGeom prst="bentConnector3">
            <a:avLst>
              <a:gd name="adj1" fmla="val 3865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02454" y="4653136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b="1" dirty="0" err="1" smtClean="0">
                <a:latin typeface="Arial" pitchFamily="34" charset="0"/>
                <a:cs typeface="Arial" pitchFamily="34" charset="0"/>
              </a:rPr>
              <a:t>out.write</a:t>
            </a:r>
            <a:r>
              <a:rPr lang="en-IE" sz="1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IE" sz="1400" b="1" dirty="0" err="1" smtClean="0">
                <a:latin typeface="Arial" pitchFamily="34" charset="0"/>
                <a:cs typeface="Arial" pitchFamily="34" charset="0"/>
              </a:rPr>
              <a:t>fileChar</a:t>
            </a:r>
            <a:r>
              <a:rPr lang="en-IE" sz="1400" b="1" dirty="0">
                <a:latin typeface="Arial" pitchFamily="34" charset="0"/>
                <a:cs typeface="Arial" pitchFamily="34" charset="0"/>
              </a:rPr>
              <a:t>)</a:t>
            </a:r>
            <a:endParaRPr lang="en-IE" sz="1400" b="1" dirty="0"/>
          </a:p>
        </p:txBody>
      </p:sp>
      <p:cxnSp>
        <p:nvCxnSpPr>
          <p:cNvPr id="60" name="Elbow Connector 59"/>
          <p:cNvCxnSpPr/>
          <p:nvPr/>
        </p:nvCxnSpPr>
        <p:spPr>
          <a:xfrm rot="5400000">
            <a:off x="6704208" y="5062725"/>
            <a:ext cx="419649" cy="216027"/>
          </a:xfrm>
          <a:prstGeom prst="bentConnector3">
            <a:avLst>
              <a:gd name="adj1" fmla="val 3865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741546" y="3999804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b="1" dirty="0" err="1">
                <a:latin typeface="Arial" pitchFamily="34" charset="0"/>
                <a:cs typeface="Arial" pitchFamily="34" charset="0"/>
              </a:rPr>
              <a:t>fileChar</a:t>
            </a:r>
            <a:r>
              <a:rPr lang="en-IE" sz="14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n-IE" sz="1400" b="1" dirty="0" err="1" smtClean="0">
                <a:latin typeface="Arial" pitchFamily="34" charset="0"/>
                <a:cs typeface="Arial" pitchFamily="34" charset="0"/>
              </a:rPr>
              <a:t>in.read</a:t>
            </a:r>
            <a:r>
              <a:rPr lang="en-IE" sz="1400" b="1" dirty="0">
                <a:latin typeface="Arial" pitchFamily="34" charset="0"/>
                <a:cs typeface="Arial" pitchFamily="34" charset="0"/>
              </a:rPr>
              <a:t>()</a:t>
            </a:r>
            <a:endParaRPr lang="en-IE" sz="1400" b="1" dirty="0"/>
          </a:p>
        </p:txBody>
      </p:sp>
      <p:cxnSp>
        <p:nvCxnSpPr>
          <p:cNvPr id="72" name="Curved Connector 71"/>
          <p:cNvCxnSpPr>
            <a:stCxn id="64" idx="1"/>
            <a:endCxn id="59" idx="1"/>
          </p:cNvCxnSpPr>
          <p:nvPr/>
        </p:nvCxnSpPr>
        <p:spPr>
          <a:xfrm rot="10800000" flipH="1" flipV="1">
            <a:off x="5741546" y="4153693"/>
            <a:ext cx="260908" cy="653332"/>
          </a:xfrm>
          <a:prstGeom prst="curvedConnector3">
            <a:avLst>
              <a:gd name="adj1" fmla="val -87617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59" idx="3"/>
            <a:endCxn id="64" idx="3"/>
          </p:cNvCxnSpPr>
          <p:nvPr/>
        </p:nvCxnSpPr>
        <p:spPr>
          <a:xfrm flipH="1" flipV="1">
            <a:off x="7501964" y="4153693"/>
            <a:ext cx="216024" cy="653332"/>
          </a:xfrm>
          <a:prstGeom prst="curvedConnector3">
            <a:avLst>
              <a:gd name="adj1" fmla="val -10582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>
          <a:xfrm>
            <a:off x="364467" y="2908308"/>
            <a:ext cx="4677185" cy="3489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public class CharacterStreamApp 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	public static void main(String[] args) throws IOException 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		FileReader in = null;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FileWriter out = null;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in = new FileReader("build.xml");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out = new FileWriter("build-char-copy.xml");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int fileChar;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        while ((fileChar = in.read()) != -1) 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           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            </a:t>
            </a:r>
            <a:r>
              <a:rPr lang="en-IE" b="1" dirty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out.write(fileChar);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        }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if (in != null) 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			in.close();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}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if (out != null) 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			out.close();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}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247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Buffered Stream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Buffered Streams in Context</a:t>
            </a:r>
          </a:p>
          <a:p>
            <a:r>
              <a:rPr lang="en-IE" dirty="0"/>
              <a:t>Combining &amp; Wrapping Streams</a:t>
            </a:r>
          </a:p>
          <a:p>
            <a:r>
              <a:rPr lang="en-IE" dirty="0"/>
              <a:t>Line-Oriented I/O</a:t>
            </a:r>
          </a:p>
          <a:p>
            <a:r>
              <a:rPr lang="en-IE" dirty="0"/>
              <a:t>Combining Streams for Line-Oriented I/O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4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8594"/>
            <a:ext cx="8913813" cy="914400"/>
          </a:xfrm>
        </p:spPr>
        <p:txBody>
          <a:bodyPr/>
          <a:lstStyle/>
          <a:p>
            <a:r>
              <a:rPr lang="en-IE" dirty="0"/>
              <a:t>Buffered </a:t>
            </a:r>
            <a:r>
              <a:rPr lang="en-IE" dirty="0" smtClean="0"/>
              <a:t>Streams in Context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37010"/>
            <a:ext cx="4392488" cy="3039343"/>
          </a:xfrm>
        </p:spPr>
        <p:txBody>
          <a:bodyPr/>
          <a:lstStyle/>
          <a:p>
            <a:r>
              <a:rPr lang="en-IE" dirty="0"/>
              <a:t>There are four buffered stream classes used to wrap </a:t>
            </a:r>
            <a:r>
              <a:rPr lang="en-IE" dirty="0" err="1"/>
              <a:t>unbuffered</a:t>
            </a:r>
            <a:r>
              <a:rPr lang="en-IE" dirty="0"/>
              <a:t> streams: </a:t>
            </a:r>
            <a:endParaRPr lang="en-IE" dirty="0" smtClean="0"/>
          </a:p>
          <a:p>
            <a:pPr lvl="1"/>
            <a:r>
              <a:rPr lang="en-IE" b="1" dirty="0" err="1" smtClean="0">
                <a:solidFill>
                  <a:srgbClr val="FF0000"/>
                </a:solidFill>
              </a:rPr>
              <a:t>BufferedInputStream</a:t>
            </a:r>
            <a:r>
              <a:rPr lang="en-IE" dirty="0" smtClean="0"/>
              <a:t> </a:t>
            </a:r>
            <a:r>
              <a:rPr lang="en-IE" dirty="0"/>
              <a:t>and </a:t>
            </a:r>
            <a:r>
              <a:rPr lang="en-IE" b="1" dirty="0" err="1">
                <a:solidFill>
                  <a:srgbClr val="FF0000"/>
                </a:solidFill>
              </a:rPr>
              <a:t>BufferedOutputStream</a:t>
            </a:r>
            <a:r>
              <a:rPr lang="en-IE" dirty="0"/>
              <a:t> create buffered byte </a:t>
            </a:r>
            <a:r>
              <a:rPr lang="en-IE" dirty="0" smtClean="0"/>
              <a:t>streams; and</a:t>
            </a:r>
          </a:p>
          <a:p>
            <a:pPr lvl="1"/>
            <a:r>
              <a:rPr lang="en-IE" b="1" dirty="0" err="1" smtClean="0">
                <a:solidFill>
                  <a:srgbClr val="002060"/>
                </a:solidFill>
              </a:rPr>
              <a:t>BufferedReader</a:t>
            </a:r>
            <a:r>
              <a:rPr lang="en-IE" dirty="0" smtClean="0"/>
              <a:t> </a:t>
            </a:r>
            <a:r>
              <a:rPr lang="en-IE" dirty="0"/>
              <a:t>and </a:t>
            </a:r>
            <a:r>
              <a:rPr lang="en-IE" b="1" dirty="0" err="1">
                <a:solidFill>
                  <a:srgbClr val="002060"/>
                </a:solidFill>
              </a:rPr>
              <a:t>BufferedWriter</a:t>
            </a:r>
            <a:r>
              <a:rPr lang="en-IE" dirty="0"/>
              <a:t> create buffered character streams</a:t>
            </a:r>
            <a:r>
              <a:rPr lang="en-IE" dirty="0" smtClean="0"/>
              <a:t>.</a:t>
            </a:r>
          </a:p>
          <a:p>
            <a:endParaRPr lang="en-IE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11784" y="1514572"/>
            <a:ext cx="3707887" cy="5003611"/>
            <a:chOff x="4644008" y="1052736"/>
            <a:chExt cx="4227550" cy="5318229"/>
          </a:xfrm>
        </p:grpSpPr>
        <p:pic>
          <p:nvPicPr>
            <p:cNvPr id="5" name="Picture 4" descr="jn2_24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052736"/>
              <a:ext cx="4227550" cy="5318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Parallelogram 5"/>
            <p:cNvSpPr/>
            <p:nvPr/>
          </p:nvSpPr>
          <p:spPr>
            <a:xfrm>
              <a:off x="4982458" y="1628800"/>
              <a:ext cx="741670" cy="144016"/>
            </a:xfrm>
            <a:prstGeom prst="parallelogram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70638" y="1092994"/>
              <a:ext cx="978902" cy="1440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dk1"/>
                </a:solidFill>
              </a:endParaRPr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4991348" y="2996952"/>
              <a:ext cx="732780" cy="144016"/>
            </a:xfrm>
            <a:prstGeom prst="parallelogram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78648" y="4293096"/>
              <a:ext cx="745480" cy="144016"/>
            </a:xfrm>
            <a:prstGeom prst="parallelogram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0" name="Parallelogram 9"/>
            <p:cNvSpPr/>
            <p:nvPr/>
          </p:nvSpPr>
          <p:spPr>
            <a:xfrm>
              <a:off x="4984998" y="4933488"/>
              <a:ext cx="739130" cy="144016"/>
            </a:xfrm>
            <a:prstGeom prst="parallelogram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48996" y="2812678"/>
              <a:ext cx="900544" cy="1440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dk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70638" y="4623544"/>
              <a:ext cx="857746" cy="14401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dk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40152" y="3789040"/>
              <a:ext cx="936104" cy="14401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29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96" y="2240400"/>
            <a:ext cx="8311904" cy="43775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 the next two weeks we will look at FILE I/O (File Input and Output) for: 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Objects</a:t>
            </a:r>
          </a:p>
          <a:p>
            <a:r>
              <a:rPr lang="en-US" dirty="0" smtClean="0"/>
              <a:t>Text and Objects are dealt with in slightly different ways.  </a:t>
            </a:r>
            <a:endParaRPr lang="en-US" dirty="0"/>
          </a:p>
          <a:p>
            <a:r>
              <a:rPr lang="en-US" dirty="0" smtClean="0"/>
              <a:t>The following slides are an </a:t>
            </a:r>
            <a:r>
              <a:rPr lang="en-US" b="1" dirty="0" smtClean="0"/>
              <a:t>overview</a:t>
            </a:r>
            <a:r>
              <a:rPr lang="en-US" dirty="0" smtClean="0"/>
              <a:t> of Text File Handling </a:t>
            </a:r>
          </a:p>
          <a:p>
            <a:r>
              <a:rPr lang="en-US" dirty="0" smtClean="0"/>
              <a:t>There are many ways to do FILE I/O in Java – the worked examples </a:t>
            </a:r>
            <a:r>
              <a:rPr lang="en-US" dirty="0" smtClean="0"/>
              <a:t>(in the following sets of slides) are </a:t>
            </a:r>
            <a:r>
              <a:rPr lang="en-US" dirty="0" smtClean="0"/>
              <a:t>the </a:t>
            </a:r>
            <a:r>
              <a:rPr lang="en-US" dirty="0" smtClean="0"/>
              <a:t>methods that </a:t>
            </a:r>
            <a:r>
              <a:rPr lang="en-US" dirty="0" smtClean="0"/>
              <a:t>we will employ for reading and writing text to a file.</a:t>
            </a:r>
          </a:p>
          <a:p>
            <a:r>
              <a:rPr lang="en-US" dirty="0" smtClean="0"/>
              <a:t>The rest is supplementary information, that you should be aware of.</a:t>
            </a:r>
          </a:p>
        </p:txBody>
      </p:sp>
    </p:spTree>
    <p:extLst>
      <p:ext uri="{BB962C8B-B14F-4D97-AF65-F5344CB8AC3E}">
        <p14:creationId xmlns:p14="http://schemas.microsoft.com/office/powerpoint/2010/main" val="366116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0497"/>
            <a:ext cx="8913813" cy="914400"/>
          </a:xfrm>
        </p:spPr>
        <p:txBody>
          <a:bodyPr/>
          <a:lstStyle/>
          <a:p>
            <a:r>
              <a:rPr lang="en-IE" dirty="0"/>
              <a:t>Combining </a:t>
            </a:r>
            <a:r>
              <a:rPr lang="en-IE" dirty="0" smtClean="0"/>
              <a:t>&amp; Wrapping Streams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97" y="1517691"/>
            <a:ext cx="8583416" cy="4904101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Streams may be combined into </a:t>
            </a:r>
            <a:r>
              <a:rPr lang="en-IE" dirty="0"/>
              <a:t>chains to achieve more advanced input and output operations. </a:t>
            </a:r>
            <a:endParaRPr lang="en-IE" dirty="0" smtClean="0"/>
          </a:p>
          <a:p>
            <a:r>
              <a:rPr lang="en-IE" dirty="0" smtClean="0"/>
              <a:t>For </a:t>
            </a:r>
            <a:r>
              <a:rPr lang="en-IE" dirty="0"/>
              <a:t>instance, reading every byte one at a time from a file is </a:t>
            </a:r>
            <a:r>
              <a:rPr lang="en-IE" dirty="0" smtClean="0"/>
              <a:t>slow</a:t>
            </a:r>
            <a:r>
              <a:rPr lang="en-IE" dirty="0"/>
              <a:t>,</a:t>
            </a:r>
            <a:endParaRPr lang="en-IE" dirty="0" smtClean="0"/>
          </a:p>
          <a:p>
            <a:pPr lvl="1"/>
            <a:r>
              <a:rPr lang="en-IE" dirty="0" smtClean="0"/>
              <a:t>It </a:t>
            </a:r>
            <a:r>
              <a:rPr lang="en-IE" dirty="0"/>
              <a:t>is faster to read a larger block of data from the disk and then iterate through that block byte for byte afterwards. </a:t>
            </a:r>
            <a:endParaRPr lang="en-IE" dirty="0" smtClean="0"/>
          </a:p>
          <a:p>
            <a:pPr lvl="1"/>
            <a:r>
              <a:rPr lang="en-IE" dirty="0" smtClean="0"/>
              <a:t>To </a:t>
            </a:r>
            <a:r>
              <a:rPr lang="en-IE" dirty="0"/>
              <a:t>achieve buffering you can wrap your </a:t>
            </a:r>
            <a:r>
              <a:rPr lang="en-IE" dirty="0" err="1"/>
              <a:t>InputStream</a:t>
            </a:r>
            <a:r>
              <a:rPr lang="en-IE" dirty="0"/>
              <a:t> in an </a:t>
            </a:r>
            <a:r>
              <a:rPr lang="en-IE" b="1" dirty="0" err="1" smtClean="0">
                <a:solidFill>
                  <a:schemeClr val="accent1">
                    <a:lumMod val="75000"/>
                  </a:schemeClr>
                </a:solidFill>
              </a:rPr>
              <a:t>BufferedInputStream</a:t>
            </a:r>
            <a:r>
              <a:rPr lang="en-IE" dirty="0" smtClean="0"/>
              <a:t>, for example,</a:t>
            </a:r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endParaRPr lang="en-IE" dirty="0" smtClean="0"/>
          </a:p>
          <a:p>
            <a:r>
              <a:rPr lang="en-IE" dirty="0" smtClean="0"/>
              <a:t>Above a byte oriented </a:t>
            </a: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FileInputStream</a:t>
            </a:r>
            <a:r>
              <a:rPr lang="en-IE" dirty="0" smtClean="0"/>
              <a:t> is wrapped by </a:t>
            </a:r>
            <a:r>
              <a:rPr lang="en-IE" dirty="0"/>
              <a:t>the </a:t>
            </a:r>
            <a:r>
              <a:rPr lang="en-IE" dirty="0" smtClean="0"/>
              <a:t>BufferedInputStream.</a:t>
            </a:r>
          </a:p>
          <a:p>
            <a:r>
              <a:rPr lang="en-IE" dirty="0"/>
              <a:t>Buffering can also be applied to </a:t>
            </a:r>
            <a:r>
              <a:rPr lang="en-IE" dirty="0" err="1"/>
              <a:t>OutputStream's</a:t>
            </a:r>
            <a:r>
              <a:rPr lang="en-IE" dirty="0"/>
              <a:t> thereby batching the writes to disk (or the underlying </a:t>
            </a:r>
            <a:r>
              <a:rPr lang="en-IE" dirty="0" smtClean="0"/>
              <a:t>stream device) </a:t>
            </a:r>
            <a:r>
              <a:rPr lang="en-IE" dirty="0"/>
              <a:t>up in larger chunks. That provides faster output too. </a:t>
            </a:r>
            <a:endParaRPr lang="en-IE" dirty="0" smtClean="0"/>
          </a:p>
          <a:p>
            <a:pPr marL="36195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1800" dirty="0">
              <a:latin typeface="Arial" pitchFamily="34" charset="0"/>
              <a:cs typeface="Arial" pitchFamily="34" charset="0"/>
            </a:endParaRPr>
          </a:p>
          <a:p>
            <a:pPr marL="36195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0397" y="4063841"/>
            <a:ext cx="8549346" cy="3742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400" dirty="0">
                <a:latin typeface="Courier"/>
                <a:cs typeface="Courier"/>
              </a:rPr>
              <a:t>InputStream input = new </a:t>
            </a:r>
            <a:r>
              <a:rPr lang="en-IE" sz="1400" b="1" dirty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BufferedInputStream</a:t>
            </a:r>
            <a:r>
              <a:rPr lang="en-IE" sz="1400" dirty="0" smtClean="0">
                <a:latin typeface="Courier"/>
                <a:cs typeface="Courier"/>
              </a:rPr>
              <a:t>(</a:t>
            </a:r>
            <a:r>
              <a:rPr lang="en-IE" sz="1400" b="1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new </a:t>
            </a:r>
            <a:r>
              <a:rPr lang="en-IE" sz="140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FileInputStream("build.xml")</a:t>
            </a:r>
            <a:r>
              <a:rPr lang="en-IE" sz="1400" dirty="0">
                <a:latin typeface="Courier"/>
                <a:cs typeface="Courier"/>
              </a:rPr>
              <a:t>);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871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Line-Oriented I/O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46" y="2199104"/>
            <a:ext cx="8208654" cy="4067226"/>
          </a:xfrm>
        </p:spPr>
        <p:txBody>
          <a:bodyPr>
            <a:normAutofit/>
          </a:bodyPr>
          <a:lstStyle/>
          <a:p>
            <a:r>
              <a:rPr lang="en-IE" dirty="0" smtClean="0"/>
              <a:t>Character </a:t>
            </a:r>
            <a:r>
              <a:rPr lang="en-IE" dirty="0"/>
              <a:t>I/O usually occurs in bigger units than single </a:t>
            </a:r>
            <a:r>
              <a:rPr lang="en-IE" dirty="0" smtClean="0"/>
              <a:t>characters.</a:t>
            </a:r>
            <a:endParaRPr lang="en-IE" dirty="0"/>
          </a:p>
          <a:p>
            <a:r>
              <a:rPr lang="en-IE" dirty="0" smtClean="0"/>
              <a:t>One </a:t>
            </a:r>
            <a:r>
              <a:rPr lang="en-IE" dirty="0"/>
              <a:t>common unit is the line: a string of characters with a line terminator at the </a:t>
            </a:r>
            <a:r>
              <a:rPr lang="en-IE" dirty="0" smtClean="0"/>
              <a:t>end.</a:t>
            </a:r>
          </a:p>
          <a:p>
            <a:r>
              <a:rPr lang="en-IE" dirty="0" smtClean="0"/>
              <a:t>A </a:t>
            </a:r>
            <a:r>
              <a:rPr lang="en-IE" dirty="0"/>
              <a:t>line terminator </a:t>
            </a:r>
            <a:r>
              <a:rPr lang="en-IE" dirty="0" smtClean="0"/>
              <a:t>depends on the OS and can </a:t>
            </a:r>
            <a:r>
              <a:rPr lang="en-IE" dirty="0"/>
              <a:t>be </a:t>
            </a:r>
            <a:r>
              <a:rPr lang="en-IE" dirty="0" smtClean="0"/>
              <a:t>a, </a:t>
            </a:r>
          </a:p>
          <a:p>
            <a:pPr lvl="1"/>
            <a:r>
              <a:rPr lang="en-IE" dirty="0" smtClean="0"/>
              <a:t>Carriage-return/line-feed </a:t>
            </a:r>
            <a:r>
              <a:rPr lang="en-IE" dirty="0"/>
              <a:t>sequence ("\r\n</a:t>
            </a:r>
            <a:r>
              <a:rPr lang="en-IE" dirty="0" smtClean="0"/>
              <a:t>");</a:t>
            </a:r>
          </a:p>
          <a:p>
            <a:pPr lvl="1"/>
            <a:r>
              <a:rPr lang="en-IE" dirty="0" smtClean="0"/>
              <a:t>Single </a:t>
            </a:r>
            <a:r>
              <a:rPr lang="en-IE" dirty="0"/>
              <a:t>carriage-return ("\r</a:t>
            </a:r>
            <a:r>
              <a:rPr lang="en-IE" dirty="0" smtClean="0"/>
              <a:t>"); or</a:t>
            </a:r>
          </a:p>
          <a:p>
            <a:pPr lvl="1"/>
            <a:r>
              <a:rPr lang="en-IE" dirty="0"/>
              <a:t>S</a:t>
            </a:r>
            <a:r>
              <a:rPr lang="en-IE" dirty="0" smtClean="0"/>
              <a:t>ingle </a:t>
            </a:r>
            <a:r>
              <a:rPr lang="en-IE" dirty="0"/>
              <a:t>line-feed ("\n"). </a:t>
            </a:r>
          </a:p>
        </p:txBody>
      </p:sp>
    </p:spTree>
    <p:extLst>
      <p:ext uri="{BB962C8B-B14F-4D97-AF65-F5344CB8AC3E}">
        <p14:creationId xmlns:p14="http://schemas.microsoft.com/office/powerpoint/2010/main" val="3316397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4669"/>
            <a:ext cx="8913813" cy="1109058"/>
          </a:xfrm>
        </p:spPr>
        <p:txBody>
          <a:bodyPr>
            <a:normAutofit fontScale="90000"/>
          </a:bodyPr>
          <a:lstStyle/>
          <a:p>
            <a:r>
              <a:rPr lang="en-IE" dirty="0"/>
              <a:t>Combining </a:t>
            </a:r>
            <a:r>
              <a:rPr lang="en-IE" dirty="0" smtClean="0"/>
              <a:t>Streams for Line-Oriented </a:t>
            </a:r>
            <a:r>
              <a:rPr lang="en-IE" dirty="0"/>
              <a:t>I/O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46" y="1703530"/>
            <a:ext cx="8291254" cy="4562799"/>
          </a:xfrm>
        </p:spPr>
        <p:txBody>
          <a:bodyPr>
            <a:normAutofit/>
          </a:bodyPr>
          <a:lstStyle/>
          <a:p>
            <a:r>
              <a:rPr lang="en-IE" dirty="0"/>
              <a:t>Create a new NetBeans project called, </a:t>
            </a:r>
            <a:r>
              <a:rPr lang="en-IE" dirty="0" err="1"/>
              <a:t>LineIOApp</a:t>
            </a:r>
            <a:r>
              <a:rPr lang="en-IE" dirty="0"/>
              <a:t>.</a:t>
            </a:r>
          </a:p>
          <a:p>
            <a:r>
              <a:rPr lang="en-IE" dirty="0" smtClean="0"/>
              <a:t>Using</a:t>
            </a:r>
          </a:p>
          <a:p>
            <a:pPr lvl="1"/>
            <a:r>
              <a:rPr lang="en-IE" b="1" dirty="0" err="1" smtClean="0">
                <a:solidFill>
                  <a:schemeClr val="accent6">
                    <a:lumMod val="75000"/>
                  </a:schemeClr>
                </a:solidFill>
              </a:rPr>
              <a:t>FileReader</a:t>
            </a:r>
            <a:r>
              <a:rPr lang="en-IE" dirty="0" smtClean="0"/>
              <a:t> wrapped in </a:t>
            </a:r>
            <a:r>
              <a:rPr lang="en-IE" dirty="0"/>
              <a:t>a </a:t>
            </a:r>
            <a:r>
              <a:rPr lang="en-IE" dirty="0" err="1" smtClean="0"/>
              <a:t>BufferedReader</a:t>
            </a:r>
            <a:r>
              <a:rPr lang="en-IE" dirty="0" smtClean="0"/>
              <a:t>; and</a:t>
            </a:r>
          </a:p>
          <a:p>
            <a:pPr lvl="1"/>
            <a:r>
              <a:rPr lang="en-IE" b="1" dirty="0" err="1" smtClean="0">
                <a:solidFill>
                  <a:schemeClr val="accent1">
                    <a:lumMod val="75000"/>
                  </a:schemeClr>
                </a:solidFill>
              </a:rPr>
              <a:t>FileWriter</a:t>
            </a:r>
            <a:r>
              <a:rPr lang="en-IE" dirty="0" smtClean="0"/>
              <a:t> wrapped in </a:t>
            </a:r>
            <a:r>
              <a:rPr lang="en-IE" dirty="0"/>
              <a:t>a </a:t>
            </a:r>
            <a:r>
              <a:rPr lang="en-IE" dirty="0" err="1" smtClean="0"/>
              <a:t>PrintWriter</a:t>
            </a:r>
            <a:r>
              <a:rPr lang="en-IE" dirty="0" smtClean="0"/>
              <a:t>.</a:t>
            </a:r>
          </a:p>
          <a:p>
            <a:endParaRPr lang="en-IE" dirty="0" smtClean="0"/>
          </a:p>
          <a:p>
            <a:pPr marL="36195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200" dirty="0">
                <a:latin typeface="Arial" pitchFamily="34" charset="0"/>
                <a:cs typeface="Arial" pitchFamily="34" charset="0"/>
              </a:rPr>
              <a:t> </a:t>
            </a:r>
            <a:endParaRPr lang="en-I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4044" y="3465828"/>
            <a:ext cx="7155164" cy="32347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Arial" pitchFamily="34" charset="0"/>
                <a:cs typeface="Arial" pitchFamily="34" charset="0"/>
              </a:rPr>
              <a:t> </a:t>
            </a:r>
            <a:r>
              <a:rPr lang="en-IE" dirty="0">
                <a:latin typeface="Courier"/>
                <a:cs typeface="Courier"/>
              </a:rPr>
              <a:t>public static void main(String[] args) throws IOException 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File inputFile = new File("build.xml");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File outputFile = new File("build-line-copy.xml");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FileReader in = new FileReader(inputFile);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FileWriter out = new FileWriter(outputFile);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BufferedReader inputStream = new BufferedReader(in);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PrintWriter outputStream = new PrintWriter(out);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String line;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while ((line = inputStream.readLine()) != null) {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			System.out.println(line);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    outputStream.println(line);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}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if (in != null) {in.close();}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        if (out != null) { out.close();}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475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4714"/>
            <a:ext cx="8913813" cy="914400"/>
          </a:xfrm>
        </p:spPr>
        <p:txBody>
          <a:bodyPr/>
          <a:lstStyle/>
          <a:p>
            <a:r>
              <a:rPr lang="en-IE" dirty="0"/>
              <a:t>Flushing Buffered </a:t>
            </a:r>
            <a:r>
              <a:rPr lang="en-IE" dirty="0" smtClean="0"/>
              <a:t>Streams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97" y="1682882"/>
            <a:ext cx="8353203" cy="4583448"/>
          </a:xfrm>
        </p:spPr>
        <p:txBody>
          <a:bodyPr>
            <a:normAutofit/>
          </a:bodyPr>
          <a:lstStyle/>
          <a:p>
            <a:r>
              <a:rPr lang="en-IE" dirty="0" smtClean="0"/>
              <a:t>It </a:t>
            </a:r>
            <a:r>
              <a:rPr lang="en-IE" dirty="0"/>
              <a:t>often makes sense to write out a buffer at critical points, without waiting for it to fill. This is known as flushing the buffer. </a:t>
            </a:r>
          </a:p>
          <a:p>
            <a:r>
              <a:rPr lang="en-IE" dirty="0" smtClean="0"/>
              <a:t>Some </a:t>
            </a:r>
            <a:r>
              <a:rPr lang="en-IE" dirty="0"/>
              <a:t>buffered output classes support </a:t>
            </a: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auto flush</a:t>
            </a:r>
            <a:r>
              <a:rPr lang="en-IE" dirty="0"/>
              <a:t>, specified by an optional constructor argument. </a:t>
            </a:r>
          </a:p>
          <a:p>
            <a:pPr lvl="1"/>
            <a:r>
              <a:rPr lang="en-IE" dirty="0" smtClean="0"/>
              <a:t>When </a:t>
            </a: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auto flush</a:t>
            </a:r>
            <a:r>
              <a:rPr lang="en-IE" dirty="0" smtClean="0"/>
              <a:t> </a:t>
            </a:r>
            <a:r>
              <a:rPr lang="en-IE" dirty="0"/>
              <a:t>is enabled, certain key events cause the buffer to be </a:t>
            </a:r>
            <a:r>
              <a:rPr lang="en-IE" dirty="0" smtClean="0"/>
              <a:t>flushed.</a:t>
            </a:r>
            <a:endParaRPr lang="en-IE" dirty="0"/>
          </a:p>
          <a:p>
            <a:pPr lvl="1"/>
            <a:r>
              <a:rPr lang="en-IE" dirty="0" smtClean="0"/>
              <a:t>For </a:t>
            </a:r>
            <a:r>
              <a:rPr lang="en-IE" dirty="0"/>
              <a:t>example, an </a:t>
            </a:r>
            <a:r>
              <a:rPr lang="en-IE" dirty="0" smtClean="0"/>
              <a:t>auto flush </a:t>
            </a:r>
            <a:r>
              <a:rPr lang="en-IE" dirty="0"/>
              <a:t>PrintWriter object </a:t>
            </a:r>
            <a:r>
              <a:rPr lang="en-IE" dirty="0" smtClean="0"/>
              <a:t>flushes the </a:t>
            </a:r>
            <a:r>
              <a:rPr lang="en-IE" dirty="0"/>
              <a:t>buffer on every invocation of println or </a:t>
            </a:r>
            <a:r>
              <a:rPr lang="en-IE" dirty="0" smtClean="0"/>
              <a:t>format, </a:t>
            </a:r>
            <a:r>
              <a:rPr lang="en-IE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PrintWriter(Writer </a:t>
            </a:r>
            <a:r>
              <a:rPr lang="en-IE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out, boolean autoFlush</a:t>
            </a:r>
            <a:r>
              <a:rPr lang="en-IE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IE" sz="1600" dirty="0" smtClean="0"/>
              <a:t>.</a:t>
            </a:r>
            <a:endParaRPr lang="en-IE" dirty="0"/>
          </a:p>
          <a:p>
            <a:r>
              <a:rPr lang="en-IE" dirty="0" smtClean="0"/>
              <a:t>To flush a </a:t>
            </a:r>
            <a:r>
              <a:rPr lang="en-IE" dirty="0"/>
              <a:t>stream manually, invoke its flush </a:t>
            </a:r>
            <a:r>
              <a:rPr lang="en-IE" dirty="0" smtClean="0"/>
              <a:t>method, </a:t>
            </a:r>
            <a:r>
              <a:rPr lang="en-IE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n-IE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flush</a:t>
            </a:r>
            <a:r>
              <a:rPr lang="en-IE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IE" sz="1600" dirty="0" smtClean="0"/>
              <a:t>.</a:t>
            </a:r>
            <a:endParaRPr lang="en-IE" dirty="0"/>
          </a:p>
          <a:p>
            <a:r>
              <a:rPr lang="en-IE" dirty="0" smtClean="0"/>
              <a:t>The </a:t>
            </a:r>
            <a:r>
              <a:rPr lang="en-IE" dirty="0"/>
              <a:t>flush method is valid on any output stream, but has no effect unless the stream is buffered.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6185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Predefined Standard Streams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86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Predefined </a:t>
            </a:r>
            <a:r>
              <a:rPr lang="en-IE" dirty="0" smtClean="0"/>
              <a:t>Standard Streams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System.in</a:t>
            </a:r>
          </a:p>
          <a:p>
            <a:pPr lvl="1"/>
            <a:r>
              <a:rPr lang="en-IE" dirty="0"/>
              <a:t>InputStream object, usually for the </a:t>
            </a:r>
            <a:r>
              <a:rPr lang="en-IE" dirty="0" smtClean="0"/>
              <a:t>keyboard</a:t>
            </a:r>
          </a:p>
          <a:p>
            <a:r>
              <a:rPr lang="en-IE" dirty="0" err="1" smtClean="0"/>
              <a:t>System.out</a:t>
            </a:r>
            <a:endParaRPr lang="en-IE" dirty="0"/>
          </a:p>
          <a:p>
            <a:pPr lvl="1"/>
            <a:r>
              <a:rPr lang="en-IE" dirty="0"/>
              <a:t>a buffered PrintStream object, usually the screen or an active </a:t>
            </a:r>
            <a:r>
              <a:rPr lang="en-IE" dirty="0" smtClean="0"/>
              <a:t>window</a:t>
            </a:r>
          </a:p>
          <a:p>
            <a:r>
              <a:rPr lang="en-IE" dirty="0" err="1" smtClean="0"/>
              <a:t>System.err</a:t>
            </a:r>
            <a:endParaRPr lang="en-IE" dirty="0"/>
          </a:p>
          <a:p>
            <a:pPr lvl="1"/>
            <a:r>
              <a:rPr lang="en-IE" dirty="0"/>
              <a:t>an unbuffered PrintStream object usually associated with the screen or console </a:t>
            </a:r>
            <a:r>
              <a:rPr lang="en-IE" dirty="0" smtClean="0"/>
              <a:t>window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8D351-02EC-4078-BF9B-BC082B9104A8}" type="slidenum">
              <a:rPr lang="en-IE" smtClean="0"/>
              <a:pPr>
                <a:defRPr/>
              </a:pPr>
              <a:t>25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858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IE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DataOutputStream</a:t>
            </a:r>
          </a:p>
          <a:p>
            <a:r>
              <a:rPr lang="en-IE" dirty="0"/>
              <a:t>DataInputStream Example</a:t>
            </a:r>
          </a:p>
          <a:p>
            <a:r>
              <a:rPr lang="en-IE" dirty="0"/>
              <a:t>DataInputStream </a:t>
            </a:r>
            <a:r>
              <a:rPr lang="en-IE" dirty="0" smtClean="0"/>
              <a:t>Example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82434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3742"/>
            <a:ext cx="8913813" cy="914400"/>
          </a:xfrm>
        </p:spPr>
        <p:txBody>
          <a:bodyPr>
            <a:normAutofit/>
          </a:bodyPr>
          <a:lstStyle/>
          <a:p>
            <a:r>
              <a:rPr lang="en-IE" dirty="0"/>
              <a:t>Data </a:t>
            </a:r>
            <a:r>
              <a:rPr lang="en-IE" dirty="0" smtClean="0"/>
              <a:t>Streams in Context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47" y="1568715"/>
            <a:ext cx="8332553" cy="2269473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Data </a:t>
            </a:r>
            <a:r>
              <a:rPr lang="en-IE" dirty="0"/>
              <a:t>streams support binary I/O of </a:t>
            </a:r>
            <a:r>
              <a:rPr lang="en-IE" b="1" u="sng" dirty="0"/>
              <a:t>primitive data type values </a:t>
            </a:r>
            <a:r>
              <a:rPr lang="en-IE" b="1" u="sng" dirty="0" smtClean="0"/>
              <a:t>only</a:t>
            </a:r>
            <a:r>
              <a:rPr lang="en-IE" dirty="0" smtClean="0"/>
              <a:t> e.g. </a:t>
            </a:r>
            <a:r>
              <a:rPr lang="en-IE" dirty="0" err="1" smtClean="0"/>
              <a:t>boolean</a:t>
            </a:r>
            <a:r>
              <a:rPr lang="en-IE" dirty="0"/>
              <a:t>, char, byte, short, </a:t>
            </a:r>
            <a:r>
              <a:rPr lang="en-IE" dirty="0" err="1"/>
              <a:t>int</a:t>
            </a:r>
            <a:r>
              <a:rPr lang="en-IE" dirty="0"/>
              <a:t>, long, float, </a:t>
            </a:r>
            <a:r>
              <a:rPr lang="en-IE" dirty="0" smtClean="0"/>
              <a:t>double etc. </a:t>
            </a:r>
            <a:r>
              <a:rPr lang="en-IE" dirty="0"/>
              <a:t>as well as String </a:t>
            </a:r>
            <a:r>
              <a:rPr lang="en-IE" dirty="0" smtClean="0"/>
              <a:t>values.</a:t>
            </a:r>
            <a:endParaRPr lang="en-IE" dirty="0"/>
          </a:p>
          <a:p>
            <a:r>
              <a:rPr lang="en-IE" dirty="0" smtClean="0"/>
              <a:t>All </a:t>
            </a:r>
            <a:r>
              <a:rPr lang="en-IE" dirty="0"/>
              <a:t>data streams implement either the </a:t>
            </a:r>
            <a:r>
              <a:rPr lang="en-IE" b="1" dirty="0" err="1" smtClean="0">
                <a:solidFill>
                  <a:srgbClr val="FF0000"/>
                </a:solidFill>
              </a:rPr>
              <a:t>DataInput</a:t>
            </a:r>
            <a:r>
              <a:rPr lang="en-IE" dirty="0" smtClean="0"/>
              <a:t> interface </a:t>
            </a:r>
            <a:r>
              <a:rPr lang="en-IE" dirty="0"/>
              <a:t>or the </a:t>
            </a:r>
            <a:r>
              <a:rPr lang="en-IE" b="1" dirty="0" err="1" smtClean="0">
                <a:solidFill>
                  <a:srgbClr val="FF0000"/>
                </a:solidFill>
              </a:rPr>
              <a:t>DataOutput</a:t>
            </a:r>
            <a:r>
              <a:rPr lang="en-IE" dirty="0" smtClean="0"/>
              <a:t> interface.</a:t>
            </a:r>
            <a:endParaRPr lang="en-IE" dirty="0"/>
          </a:p>
          <a:p>
            <a:r>
              <a:rPr lang="en-IE" b="1" dirty="0" err="1" smtClean="0">
                <a:solidFill>
                  <a:srgbClr val="002060"/>
                </a:solidFill>
              </a:rPr>
              <a:t>DataInputStream</a:t>
            </a:r>
            <a:r>
              <a:rPr lang="en-IE" dirty="0" smtClean="0"/>
              <a:t> </a:t>
            </a:r>
            <a:r>
              <a:rPr lang="en-IE" dirty="0"/>
              <a:t>and </a:t>
            </a:r>
            <a:r>
              <a:rPr lang="en-IE" b="1" dirty="0" err="1">
                <a:solidFill>
                  <a:srgbClr val="002060"/>
                </a:solidFill>
              </a:rPr>
              <a:t>DataOutputStream</a:t>
            </a:r>
            <a:r>
              <a:rPr lang="en-IE" dirty="0"/>
              <a:t> are most widely-used implementations of these </a:t>
            </a:r>
            <a:r>
              <a:rPr lang="en-IE" dirty="0" smtClean="0"/>
              <a:t>interfaces.</a:t>
            </a:r>
            <a:endParaRPr lang="en-IE" dirty="0"/>
          </a:p>
          <a:p>
            <a:endParaRPr lang="en-IE" dirty="0"/>
          </a:p>
        </p:txBody>
      </p:sp>
      <p:grpSp>
        <p:nvGrpSpPr>
          <p:cNvPr id="6151" name="Group 6150"/>
          <p:cNvGrpSpPr/>
          <p:nvPr/>
        </p:nvGrpSpPr>
        <p:grpSpPr>
          <a:xfrm>
            <a:off x="3707904" y="3982204"/>
            <a:ext cx="5170513" cy="2647076"/>
            <a:chOff x="3707904" y="3630544"/>
            <a:chExt cx="5170513" cy="2647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630544"/>
              <a:ext cx="5170513" cy="2647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6921976" y="5585414"/>
              <a:ext cx="1042020" cy="14401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dk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935966" y="4825724"/>
              <a:ext cx="660370" cy="144016"/>
            </a:xfrm>
            <a:prstGeom prst="roundRect">
              <a:avLst>
                <a:gd name="adj" fmla="val 40331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dk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40728" y="5128620"/>
              <a:ext cx="660370" cy="144016"/>
            </a:xfrm>
            <a:prstGeom prst="roundRect">
              <a:avLst>
                <a:gd name="adj" fmla="val 40331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dk1"/>
                </a:solidFill>
              </a:endParaRPr>
            </a:p>
          </p:txBody>
        </p:sp>
        <p:cxnSp>
          <p:nvCxnSpPr>
            <p:cNvPr id="27" name="Straight Connector 26"/>
            <p:cNvCxnSpPr>
              <a:stCxn id="9" idx="3"/>
            </p:cNvCxnSpPr>
            <p:nvPr/>
          </p:nvCxnSpPr>
          <p:spPr>
            <a:xfrm>
              <a:off x="7948756" y="3910196"/>
              <a:ext cx="407918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601098" y="4897732"/>
              <a:ext cx="75557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356674" y="3910196"/>
              <a:ext cx="0" cy="987536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796628" y="3838188"/>
              <a:ext cx="1152128" cy="14401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dk1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588224" y="5239482"/>
              <a:ext cx="346452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600998" y="5638372"/>
              <a:ext cx="320978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600998" y="5272636"/>
              <a:ext cx="0" cy="365736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941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51520" y="1994290"/>
            <a:ext cx="8712967" cy="45973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100" dirty="0" smtClean="0">
                <a:latin typeface="Courier"/>
                <a:cs typeface="Courier"/>
              </a:rPr>
              <a:t>public </a:t>
            </a:r>
            <a:r>
              <a:rPr lang="en-IE" sz="1100" dirty="0">
                <a:latin typeface="Courier"/>
                <a:cs typeface="Courier"/>
              </a:rPr>
              <a:t>static void main(String[] args) throws IOException </a:t>
            </a:r>
            <a:r>
              <a:rPr lang="en-IE" sz="1100" dirty="0" smtClean="0">
                <a:latin typeface="Courier"/>
                <a:cs typeface="Courier"/>
              </a:rPr>
              <a:t>{</a:t>
            </a:r>
            <a:endParaRPr lang="en-IE" sz="11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100" dirty="0">
                <a:latin typeface="Courier"/>
                <a:cs typeface="Courier"/>
              </a:rPr>
              <a:t>        // Set up the data to write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  <a:tab pos="2600325" algn="l"/>
              </a:tabLst>
            </a:pPr>
            <a:r>
              <a:rPr lang="en-IE" sz="1100" dirty="0">
                <a:latin typeface="Courier"/>
                <a:cs typeface="Courier"/>
              </a:rPr>
              <a:t>        </a:t>
            </a:r>
            <a:r>
              <a:rPr lang="en-IE" sz="1100" b="1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String[] </a:t>
            </a:r>
            <a:r>
              <a:rPr lang="en-IE" sz="1100" b="1" dirty="0">
                <a:latin typeface="Courier"/>
                <a:cs typeface="Courier"/>
              </a:rPr>
              <a:t>titles</a:t>
            </a:r>
            <a:r>
              <a:rPr lang="en-IE" sz="1100" dirty="0">
                <a:latin typeface="Courier"/>
                <a:cs typeface="Courier"/>
              </a:rPr>
              <a:t> = 	{	"An Introduction to OOP with Java", "How to Program in Java",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  <a:tab pos="2600325" algn="l"/>
              </a:tabLst>
            </a:pPr>
            <a:r>
              <a:rPr lang="en-IE" sz="1100" dirty="0">
                <a:latin typeface="Courier"/>
                <a:cs typeface="Courier"/>
              </a:rPr>
              <a:t>                          		"Java The Complete Reference Book", "Head First Java"};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  <a:tab pos="2600325" algn="l"/>
              </a:tabLst>
            </a:pPr>
            <a:r>
              <a:rPr lang="en-IE" sz="1100" dirty="0">
                <a:latin typeface="Courier"/>
                <a:cs typeface="Courier"/>
              </a:rPr>
              <a:t>        </a:t>
            </a:r>
            <a:r>
              <a:rPr lang="en-IE" sz="1100" b="1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int[]</a:t>
            </a:r>
            <a:r>
              <a:rPr lang="en-IE" sz="1100" b="1" dirty="0">
                <a:latin typeface="Courier"/>
                <a:cs typeface="Courier"/>
              </a:rPr>
              <a:t> dates</a:t>
            </a:r>
            <a:r>
              <a:rPr lang="en-IE" sz="1100" dirty="0">
                <a:latin typeface="Courier"/>
                <a:cs typeface="Courier"/>
              </a:rPr>
              <a:t> = 	{	2001, 2007, 2005, 2550};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  <a:tab pos="2600325" algn="l"/>
              </a:tabLst>
            </a:pPr>
            <a:r>
              <a:rPr lang="en-IE" sz="1100" dirty="0">
                <a:latin typeface="Courier"/>
                <a:cs typeface="Courier"/>
              </a:rPr>
              <a:t>        </a:t>
            </a:r>
            <a:r>
              <a:rPr lang="en-IE" sz="1100" b="1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int[]</a:t>
            </a:r>
            <a:r>
              <a:rPr lang="en-IE" sz="1100" b="1" dirty="0">
                <a:latin typeface="Courier"/>
                <a:cs typeface="Courier"/>
              </a:rPr>
              <a:t> quantities</a:t>
            </a:r>
            <a:r>
              <a:rPr lang="en-IE" sz="1100" dirty="0">
                <a:latin typeface="Courier"/>
                <a:cs typeface="Courier"/>
              </a:rPr>
              <a:t> = 	{	5, 2, 3, 1};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  <a:tab pos="2600325" algn="l"/>
              </a:tabLst>
            </a:pPr>
            <a:r>
              <a:rPr lang="en-IE" sz="1100" dirty="0">
                <a:latin typeface="Courier"/>
                <a:cs typeface="Courier"/>
              </a:rPr>
              <a:t>        </a:t>
            </a:r>
            <a:r>
              <a:rPr lang="en-IE" sz="1100" b="1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boolean[]</a:t>
            </a:r>
            <a:r>
              <a:rPr lang="en-IE" sz="1100" b="1" dirty="0">
                <a:latin typeface="Courier"/>
                <a:cs typeface="Courier"/>
              </a:rPr>
              <a:t> itemsInStock</a:t>
            </a:r>
            <a:r>
              <a:rPr lang="en-IE" sz="1100" dirty="0">
                <a:latin typeface="Courier"/>
                <a:cs typeface="Courier"/>
              </a:rPr>
              <a:t> = 	{	true, true, false, true};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  <a:tab pos="2600325" algn="l"/>
              </a:tabLst>
            </a:pPr>
            <a:r>
              <a:rPr lang="en-IE" sz="1100" dirty="0">
                <a:latin typeface="Courier"/>
                <a:cs typeface="Courier"/>
              </a:rPr>
              <a:t>        </a:t>
            </a:r>
            <a:r>
              <a:rPr lang="en-IE" sz="1100" b="1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double[]</a:t>
            </a:r>
            <a:r>
              <a:rPr lang="en-IE" sz="1100" b="1" dirty="0">
                <a:latin typeface="Courier"/>
                <a:cs typeface="Courier"/>
              </a:rPr>
              <a:t> prices</a:t>
            </a:r>
            <a:r>
              <a:rPr lang="en-IE" sz="1100" dirty="0">
                <a:latin typeface="Courier"/>
                <a:cs typeface="Courier"/>
              </a:rPr>
              <a:t> = 	{	118.74, 118.35, 37.80, 28.01};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100" dirty="0">
                <a:latin typeface="Courier"/>
                <a:cs typeface="Courier"/>
              </a:rPr>
              <a:t>       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100" dirty="0">
                <a:latin typeface="Courier"/>
                <a:cs typeface="Courier"/>
              </a:rPr>
              <a:t>        // Open the DataOutputStream to write the data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100" dirty="0">
                <a:latin typeface="Courier"/>
                <a:cs typeface="Courier"/>
              </a:rPr>
              <a:t>        DataOutputStream out = new </a:t>
            </a:r>
            <a:r>
              <a:rPr lang="en-IE" sz="1100" b="1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DataOutputStream</a:t>
            </a:r>
            <a:r>
              <a:rPr lang="en-IE" sz="1100" dirty="0">
                <a:latin typeface="Courier"/>
                <a:cs typeface="Courier"/>
              </a:rPr>
              <a:t>(new BufferedOutputStream(new FileOutputStream("books.txt")));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100" dirty="0">
                <a:latin typeface="Courier"/>
                <a:cs typeface="Courier"/>
              </a:rPr>
              <a:t>       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100" dirty="0">
                <a:latin typeface="Courier"/>
                <a:cs typeface="Courier"/>
              </a:rPr>
              <a:t>        // Write the data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100" dirty="0">
                <a:latin typeface="Courier"/>
                <a:cs typeface="Courier"/>
              </a:rPr>
              <a:t>        for (int index = 0; index &lt; titles.length; index ++) 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100" dirty="0">
                <a:latin typeface="Courier"/>
                <a:cs typeface="Courier"/>
              </a:rPr>
              <a:t>           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100" b="1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            out.write</a:t>
            </a:r>
            <a:r>
              <a:rPr lang="en-IE" sz="1100" b="1" u="sng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UTF</a:t>
            </a:r>
            <a:r>
              <a:rPr lang="en-IE" sz="1100" b="1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(titles[index]);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100" b="1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            out.writeInt(dates[index]);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100" b="1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            out.writeInt(quantities[index]);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100" b="1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            out.writeBoolean(itemsInStock[index]);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100" b="1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            out.writeDouble(prices[index]);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100" dirty="0">
                <a:latin typeface="Courier"/>
                <a:cs typeface="Courier"/>
              </a:rPr>
              <a:t>        }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100" dirty="0">
                <a:latin typeface="Courier"/>
                <a:cs typeface="Courier"/>
              </a:rPr>
              <a:t>       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100" dirty="0">
                <a:latin typeface="Courier"/>
                <a:cs typeface="Courier"/>
              </a:rPr>
              <a:t> 		if (out != null) { out.close(); }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1100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1716"/>
            <a:ext cx="8913813" cy="914400"/>
          </a:xfrm>
        </p:spPr>
        <p:txBody>
          <a:bodyPr>
            <a:normAutofit/>
          </a:bodyPr>
          <a:lstStyle/>
          <a:p>
            <a:r>
              <a:rPr lang="en-IE" dirty="0" err="1"/>
              <a:t>DataOutputStream</a:t>
            </a:r>
            <a:r>
              <a:rPr lang="en-IE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43134"/>
            <a:ext cx="8712968" cy="761653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Create a new NetBeans project </a:t>
            </a:r>
            <a:r>
              <a:rPr lang="en-IE" dirty="0"/>
              <a:t>called, </a:t>
            </a:r>
            <a:r>
              <a:rPr lang="en-IE" dirty="0" err="1" smtClean="0"/>
              <a:t>DataStreamApp</a:t>
            </a:r>
            <a:r>
              <a:rPr lang="en-IE" dirty="0" smtClean="0"/>
              <a:t>,</a:t>
            </a:r>
            <a:endParaRPr lang="en-IE" dirty="0"/>
          </a:p>
          <a:p>
            <a:r>
              <a:rPr lang="en-IE" dirty="0" smtClean="0"/>
              <a:t>Use </a:t>
            </a: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DataOutputStream</a:t>
            </a:r>
            <a:r>
              <a:rPr lang="en-IE" dirty="0" smtClean="0"/>
              <a:t> to write several arrays of </a:t>
            </a:r>
            <a:r>
              <a:rPr lang="en-IE" dirty="0"/>
              <a:t>primitive data </a:t>
            </a:r>
            <a:r>
              <a:rPr lang="en-IE" dirty="0" smtClean="0"/>
              <a:t>types,</a:t>
            </a:r>
          </a:p>
        </p:txBody>
      </p:sp>
      <p:sp>
        <p:nvSpPr>
          <p:cNvPr id="5" name="Line Callout 2 (Accent Bar) 4"/>
          <p:cNvSpPr/>
          <p:nvPr/>
        </p:nvSpPr>
        <p:spPr>
          <a:xfrm>
            <a:off x="6228184" y="4449309"/>
            <a:ext cx="2592288" cy="612648"/>
          </a:xfrm>
          <a:prstGeom prst="accentCallout2">
            <a:avLst>
              <a:gd name="adj1" fmla="val 18750"/>
              <a:gd name="adj2" fmla="val -8333"/>
              <a:gd name="adj3" fmla="val 20305"/>
              <a:gd name="adj4" fmla="val -101178"/>
              <a:gd name="adj5" fmla="val 39429"/>
              <a:gd name="adj6" fmla="val -111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u="sng" dirty="0" smtClean="0"/>
              <a:t>U</a:t>
            </a:r>
            <a:r>
              <a:rPr lang="en-IE" sz="1400" dirty="0" smtClean="0"/>
              <a:t>CS (</a:t>
            </a:r>
            <a:r>
              <a:rPr lang="en-IE" sz="1400" b="1" dirty="0"/>
              <a:t>U</a:t>
            </a:r>
            <a:r>
              <a:rPr lang="en-IE" sz="1400" dirty="0"/>
              <a:t>niversal Character </a:t>
            </a:r>
            <a:r>
              <a:rPr lang="en-IE" sz="1400" dirty="0" smtClean="0"/>
              <a:t>Set) </a:t>
            </a:r>
            <a:r>
              <a:rPr lang="en-IE" sz="1400" b="1" u="sng" dirty="0" smtClean="0"/>
              <a:t>T</a:t>
            </a:r>
            <a:r>
              <a:rPr lang="en-IE" sz="1400" dirty="0" smtClean="0"/>
              <a:t>ransformation </a:t>
            </a:r>
            <a:r>
              <a:rPr lang="en-IE" sz="1400" b="1" u="sng" dirty="0" smtClean="0"/>
              <a:t>F</a:t>
            </a:r>
            <a:r>
              <a:rPr lang="en-IE" sz="1400" dirty="0" smtClean="0"/>
              <a:t>ormat (UTF)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395632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6363"/>
            <a:ext cx="8913813" cy="914400"/>
          </a:xfrm>
        </p:spPr>
        <p:txBody>
          <a:bodyPr>
            <a:normAutofit/>
          </a:bodyPr>
          <a:lstStyle/>
          <a:p>
            <a:r>
              <a:rPr lang="en-IE" dirty="0" err="1"/>
              <a:t>DataInputStream</a:t>
            </a:r>
            <a:r>
              <a:rPr lang="en-IE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78953"/>
            <a:ext cx="8712968" cy="2302439"/>
          </a:xfrm>
        </p:spPr>
        <p:txBody>
          <a:bodyPr/>
          <a:lstStyle/>
          <a:p>
            <a:r>
              <a:rPr lang="en-IE" dirty="0" smtClean="0"/>
              <a:t>Extend the DataStreamApp to read back the data from the file.</a:t>
            </a:r>
          </a:p>
          <a:p>
            <a:r>
              <a:rPr lang="en-IE" dirty="0"/>
              <a:t>Like DataOutputStream, </a:t>
            </a:r>
            <a:r>
              <a:rPr lang="en-IE" dirty="0" smtClean="0"/>
              <a:t>DataInputStream must </a:t>
            </a:r>
            <a:r>
              <a:rPr lang="en-IE" dirty="0"/>
              <a:t>be constructed as a wrapper for a byte </a:t>
            </a:r>
            <a:r>
              <a:rPr lang="en-IE" dirty="0" smtClean="0"/>
              <a:t>stream.</a:t>
            </a:r>
          </a:p>
          <a:p>
            <a:r>
              <a:rPr lang="en-IE" dirty="0" smtClean="0"/>
              <a:t>End-of-file </a:t>
            </a:r>
            <a:r>
              <a:rPr lang="en-IE" dirty="0"/>
              <a:t>condition is detected by catching </a:t>
            </a:r>
            <a:r>
              <a:rPr lang="en-IE" dirty="0" err="1"/>
              <a:t>EOFException</a:t>
            </a:r>
            <a:r>
              <a:rPr lang="en-IE" dirty="0"/>
              <a:t>, instead of testing for an invalid return </a:t>
            </a:r>
            <a:r>
              <a:rPr lang="en-IE" dirty="0" smtClean="0"/>
              <a:t>value</a:t>
            </a:r>
            <a:r>
              <a:rPr lang="en-I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272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3384"/>
            <a:ext cx="8913813" cy="914400"/>
          </a:xfrm>
        </p:spPr>
        <p:txBody>
          <a:bodyPr/>
          <a:lstStyle/>
          <a:p>
            <a:r>
              <a:rPr lang="en-IE" dirty="0"/>
              <a:t>Java </a:t>
            </a:r>
            <a:r>
              <a:rPr lang="en-IE" dirty="0" smtClean="0"/>
              <a:t>Input </a:t>
            </a:r>
            <a:r>
              <a:rPr lang="en-IE" dirty="0"/>
              <a:t> </a:t>
            </a:r>
            <a:r>
              <a:rPr lang="en-IE" dirty="0" smtClean="0"/>
              <a:t>Output (I/O) Streams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193" y="1672906"/>
            <a:ext cx="8138707" cy="4896609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IE" dirty="0" smtClean="0"/>
              <a:t>An I/O </a:t>
            </a:r>
            <a:r>
              <a:rPr lang="en-IE" dirty="0"/>
              <a:t>Stream represents an input source or an output </a:t>
            </a:r>
            <a:r>
              <a:rPr lang="en-IE" dirty="0" smtClean="0"/>
              <a:t>destination.</a:t>
            </a:r>
          </a:p>
          <a:p>
            <a:pPr>
              <a:spcAft>
                <a:spcPts val="600"/>
              </a:spcAft>
            </a:pPr>
            <a:r>
              <a:rPr lang="en-IE" dirty="0" smtClean="0"/>
              <a:t>A </a:t>
            </a:r>
            <a:r>
              <a:rPr lang="en-IE" dirty="0"/>
              <a:t>stream can represent many different kinds of sources and </a:t>
            </a:r>
            <a:r>
              <a:rPr lang="en-IE" dirty="0" smtClean="0"/>
              <a:t>destinations,</a:t>
            </a:r>
          </a:p>
          <a:p>
            <a:pPr lvl="1">
              <a:spcAft>
                <a:spcPts val="600"/>
              </a:spcAft>
            </a:pPr>
            <a:r>
              <a:rPr lang="en-IE" dirty="0" smtClean="0"/>
              <a:t>Disk </a:t>
            </a:r>
            <a:r>
              <a:rPr lang="en-IE" dirty="0"/>
              <a:t>files, devices, other programs, a network socket, and memory </a:t>
            </a:r>
            <a:r>
              <a:rPr lang="en-IE" dirty="0" smtClean="0"/>
              <a:t>arrays.</a:t>
            </a:r>
            <a:endParaRPr lang="en-IE" dirty="0"/>
          </a:p>
          <a:p>
            <a:pPr>
              <a:spcAft>
                <a:spcPts val="600"/>
              </a:spcAft>
            </a:pPr>
            <a:r>
              <a:rPr lang="en-IE" dirty="0" smtClean="0"/>
              <a:t>Streams </a:t>
            </a:r>
            <a:r>
              <a:rPr lang="en-IE" dirty="0"/>
              <a:t>support many different kinds of </a:t>
            </a:r>
            <a:r>
              <a:rPr lang="en-IE" dirty="0" smtClean="0"/>
              <a:t>data,</a:t>
            </a:r>
          </a:p>
          <a:p>
            <a:pPr lvl="1">
              <a:spcAft>
                <a:spcPts val="600"/>
              </a:spcAft>
            </a:pPr>
            <a:r>
              <a:rPr lang="en-IE" dirty="0" smtClean="0"/>
              <a:t>Simple </a:t>
            </a:r>
            <a:r>
              <a:rPr lang="en-IE" dirty="0"/>
              <a:t>bytes, primitive data types, </a:t>
            </a:r>
            <a:r>
              <a:rPr lang="en-IE" dirty="0" smtClean="0"/>
              <a:t>localised characters</a:t>
            </a:r>
            <a:r>
              <a:rPr lang="en-IE" dirty="0"/>
              <a:t>, and </a:t>
            </a:r>
            <a:r>
              <a:rPr lang="en-IE" dirty="0" smtClean="0"/>
              <a:t>objects.</a:t>
            </a:r>
            <a:endParaRPr lang="en-IE" dirty="0"/>
          </a:p>
          <a:p>
            <a:pPr>
              <a:spcAft>
                <a:spcPts val="600"/>
              </a:spcAft>
            </a:pPr>
            <a:r>
              <a:rPr lang="en-IE" dirty="0" smtClean="0"/>
              <a:t>Some </a:t>
            </a:r>
            <a:r>
              <a:rPr lang="en-IE" dirty="0"/>
              <a:t>streams simply pass on data; others manipulate and transform the data in useful ways. </a:t>
            </a:r>
            <a:endParaRPr lang="en-IE" dirty="0" smtClean="0"/>
          </a:p>
          <a:p>
            <a:pPr>
              <a:spcAft>
                <a:spcPts val="600"/>
              </a:spcAft>
            </a:pPr>
            <a:r>
              <a:rPr lang="en-IE" dirty="0" smtClean="0"/>
              <a:t>No </a:t>
            </a:r>
            <a:r>
              <a:rPr lang="en-IE" dirty="0"/>
              <a:t>matter how they work internally, all streams present the same simple model to programs that use </a:t>
            </a:r>
            <a:r>
              <a:rPr lang="en-IE" dirty="0" smtClean="0"/>
              <a:t>them,</a:t>
            </a:r>
            <a:endParaRPr lang="en-IE" dirty="0"/>
          </a:p>
          <a:p>
            <a:pPr lvl="1">
              <a:spcAft>
                <a:spcPts val="600"/>
              </a:spcAft>
            </a:pPr>
            <a:r>
              <a:rPr lang="en-IE" dirty="0" smtClean="0"/>
              <a:t>A </a:t>
            </a:r>
            <a:r>
              <a:rPr lang="en-IE" dirty="0"/>
              <a:t>stream is a sequence of </a:t>
            </a:r>
            <a:r>
              <a:rPr lang="en-IE" dirty="0" smtClean="0"/>
              <a:t>data.</a:t>
            </a:r>
          </a:p>
          <a:p>
            <a:pPr>
              <a:spcAft>
                <a:spcPts val="600"/>
              </a:spcAft>
            </a:pPr>
            <a:r>
              <a:rPr lang="en-IE" dirty="0"/>
              <a:t>Streams may be</a:t>
            </a:r>
            <a:r>
              <a:rPr lang="en-IE" b="1" dirty="0">
                <a:solidFill>
                  <a:schemeClr val="accent5">
                    <a:lumMod val="75000"/>
                  </a:schemeClr>
                </a:solidFill>
              </a:rPr>
              <a:t> Input</a:t>
            </a:r>
            <a:r>
              <a:rPr lang="en-IE" dirty="0"/>
              <a:t>, </a:t>
            </a:r>
            <a:r>
              <a:rPr lang="en-IE" b="1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  <a:r>
              <a:rPr lang="en-IE" dirty="0"/>
              <a:t>, </a:t>
            </a:r>
            <a:r>
              <a:rPr lang="en-IE" b="1" dirty="0" smtClean="0">
                <a:solidFill>
                  <a:schemeClr val="accent5">
                    <a:lumMod val="75000"/>
                  </a:schemeClr>
                </a:solidFill>
              </a:rPr>
              <a:t>Character</a:t>
            </a:r>
            <a:r>
              <a:rPr lang="en-IE" dirty="0"/>
              <a:t>, </a:t>
            </a:r>
            <a:r>
              <a:rPr lang="en-IE" b="1" dirty="0">
                <a:solidFill>
                  <a:schemeClr val="accent5">
                    <a:lumMod val="75000"/>
                  </a:schemeClr>
                </a:solidFill>
              </a:rPr>
              <a:t>Byte</a:t>
            </a:r>
            <a:r>
              <a:rPr lang="en-IE" dirty="0"/>
              <a:t>, </a:t>
            </a:r>
            <a:r>
              <a:rPr lang="en-IE" b="1" dirty="0" err="1" smtClean="0">
                <a:solidFill>
                  <a:schemeClr val="accent5">
                    <a:lumMod val="75000"/>
                  </a:schemeClr>
                </a:solidFill>
              </a:rPr>
              <a:t>Unbuffered</a:t>
            </a:r>
            <a:r>
              <a:rPr lang="en-IE" dirty="0" smtClean="0"/>
              <a:t> </a:t>
            </a:r>
            <a:r>
              <a:rPr lang="en-IE" dirty="0"/>
              <a:t>or </a:t>
            </a:r>
            <a:r>
              <a:rPr lang="en-IE" b="1" dirty="0" smtClean="0">
                <a:solidFill>
                  <a:schemeClr val="accent5">
                    <a:lumMod val="75000"/>
                  </a:schemeClr>
                </a:solidFill>
              </a:rPr>
              <a:t>Buffered</a:t>
            </a:r>
            <a:r>
              <a:rPr lang="en-IE" dirty="0"/>
              <a:t>.</a:t>
            </a:r>
          </a:p>
          <a:p>
            <a:pPr lvl="1">
              <a:spcAft>
                <a:spcPts val="600"/>
              </a:spcAft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00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331"/>
            <a:ext cx="8913813" cy="921935"/>
          </a:xfrm>
        </p:spPr>
        <p:txBody>
          <a:bodyPr>
            <a:normAutofit/>
          </a:bodyPr>
          <a:lstStyle/>
          <a:p>
            <a:r>
              <a:rPr lang="en-IE" dirty="0" err="1"/>
              <a:t>DataInputStream</a:t>
            </a:r>
            <a:r>
              <a:rPr lang="en-IE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45" y="1143266"/>
            <a:ext cx="8712968" cy="446765"/>
          </a:xfrm>
        </p:spPr>
        <p:txBody>
          <a:bodyPr/>
          <a:lstStyle/>
          <a:p>
            <a:r>
              <a:rPr lang="en-IE" dirty="0" smtClean="0"/>
              <a:t>Use </a:t>
            </a:r>
            <a:r>
              <a:rPr lang="en-IE" b="1" dirty="0" err="1">
                <a:solidFill>
                  <a:schemeClr val="accent6">
                    <a:lumMod val="75000"/>
                  </a:schemeClr>
                </a:solidFill>
              </a:rPr>
              <a:t>DataInputStream</a:t>
            </a:r>
            <a:r>
              <a:rPr lang="en-IE" dirty="0" smtClean="0"/>
              <a:t> to read primitive </a:t>
            </a:r>
            <a:r>
              <a:rPr lang="en-IE" dirty="0"/>
              <a:t>data </a:t>
            </a:r>
            <a:r>
              <a:rPr lang="en-IE" dirty="0" smtClean="0"/>
              <a:t>types from a file,</a:t>
            </a:r>
          </a:p>
          <a:p>
            <a:pPr marL="36195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1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846" y="1714267"/>
            <a:ext cx="8712967" cy="49403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public static void main(String[] args) throws IOException 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…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 	// Set up the data to write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</a:t>
            </a:r>
            <a:r>
              <a:rPr lang="en-IE" sz="9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IE" sz="900" b="1" dirty="0">
                <a:latin typeface="Arial" pitchFamily="34" charset="0"/>
                <a:cs typeface="Arial" pitchFamily="34" charset="0"/>
              </a:rPr>
              <a:t> title;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</a:t>
            </a:r>
            <a:r>
              <a:rPr lang="en-IE" sz="9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E" sz="900" b="1" dirty="0">
                <a:latin typeface="Arial" pitchFamily="34" charset="0"/>
                <a:cs typeface="Arial" pitchFamily="34" charset="0"/>
              </a:rPr>
              <a:t> date;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</a:t>
            </a:r>
            <a:r>
              <a:rPr lang="en-IE" sz="9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E" sz="900" b="1" dirty="0">
                <a:latin typeface="Arial" pitchFamily="34" charset="0"/>
                <a:cs typeface="Arial" pitchFamily="34" charset="0"/>
              </a:rPr>
              <a:t> quantity;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</a:t>
            </a:r>
            <a:r>
              <a:rPr lang="en-IE" sz="9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boolean</a:t>
            </a:r>
            <a:r>
              <a:rPr lang="en-IE" sz="900" b="1" dirty="0">
                <a:latin typeface="Arial" pitchFamily="34" charset="0"/>
                <a:cs typeface="Arial" pitchFamily="34" charset="0"/>
              </a:rPr>
              <a:t> itemInStock;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</a:t>
            </a:r>
            <a:r>
              <a:rPr lang="en-IE" sz="9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en-IE" sz="900" b="1" dirty="0">
                <a:latin typeface="Arial" pitchFamily="34" charset="0"/>
                <a:cs typeface="Arial" pitchFamily="34" charset="0"/>
              </a:rPr>
              <a:t> price;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// Open the DataInputStream to read the data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DataInputStream in = new </a:t>
            </a:r>
            <a:r>
              <a:rPr lang="en-IE" sz="9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DataInputStream</a:t>
            </a:r>
            <a:r>
              <a:rPr lang="en-IE" sz="900" dirty="0">
                <a:latin typeface="Arial" pitchFamily="34" charset="0"/>
                <a:cs typeface="Arial" pitchFamily="34" charset="0"/>
              </a:rPr>
              <a:t>(new BufferedInputStream(new FileInputStream("books.txt")));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try 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	// Read the data and display on the console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	while (true) 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		title = </a:t>
            </a:r>
            <a:r>
              <a:rPr lang="en-IE" sz="9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in.readUTF()</a:t>
            </a:r>
            <a:r>
              <a:rPr lang="en-IE" sz="9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		date = </a:t>
            </a:r>
            <a:r>
              <a:rPr lang="en-IE" sz="9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in.readInt()</a:t>
            </a:r>
            <a:r>
              <a:rPr lang="en-IE" sz="9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		quantity = </a:t>
            </a:r>
            <a:r>
              <a:rPr lang="en-IE" sz="9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in.readInt()</a:t>
            </a:r>
            <a:r>
              <a:rPr lang="en-IE" sz="9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		itemInStock = </a:t>
            </a:r>
            <a:r>
              <a:rPr lang="en-IE" sz="9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in.readBoolean()</a:t>
            </a:r>
            <a:r>
              <a:rPr lang="en-IE" sz="9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		price = </a:t>
            </a:r>
            <a:r>
              <a:rPr lang="en-IE" sz="9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in.readDouble()</a:t>
            </a:r>
            <a:r>
              <a:rPr lang="en-IE" sz="9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endParaRPr lang="en-IE" sz="9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		if(itemInStock) 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			System.out.println("Book: " + title + " (" + date + "), "+ quantity + " in stock. Price €" + price);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		} else {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			System.out.println("Book: " + title + " (" + date + "), "+ quantity + " on back order. Price €" + price);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	}           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catch (EOFException ex) {   	// Notice that DataStreams detects an end-of-file condition by catching EOFException,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                                    		// instead of testing for an invalid return value.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	if (out != null) { out.close(); }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	System.out.println("Complete");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	System.out.println("Working Directory = " + System.getProperty("user.dir"));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	} </a:t>
            </a:r>
          </a:p>
          <a:p>
            <a:pPr marL="0" indent="0">
              <a:spcBef>
                <a:spcPts val="0"/>
              </a:spcBef>
              <a:buNone/>
              <a:tabLst>
                <a:tab pos="542925" algn="l"/>
                <a:tab pos="714375" algn="l"/>
                <a:tab pos="895350" algn="l"/>
                <a:tab pos="1076325" algn="l"/>
                <a:tab pos="1257300" algn="l"/>
              </a:tabLst>
            </a:pPr>
            <a:r>
              <a:rPr lang="en-IE" sz="900" dirty="0">
                <a:latin typeface="Arial" pitchFamily="34" charset="0"/>
                <a:cs typeface="Arial" pitchFamily="34" charset="0"/>
              </a:rPr>
              <a:t>}</a:t>
            </a: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207231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Object Streams, Serialisation &amp; </a:t>
            </a:r>
            <a:r>
              <a:rPr lang="en-IE" dirty="0" err="1" smtClean="0"/>
              <a:t>Deserialisation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Object Streams</a:t>
            </a:r>
          </a:p>
          <a:p>
            <a:r>
              <a:rPr lang="en-IE" dirty="0"/>
              <a:t>Object Stream Example</a:t>
            </a:r>
          </a:p>
          <a:p>
            <a:r>
              <a:rPr lang="en-IE" dirty="0"/>
              <a:t>Object Serialisation</a:t>
            </a:r>
          </a:p>
          <a:p>
            <a:r>
              <a:rPr lang="en-IE" dirty="0"/>
              <a:t>Object </a:t>
            </a:r>
            <a:r>
              <a:rPr lang="en-IE" dirty="0" err="1"/>
              <a:t>Deserialisation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1642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2722"/>
            <a:ext cx="8913813" cy="914400"/>
          </a:xfrm>
        </p:spPr>
        <p:txBody>
          <a:bodyPr/>
          <a:lstStyle/>
          <a:p>
            <a:r>
              <a:rPr lang="en-IE" dirty="0"/>
              <a:t>Object </a:t>
            </a:r>
            <a:r>
              <a:rPr lang="en-IE" dirty="0" smtClean="0"/>
              <a:t>Streams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820" y="1698172"/>
            <a:ext cx="8109080" cy="4568158"/>
          </a:xfrm>
        </p:spPr>
        <p:txBody>
          <a:bodyPr>
            <a:normAutofit/>
          </a:bodyPr>
          <a:lstStyle/>
          <a:p>
            <a:r>
              <a:rPr lang="en-IE" dirty="0"/>
              <a:t>Object streams support I/O of </a:t>
            </a:r>
            <a:r>
              <a:rPr lang="en-IE" dirty="0" smtClean="0"/>
              <a:t>objects, </a:t>
            </a:r>
            <a:endParaRPr lang="en-IE" dirty="0"/>
          </a:p>
          <a:p>
            <a:pPr lvl="1"/>
            <a:r>
              <a:rPr lang="en-IE" dirty="0" smtClean="0"/>
              <a:t>Like </a:t>
            </a:r>
            <a:r>
              <a:rPr lang="en-IE" dirty="0"/>
              <a:t>Data streams support I/O of primitive data </a:t>
            </a:r>
            <a:r>
              <a:rPr lang="en-IE" dirty="0" smtClean="0"/>
              <a:t>types.</a:t>
            </a:r>
            <a:endParaRPr lang="en-IE" dirty="0"/>
          </a:p>
          <a:p>
            <a:pPr lvl="1"/>
            <a:r>
              <a:rPr lang="en-IE" dirty="0" smtClean="0"/>
              <a:t>The </a:t>
            </a:r>
            <a:r>
              <a:rPr lang="en-IE" dirty="0"/>
              <a:t>object has to be </a:t>
            </a:r>
            <a:r>
              <a:rPr lang="en-IE" b="1" dirty="0" err="1" smtClean="0">
                <a:solidFill>
                  <a:schemeClr val="accent6">
                    <a:lumMod val="75000"/>
                  </a:schemeClr>
                </a:solidFill>
              </a:rPr>
              <a:t>Serializable</a:t>
            </a:r>
            <a:r>
              <a:rPr lang="en-IE" dirty="0" smtClean="0"/>
              <a:t> type.</a:t>
            </a:r>
          </a:p>
          <a:p>
            <a:r>
              <a:rPr lang="en-IE" dirty="0" smtClean="0"/>
              <a:t>The </a:t>
            </a:r>
            <a:r>
              <a:rPr lang="en-IE" dirty="0"/>
              <a:t>object stream classes are </a:t>
            </a:r>
            <a:r>
              <a:rPr lang="en-IE" b="1" dirty="0" err="1">
                <a:solidFill>
                  <a:schemeClr val="accent6">
                    <a:lumMod val="75000"/>
                  </a:schemeClr>
                </a:solidFill>
              </a:rPr>
              <a:t>ObjectInputStream</a:t>
            </a:r>
            <a:r>
              <a:rPr lang="en-IE" dirty="0"/>
              <a:t> </a:t>
            </a:r>
            <a:r>
              <a:rPr lang="en-IE" dirty="0" smtClean="0"/>
              <a:t>to read an object and </a:t>
            </a:r>
            <a:r>
              <a:rPr lang="en-IE" b="1" dirty="0" err="1" smtClean="0">
                <a:solidFill>
                  <a:schemeClr val="accent6">
                    <a:lumMod val="75000"/>
                  </a:schemeClr>
                </a:solidFill>
              </a:rPr>
              <a:t>ObjectOutputStream</a:t>
            </a:r>
            <a:r>
              <a:rPr lang="en-IE" dirty="0" smtClean="0"/>
              <a:t> to write an object,</a:t>
            </a:r>
            <a:endParaRPr lang="en-IE" dirty="0"/>
          </a:p>
          <a:p>
            <a:pPr lvl="1"/>
            <a:r>
              <a:rPr lang="en-IE" dirty="0" smtClean="0"/>
              <a:t>These </a:t>
            </a:r>
            <a:r>
              <a:rPr lang="en-IE" dirty="0"/>
              <a:t>classes implement </a:t>
            </a:r>
            <a:r>
              <a:rPr lang="en-IE" dirty="0" err="1"/>
              <a:t>ObjectInput</a:t>
            </a:r>
            <a:r>
              <a:rPr lang="en-IE" dirty="0"/>
              <a:t> and </a:t>
            </a:r>
            <a:r>
              <a:rPr lang="en-IE" dirty="0" err="1"/>
              <a:t>ObjectOutput</a:t>
            </a:r>
            <a:r>
              <a:rPr lang="en-IE" dirty="0"/>
              <a:t>, which are </a:t>
            </a:r>
            <a:r>
              <a:rPr lang="en-IE" dirty="0" err="1"/>
              <a:t>subinterfaces</a:t>
            </a:r>
            <a:r>
              <a:rPr lang="en-IE" dirty="0"/>
              <a:t> of </a:t>
            </a:r>
            <a:r>
              <a:rPr lang="en-IE" dirty="0" err="1"/>
              <a:t>DataInput</a:t>
            </a:r>
            <a:r>
              <a:rPr lang="en-IE" dirty="0"/>
              <a:t> and </a:t>
            </a:r>
            <a:r>
              <a:rPr lang="en-IE" dirty="0" err="1" smtClean="0"/>
              <a:t>DataOutput</a:t>
            </a:r>
            <a:r>
              <a:rPr lang="en-IE" dirty="0"/>
              <a:t>.</a:t>
            </a:r>
          </a:p>
          <a:p>
            <a:pPr lvl="1"/>
            <a:r>
              <a:rPr lang="en-IE" dirty="0" smtClean="0"/>
              <a:t>An </a:t>
            </a:r>
            <a:r>
              <a:rPr lang="en-IE" dirty="0"/>
              <a:t>object stream can contain a </a:t>
            </a:r>
            <a:r>
              <a:rPr lang="en-IE" b="1" u="sng" dirty="0"/>
              <a:t>mixture of primitive and object</a:t>
            </a:r>
            <a:r>
              <a:rPr lang="en-IE" dirty="0"/>
              <a:t> </a:t>
            </a:r>
            <a:r>
              <a:rPr lang="en-IE" dirty="0" smtClean="0"/>
              <a:t>values.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6861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9374"/>
            <a:ext cx="8913813" cy="914400"/>
          </a:xfrm>
        </p:spPr>
        <p:txBody>
          <a:bodyPr/>
          <a:lstStyle/>
          <a:p>
            <a:r>
              <a:rPr lang="en-IE" dirty="0" smtClean="0"/>
              <a:t>Object Stream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578" y="1572850"/>
            <a:ext cx="7610476" cy="3297729"/>
          </a:xfrm>
        </p:spPr>
        <p:txBody>
          <a:bodyPr>
            <a:normAutofit fontScale="85000" lnSpcReduction="10000"/>
          </a:bodyPr>
          <a:lstStyle/>
          <a:p>
            <a:r>
              <a:rPr lang="en-IE" dirty="0" smtClean="0"/>
              <a:t>The </a:t>
            </a:r>
            <a:r>
              <a:rPr lang="en-IE" dirty="0" err="1"/>
              <a:t>writeObject</a:t>
            </a:r>
            <a:r>
              <a:rPr lang="en-IE" dirty="0"/>
              <a:t> traverses the entire </a:t>
            </a:r>
            <a:r>
              <a:rPr lang="en-IE" dirty="0" smtClean="0"/>
              <a:t>class hierarchy of </a:t>
            </a:r>
            <a:r>
              <a:rPr lang="en-IE" dirty="0"/>
              <a:t>object references and writes all objects in that hierarchy onto the stream </a:t>
            </a:r>
          </a:p>
          <a:p>
            <a:r>
              <a:rPr lang="en-IE" dirty="0" smtClean="0"/>
              <a:t>A </a:t>
            </a:r>
            <a:r>
              <a:rPr lang="en-IE" dirty="0"/>
              <a:t>single invocation of </a:t>
            </a:r>
            <a:r>
              <a:rPr lang="en-IE" dirty="0" err="1"/>
              <a:t>writeObject</a:t>
            </a:r>
            <a:r>
              <a:rPr lang="en-IE" dirty="0"/>
              <a:t> can cause a large number of objects to be written to the </a:t>
            </a:r>
            <a:r>
              <a:rPr lang="en-IE" dirty="0" smtClean="0"/>
              <a:t>stream,</a:t>
            </a:r>
          </a:p>
          <a:p>
            <a:pPr marL="2152650" lvl="1">
              <a:tabLst>
                <a:tab pos="2152650" algn="l"/>
              </a:tabLst>
            </a:pPr>
            <a:r>
              <a:rPr lang="en-IE" dirty="0"/>
              <a:t>When </a:t>
            </a:r>
            <a:r>
              <a:rPr lang="en-IE" dirty="0" smtClean="0"/>
              <a:t>an instance of the Book class is </a:t>
            </a:r>
            <a:r>
              <a:rPr lang="en-IE" b="1" dirty="0" smtClean="0"/>
              <a:t>written</a:t>
            </a:r>
            <a:r>
              <a:rPr lang="en-IE" dirty="0" smtClean="0"/>
              <a:t> </a:t>
            </a:r>
            <a:r>
              <a:rPr lang="en-IE" dirty="0"/>
              <a:t>by </a:t>
            </a:r>
            <a:r>
              <a:rPr lang="en-IE" dirty="0" err="1"/>
              <a:t>writeObject</a:t>
            </a:r>
            <a:r>
              <a:rPr lang="en-IE" dirty="0"/>
              <a:t>, the </a:t>
            </a:r>
            <a:r>
              <a:rPr lang="en-IE" dirty="0" smtClean="0"/>
              <a:t>super class, </a:t>
            </a:r>
            <a:r>
              <a:rPr lang="en-IE" dirty="0" err="1" smtClean="0"/>
              <a:t>StockItem</a:t>
            </a:r>
            <a:r>
              <a:rPr lang="en-IE" dirty="0" smtClean="0"/>
              <a:t> is written automatically </a:t>
            </a:r>
            <a:r>
              <a:rPr lang="en-IE" dirty="0"/>
              <a:t>as well (if </a:t>
            </a:r>
            <a:r>
              <a:rPr lang="en-IE" dirty="0" err="1" smtClean="0"/>
              <a:t>Serializable</a:t>
            </a:r>
            <a:r>
              <a:rPr lang="en-IE" dirty="0" smtClean="0"/>
              <a:t>) – this is </a:t>
            </a: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Serialisation</a:t>
            </a:r>
            <a:r>
              <a:rPr lang="en-IE" dirty="0" smtClean="0"/>
              <a:t>.</a:t>
            </a:r>
          </a:p>
          <a:p>
            <a:pPr marL="2152650" lvl="1">
              <a:tabLst>
                <a:tab pos="2152650" algn="l"/>
              </a:tabLst>
            </a:pPr>
            <a:r>
              <a:rPr lang="en-IE" dirty="0"/>
              <a:t>When </a:t>
            </a:r>
            <a:r>
              <a:rPr lang="en-IE" dirty="0" smtClean="0"/>
              <a:t>a Book object is </a:t>
            </a:r>
            <a:r>
              <a:rPr lang="en-IE" b="1" dirty="0"/>
              <a:t>read</a:t>
            </a:r>
            <a:r>
              <a:rPr lang="en-IE" dirty="0"/>
              <a:t> </a:t>
            </a:r>
            <a:r>
              <a:rPr lang="en-IE" dirty="0" smtClean="0"/>
              <a:t>by </a:t>
            </a:r>
            <a:r>
              <a:rPr lang="en-IE" dirty="0" err="1"/>
              <a:t>readObject</a:t>
            </a:r>
            <a:r>
              <a:rPr lang="en-IE" dirty="0"/>
              <a:t>, all associated </a:t>
            </a:r>
            <a:r>
              <a:rPr lang="en-IE" dirty="0" err="1" smtClean="0"/>
              <a:t>Serializable</a:t>
            </a:r>
            <a:r>
              <a:rPr lang="en-IE" dirty="0" smtClean="0"/>
              <a:t> objects </a:t>
            </a:r>
            <a:r>
              <a:rPr lang="en-IE" dirty="0"/>
              <a:t>are read back as well, and all the original object references are </a:t>
            </a:r>
            <a:r>
              <a:rPr lang="en-IE" dirty="0" smtClean="0"/>
              <a:t>preserved – this is </a:t>
            </a:r>
            <a:r>
              <a:rPr lang="en-IE" b="1" dirty="0" err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IE" b="1" dirty="0" err="1" smtClean="0">
                <a:solidFill>
                  <a:schemeClr val="accent6">
                    <a:lumMod val="75000"/>
                  </a:schemeClr>
                </a:solidFill>
              </a:rPr>
              <a:t>eserialisation</a:t>
            </a:r>
            <a:r>
              <a:rPr lang="en-IE" dirty="0" smtClean="0"/>
              <a:t>.</a:t>
            </a:r>
            <a:endParaRPr lang="en-IE" dirty="0"/>
          </a:p>
          <a:p>
            <a:endParaRPr lang="en-IE" dirty="0"/>
          </a:p>
        </p:txBody>
      </p:sp>
      <p:grpSp>
        <p:nvGrpSpPr>
          <p:cNvPr id="5" name="Group 4"/>
          <p:cNvGrpSpPr/>
          <p:nvPr/>
        </p:nvGrpSpPr>
        <p:grpSpPr>
          <a:xfrm>
            <a:off x="3171597" y="4941124"/>
            <a:ext cx="4807074" cy="1641655"/>
            <a:chOff x="2555776" y="4667665"/>
            <a:chExt cx="4807074" cy="1641655"/>
          </a:xfrm>
        </p:grpSpPr>
        <p:sp>
          <p:nvSpPr>
            <p:cNvPr id="110" name="TextBox 109"/>
            <p:cNvSpPr txBox="1"/>
            <p:nvPr/>
          </p:nvSpPr>
          <p:spPr>
            <a:xfrm>
              <a:off x="2555776" y="4667665"/>
              <a:ext cx="2031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b="1" dirty="0" err="1">
                  <a:latin typeface="Arial" pitchFamily="34" charset="0"/>
                  <a:cs typeface="Arial" pitchFamily="34" charset="0"/>
                </a:rPr>
                <a:t>out.writeObject</a:t>
              </a:r>
              <a:r>
                <a:rPr lang="en-IE" sz="1400" b="1" dirty="0">
                  <a:latin typeface="Arial" pitchFamily="34" charset="0"/>
                  <a:cs typeface="Arial" pitchFamily="34" charset="0"/>
                </a:rPr>
                <a:t>(book)</a:t>
              </a:r>
              <a:endParaRPr lang="en-IE" sz="1400" b="1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031378" y="5504074"/>
              <a:ext cx="1080120" cy="2872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600" dirty="0" smtClean="0">
                  <a:latin typeface="+mj-lt"/>
                </a:rPr>
                <a:t>Book</a:t>
              </a:r>
              <a:endParaRPr lang="en-IE" sz="1600" dirty="0">
                <a:latin typeface="+mj-lt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31378" y="6008129"/>
              <a:ext cx="1080120" cy="292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600" dirty="0" err="1" smtClean="0">
                  <a:latin typeface="+mj-lt"/>
                </a:rPr>
                <a:t>StockItem</a:t>
              </a:r>
              <a:endParaRPr lang="en-IE" sz="1600" dirty="0">
                <a:latin typeface="+mj-lt"/>
              </a:endParaRPr>
            </a:p>
          </p:txBody>
        </p:sp>
        <p:cxnSp>
          <p:nvCxnSpPr>
            <p:cNvPr id="114" name="Straight Arrow Connector 113"/>
            <p:cNvCxnSpPr>
              <a:stCxn id="112" idx="2"/>
              <a:endCxn id="113" idx="0"/>
            </p:cNvCxnSpPr>
            <p:nvPr/>
          </p:nvCxnSpPr>
          <p:spPr>
            <a:xfrm>
              <a:off x="3571438" y="5791283"/>
              <a:ext cx="0" cy="21684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endCxn id="112" idx="0"/>
            </p:cNvCxnSpPr>
            <p:nvPr/>
          </p:nvCxnSpPr>
          <p:spPr>
            <a:xfrm rot="5400000">
              <a:off x="3559993" y="4952569"/>
              <a:ext cx="562950" cy="54006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4932040" y="6016621"/>
              <a:ext cx="1080120" cy="292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600" dirty="0" err="1" smtClean="0">
                  <a:latin typeface="+mj-lt"/>
                </a:rPr>
                <a:t>StockItem</a:t>
              </a:r>
              <a:endParaRPr lang="en-IE" sz="1600" dirty="0">
                <a:latin typeface="+mj-lt"/>
              </a:endParaRPr>
            </a:p>
          </p:txBody>
        </p:sp>
        <p:cxnSp>
          <p:nvCxnSpPr>
            <p:cNvPr id="122" name="Straight Arrow Connector 121"/>
            <p:cNvCxnSpPr>
              <a:stCxn id="120" idx="2"/>
              <a:endCxn id="121" idx="0"/>
            </p:cNvCxnSpPr>
            <p:nvPr/>
          </p:nvCxnSpPr>
          <p:spPr>
            <a:xfrm>
              <a:off x="5472100" y="5799775"/>
              <a:ext cx="0" cy="21684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4661469" y="4667665"/>
              <a:ext cx="27013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b="1" dirty="0">
                  <a:latin typeface="Arial" pitchFamily="34" charset="0"/>
                  <a:cs typeface="Arial" pitchFamily="34" charset="0"/>
                </a:rPr>
                <a:t>book = (Book)</a:t>
              </a:r>
              <a:r>
                <a:rPr lang="en-IE" sz="1400" b="1" dirty="0" err="1">
                  <a:latin typeface="Arial" pitchFamily="34" charset="0"/>
                  <a:cs typeface="Arial" pitchFamily="34" charset="0"/>
                </a:rPr>
                <a:t>in.readObject</a:t>
              </a:r>
              <a:r>
                <a:rPr lang="en-IE" sz="1400" b="1" dirty="0">
                  <a:latin typeface="Arial" pitchFamily="34" charset="0"/>
                  <a:cs typeface="Arial" pitchFamily="34" charset="0"/>
                </a:rPr>
                <a:t>();</a:t>
              </a:r>
              <a:endParaRPr lang="en-IE" sz="1400" b="1" dirty="0"/>
            </a:p>
          </p:txBody>
        </p:sp>
        <p:cxnSp>
          <p:nvCxnSpPr>
            <p:cNvPr id="127" name="Elbow Connector 126"/>
            <p:cNvCxnSpPr>
              <a:stCxn id="120" idx="0"/>
              <a:endCxn id="125" idx="2"/>
            </p:cNvCxnSpPr>
            <p:nvPr/>
          </p:nvCxnSpPr>
          <p:spPr>
            <a:xfrm rot="5400000" flipH="1" flipV="1">
              <a:off x="5473568" y="4973974"/>
              <a:ext cx="537124" cy="54006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4932040" y="5512566"/>
              <a:ext cx="1080120" cy="2872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E" sz="1600" dirty="0" smtClean="0">
                  <a:latin typeface="+mj-lt"/>
                </a:rPr>
                <a:t>Book</a:t>
              </a:r>
              <a:endParaRPr lang="en-IE" sz="1600" dirty="0">
                <a:latin typeface="+mj-lt"/>
              </a:endParaRPr>
            </a:p>
          </p:txBody>
        </p:sp>
      </p:grpSp>
      <p:pic>
        <p:nvPicPr>
          <p:cNvPr id="10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78" y="2912114"/>
            <a:ext cx="1854139" cy="258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736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4060"/>
            <a:ext cx="8913813" cy="914400"/>
          </a:xfrm>
        </p:spPr>
        <p:txBody>
          <a:bodyPr/>
          <a:lstStyle/>
          <a:p>
            <a:r>
              <a:rPr lang="en-IE" dirty="0" smtClean="0"/>
              <a:t>Object Serialisation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93" y="1485220"/>
            <a:ext cx="4471437" cy="5102191"/>
          </a:xfr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java.io.FileOutputStream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java.io.ObjectOutputStream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java.io.FileInputStream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java.io.ObjectInputStream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java.io.IOException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java.io.EOFException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endParaRPr lang="en-IE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void serialize() throws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Book book1 = new Book( 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 Introduction to OOP 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2001,</a:t>
            </a:r>
            <a:endParaRPr lang="en-IE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5, true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118.74);</a:t>
            </a:r>
            <a:endParaRPr lang="en-IE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Book book2 = new Book(	"How to Program in Java",  2007,       </a:t>
            </a:r>
          </a:p>
          <a:p>
            <a:pPr marL="0" lvl="4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2, true, 118.35);</a:t>
            </a:r>
            <a:endParaRPr lang="en-IE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Book book3 = new Book( 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 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Complete Reference”, 2005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		3, false, 37.80);    </a:t>
            </a:r>
            <a:endParaRPr lang="en-IE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Book book4 = new Book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	"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 First Java", 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2005,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	1, true, 28.01);</a:t>
            </a:r>
            <a:endParaRPr lang="en-IE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out = new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  new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out.writeObject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(book1);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out.writeObject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(book2);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out.writeObject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(book3);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out.writeObject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(book4);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out.close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     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4308" y="1485219"/>
            <a:ext cx="4248393" cy="5102191"/>
          </a:xfr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java.io.Serializable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endParaRPr lang="en-IE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Book extends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StockItem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endParaRPr lang="en-IE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String title;    // Book title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date;        // published year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Book(String title, </a:t>
            </a:r>
            <a:r>
              <a:rPr lang="en-IE" sz="1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date,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IE" sz="1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quantity, </a:t>
            </a:r>
            <a:r>
              <a:rPr lang="en-IE" sz="1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inStock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double price) {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endParaRPr lang="en-IE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endParaRPr lang="en-IE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java.io.Serializable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endParaRPr lang="en-IE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StockItem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endParaRPr lang="en-IE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quantity;        // quantity in stock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inStock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  // true in stock; false otherwise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double price;        // unit price in euro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StockItem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quantity,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inStock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double price) {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…</a:t>
            </a:r>
            <a:endParaRPr lang="en-IE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017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068"/>
            <a:ext cx="8913813" cy="914400"/>
          </a:xfrm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IE" dirty="0" smtClean="0"/>
              <a:t>Object </a:t>
            </a:r>
            <a:r>
              <a:rPr lang="en-IE" dirty="0" err="1" smtClean="0"/>
              <a:t>Deserialisation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315" y="1418253"/>
            <a:ext cx="4506685" cy="4973216"/>
          </a:xfr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E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java.io.FileOutputStream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E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java.io.ObjectOutputStream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E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java.io.FileInputStream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E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java.io.ObjectInputStream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E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java.io.IOException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E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java.io.EOFException</a:t>
            </a: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endParaRPr lang="en-IE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IE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deserialize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endParaRPr lang="en-IE" sz="9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throws </a:t>
            </a:r>
            <a:r>
              <a:rPr lang="en-IE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ClassNotFoundException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ObjectInputStream</a:t>
            </a: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 = new </a:t>
            </a:r>
            <a:r>
              <a:rPr lang="en-IE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ObjectInputStream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   new </a:t>
            </a:r>
            <a:r>
              <a:rPr lang="en-IE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       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try 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Book </a:t>
            </a:r>
            <a:r>
              <a:rPr lang="en-IE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book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null;          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// 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 the data and display on the console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while 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(true) {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endParaRPr lang="en-IE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book 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(Book)</a:t>
            </a:r>
            <a:r>
              <a:rPr lang="en-IE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in.readObject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IE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book.toString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}            </a:t>
            </a:r>
            <a:endParaRPr lang="en-IE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IE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  <a:tab pos="1971675" algn="l"/>
              </a:tabLst>
            </a:pP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catch 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EOFException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ex) </a:t>
            </a: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	// 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Notice that </a:t>
            </a:r>
            <a:r>
              <a:rPr lang="en-IE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ObjectInputStream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		// detects 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 end-of-file </a:t>
            </a: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  <a:tab pos="1971675" algn="l"/>
              </a:tabLst>
            </a:pP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	// by 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catching </a:t>
            </a:r>
            <a:r>
              <a:rPr lang="en-IE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EOFException</a:t>
            </a: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  <a:tab pos="1971675" algn="l"/>
              </a:tabLst>
            </a:pP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	// 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instead of testing for an </a:t>
            </a: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invalid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  <a:tab pos="1971675" algn="l"/>
              </a:tabLst>
            </a:pP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	// return </a:t>
            </a:r>
            <a:r>
              <a:rPr lang="en-IE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value.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endParaRPr lang="en-IE" sz="9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if (in != null) { </a:t>
            </a:r>
            <a:r>
              <a:rPr lang="en-IE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}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  <a:tab pos="1885950" algn="l"/>
              </a:tabLst>
            </a:pPr>
            <a:r>
              <a:rPr lang="en-IE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IE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325" y="1410574"/>
            <a:ext cx="4195487" cy="5120853"/>
          </a:xfr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java.io.Serializable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endParaRPr lang="en-IE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Book extends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StockItem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endParaRPr lang="en-IE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String title;    // Book title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date;        // published year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Book(String title, </a:t>
            </a:r>
            <a:r>
              <a:rPr lang="en-IE" sz="1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date,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IE" sz="1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quantity, </a:t>
            </a:r>
            <a:r>
              <a:rPr lang="en-IE" sz="1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inStock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double price) {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endParaRPr lang="en-IE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endParaRPr lang="en-IE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java.io.Serializable</a:t>
            </a: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endParaRPr lang="en-IE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StockItem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endParaRPr lang="en-IE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quantity;        // quantity in stock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inStock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  // true in stock; false otherwise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double price;        // unit price in euro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StockItem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quantity,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inStock</a:t>
            </a: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double price) {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…</a:t>
            </a:r>
            <a:endParaRPr lang="en-IE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42925" algn="l"/>
                <a:tab pos="714375" algn="l"/>
                <a:tab pos="895350" algn="l"/>
              </a:tabLst>
            </a:pPr>
            <a:r>
              <a:rPr lang="en-IE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1237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sourcesforstudents.com/shop/images/uploads/question-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7859713" cy="719137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61944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2430"/>
            <a:ext cx="8913813" cy="914400"/>
          </a:xfrm>
        </p:spPr>
        <p:txBody>
          <a:bodyPr/>
          <a:lstStyle/>
          <a:p>
            <a:r>
              <a:rPr lang="en-IE" dirty="0" smtClean="0">
                <a:latin typeface="+mj-lt"/>
              </a:rPr>
              <a:t>Input &amp; Output Streams</a:t>
            </a:r>
            <a:endParaRPr lang="en-IE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47" y="1538585"/>
            <a:ext cx="8780683" cy="5030929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All </a:t>
            </a:r>
            <a:r>
              <a:rPr lang="en-IE" dirty="0"/>
              <a:t>input and output in Java is accomplished by classes called </a:t>
            </a:r>
            <a:r>
              <a:rPr lang="en-IE" b="1" dirty="0" smtClean="0">
                <a:solidFill>
                  <a:schemeClr val="accent5">
                    <a:lumMod val="75000"/>
                  </a:schemeClr>
                </a:solidFill>
              </a:rPr>
              <a:t>Streams</a:t>
            </a:r>
            <a:r>
              <a:rPr lang="en-IE" dirty="0" smtClean="0"/>
              <a:t>.</a:t>
            </a:r>
          </a:p>
          <a:p>
            <a:r>
              <a:rPr lang="en-IE" b="1" dirty="0" smtClean="0">
                <a:solidFill>
                  <a:schemeClr val="accent5">
                    <a:lumMod val="75000"/>
                  </a:schemeClr>
                </a:solidFill>
              </a:rPr>
              <a:t>Input Streams</a:t>
            </a:r>
            <a:r>
              <a:rPr lang="en-IE" dirty="0" smtClean="0"/>
              <a:t> </a:t>
            </a:r>
            <a:r>
              <a:rPr lang="en-IE" dirty="0"/>
              <a:t>provide ways to </a:t>
            </a:r>
            <a:r>
              <a:rPr lang="en-IE" dirty="0" smtClean="0"/>
              <a:t>read data </a:t>
            </a:r>
            <a:r>
              <a:rPr lang="en-IE" dirty="0"/>
              <a:t>from an input device to </a:t>
            </a:r>
            <a:r>
              <a:rPr lang="en-IE" dirty="0" smtClean="0"/>
              <a:t>a programme one item at a time,</a:t>
            </a:r>
          </a:p>
          <a:p>
            <a:pPr marL="0" indent="0">
              <a:buNone/>
            </a:pPr>
            <a:endParaRPr lang="en-IE" dirty="0"/>
          </a:p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r>
              <a:rPr lang="en-IE" b="1" dirty="0" smtClean="0">
                <a:solidFill>
                  <a:schemeClr val="accent5">
                    <a:lumMod val="75000"/>
                  </a:schemeClr>
                </a:solidFill>
              </a:rPr>
              <a:t>Output Streams</a:t>
            </a:r>
            <a:r>
              <a:rPr lang="en-IE" dirty="0" smtClean="0"/>
              <a:t> write the </a:t>
            </a:r>
            <a:r>
              <a:rPr lang="en-IE" dirty="0"/>
              <a:t>data </a:t>
            </a:r>
            <a:r>
              <a:rPr lang="en-IE" dirty="0" smtClean="0"/>
              <a:t>one item at a time in </a:t>
            </a:r>
            <a:r>
              <a:rPr lang="en-IE" dirty="0"/>
              <a:t>the opposite </a:t>
            </a:r>
            <a:r>
              <a:rPr lang="en-IE" dirty="0" smtClean="0"/>
              <a:t>direction,</a:t>
            </a:r>
          </a:p>
          <a:p>
            <a:pPr marL="0" indent="0">
              <a:buNone/>
            </a:pPr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Devices may represent a variety of source or destination points e.g. disk </a:t>
            </a:r>
            <a:r>
              <a:rPr lang="en-IE" dirty="0"/>
              <a:t>files, </a:t>
            </a:r>
            <a:r>
              <a:rPr lang="en-IE" dirty="0" smtClean="0"/>
              <a:t>devices, other </a:t>
            </a:r>
            <a:r>
              <a:rPr lang="en-IE" dirty="0"/>
              <a:t>programs, a network socket, and memory arrays</a:t>
            </a:r>
            <a:r>
              <a:rPr lang="en-IE" dirty="0" smtClean="0"/>
              <a:t>.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grpSp>
        <p:nvGrpSpPr>
          <p:cNvPr id="20" name="Group 19"/>
          <p:cNvGrpSpPr/>
          <p:nvPr/>
        </p:nvGrpSpPr>
        <p:grpSpPr>
          <a:xfrm>
            <a:off x="971600" y="4749527"/>
            <a:ext cx="6624736" cy="914400"/>
            <a:chOff x="971600" y="4797152"/>
            <a:chExt cx="6624736" cy="914400"/>
          </a:xfrm>
        </p:grpSpPr>
        <p:sp>
          <p:nvSpPr>
            <p:cNvPr id="5" name="Rectangle 4"/>
            <p:cNvSpPr/>
            <p:nvPr/>
          </p:nvSpPr>
          <p:spPr>
            <a:xfrm>
              <a:off x="971600" y="4797152"/>
              <a:ext cx="165618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>
                  <a:latin typeface="+mj-lt"/>
                </a:rPr>
                <a:t>Programme</a:t>
              </a:r>
              <a:endParaRPr lang="en-IE" dirty="0">
                <a:latin typeface="+mj-l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0152" y="4797152"/>
              <a:ext cx="165618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>
                  <a:latin typeface="+mj-lt"/>
                </a:rPr>
                <a:t>Device</a:t>
              </a:r>
              <a:endParaRPr lang="en-IE" dirty="0">
                <a:latin typeface="+mj-lt"/>
              </a:endParaRP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2771800" y="4988024"/>
            <a:ext cx="30243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9579" y="4458816"/>
            <a:ext cx="208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>
                <a:latin typeface="+mj-lt"/>
              </a:rPr>
              <a:t>Output Stream</a:t>
            </a:r>
            <a:endParaRPr lang="en-IE" b="1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71600" y="3026569"/>
            <a:ext cx="6624736" cy="914400"/>
            <a:chOff x="971600" y="2924944"/>
            <a:chExt cx="6624736" cy="914400"/>
          </a:xfrm>
        </p:grpSpPr>
        <p:sp>
          <p:nvSpPr>
            <p:cNvPr id="10" name="Rectangle 9"/>
            <p:cNvSpPr/>
            <p:nvPr/>
          </p:nvSpPr>
          <p:spPr>
            <a:xfrm>
              <a:off x="971600" y="2924944"/>
              <a:ext cx="165618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>
                  <a:latin typeface="+mj-lt"/>
                </a:rPr>
                <a:t>Programme</a:t>
              </a:r>
              <a:endParaRPr lang="en-IE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0152" y="2924944"/>
              <a:ext cx="165618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>
                  <a:latin typeface="+mj-lt"/>
                </a:rPr>
                <a:t>Device</a:t>
              </a:r>
              <a:endParaRPr lang="en-IE" dirty="0">
                <a:latin typeface="+mj-lt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>
            <a:off x="2771799" y="3094112"/>
            <a:ext cx="30243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39579" y="2564904"/>
            <a:ext cx="185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>
                <a:latin typeface="+mj-lt"/>
              </a:rPr>
              <a:t>Input Stream</a:t>
            </a:r>
            <a:endParaRPr lang="en-I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7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9161"/>
            <a:ext cx="8913813" cy="914400"/>
          </a:xfrm>
        </p:spPr>
        <p:txBody>
          <a:bodyPr/>
          <a:lstStyle/>
          <a:p>
            <a:r>
              <a:rPr lang="en-IE" dirty="0" smtClean="0"/>
              <a:t>Character &amp; Byte Streams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72" y="1845459"/>
            <a:ext cx="8321892" cy="4578997"/>
          </a:xfrm>
        </p:spPr>
        <p:txBody>
          <a:bodyPr>
            <a:normAutofit/>
          </a:bodyPr>
          <a:lstStyle/>
          <a:p>
            <a:r>
              <a:rPr lang="en-IE" dirty="0" smtClean="0"/>
              <a:t>Java </a:t>
            </a:r>
            <a:r>
              <a:rPr lang="en-IE" dirty="0"/>
              <a:t>distinguishes between  2 types of streams</a:t>
            </a:r>
            <a:r>
              <a:rPr lang="en-IE" dirty="0" smtClean="0"/>
              <a:t>,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Character streams</a:t>
            </a:r>
            <a:r>
              <a:rPr lang="en-IE" dirty="0"/>
              <a:t>, containing </a:t>
            </a:r>
            <a:r>
              <a:rPr lang="en-IE" dirty="0" smtClean="0"/>
              <a:t>an 8-bit </a:t>
            </a:r>
            <a:r>
              <a:rPr lang="en-IE" dirty="0"/>
              <a:t>superset of </a:t>
            </a:r>
            <a:r>
              <a:rPr lang="en-IE" dirty="0" smtClean="0"/>
              <a:t>ASCII text (for western locals),</a:t>
            </a:r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Byte streams</a:t>
            </a:r>
            <a:r>
              <a:rPr lang="en-IE" dirty="0"/>
              <a:t>, containing 8 – bit </a:t>
            </a:r>
            <a:r>
              <a:rPr lang="en-IE" dirty="0" smtClean="0"/>
              <a:t>binary information,</a:t>
            </a:r>
          </a:p>
          <a:p>
            <a:endParaRPr lang="en-IE" dirty="0"/>
          </a:p>
          <a:p>
            <a:pPr lvl="1"/>
            <a:endParaRPr lang="en-IE" dirty="0"/>
          </a:p>
          <a:p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  <a:p>
            <a:endParaRPr lang="en-IE" dirty="0"/>
          </a:p>
        </p:txBody>
      </p:sp>
      <p:grpSp>
        <p:nvGrpSpPr>
          <p:cNvPr id="5" name="Group 4"/>
          <p:cNvGrpSpPr/>
          <p:nvPr/>
        </p:nvGrpSpPr>
        <p:grpSpPr>
          <a:xfrm>
            <a:off x="611560" y="2443850"/>
            <a:ext cx="8136904" cy="914400"/>
            <a:chOff x="611560" y="2680320"/>
            <a:chExt cx="8136904" cy="914400"/>
          </a:xfrm>
        </p:grpSpPr>
        <p:grpSp>
          <p:nvGrpSpPr>
            <p:cNvPr id="23" name="Group 22"/>
            <p:cNvGrpSpPr/>
            <p:nvPr/>
          </p:nvGrpSpPr>
          <p:grpSpPr>
            <a:xfrm>
              <a:off x="2845515" y="2680320"/>
              <a:ext cx="3630127" cy="914400"/>
              <a:chOff x="2814081" y="1909614"/>
              <a:chExt cx="3630127" cy="914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14081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000" dirty="0" smtClean="0">
                    <a:latin typeface="+mj-lt"/>
                  </a:rPr>
                  <a:t>I</a:t>
                </a:r>
                <a:endParaRPr lang="en-IE" sz="2000" dirty="0">
                  <a:latin typeface="+mj-l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093239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2000" dirty="0">
                  <a:latin typeface="+mj-lt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373470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000" dirty="0" smtClean="0">
                    <a:latin typeface="+mj-lt"/>
                  </a:rPr>
                  <a:t>a</a:t>
                </a:r>
                <a:endParaRPr lang="en-IE" sz="2000" dirty="0">
                  <a:latin typeface="+mj-lt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52628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000" dirty="0" smtClean="0">
                    <a:latin typeface="+mj-lt"/>
                  </a:rPr>
                  <a:t>m</a:t>
                </a:r>
                <a:endParaRPr lang="en-IE" sz="2000" dirty="0">
                  <a:latin typeface="+mj-lt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31786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2000" dirty="0">
                  <a:latin typeface="+mj-l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210944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000" dirty="0" smtClean="0">
                    <a:latin typeface="+mj-lt"/>
                  </a:rPr>
                  <a:t>a</a:t>
                </a:r>
                <a:endParaRPr lang="en-IE" sz="2000" dirty="0">
                  <a:latin typeface="+mj-l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490102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sz="2000" dirty="0">
                  <a:latin typeface="+mj-lt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769260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000" dirty="0" smtClean="0">
                    <a:latin typeface="+mj-lt"/>
                  </a:rPr>
                  <a:t>s</a:t>
                </a:r>
                <a:endParaRPr lang="en-IE" sz="2000" dirty="0">
                  <a:latin typeface="+mj-lt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048418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000" dirty="0" smtClean="0">
                    <a:latin typeface="+mj-lt"/>
                  </a:rPr>
                  <a:t>t</a:t>
                </a:r>
                <a:endParaRPr lang="en-IE" sz="2000" dirty="0">
                  <a:latin typeface="+mj-l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327576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000" dirty="0" smtClean="0">
                    <a:latin typeface="+mj-lt"/>
                  </a:rPr>
                  <a:t>r</a:t>
                </a:r>
                <a:endParaRPr lang="en-IE" sz="2000" dirty="0">
                  <a:latin typeface="+mj-lt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606734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000" dirty="0" err="1" smtClean="0">
                    <a:latin typeface="+mj-lt"/>
                  </a:rPr>
                  <a:t>i</a:t>
                </a:r>
                <a:endParaRPr lang="en-IE" sz="2000" dirty="0">
                  <a:latin typeface="+mj-l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885892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000" dirty="0" smtClean="0">
                    <a:latin typeface="+mj-lt"/>
                  </a:rPr>
                  <a:t>n</a:t>
                </a:r>
                <a:endParaRPr lang="en-IE" sz="2000" dirty="0">
                  <a:latin typeface="+mj-l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165050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000" dirty="0" smtClean="0">
                    <a:latin typeface="+mj-lt"/>
                  </a:rPr>
                  <a:t>g</a:t>
                </a:r>
                <a:endParaRPr lang="en-IE" sz="2000" dirty="0">
                  <a:latin typeface="+mj-lt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611560" y="2680320"/>
              <a:ext cx="165618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>
                  <a:latin typeface="+mj-lt"/>
                </a:rPr>
                <a:t>Programme</a:t>
              </a:r>
              <a:endParaRPr lang="en-IE" dirty="0">
                <a:latin typeface="+mj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92280" y="2680320"/>
              <a:ext cx="165618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>
                  <a:latin typeface="+mj-lt"/>
                </a:rPr>
                <a:t>Device</a:t>
              </a:r>
              <a:endParaRPr lang="en-IE" dirty="0">
                <a:latin typeface="+mj-l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349377" y="3145646"/>
              <a:ext cx="4281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588224" y="3152771"/>
              <a:ext cx="4281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11560" y="4495189"/>
            <a:ext cx="8136904" cy="914400"/>
            <a:chOff x="611560" y="4314800"/>
            <a:chExt cx="8136904" cy="914400"/>
          </a:xfrm>
        </p:grpSpPr>
        <p:sp>
          <p:nvSpPr>
            <p:cNvPr id="61" name="Rectangle 60"/>
            <p:cNvSpPr/>
            <p:nvPr/>
          </p:nvSpPr>
          <p:spPr>
            <a:xfrm>
              <a:off x="611560" y="4314800"/>
              <a:ext cx="165618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>
                  <a:latin typeface="+mj-lt"/>
                </a:rPr>
                <a:t>Programme</a:t>
              </a:r>
              <a:endParaRPr lang="en-IE" dirty="0">
                <a:latin typeface="+mj-l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092280" y="4314800"/>
              <a:ext cx="165618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>
                  <a:latin typeface="+mj-lt"/>
                </a:rPr>
                <a:t>Device</a:t>
              </a:r>
              <a:endParaRPr lang="en-IE" dirty="0">
                <a:latin typeface="+mj-lt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2349377" y="4780126"/>
              <a:ext cx="4281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6588224" y="4787251"/>
              <a:ext cx="4281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845515" y="4314800"/>
              <a:ext cx="3630128" cy="914400"/>
              <a:chOff x="2845514" y="5085184"/>
              <a:chExt cx="3771855" cy="9144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845514" y="5085184"/>
                <a:ext cx="1257285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800" dirty="0" smtClean="0">
                    <a:latin typeface="+mj-lt"/>
                  </a:rPr>
                  <a:t>10101010</a:t>
                </a:r>
                <a:endParaRPr lang="en-IE" sz="1800" dirty="0">
                  <a:latin typeface="+mj-l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102799" y="5085184"/>
                <a:ext cx="1257285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800" dirty="0" smtClean="0">
                    <a:latin typeface="+mj-lt"/>
                  </a:rPr>
                  <a:t>10010100</a:t>
                </a:r>
                <a:endParaRPr lang="en-IE" sz="1800" dirty="0">
                  <a:latin typeface="+mj-lt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360084" y="5085184"/>
                <a:ext cx="1257285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800" dirty="0" smtClean="0">
                    <a:latin typeface="+mj-lt"/>
                  </a:rPr>
                  <a:t>01101001</a:t>
                </a:r>
                <a:endParaRPr lang="en-IE" sz="18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2245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669175"/>
            <a:ext cx="1656184" cy="1456755"/>
          </a:xfrm>
          <a:prstGeom prst="rect">
            <a:avLst/>
          </a:prstGeom>
          <a:noFill/>
          <a:ln>
            <a:noFill/>
          </a:ln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76" y="5644650"/>
            <a:ext cx="1656184" cy="1456755"/>
          </a:xfrm>
          <a:prstGeom prst="rect">
            <a:avLst/>
          </a:prstGeom>
          <a:noFill/>
          <a:ln>
            <a:noFill/>
          </a:ln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333" y="218274"/>
            <a:ext cx="8913813" cy="914400"/>
          </a:xfrm>
        </p:spPr>
        <p:txBody>
          <a:bodyPr/>
          <a:lstStyle/>
          <a:p>
            <a:pPr algn="l"/>
            <a:r>
              <a:rPr lang="en-IE" dirty="0" err="1"/>
              <a:t>Unbuffered</a:t>
            </a:r>
            <a:r>
              <a:rPr lang="en-IE" dirty="0"/>
              <a:t> &amp; Buffered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098" y="1305009"/>
            <a:ext cx="4181589" cy="3681412"/>
          </a:xfrm>
        </p:spPr>
        <p:txBody>
          <a:bodyPr>
            <a:normAutofit/>
          </a:bodyPr>
          <a:lstStyle/>
          <a:p>
            <a:r>
              <a:rPr lang="en-IE" b="1" dirty="0" err="1" smtClean="0">
                <a:solidFill>
                  <a:schemeClr val="accent5">
                    <a:lumMod val="75000"/>
                  </a:schemeClr>
                </a:solidFill>
              </a:rPr>
              <a:t>Unbuffered</a:t>
            </a:r>
            <a:r>
              <a:rPr lang="en-IE" b="1" dirty="0" smtClean="0">
                <a:solidFill>
                  <a:schemeClr val="accent5">
                    <a:lumMod val="75000"/>
                  </a:schemeClr>
                </a:solidFill>
              </a:rPr>
              <a:t> I/O Streams</a:t>
            </a:r>
            <a:r>
              <a:rPr lang="en-IE" dirty="0" smtClean="0"/>
              <a:t>, each </a:t>
            </a:r>
            <a:r>
              <a:rPr lang="en-IE" dirty="0"/>
              <a:t>read or write </a:t>
            </a:r>
            <a:r>
              <a:rPr lang="en-IE" dirty="0" smtClean="0"/>
              <a:t>request is </a:t>
            </a:r>
            <a:r>
              <a:rPr lang="en-IE" dirty="0"/>
              <a:t>handled directly by the underlying </a:t>
            </a:r>
            <a:r>
              <a:rPr lang="en-IE" dirty="0" smtClean="0"/>
              <a:t>Operating System (OS). </a:t>
            </a:r>
          </a:p>
          <a:p>
            <a:r>
              <a:rPr lang="en-IE" dirty="0" smtClean="0"/>
              <a:t>Much </a:t>
            </a:r>
            <a:r>
              <a:rPr lang="en-IE" dirty="0"/>
              <a:t>less efficient, since each </a:t>
            </a:r>
            <a:r>
              <a:rPr lang="en-IE" dirty="0" smtClean="0"/>
              <a:t>request </a:t>
            </a:r>
            <a:r>
              <a:rPr lang="en-IE" dirty="0"/>
              <a:t>often triggers disk access, network activity, or some other operation </a:t>
            </a:r>
            <a:r>
              <a:rPr lang="en-IE" sz="2000" dirty="0"/>
              <a:t>that is relatively expensive.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39682"/>
            <a:ext cx="4320480" cy="5274272"/>
          </a:xfrm>
        </p:spPr>
        <p:txBody>
          <a:bodyPr>
            <a:normAutofit/>
          </a:bodyPr>
          <a:lstStyle/>
          <a:p>
            <a:r>
              <a:rPr lang="en-IE" sz="1600" dirty="0" smtClean="0"/>
              <a:t>The Java </a:t>
            </a:r>
            <a:r>
              <a:rPr lang="en-IE" sz="1600" dirty="0"/>
              <a:t>platform implements </a:t>
            </a:r>
            <a:r>
              <a:rPr lang="en-IE" sz="1600" b="1" dirty="0" smtClean="0">
                <a:solidFill>
                  <a:schemeClr val="accent5">
                    <a:lumMod val="75000"/>
                  </a:schemeClr>
                </a:solidFill>
              </a:rPr>
              <a:t>Buffered </a:t>
            </a:r>
            <a:r>
              <a:rPr lang="en-IE" sz="1600" b="1" dirty="0">
                <a:solidFill>
                  <a:schemeClr val="accent5">
                    <a:lumMod val="75000"/>
                  </a:schemeClr>
                </a:solidFill>
              </a:rPr>
              <a:t>I/O </a:t>
            </a:r>
            <a:r>
              <a:rPr lang="en-IE" sz="1600" b="1" dirty="0" smtClean="0">
                <a:solidFill>
                  <a:schemeClr val="accent5">
                    <a:lumMod val="75000"/>
                  </a:schemeClr>
                </a:solidFill>
              </a:rPr>
              <a:t>Streams</a:t>
            </a:r>
            <a:r>
              <a:rPr lang="en-IE" sz="1600" dirty="0" smtClean="0"/>
              <a:t> to reduce the overhead experienced by </a:t>
            </a:r>
            <a:r>
              <a:rPr lang="en-IE" sz="1600" dirty="0" err="1" smtClean="0"/>
              <a:t>Unbuffered</a:t>
            </a:r>
            <a:r>
              <a:rPr lang="en-IE" sz="1600" dirty="0" smtClean="0"/>
              <a:t> I/O, </a:t>
            </a:r>
          </a:p>
          <a:p>
            <a:pPr lvl="1"/>
            <a:r>
              <a:rPr lang="en-IE" sz="1600" dirty="0" smtClean="0"/>
              <a:t>Buffered </a:t>
            </a:r>
            <a:r>
              <a:rPr lang="en-IE" sz="1600" dirty="0"/>
              <a:t>input streams read data from a memory area known as a buffer; the native input API is called only when the buffer is empty. </a:t>
            </a:r>
            <a:endParaRPr lang="en-IE" sz="1600" dirty="0" smtClean="0"/>
          </a:p>
          <a:p>
            <a:pPr lvl="1"/>
            <a:r>
              <a:rPr lang="en-IE" sz="1600" dirty="0" smtClean="0"/>
              <a:t>Similarly</a:t>
            </a:r>
            <a:r>
              <a:rPr lang="en-IE" sz="1600" dirty="0"/>
              <a:t>, buffered output streams write data to a buffer, and the native output API is called only when the buffer is full.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32476" y="4413685"/>
            <a:ext cx="1656184" cy="1919061"/>
            <a:chOff x="644152" y="4149080"/>
            <a:chExt cx="1656184" cy="1919061"/>
          </a:xfrm>
        </p:grpSpPr>
        <p:sp>
          <p:nvSpPr>
            <p:cNvPr id="7" name="Rectangle 6"/>
            <p:cNvSpPr/>
            <p:nvPr/>
          </p:nvSpPr>
          <p:spPr>
            <a:xfrm>
              <a:off x="644152" y="4149080"/>
              <a:ext cx="165618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>
                  <a:latin typeface="+mj-lt"/>
                </a:rPr>
                <a:t>Programme</a:t>
              </a:r>
              <a:endParaRPr lang="en-IE" dirty="0">
                <a:latin typeface="+mj-lt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096159" y="4725145"/>
              <a:ext cx="0" cy="134299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99592" y="4725144"/>
              <a:ext cx="0" cy="134299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292080" y="4553683"/>
            <a:ext cx="3350468" cy="1847053"/>
            <a:chOff x="5292080" y="4149080"/>
            <a:chExt cx="3350468" cy="1847053"/>
          </a:xfrm>
        </p:grpSpPr>
        <p:grpSp>
          <p:nvGrpSpPr>
            <p:cNvPr id="10" name="Group 9"/>
            <p:cNvGrpSpPr/>
            <p:nvPr/>
          </p:nvGrpSpPr>
          <p:grpSpPr>
            <a:xfrm>
              <a:off x="5389694" y="5140597"/>
              <a:ext cx="3070738" cy="376635"/>
              <a:chOff x="3373470" y="1909614"/>
              <a:chExt cx="3070738" cy="9144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373470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000" dirty="0" smtClean="0">
                    <a:latin typeface="+mj-lt"/>
                  </a:rPr>
                  <a:t>1</a:t>
                </a:r>
                <a:endParaRPr lang="en-IE" sz="2000" dirty="0">
                  <a:latin typeface="+mj-l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52628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000" dirty="0" smtClean="0">
                    <a:latin typeface="+mj-lt"/>
                  </a:rPr>
                  <a:t>0</a:t>
                </a:r>
                <a:endParaRPr lang="en-IE" sz="2000" dirty="0">
                  <a:latin typeface="+mj-lt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31786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000" dirty="0" smtClean="0">
                    <a:latin typeface="+mj-lt"/>
                  </a:rPr>
                  <a:t>0</a:t>
                </a:r>
                <a:endParaRPr lang="en-IE" sz="2000" dirty="0">
                  <a:latin typeface="+mj-lt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210944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000" dirty="0" smtClean="0">
                    <a:latin typeface="+mj-lt"/>
                  </a:rPr>
                  <a:t>0</a:t>
                </a:r>
                <a:endParaRPr lang="en-IE" sz="2000" dirty="0">
                  <a:latin typeface="+mj-l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490102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000" dirty="0" smtClean="0">
                    <a:latin typeface="+mj-lt"/>
                  </a:rPr>
                  <a:t>1</a:t>
                </a:r>
                <a:endParaRPr lang="en-IE" sz="2000" dirty="0">
                  <a:latin typeface="+mj-lt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769260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000" dirty="0">
                    <a:latin typeface="+mj-lt"/>
                  </a:rPr>
                  <a:t>1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048418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000" dirty="0" smtClean="0">
                    <a:latin typeface="+mj-lt"/>
                  </a:rPr>
                  <a:t>0</a:t>
                </a:r>
                <a:endParaRPr lang="en-IE" sz="2000" dirty="0">
                  <a:latin typeface="+mj-l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327576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000" dirty="0">
                    <a:latin typeface="+mj-lt"/>
                  </a:rPr>
                  <a:t>1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606734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000" dirty="0" smtClean="0">
                    <a:latin typeface="+mj-lt"/>
                  </a:rPr>
                  <a:t>1</a:t>
                </a:r>
                <a:endParaRPr lang="en-IE" sz="2000" dirty="0">
                  <a:latin typeface="+mj-lt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885892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000" dirty="0" smtClean="0">
                    <a:latin typeface="+mj-lt"/>
                  </a:rPr>
                  <a:t>0</a:t>
                </a:r>
                <a:endParaRPr lang="en-IE" sz="2000" dirty="0">
                  <a:latin typeface="+mj-lt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165050" y="1909614"/>
                <a:ext cx="279158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000" dirty="0" smtClean="0">
                    <a:latin typeface="+mj-lt"/>
                  </a:rPr>
                  <a:t>0</a:t>
                </a:r>
                <a:endParaRPr lang="en-IE" sz="2000" dirty="0">
                  <a:latin typeface="+mj-lt"/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6986364" y="4149080"/>
              <a:ext cx="165618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>
                  <a:latin typeface="+mj-lt"/>
                </a:rPr>
                <a:t>Programme</a:t>
              </a:r>
              <a:endParaRPr lang="en-IE" dirty="0">
                <a:latin typeface="+mj-lt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8394509" y="4717109"/>
              <a:ext cx="0" cy="3514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223510" y="4717106"/>
              <a:ext cx="0" cy="35148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607095" y="5644653"/>
              <a:ext cx="0" cy="3514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436096" y="5644650"/>
              <a:ext cx="0" cy="35148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292080" y="4763962"/>
              <a:ext cx="977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b="1" dirty="0" smtClean="0">
                  <a:latin typeface="+mj-lt"/>
                </a:rPr>
                <a:t>buffer</a:t>
              </a:r>
              <a:endParaRPr lang="en-IE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9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pPr algn="l"/>
            <a:r>
              <a:rPr lang="en-IE" dirty="0" smtClean="0"/>
              <a:t>Java I/O Class Diagram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B51AD-3C7F-42A1-8354-B37505415DB2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  <p:pic>
        <p:nvPicPr>
          <p:cNvPr id="4" name="Picture 3" descr="jn2_2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1309945"/>
            <a:ext cx="5235663" cy="539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74613" y="1309945"/>
            <a:ext cx="3665760" cy="2073034"/>
            <a:chOff x="402184" y="980728"/>
            <a:chExt cx="3665760" cy="2073034"/>
          </a:xfrm>
        </p:grpSpPr>
        <p:sp>
          <p:nvSpPr>
            <p:cNvPr id="6" name="Rectangle 5"/>
            <p:cNvSpPr/>
            <p:nvPr/>
          </p:nvSpPr>
          <p:spPr>
            <a:xfrm>
              <a:off x="402184" y="1571990"/>
              <a:ext cx="2153592" cy="113693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E" sz="2100" dirty="0" err="1" smtClean="0">
                  <a:latin typeface="+mj-lt"/>
                </a:rPr>
                <a:t>InputStream</a:t>
              </a:r>
              <a:endParaRPr lang="en-IE" sz="2100" dirty="0">
                <a:latin typeface="+mj-lt"/>
              </a:endParaRPr>
            </a:p>
            <a:p>
              <a:r>
                <a:rPr lang="en-IE" sz="2100" dirty="0" err="1">
                  <a:latin typeface="+mj-lt"/>
                </a:rPr>
                <a:t>OutputStream</a:t>
              </a:r>
              <a:endParaRPr lang="en-IE" sz="2100" dirty="0">
                <a:latin typeface="+mj-lt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2123728" y="1628800"/>
              <a:ext cx="194421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195736" y="2348880"/>
              <a:ext cx="1862956" cy="70488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402184" y="980728"/>
              <a:ext cx="2153592" cy="59126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2100" dirty="0" smtClean="0">
                  <a:solidFill>
                    <a:schemeClr val="tx1"/>
                  </a:solidFill>
                  <a:latin typeface="+mj-lt"/>
                </a:rPr>
                <a:t>Byte Stream</a:t>
              </a:r>
              <a:endParaRPr lang="en-IE" sz="21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7482" y="3738469"/>
            <a:ext cx="3656508" cy="1728192"/>
            <a:chOff x="402184" y="3413802"/>
            <a:chExt cx="3656508" cy="1728192"/>
          </a:xfrm>
        </p:grpSpPr>
        <p:sp>
          <p:nvSpPr>
            <p:cNvPr id="8" name="Rectangle 7"/>
            <p:cNvSpPr/>
            <p:nvPr/>
          </p:nvSpPr>
          <p:spPr>
            <a:xfrm>
              <a:off x="402184" y="4005064"/>
              <a:ext cx="2153592" cy="11369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E" sz="2100" dirty="0" smtClean="0">
                  <a:latin typeface="+mj-lt"/>
                </a:rPr>
                <a:t>Reader</a:t>
              </a:r>
              <a:endParaRPr lang="en-IE" sz="2100" dirty="0">
                <a:latin typeface="+mj-lt"/>
              </a:endParaRPr>
            </a:p>
            <a:p>
              <a:r>
                <a:rPr lang="en-IE" sz="2100" dirty="0" smtClean="0">
                  <a:latin typeface="+mj-lt"/>
                </a:rPr>
                <a:t>Writer</a:t>
              </a:r>
              <a:endParaRPr lang="en-IE" sz="2100" dirty="0">
                <a:latin typeface="+mj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2184" y="3413802"/>
              <a:ext cx="2153592" cy="591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2100" dirty="0" smtClean="0">
                  <a:solidFill>
                    <a:schemeClr val="tx1"/>
                  </a:solidFill>
                  <a:latin typeface="+mj-lt"/>
                </a:rPr>
                <a:t>Character Stream</a:t>
              </a:r>
              <a:endParaRPr lang="en-IE" sz="21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478980" y="4365104"/>
              <a:ext cx="2579712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403648" y="4797152"/>
              <a:ext cx="265504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125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3307"/>
            <a:ext cx="8913813" cy="914400"/>
          </a:xfrm>
        </p:spPr>
        <p:txBody>
          <a:bodyPr>
            <a:normAutofit/>
          </a:bodyPr>
          <a:lstStyle/>
          <a:p>
            <a:pPr algn="l"/>
            <a:r>
              <a:rPr lang="en-IE" dirty="0" err="1"/>
              <a:t>InputStream</a:t>
            </a:r>
            <a:r>
              <a:rPr lang="en-IE" dirty="0"/>
              <a:t> vs. Reader </a:t>
            </a:r>
            <a:r>
              <a:rPr lang="en-IE" dirty="0" smtClean="0"/>
              <a:t>Classes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819352" y="6011556"/>
            <a:ext cx="457200" cy="365125"/>
          </a:xfrm>
        </p:spPr>
        <p:txBody>
          <a:bodyPr/>
          <a:lstStyle/>
          <a:p>
            <a:pPr>
              <a:defRPr/>
            </a:pPr>
            <a:fld id="{5EEB51AD-3C7F-42A1-8354-B37505415DB2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73646"/>
              </p:ext>
            </p:extLst>
          </p:nvPr>
        </p:nvGraphicFramePr>
        <p:xfrm>
          <a:off x="430306" y="1186055"/>
          <a:ext cx="8494026" cy="484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751"/>
                <a:gridCol w="2667545"/>
                <a:gridCol w="3439730"/>
              </a:tblGrid>
              <a:tr h="304675">
                <a:tc>
                  <a:txBody>
                    <a:bodyPr/>
                    <a:lstStyle/>
                    <a:p>
                      <a:r>
                        <a:rPr lang="en-IE" sz="1600" dirty="0" err="1" smtClean="0"/>
                        <a:t>InputStream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Reader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Description</a:t>
                      </a:r>
                      <a:endParaRPr lang="en-IE" sz="1600" dirty="0"/>
                    </a:p>
                  </a:txBody>
                  <a:tcPr/>
                </a:tc>
              </a:tr>
              <a:tr h="615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 smtClean="0"/>
                        <a:t>void </a:t>
                      </a:r>
                      <a:r>
                        <a:rPr lang="en-IE" sz="1200" baseline="0" dirty="0" smtClean="0"/>
                        <a:t> </a:t>
                      </a:r>
                      <a:r>
                        <a:rPr lang="en-IE" sz="1200" dirty="0" smtClean="0"/>
                        <a:t>close()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 smtClean="0"/>
                        <a:t>abstract void close()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Closes this stream and releases any system resources associated with the stream.</a:t>
                      </a:r>
                      <a:endParaRPr lang="en-IE" sz="1200" dirty="0"/>
                    </a:p>
                  </a:txBody>
                  <a:tcPr/>
                </a:tc>
              </a:tr>
              <a:tr h="435648"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void </a:t>
                      </a:r>
                      <a:r>
                        <a:rPr lang="en-IE" sz="1200" baseline="0" dirty="0" smtClean="0"/>
                        <a:t> </a:t>
                      </a:r>
                      <a:r>
                        <a:rPr lang="en-IE" sz="1200" dirty="0" smtClean="0"/>
                        <a:t>mark(</a:t>
                      </a:r>
                      <a:r>
                        <a:rPr lang="en-IE" sz="1200" dirty="0" err="1" smtClean="0"/>
                        <a:t>int</a:t>
                      </a:r>
                      <a:r>
                        <a:rPr lang="en-IE" sz="1200" dirty="0" smtClean="0"/>
                        <a:t> </a:t>
                      </a:r>
                      <a:r>
                        <a:rPr lang="en-IE" sz="1200" dirty="0" err="1" smtClean="0"/>
                        <a:t>readlimit</a:t>
                      </a:r>
                      <a:r>
                        <a:rPr lang="en-IE" sz="1200" dirty="0" smtClean="0"/>
                        <a:t>)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void mark(</a:t>
                      </a:r>
                      <a:r>
                        <a:rPr lang="en-IE" sz="1200" dirty="0" err="1" smtClean="0"/>
                        <a:t>int</a:t>
                      </a:r>
                      <a:r>
                        <a:rPr lang="en-IE" sz="1200" dirty="0" smtClean="0"/>
                        <a:t> </a:t>
                      </a:r>
                      <a:r>
                        <a:rPr lang="en-IE" sz="1200" dirty="0" err="1" smtClean="0"/>
                        <a:t>readAheadLimit</a:t>
                      </a:r>
                      <a:r>
                        <a:rPr lang="en-IE" sz="1200" dirty="0" smtClean="0"/>
                        <a:t>)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Marks the present position in the stream.</a:t>
                      </a:r>
                      <a:endParaRPr lang="en-IE" sz="1200" dirty="0"/>
                    </a:p>
                  </a:txBody>
                  <a:tcPr/>
                </a:tc>
              </a:tr>
              <a:tr h="435648"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abstract </a:t>
                      </a:r>
                      <a:r>
                        <a:rPr lang="en-IE" sz="1200" dirty="0" err="1" smtClean="0"/>
                        <a:t>int</a:t>
                      </a:r>
                      <a:r>
                        <a:rPr lang="en-IE" sz="1200" dirty="0" smtClean="0"/>
                        <a:t> read()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err="1" smtClean="0"/>
                        <a:t>int</a:t>
                      </a:r>
                      <a:r>
                        <a:rPr lang="en-IE" sz="1200" dirty="0" smtClean="0"/>
                        <a:t> </a:t>
                      </a:r>
                      <a:r>
                        <a:rPr lang="en-IE" sz="1200" baseline="0" dirty="0" smtClean="0"/>
                        <a:t> </a:t>
                      </a:r>
                      <a:r>
                        <a:rPr lang="en-IE" sz="1200" dirty="0" smtClean="0"/>
                        <a:t>read()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 smtClean="0"/>
                        <a:t>Reads the next byte of data / single character from the stream.</a:t>
                      </a:r>
                    </a:p>
                  </a:txBody>
                  <a:tcPr/>
                </a:tc>
              </a:tr>
              <a:tr h="794417">
                <a:tc>
                  <a:txBody>
                    <a:bodyPr/>
                    <a:lstStyle/>
                    <a:p>
                      <a:r>
                        <a:rPr lang="en-IE" sz="1200" dirty="0" err="1" smtClean="0"/>
                        <a:t>int</a:t>
                      </a:r>
                      <a:r>
                        <a:rPr lang="en-IE" sz="1200" dirty="0" smtClean="0"/>
                        <a:t> read(byte[]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err="1" smtClean="0"/>
                        <a:t>int</a:t>
                      </a:r>
                      <a:r>
                        <a:rPr lang="en-IE" sz="1200" dirty="0" smtClean="0"/>
                        <a:t> read(char[] </a:t>
                      </a:r>
                      <a:r>
                        <a:rPr lang="en-IE" sz="1200" dirty="0" err="1" smtClean="0"/>
                        <a:t>cbuf</a:t>
                      </a:r>
                      <a:r>
                        <a:rPr lang="en-IE" sz="1200" dirty="0" smtClean="0"/>
                        <a:t>)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 smtClean="0"/>
                        <a:t>Reads some number of bytes from the input stream and stores them into the buffer array b / Reads characters into an array </a:t>
                      </a:r>
                      <a:r>
                        <a:rPr lang="en-IE" sz="1200" dirty="0" err="1" smtClean="0"/>
                        <a:t>cbuf</a:t>
                      </a:r>
                      <a:r>
                        <a:rPr lang="en-IE" sz="1200" dirty="0" smtClean="0"/>
                        <a:t>.</a:t>
                      </a:r>
                    </a:p>
                  </a:txBody>
                  <a:tcPr/>
                </a:tc>
              </a:tr>
              <a:tr h="794417">
                <a:tc>
                  <a:txBody>
                    <a:bodyPr/>
                    <a:lstStyle/>
                    <a:p>
                      <a:r>
                        <a:rPr lang="en-IE" sz="1200" dirty="0" err="1" smtClean="0"/>
                        <a:t>int</a:t>
                      </a:r>
                      <a:r>
                        <a:rPr lang="en-IE" sz="1200" dirty="0" smtClean="0"/>
                        <a:t> read(byte[] b, </a:t>
                      </a:r>
                      <a:r>
                        <a:rPr lang="en-IE" sz="1200" dirty="0" err="1" smtClean="0"/>
                        <a:t>int</a:t>
                      </a:r>
                      <a:r>
                        <a:rPr lang="en-IE" sz="1200" dirty="0" smtClean="0"/>
                        <a:t> off, </a:t>
                      </a:r>
                      <a:r>
                        <a:rPr lang="en-IE" sz="1200" dirty="0" err="1" smtClean="0"/>
                        <a:t>int</a:t>
                      </a:r>
                      <a:r>
                        <a:rPr lang="en-IE" sz="1200" dirty="0" smtClean="0"/>
                        <a:t> </a:t>
                      </a:r>
                      <a:r>
                        <a:rPr lang="en-IE" sz="1200" dirty="0" err="1" smtClean="0"/>
                        <a:t>len</a:t>
                      </a:r>
                      <a:r>
                        <a:rPr lang="en-IE" sz="12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abstract </a:t>
                      </a:r>
                      <a:r>
                        <a:rPr lang="en-IE" sz="1200" dirty="0" err="1" smtClean="0"/>
                        <a:t>int</a:t>
                      </a:r>
                      <a:r>
                        <a:rPr lang="en-IE" sz="1200" dirty="0" smtClean="0"/>
                        <a:t> read(char[] </a:t>
                      </a:r>
                      <a:r>
                        <a:rPr lang="en-IE" sz="1200" dirty="0" err="1" smtClean="0"/>
                        <a:t>cbuf</a:t>
                      </a:r>
                      <a:r>
                        <a:rPr lang="en-IE" sz="1200" dirty="0" smtClean="0"/>
                        <a:t>, </a:t>
                      </a:r>
                      <a:r>
                        <a:rPr lang="en-IE" sz="1200" dirty="0" err="1" smtClean="0"/>
                        <a:t>int</a:t>
                      </a:r>
                      <a:r>
                        <a:rPr lang="en-IE" sz="1200" dirty="0" smtClean="0"/>
                        <a:t> off, </a:t>
                      </a:r>
                      <a:r>
                        <a:rPr lang="en-IE" sz="1200" dirty="0" err="1" smtClean="0"/>
                        <a:t>int</a:t>
                      </a:r>
                      <a:r>
                        <a:rPr lang="en-IE" sz="1200" dirty="0" smtClean="0"/>
                        <a:t> </a:t>
                      </a:r>
                      <a:r>
                        <a:rPr lang="en-IE" sz="1200" dirty="0" err="1" smtClean="0"/>
                        <a:t>len</a:t>
                      </a:r>
                      <a:r>
                        <a:rPr lang="en-IE" sz="1200" dirty="0" smtClean="0"/>
                        <a:t>)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 smtClean="0"/>
                        <a:t>Reads up to </a:t>
                      </a:r>
                      <a:r>
                        <a:rPr lang="en-IE" sz="1200" dirty="0" err="1" smtClean="0"/>
                        <a:t>len</a:t>
                      </a:r>
                      <a:r>
                        <a:rPr lang="en-IE" sz="1200" dirty="0" smtClean="0"/>
                        <a:t> bytes of data from the input stream into an array of bytes / Reads characters into a portion of an array.</a:t>
                      </a:r>
                    </a:p>
                  </a:txBody>
                  <a:tcPr/>
                </a:tc>
              </a:tr>
              <a:tr h="794417"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void reset()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 smtClean="0"/>
                        <a:t>void reset()</a:t>
                      </a:r>
                    </a:p>
                    <a:p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 smtClean="0"/>
                        <a:t>Repositions this stream to the position at the time the mark method was last called on this input stream / Resets the stream.</a:t>
                      </a:r>
                    </a:p>
                  </a:txBody>
                  <a:tcPr/>
                </a:tc>
              </a:tr>
              <a:tr h="615032"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long </a:t>
                      </a:r>
                      <a:r>
                        <a:rPr lang="en-IE" sz="1200" baseline="0" dirty="0" smtClean="0"/>
                        <a:t> </a:t>
                      </a:r>
                      <a:r>
                        <a:rPr lang="en-IE" sz="1200" dirty="0" smtClean="0"/>
                        <a:t>skip(long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 smtClean="0"/>
                        <a:t>long </a:t>
                      </a:r>
                      <a:r>
                        <a:rPr lang="en-IE" sz="1200" baseline="0" dirty="0" smtClean="0"/>
                        <a:t> </a:t>
                      </a:r>
                      <a:r>
                        <a:rPr lang="en-IE" sz="1200" dirty="0" smtClean="0"/>
                        <a:t>skip(long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 smtClean="0"/>
                        <a:t>Skips over and discards n bytes of data from this input stream</a:t>
                      </a:r>
                      <a:r>
                        <a:rPr lang="en-IE" sz="1200" baseline="0" dirty="0" smtClean="0"/>
                        <a:t> / Skips characters.</a:t>
                      </a:r>
                      <a:endParaRPr lang="en-IE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83372" y="6027498"/>
            <a:ext cx="8640960" cy="6789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73D54"/>
              </a:buClr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73D54"/>
              </a:buClr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1200" dirty="0" smtClean="0"/>
              <a:t>References:</a:t>
            </a:r>
          </a:p>
          <a:p>
            <a:r>
              <a:rPr lang="en-IE" sz="1200" dirty="0"/>
              <a:t>http://docs.oracle.com/javase/7/docs/api/java/io/</a:t>
            </a:r>
            <a:r>
              <a:rPr lang="en-IE" sz="1200" dirty="0" smtClean="0"/>
              <a:t>InputStream.html</a:t>
            </a:r>
          </a:p>
          <a:p>
            <a:r>
              <a:rPr lang="en-IE" sz="1200" dirty="0"/>
              <a:t>http://docs.oracle.com/javase/7/docs/api/java/io/Reader.html</a:t>
            </a:r>
          </a:p>
        </p:txBody>
      </p:sp>
    </p:spTree>
    <p:extLst>
      <p:ext uri="{BB962C8B-B14F-4D97-AF65-F5344CB8AC3E}">
        <p14:creationId xmlns:p14="http://schemas.microsoft.com/office/powerpoint/2010/main" val="123564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333" y="209456"/>
            <a:ext cx="8913813" cy="914400"/>
          </a:xfrm>
        </p:spPr>
        <p:txBody>
          <a:bodyPr/>
          <a:lstStyle/>
          <a:p>
            <a:pPr algn="l"/>
            <a:r>
              <a:rPr lang="en-IE" dirty="0" err="1"/>
              <a:t>OutputStream</a:t>
            </a:r>
            <a:r>
              <a:rPr lang="en-IE" dirty="0"/>
              <a:t> vs. Writer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B51AD-3C7F-42A1-8354-B37505415DB2}" type="slidenum">
              <a:rPr lang="en-IE" smtClean="0"/>
              <a:pPr>
                <a:defRPr/>
              </a:pPr>
              <a:t>9</a:t>
            </a:fld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40732"/>
              </p:ext>
            </p:extLst>
          </p:nvPr>
        </p:nvGraphicFramePr>
        <p:xfrm>
          <a:off x="251520" y="1290197"/>
          <a:ext cx="8712969" cy="453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2736304"/>
                <a:gridCol w="3528393"/>
              </a:tblGrid>
              <a:tr h="443289">
                <a:tc>
                  <a:txBody>
                    <a:bodyPr/>
                    <a:lstStyle/>
                    <a:p>
                      <a:r>
                        <a:rPr lang="en-IE" sz="1600" dirty="0" err="1" smtClean="0"/>
                        <a:t>InputStream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Reader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Description</a:t>
                      </a:r>
                      <a:endParaRPr lang="en-IE" sz="1600" dirty="0"/>
                    </a:p>
                  </a:txBody>
                  <a:tcPr/>
                </a:tc>
              </a:tr>
              <a:tr h="865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 smtClean="0"/>
                        <a:t>void </a:t>
                      </a:r>
                      <a:r>
                        <a:rPr lang="en-IE" sz="1200" baseline="0" dirty="0" smtClean="0"/>
                        <a:t> </a:t>
                      </a:r>
                      <a:r>
                        <a:rPr lang="en-IE" sz="1200" dirty="0" smtClean="0"/>
                        <a:t>close()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 smtClean="0"/>
                        <a:t>abstract void close()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Closes this output stream and releases any system resources associated with this stream</a:t>
                      </a:r>
                      <a:r>
                        <a:rPr lang="en-IE" sz="1200" baseline="0" dirty="0" smtClean="0"/>
                        <a:t> / Closes the stream, flushing it first.</a:t>
                      </a:r>
                    </a:p>
                  </a:txBody>
                  <a:tcPr/>
                </a:tc>
              </a:tr>
              <a:tr h="613138"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void </a:t>
                      </a:r>
                      <a:r>
                        <a:rPr lang="en-IE" sz="1200" baseline="0" dirty="0" smtClean="0"/>
                        <a:t> </a:t>
                      </a:r>
                      <a:r>
                        <a:rPr lang="en-IE" sz="1200" dirty="0" smtClean="0"/>
                        <a:t>flush()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void flush()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Flushes this output stream and forces any buffered output bytes to be written out.</a:t>
                      </a:r>
                      <a:endParaRPr lang="en-IE" sz="1200" dirty="0"/>
                    </a:p>
                  </a:txBody>
                  <a:tcPr/>
                </a:tc>
              </a:tr>
              <a:tr h="874432"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abstract void write(</a:t>
                      </a:r>
                      <a:r>
                        <a:rPr lang="en-IE" sz="1200" dirty="0" err="1" smtClean="0"/>
                        <a:t>int</a:t>
                      </a:r>
                      <a:r>
                        <a:rPr lang="en-IE" sz="1200" dirty="0" smtClean="0"/>
                        <a:t>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void write(</a:t>
                      </a:r>
                      <a:r>
                        <a:rPr lang="en-IE" sz="1200" dirty="0" err="1" smtClean="0"/>
                        <a:t>int</a:t>
                      </a:r>
                      <a:r>
                        <a:rPr lang="en-IE" sz="1200" dirty="0" smtClean="0"/>
                        <a:t> c)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 smtClean="0"/>
                        <a:t>Writes the specified byte to this output stream / Writes a single character.</a:t>
                      </a:r>
                    </a:p>
                  </a:txBody>
                  <a:tcPr/>
                </a:tc>
              </a:tr>
              <a:tr h="874432"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void </a:t>
                      </a:r>
                      <a:r>
                        <a:rPr lang="en-IE" sz="1200" baseline="0" dirty="0" smtClean="0"/>
                        <a:t> </a:t>
                      </a:r>
                      <a:r>
                        <a:rPr lang="en-IE" sz="1200" dirty="0" smtClean="0"/>
                        <a:t>write(byte[]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void </a:t>
                      </a:r>
                      <a:r>
                        <a:rPr lang="en-IE" sz="1200" baseline="0" dirty="0" smtClean="0"/>
                        <a:t> </a:t>
                      </a:r>
                      <a:r>
                        <a:rPr lang="en-IE" sz="1200" dirty="0" smtClean="0"/>
                        <a:t>write(char[] </a:t>
                      </a:r>
                      <a:r>
                        <a:rPr lang="en-IE" sz="1200" dirty="0" err="1" smtClean="0"/>
                        <a:t>cbuf</a:t>
                      </a:r>
                      <a:r>
                        <a:rPr lang="en-IE" sz="1200" dirty="0" smtClean="0"/>
                        <a:t>)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 smtClean="0"/>
                        <a:t>Writes </a:t>
                      </a:r>
                      <a:r>
                        <a:rPr lang="en-IE" sz="1200" dirty="0" err="1" smtClean="0"/>
                        <a:t>b.length</a:t>
                      </a:r>
                      <a:r>
                        <a:rPr lang="en-IE" sz="1200" dirty="0" smtClean="0"/>
                        <a:t> bytes from the specified byte array to this output stream</a:t>
                      </a:r>
                      <a:r>
                        <a:rPr lang="en-IE" sz="1200" baseline="0" dirty="0" smtClean="0"/>
                        <a:t> / Writes an array of characters, </a:t>
                      </a:r>
                      <a:r>
                        <a:rPr lang="en-IE" sz="1200" baseline="0" dirty="0" err="1" smtClean="0"/>
                        <a:t>cbuf</a:t>
                      </a:r>
                      <a:r>
                        <a:rPr lang="en-IE" sz="1200" baseline="0" dirty="0" smtClean="0"/>
                        <a:t>.</a:t>
                      </a:r>
                      <a:endParaRPr lang="en-IE" sz="1200" dirty="0" smtClean="0"/>
                    </a:p>
                  </a:txBody>
                  <a:tcPr/>
                </a:tc>
              </a:tr>
              <a:tr h="865607"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void write(byte[] b, </a:t>
                      </a:r>
                      <a:r>
                        <a:rPr lang="en-IE" sz="1200" dirty="0" err="1" smtClean="0"/>
                        <a:t>int</a:t>
                      </a:r>
                      <a:r>
                        <a:rPr lang="en-IE" sz="1200" dirty="0" smtClean="0"/>
                        <a:t> off, </a:t>
                      </a:r>
                      <a:r>
                        <a:rPr lang="en-IE" sz="1200" dirty="0" err="1" smtClean="0"/>
                        <a:t>int</a:t>
                      </a:r>
                      <a:r>
                        <a:rPr lang="en-IE" sz="1200" dirty="0" smtClean="0"/>
                        <a:t> </a:t>
                      </a:r>
                      <a:r>
                        <a:rPr lang="en-IE" sz="1200" dirty="0" err="1" smtClean="0"/>
                        <a:t>len</a:t>
                      </a:r>
                      <a:r>
                        <a:rPr lang="en-IE" sz="12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abstract void write(char[] </a:t>
                      </a:r>
                      <a:r>
                        <a:rPr lang="en-IE" sz="1200" dirty="0" err="1" smtClean="0"/>
                        <a:t>cbuf</a:t>
                      </a:r>
                      <a:r>
                        <a:rPr lang="en-IE" sz="1200" dirty="0" smtClean="0"/>
                        <a:t>, </a:t>
                      </a:r>
                      <a:r>
                        <a:rPr lang="en-IE" sz="1200" dirty="0" err="1" smtClean="0"/>
                        <a:t>int</a:t>
                      </a:r>
                      <a:r>
                        <a:rPr lang="en-IE" sz="1200" dirty="0" smtClean="0"/>
                        <a:t> off, </a:t>
                      </a:r>
                      <a:r>
                        <a:rPr lang="en-IE" sz="1200" dirty="0" err="1" smtClean="0"/>
                        <a:t>int</a:t>
                      </a:r>
                      <a:r>
                        <a:rPr lang="en-IE" sz="1200" dirty="0" smtClean="0"/>
                        <a:t> </a:t>
                      </a:r>
                      <a:r>
                        <a:rPr lang="en-IE" sz="1200" dirty="0" err="1" smtClean="0"/>
                        <a:t>len</a:t>
                      </a:r>
                      <a:r>
                        <a:rPr lang="en-IE" sz="1200" dirty="0" smtClean="0"/>
                        <a:t>)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 smtClean="0"/>
                        <a:t>Writes </a:t>
                      </a:r>
                      <a:r>
                        <a:rPr lang="en-IE" sz="1200" dirty="0" err="1" smtClean="0"/>
                        <a:t>len</a:t>
                      </a:r>
                      <a:r>
                        <a:rPr lang="en-IE" sz="1200" dirty="0" smtClean="0"/>
                        <a:t> bytes from the specified byte array starting at offset off to this output stream / Writes a portion of an array of characters.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5826702"/>
            <a:ext cx="8640960" cy="8428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73D54"/>
              </a:buClr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73D54"/>
              </a:buClr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1600" dirty="0" smtClean="0"/>
              <a:t>References:</a:t>
            </a:r>
          </a:p>
          <a:p>
            <a:r>
              <a:rPr lang="en-IE" sz="1200" dirty="0"/>
              <a:t>http://</a:t>
            </a:r>
            <a:r>
              <a:rPr lang="en-IE" sz="1200" dirty="0" smtClean="0"/>
              <a:t>docs.oracle.com/javase/7/docs/api/java/io/OutputStream.html</a:t>
            </a:r>
          </a:p>
          <a:p>
            <a:r>
              <a:rPr lang="en-IE" sz="1200" dirty="0"/>
              <a:t>http://</a:t>
            </a:r>
            <a:r>
              <a:rPr lang="en-IE" sz="1200" dirty="0" smtClean="0"/>
              <a:t>docs.oracle.com/javase/7/docs/api/java/io/Writer.html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104272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2573</TotalTime>
  <Words>2662</Words>
  <Application>Microsoft Macintosh PowerPoint</Application>
  <PresentationFormat>On-screen Show (4:3)</PresentationFormat>
  <Paragraphs>571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Perception</vt:lpstr>
      <vt:lpstr>File Handling – FILE I/O Overview</vt:lpstr>
      <vt:lpstr>FILE I/O</vt:lpstr>
      <vt:lpstr>Java Input  Output (I/O) Streams</vt:lpstr>
      <vt:lpstr>Input &amp; Output Streams</vt:lpstr>
      <vt:lpstr>Character &amp; Byte Streams</vt:lpstr>
      <vt:lpstr>Unbuffered &amp; Buffered Streams</vt:lpstr>
      <vt:lpstr>Java I/O Class Diagram</vt:lpstr>
      <vt:lpstr>InputStream vs. Reader Classes</vt:lpstr>
      <vt:lpstr>OutputStream vs. Writer Classes</vt:lpstr>
      <vt:lpstr>Byte Stream</vt:lpstr>
      <vt:lpstr>Byte Stream in Context</vt:lpstr>
      <vt:lpstr>Using Byte Streams</vt:lpstr>
      <vt:lpstr>Byte Stream Example</vt:lpstr>
      <vt:lpstr>Character Stream</vt:lpstr>
      <vt:lpstr>Character Stream in Context</vt:lpstr>
      <vt:lpstr>Using Character Streams</vt:lpstr>
      <vt:lpstr>Character Stream Example</vt:lpstr>
      <vt:lpstr>Buffered Stream</vt:lpstr>
      <vt:lpstr>Buffered Streams in Context</vt:lpstr>
      <vt:lpstr>Combining &amp; Wrapping Streams</vt:lpstr>
      <vt:lpstr>Line-Oriented I/O </vt:lpstr>
      <vt:lpstr>Combining Streams for Line-Oriented I/O </vt:lpstr>
      <vt:lpstr>Flushing Buffered Streams</vt:lpstr>
      <vt:lpstr>Standard Streams</vt:lpstr>
      <vt:lpstr>Predefined Standard Streams</vt:lpstr>
      <vt:lpstr>Data Streams</vt:lpstr>
      <vt:lpstr>Data Streams in Context</vt:lpstr>
      <vt:lpstr>DataOutputStream Example</vt:lpstr>
      <vt:lpstr>DataInputStream Example</vt:lpstr>
      <vt:lpstr>DataInputStream Example</vt:lpstr>
      <vt:lpstr>Object Streams, Serialisation &amp; Deserialisation</vt:lpstr>
      <vt:lpstr>Object Streams</vt:lpstr>
      <vt:lpstr>Object Stream Example</vt:lpstr>
      <vt:lpstr>Object Serialisation </vt:lpstr>
      <vt:lpstr>Object Deserialisation 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Carole McGloughlin</dc:creator>
  <cp:lastModifiedBy>Carole McGloughlin</cp:lastModifiedBy>
  <cp:revision>86</cp:revision>
  <dcterms:created xsi:type="dcterms:W3CDTF">2013-02-06T11:13:15Z</dcterms:created>
  <dcterms:modified xsi:type="dcterms:W3CDTF">2013-03-28T08:09:32Z</dcterms:modified>
</cp:coreProperties>
</file>