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26"/>
  </p:notesMasterIdLst>
  <p:sldIdLst>
    <p:sldId id="256" r:id="rId2"/>
    <p:sldId id="313" r:id="rId3"/>
    <p:sldId id="314" r:id="rId4"/>
    <p:sldId id="315" r:id="rId5"/>
    <p:sldId id="316" r:id="rId6"/>
    <p:sldId id="317" r:id="rId7"/>
    <p:sldId id="318" r:id="rId8"/>
    <p:sldId id="328" r:id="rId9"/>
    <p:sldId id="329" r:id="rId10"/>
    <p:sldId id="333" r:id="rId11"/>
    <p:sldId id="327" r:id="rId12"/>
    <p:sldId id="330" r:id="rId13"/>
    <p:sldId id="331" r:id="rId14"/>
    <p:sldId id="321" r:id="rId15"/>
    <p:sldId id="322" r:id="rId16"/>
    <p:sldId id="323" r:id="rId17"/>
    <p:sldId id="324" r:id="rId18"/>
    <p:sldId id="326" r:id="rId19"/>
    <p:sldId id="325" r:id="rId20"/>
    <p:sldId id="332" r:id="rId21"/>
    <p:sldId id="334" r:id="rId22"/>
    <p:sldId id="335" r:id="rId23"/>
    <p:sldId id="336" r:id="rId24"/>
    <p:sldId id="33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 autoAdjust="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E3BAF-11F6-4944-9579-AF2DF04F220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B456E-F443-C44C-9415-5CD013CA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54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2FF0B-DFCC-DA45-987C-CB661C11C062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2FF0B-DFCC-DA45-987C-CB661C11C062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2FF0B-DFCC-DA45-987C-CB661C11C062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2FF0B-DFCC-DA45-987C-CB661C11C062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2FF0B-DFCC-DA45-987C-CB661C11C062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2FF0B-DFCC-DA45-987C-CB661C11C062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252FF0B-DFCC-DA45-987C-CB661C11C062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16475"/>
            <a:ext cx="8915400" cy="1618668"/>
          </a:xfrm>
        </p:spPr>
        <p:txBody>
          <a:bodyPr>
            <a:normAutofit/>
          </a:bodyPr>
          <a:lstStyle/>
          <a:p>
            <a:r>
              <a:rPr lang="en-US" dirty="0" smtClean="0"/>
              <a:t>File Handling – FILE I/O</a:t>
            </a:r>
            <a:br>
              <a:rPr lang="en-US" dirty="0" smtClean="0"/>
            </a:br>
            <a:r>
              <a:rPr lang="en-US" dirty="0" smtClean="0"/>
              <a:t>Reading and Writing Text to a 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Carole McGloughlin	</a:t>
            </a:r>
          </a:p>
          <a:p>
            <a:r>
              <a:rPr lang="en-US" dirty="0" smtClean="0"/>
              <a:t>Frances Sheridan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2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Writing Text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26" y="2182585"/>
            <a:ext cx="7610476" cy="452829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Working with the last Employee Application, we will add an additional button to write the details stored in the object to a file.</a:t>
            </a:r>
          </a:p>
          <a:p>
            <a:r>
              <a:rPr lang="en-US" dirty="0" smtClean="0"/>
              <a:t>Download the </a:t>
            </a:r>
            <a:r>
              <a:rPr lang="en-US" dirty="0" err="1" smtClean="0"/>
              <a:t>EmployeeArrayList.zip</a:t>
            </a:r>
            <a:r>
              <a:rPr lang="en-US" dirty="0" smtClean="0"/>
              <a:t> from Moodle.  Unzip it and rename to </a:t>
            </a:r>
            <a:r>
              <a:rPr lang="en-US" dirty="0" err="1" smtClean="0"/>
              <a:t>EmployeeFileIOApp</a:t>
            </a:r>
            <a:endParaRPr lang="en-US" dirty="0" smtClean="0"/>
          </a:p>
          <a:p>
            <a:r>
              <a:rPr lang="en-US" dirty="0" smtClean="0"/>
              <a:t>Open up the project in </a:t>
            </a:r>
            <a:r>
              <a:rPr lang="en-US" dirty="0" err="1" smtClean="0"/>
              <a:t>netbeans</a:t>
            </a:r>
            <a:endParaRPr lang="en-US" dirty="0" smtClean="0"/>
          </a:p>
          <a:p>
            <a:r>
              <a:rPr lang="en-US" dirty="0" smtClean="0"/>
              <a:t>Right click on the project name, and rename to </a:t>
            </a:r>
            <a:r>
              <a:rPr lang="en-US" dirty="0" err="1" smtClean="0"/>
              <a:t>EmployeeFileIOApp</a:t>
            </a:r>
            <a:endParaRPr lang="en-US" dirty="0" smtClean="0"/>
          </a:p>
          <a:p>
            <a:r>
              <a:rPr lang="en-US" dirty="0" smtClean="0"/>
              <a:t>Expand the source Packages and refractor and rename the package to </a:t>
            </a:r>
            <a:r>
              <a:rPr lang="en-US" dirty="0" err="1" smtClean="0"/>
              <a:t>employeefileio</a:t>
            </a:r>
            <a:endParaRPr lang="en-US" dirty="0" smtClean="0"/>
          </a:p>
          <a:p>
            <a:r>
              <a:rPr lang="en-US" dirty="0" smtClean="0"/>
              <a:t>Right click on the Project name and go to Properties, in the Run category make sure the main class is correct.  </a:t>
            </a:r>
            <a:endParaRPr lang="en-US" dirty="0"/>
          </a:p>
          <a:p>
            <a:r>
              <a:rPr lang="en-US" dirty="0" smtClean="0"/>
              <a:t>You may need to amend the package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36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9896"/>
            <a:ext cx="8913813" cy="914400"/>
          </a:xfrm>
        </p:spPr>
        <p:txBody>
          <a:bodyPr/>
          <a:lstStyle/>
          <a:p>
            <a:r>
              <a:rPr lang="en-US" dirty="0" err="1" smtClean="0"/>
              <a:t>EmployeeGUI.java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448" y="1413849"/>
            <a:ext cx="8291254" cy="482090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Open </a:t>
            </a:r>
            <a:r>
              <a:rPr lang="en-US" sz="1800" dirty="0" err="1" smtClean="0"/>
              <a:t>EmployeeGUI.java</a:t>
            </a:r>
            <a:endParaRPr lang="en-US" sz="1800" dirty="0" smtClean="0"/>
          </a:p>
          <a:p>
            <a:r>
              <a:rPr lang="en-US" sz="1800" dirty="0" smtClean="0"/>
              <a:t>In the design palette add a new button, rename to </a:t>
            </a:r>
            <a:r>
              <a:rPr lang="en-US" sz="1800" b="1" dirty="0" err="1" smtClean="0"/>
              <a:t>writeJB</a:t>
            </a:r>
            <a:r>
              <a:rPr lang="en-US" sz="1800" dirty="0" smtClean="0"/>
              <a:t> and edit so it reads </a:t>
            </a:r>
            <a:r>
              <a:rPr lang="en-US" sz="1800" b="1" dirty="0" smtClean="0"/>
              <a:t>Write to File</a:t>
            </a:r>
          </a:p>
          <a:p>
            <a:r>
              <a:rPr lang="en-US" sz="1800" dirty="0" smtClean="0"/>
              <a:t>Double click the button to create a new </a:t>
            </a:r>
            <a:r>
              <a:rPr lang="en-US" sz="1800" dirty="0" err="1" smtClean="0"/>
              <a:t>actionPerformed</a:t>
            </a:r>
            <a:r>
              <a:rPr lang="en-US" sz="1800" dirty="0" smtClean="0"/>
              <a:t> method.</a:t>
            </a:r>
          </a:p>
          <a:p>
            <a:r>
              <a:rPr lang="en-US" sz="1800" dirty="0" smtClean="0"/>
              <a:t>We want to write all data that is stored in our array of objects to this file. 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smtClean="0"/>
              <a:t>First set up the File objects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smtClean="0"/>
              <a:t>You will notice they are all underlined in red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/>
              <a:t>R</a:t>
            </a:r>
            <a:r>
              <a:rPr lang="en-US" dirty="0" smtClean="0"/>
              <a:t>ight click on each, and select Fix imports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smtClean="0"/>
              <a:t>This should be surrounded in a try - catch</a:t>
            </a:r>
            <a:endParaRPr lang="en-US" dirty="0"/>
          </a:p>
        </p:txBody>
      </p:sp>
      <p:pic>
        <p:nvPicPr>
          <p:cNvPr id="4" name="Picture 3" descr="Screen Shot 2013-03-20 at 23.04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513" y="5306755"/>
            <a:ext cx="35433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30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9200"/>
            <a:ext cx="8913813" cy="914400"/>
          </a:xfrm>
        </p:spPr>
        <p:txBody>
          <a:bodyPr/>
          <a:lstStyle/>
          <a:p>
            <a:r>
              <a:rPr lang="en-US" dirty="0" err="1"/>
              <a:t>writeJBActionPerformed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722" y="1466068"/>
            <a:ext cx="8384178" cy="5079618"/>
          </a:xfrm>
        </p:spPr>
        <p:txBody>
          <a:bodyPr/>
          <a:lstStyle/>
          <a:p>
            <a:r>
              <a:rPr lang="en-US" dirty="0" smtClean="0"/>
              <a:t>Loop around the </a:t>
            </a:r>
            <a:r>
              <a:rPr lang="en-US" dirty="0" err="1" smtClean="0"/>
              <a:t>ArrayList</a:t>
            </a:r>
            <a:r>
              <a:rPr lang="en-US" dirty="0" smtClean="0"/>
              <a:t> of objects,  pop each object from the array list</a:t>
            </a:r>
          </a:p>
          <a:p>
            <a:r>
              <a:rPr lang="en-US" dirty="0" smtClean="0"/>
              <a:t>Check to see what type of Employee it is</a:t>
            </a:r>
          </a:p>
          <a:p>
            <a:r>
              <a:rPr lang="en-US" dirty="0" smtClean="0"/>
              <a:t>Write the relevant details to the files, separated by a comma</a:t>
            </a:r>
          </a:p>
          <a:p>
            <a:r>
              <a:rPr lang="en-US" dirty="0" smtClean="0"/>
              <a:t>For example, for a basic employee, Frank with employee id number 101, we would write: </a:t>
            </a:r>
          </a:p>
          <a:p>
            <a:pPr marL="0" indent="0" algn="ctr">
              <a:buNone/>
            </a:pPr>
            <a:r>
              <a:rPr lang="en-US" dirty="0" smtClean="0"/>
              <a:t>Employee, Frank ,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089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3-20 at 23.02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5" y="95034"/>
            <a:ext cx="6432419" cy="3236235"/>
          </a:xfrm>
          <a:prstGeom prst="rect">
            <a:avLst/>
          </a:prstGeom>
        </p:spPr>
      </p:pic>
      <p:pic>
        <p:nvPicPr>
          <p:cNvPr id="5" name="Picture 4" descr="Screen Shot 2013-03-20 at 23.03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1269"/>
            <a:ext cx="6913382" cy="349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83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2769"/>
            <a:ext cx="8913813" cy="914400"/>
          </a:xfrm>
        </p:spPr>
        <p:txBody>
          <a:bodyPr/>
          <a:lstStyle/>
          <a:p>
            <a:r>
              <a:rPr lang="en-US" dirty="0" smtClean="0"/>
              <a:t>2. Reading Text </a:t>
            </a:r>
            <a:r>
              <a:rPr lang="en-US" dirty="0" smtClean="0"/>
              <a:t>from</a:t>
            </a:r>
            <a:r>
              <a:rPr lang="en-US" dirty="0" smtClean="0"/>
              <a:t> </a:t>
            </a:r>
            <a:r>
              <a:rPr lang="en-US" dirty="0" smtClean="0"/>
              <a:t>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71" y="1707662"/>
            <a:ext cx="8511141" cy="4807051"/>
          </a:xfrm>
        </p:spPr>
        <p:txBody>
          <a:bodyPr>
            <a:normAutofit/>
          </a:bodyPr>
          <a:lstStyle/>
          <a:p>
            <a:r>
              <a:rPr lang="en-US" dirty="0" smtClean="0"/>
              <a:t>Import the correct java package.  All of the packages are in the </a:t>
            </a:r>
            <a:r>
              <a:rPr lang="en-US" dirty="0" err="1" smtClean="0"/>
              <a:t>java.io</a:t>
            </a:r>
            <a:r>
              <a:rPr lang="en-US" dirty="0" smtClean="0"/>
              <a:t> package.  If we don</a:t>
            </a:r>
            <a:r>
              <a:rPr lang="fr-FR" dirty="0" smtClean="0"/>
              <a:t>’</a:t>
            </a:r>
            <a:r>
              <a:rPr lang="en-US" dirty="0" smtClean="0"/>
              <a:t>t know the name of the class we can import the entire class. 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However, it is far more efficient to import the classes we actually     use.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58641" y="2896953"/>
            <a:ext cx="7467002" cy="3989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/>
              <a:t>import java.io.*;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endParaRPr lang="en-IE" sz="9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58641" y="4257768"/>
            <a:ext cx="7467002" cy="7908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/>
              <a:t>import java.io.File;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/>
              <a:t>import java.io.FileReader;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/>
              <a:t>import java.io.BufferedReader;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endParaRPr lang="en-IE" sz="900" dirty="0"/>
          </a:p>
        </p:txBody>
      </p:sp>
    </p:spTree>
    <p:extLst>
      <p:ext uri="{BB962C8B-B14F-4D97-AF65-F5344CB8AC3E}">
        <p14:creationId xmlns:p14="http://schemas.microsoft.com/office/powerpoint/2010/main" val="3350419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4066"/>
            <a:ext cx="8913813" cy="914400"/>
          </a:xfrm>
        </p:spPr>
        <p:txBody>
          <a:bodyPr/>
          <a:lstStyle/>
          <a:p>
            <a:r>
              <a:rPr lang="en-US" dirty="0"/>
              <a:t>2. Reading Text from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150" y="1697337"/>
            <a:ext cx="7610476" cy="3670767"/>
          </a:xfrm>
        </p:spPr>
        <p:txBody>
          <a:bodyPr/>
          <a:lstStyle/>
          <a:p>
            <a:r>
              <a:rPr lang="en-US" dirty="0"/>
              <a:t>Open a file </a:t>
            </a:r>
            <a:r>
              <a:rPr lang="en-US" dirty="0" smtClean="0"/>
              <a:t>pointer.  Tell Java where the file is and what it is called.  </a:t>
            </a:r>
          </a:p>
          <a:p>
            <a:r>
              <a:rPr lang="en-US" dirty="0" smtClean="0"/>
              <a:t>If the file is in the same directory, we simply specify the name of the file.</a:t>
            </a:r>
          </a:p>
          <a:p>
            <a:endParaRPr lang="en-US" dirty="0"/>
          </a:p>
          <a:p>
            <a:r>
              <a:rPr lang="en-US" dirty="0" smtClean="0"/>
              <a:t>The file should have the file extension .txt</a:t>
            </a:r>
          </a:p>
          <a:p>
            <a:r>
              <a:rPr lang="en-US" dirty="0" smtClean="0"/>
              <a:t>If the file is location elsewhere we also specify the path to the file.  Note: the double \\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85624" y="3439021"/>
            <a:ext cx="7467002" cy="3989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/>
              <a:t>File f = new File (“input.txt”);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endParaRPr lang="en-IE" sz="9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85624" y="5460142"/>
            <a:ext cx="7467002" cy="3989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/>
              <a:t>File f = new File (“C:\\myfolder\\somewhere\\output.txt”);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endParaRPr lang="en-IE" sz="900" dirty="0"/>
          </a:p>
        </p:txBody>
      </p:sp>
    </p:spTree>
    <p:extLst>
      <p:ext uri="{BB962C8B-B14F-4D97-AF65-F5344CB8AC3E}">
        <p14:creationId xmlns:p14="http://schemas.microsoft.com/office/powerpoint/2010/main" val="2684327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3093"/>
            <a:ext cx="8913813" cy="914400"/>
          </a:xfrm>
        </p:spPr>
        <p:txBody>
          <a:bodyPr/>
          <a:lstStyle/>
          <a:p>
            <a:r>
              <a:rPr lang="en-US" dirty="0"/>
              <a:t>2. Reading Text from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971" y="1620936"/>
            <a:ext cx="8280929" cy="4645394"/>
          </a:xfrm>
        </p:spPr>
        <p:txBody>
          <a:bodyPr/>
          <a:lstStyle/>
          <a:p>
            <a:r>
              <a:rPr lang="en-US" dirty="0" smtClean="0"/>
              <a:t>Open a </a:t>
            </a:r>
            <a:r>
              <a:rPr lang="en-US" dirty="0" err="1" smtClean="0"/>
              <a:t>FileReader</a:t>
            </a:r>
            <a:r>
              <a:rPr lang="en-US" dirty="0" smtClean="0"/>
              <a:t> object and pass the file pointer to it.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opens a data stream to the specified file, which allows us write to the file.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7826" y="2416903"/>
            <a:ext cx="7467002" cy="6184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600" dirty="0" smtClean="0">
                <a:latin typeface="Courier"/>
                <a:cs typeface="Courier"/>
              </a:rPr>
              <a:t>FileReader fr = new FileReader (f);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endParaRPr lang="en-IE" sz="900" dirty="0"/>
          </a:p>
        </p:txBody>
      </p:sp>
    </p:spTree>
    <p:extLst>
      <p:ext uri="{BB962C8B-B14F-4D97-AF65-F5344CB8AC3E}">
        <p14:creationId xmlns:p14="http://schemas.microsoft.com/office/powerpoint/2010/main" val="857498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Reading Text from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469" y="2358100"/>
            <a:ext cx="7971182" cy="4104991"/>
          </a:xfrm>
        </p:spPr>
        <p:txBody>
          <a:bodyPr/>
          <a:lstStyle/>
          <a:p>
            <a:r>
              <a:rPr lang="en-US" dirty="0" smtClean="0"/>
              <a:t>Open a </a:t>
            </a:r>
            <a:r>
              <a:rPr lang="en-US" dirty="0" err="1" smtClean="0"/>
              <a:t>BufferedReader</a:t>
            </a:r>
            <a:r>
              <a:rPr lang="en-US" dirty="0" smtClean="0"/>
              <a:t> object.</a:t>
            </a:r>
          </a:p>
          <a:p>
            <a:r>
              <a:rPr lang="en-US" dirty="0" smtClean="0"/>
              <a:t>This takes the </a:t>
            </a:r>
            <a:r>
              <a:rPr lang="en-US" dirty="0" err="1" smtClean="0"/>
              <a:t>FileReader</a:t>
            </a:r>
            <a:r>
              <a:rPr lang="en-US" dirty="0" smtClean="0"/>
              <a:t> object as a parameter and writes to the file chunk at a time.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7826" y="3893296"/>
            <a:ext cx="7467002" cy="6184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600" dirty="0" smtClean="0">
                <a:latin typeface="Courier"/>
                <a:cs typeface="Courier"/>
              </a:rPr>
              <a:t>BufferedReader bReader = new BufferedReader(fr);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endParaRPr lang="en-IE" sz="900" dirty="0"/>
          </a:p>
        </p:txBody>
      </p:sp>
    </p:spTree>
    <p:extLst>
      <p:ext uri="{BB962C8B-B14F-4D97-AF65-F5344CB8AC3E}">
        <p14:creationId xmlns:p14="http://schemas.microsoft.com/office/powerpoint/2010/main" val="50172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1471"/>
            <a:ext cx="8913813" cy="914400"/>
          </a:xfrm>
        </p:spPr>
        <p:txBody>
          <a:bodyPr/>
          <a:lstStyle/>
          <a:p>
            <a:r>
              <a:rPr lang="en-US" dirty="0"/>
              <a:t>2. Reading Text from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697" y="1465928"/>
            <a:ext cx="8353203" cy="4108524"/>
          </a:xfrm>
        </p:spPr>
        <p:txBody>
          <a:bodyPr>
            <a:normAutofit/>
          </a:bodyPr>
          <a:lstStyle/>
          <a:p>
            <a:r>
              <a:rPr lang="en-US" dirty="0" smtClean="0"/>
              <a:t>The actual reading is done using the </a:t>
            </a:r>
            <a:r>
              <a:rPr lang="en-US" dirty="0" err="1" smtClean="0"/>
              <a:t>readLine</a:t>
            </a:r>
            <a:r>
              <a:rPr lang="en-US" dirty="0" smtClean="0"/>
              <a:t> () method. </a:t>
            </a:r>
          </a:p>
          <a:p>
            <a:r>
              <a:rPr lang="en-US" dirty="0" smtClean="0"/>
              <a:t>The method returns a String variable – to read a single line from a file: </a:t>
            </a:r>
          </a:p>
          <a:p>
            <a:endParaRPr lang="en-US" dirty="0"/>
          </a:p>
          <a:p>
            <a:r>
              <a:rPr lang="en-US" dirty="0" smtClean="0"/>
              <a:t>In most cases there is more than one line to read from a file.</a:t>
            </a:r>
          </a:p>
          <a:p>
            <a:r>
              <a:rPr lang="en-US" dirty="0"/>
              <a:t>O</a:t>
            </a:r>
            <a:r>
              <a:rPr lang="en-US" dirty="0" smtClean="0"/>
              <a:t>ften we do not know how many lines there are  so we use a loop, testing for the line to be null (or end of file) 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302" y="2766947"/>
            <a:ext cx="7467002" cy="5781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>
                <a:latin typeface="Courier"/>
                <a:cs typeface="Courier"/>
              </a:rPr>
              <a:t>String line; 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>
                <a:latin typeface="Courier"/>
                <a:cs typeface="Courier"/>
              </a:rPr>
              <a:t>line = bReader.readLine();</a:t>
            </a:r>
            <a:endParaRPr lang="en-IE" sz="1400" dirty="0">
              <a:latin typeface="Courier"/>
              <a:cs typeface="Courie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302" y="4872390"/>
            <a:ext cx="7467002" cy="1157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>
                <a:latin typeface="Courier"/>
                <a:cs typeface="Courier"/>
              </a:rPr>
              <a:t>String line; 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>
                <a:latin typeface="Courier"/>
                <a:cs typeface="Courier"/>
              </a:rPr>
              <a:t>line = bReader.readLine()</a:t>
            </a:r>
            <a:r>
              <a:rPr lang="en-IE" sz="1400" dirty="0" smtClean="0">
                <a:latin typeface="Courier"/>
                <a:cs typeface="Courier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>
                <a:latin typeface="Courier"/>
                <a:cs typeface="Courier"/>
              </a:rPr>
              <a:t>while (line != null){</a:t>
            </a:r>
            <a:br>
              <a:rPr lang="en-IE" sz="1400" dirty="0" smtClean="0">
                <a:latin typeface="Courier"/>
                <a:cs typeface="Courier"/>
              </a:rPr>
            </a:br>
            <a:r>
              <a:rPr lang="en-IE" sz="1400" dirty="0" smtClean="0">
                <a:latin typeface="Courier"/>
                <a:cs typeface="Courier"/>
              </a:rPr>
              <a:t>	</a:t>
            </a:r>
            <a:r>
              <a:rPr lang="en-IE" sz="1400" dirty="0">
                <a:latin typeface="Courier"/>
                <a:cs typeface="Courier"/>
              </a:rPr>
              <a:t>line = bReader.readLine();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>
                <a:latin typeface="Courier"/>
                <a:cs typeface="Courier"/>
              </a:rPr>
              <a:t>}</a:t>
            </a:r>
            <a:endParaRPr lang="en-IE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41909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Reading Text from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697" y="2157806"/>
            <a:ext cx="8353203" cy="4108524"/>
          </a:xfrm>
        </p:spPr>
        <p:txBody>
          <a:bodyPr>
            <a:normAutofit/>
          </a:bodyPr>
          <a:lstStyle/>
          <a:p>
            <a:r>
              <a:rPr lang="en-US" dirty="0" smtClean="0"/>
              <a:t>After we have finished writing using the close() method, we close the file stream. 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31327" y="3029115"/>
            <a:ext cx="7467002" cy="4295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>
                <a:latin typeface="Courier"/>
                <a:cs typeface="Courier"/>
              </a:rPr>
              <a:t>bReader.close();</a:t>
            </a:r>
            <a:endParaRPr lang="en-IE" sz="1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154565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524"/>
            <a:ext cx="8913813" cy="914400"/>
          </a:xfrm>
        </p:spPr>
        <p:txBody>
          <a:bodyPr/>
          <a:lstStyle/>
          <a:p>
            <a:r>
              <a:rPr lang="en-US" dirty="0" smtClean="0"/>
              <a:t>Worked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1635390"/>
            <a:ext cx="7610476" cy="3670767"/>
          </a:xfrm>
        </p:spPr>
        <p:txBody>
          <a:bodyPr/>
          <a:lstStyle/>
          <a:p>
            <a:r>
              <a:rPr lang="en-US" dirty="0" smtClean="0"/>
              <a:t>The remainder of the slides will cover the method we will use to read / write text to a file. We will cover a method for:   </a:t>
            </a:r>
            <a:endParaRPr lang="en-US" dirty="0"/>
          </a:p>
          <a:p>
            <a:pPr marL="692150" lvl="1" indent="-342900">
              <a:buFont typeface="+mj-lt"/>
              <a:buAutoNum type="arabicPeriod"/>
            </a:pPr>
            <a:r>
              <a:rPr lang="en-US" dirty="0" smtClean="0"/>
              <a:t>Writing text to a file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smtClean="0"/>
              <a:t>Reading text from a file</a:t>
            </a:r>
          </a:p>
          <a:p>
            <a:r>
              <a:rPr lang="en-US" dirty="0" smtClean="0"/>
              <a:t>By text we mean normal characters, numbers,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8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0173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if the File is corrupted or does not exist?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022" y="1517692"/>
            <a:ext cx="8342878" cy="2322994"/>
          </a:xfrm>
        </p:spPr>
        <p:txBody>
          <a:bodyPr>
            <a:normAutofit/>
          </a:bodyPr>
          <a:lstStyle/>
          <a:p>
            <a:r>
              <a:rPr lang="en-US" dirty="0" smtClean="0"/>
              <a:t>If the File does not exist or is corrupted, we can’t read from it.</a:t>
            </a:r>
          </a:p>
          <a:p>
            <a:r>
              <a:rPr lang="en-US" dirty="0" smtClean="0"/>
              <a:t>Again, we always </a:t>
            </a:r>
            <a:r>
              <a:rPr lang="en-US" b="1" dirty="0" smtClean="0"/>
              <a:t>try</a:t>
            </a:r>
            <a:r>
              <a:rPr lang="en-US" dirty="0" smtClean="0"/>
              <a:t> to read from a file, but have a clause in case something goes wrong – we use a </a:t>
            </a:r>
            <a:r>
              <a:rPr lang="en-US" b="1" dirty="0" smtClean="0"/>
              <a:t>try – catch</a:t>
            </a:r>
          </a:p>
          <a:p>
            <a:r>
              <a:rPr lang="en-US" dirty="0" smtClean="0"/>
              <a:t>All our File IO code is surround by a </a:t>
            </a:r>
            <a:r>
              <a:rPr lang="en-US" b="1" dirty="0" smtClean="0"/>
              <a:t>try{ } </a:t>
            </a:r>
            <a:r>
              <a:rPr lang="en-US" dirty="0" smtClean="0"/>
              <a:t> which is followed by </a:t>
            </a:r>
            <a:r>
              <a:rPr lang="en-US" b="1" dirty="0" smtClean="0"/>
              <a:t>catch(</a:t>
            </a:r>
            <a:r>
              <a:rPr lang="en-US" b="1" dirty="0" err="1" smtClean="0"/>
              <a:t>IOException</a:t>
            </a:r>
            <a:r>
              <a:rPr lang="en-US" b="1" dirty="0" smtClean="0"/>
              <a:t> e){ }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7826" y="3758092"/>
            <a:ext cx="7301454" cy="29114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200" dirty="0" smtClean="0">
                <a:latin typeface="Courier"/>
                <a:cs typeface="Courier"/>
              </a:rPr>
              <a:t>try{</a:t>
            </a:r>
            <a:br>
              <a:rPr lang="en-IE" sz="1200" dirty="0" smtClean="0">
                <a:latin typeface="Courier"/>
                <a:cs typeface="Courier"/>
              </a:rPr>
            </a:br>
            <a:r>
              <a:rPr lang="en-IE" sz="1200" dirty="0" smtClean="0">
                <a:latin typeface="Courier"/>
                <a:cs typeface="Courier"/>
              </a:rPr>
              <a:t>	File f = new File (“input.txt”);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200" dirty="0">
                <a:latin typeface="Courier"/>
                <a:cs typeface="Courier"/>
              </a:rPr>
              <a:t>	</a:t>
            </a:r>
            <a:r>
              <a:rPr lang="en-IE" sz="1200" dirty="0" smtClean="0">
                <a:latin typeface="Courier"/>
                <a:cs typeface="Courier"/>
              </a:rPr>
              <a:t>FileReader fr = new </a:t>
            </a:r>
            <a:r>
              <a:rPr lang="en-IE" sz="1200" dirty="0">
                <a:latin typeface="Courier"/>
                <a:cs typeface="Courier"/>
              </a:rPr>
              <a:t>FileReader </a:t>
            </a:r>
            <a:r>
              <a:rPr lang="en-IE" sz="1200" dirty="0" smtClean="0">
                <a:latin typeface="Courier"/>
                <a:cs typeface="Courier"/>
              </a:rPr>
              <a:t>(f);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200" dirty="0">
                <a:latin typeface="Courier"/>
                <a:cs typeface="Courier"/>
              </a:rPr>
              <a:t>	</a:t>
            </a:r>
            <a:r>
              <a:rPr lang="en-IE" sz="1200" dirty="0" smtClean="0">
                <a:latin typeface="Courier"/>
                <a:cs typeface="Courier"/>
              </a:rPr>
              <a:t>BufferedReader bReader = new </a:t>
            </a:r>
            <a:r>
              <a:rPr lang="en-IE" sz="1200" dirty="0">
                <a:latin typeface="Courier"/>
                <a:cs typeface="Courier"/>
              </a:rPr>
              <a:t>BufferedReader </a:t>
            </a:r>
            <a:r>
              <a:rPr lang="en-IE" sz="1200" dirty="0" smtClean="0">
                <a:latin typeface="Courier"/>
                <a:cs typeface="Courier"/>
              </a:rPr>
              <a:t>(fr);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endParaRPr lang="en-IE" sz="12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200" dirty="0" smtClean="0">
                <a:latin typeface="Courier"/>
                <a:cs typeface="Courier"/>
              </a:rPr>
              <a:t>	String line = bReader.readLine();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200" dirty="0">
                <a:latin typeface="Courier"/>
                <a:cs typeface="Courier"/>
              </a:rPr>
              <a:t>	</a:t>
            </a:r>
            <a:r>
              <a:rPr lang="en-IE" sz="1200" dirty="0" smtClean="0">
                <a:latin typeface="Courier"/>
                <a:cs typeface="Courier"/>
              </a:rPr>
              <a:t>while (line != null) {</a:t>
            </a:r>
            <a:br>
              <a:rPr lang="en-IE" sz="1200" dirty="0" smtClean="0">
                <a:latin typeface="Courier"/>
                <a:cs typeface="Courier"/>
              </a:rPr>
            </a:br>
            <a:r>
              <a:rPr lang="en-IE" sz="1200" dirty="0" smtClean="0">
                <a:latin typeface="Courier"/>
                <a:cs typeface="Courier"/>
              </a:rPr>
              <a:t>				line = bReader.readline();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200" dirty="0">
                <a:latin typeface="Courier"/>
                <a:cs typeface="Courier"/>
              </a:rPr>
              <a:t>	</a:t>
            </a:r>
            <a:r>
              <a:rPr lang="en-IE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200" dirty="0">
                <a:latin typeface="Courier"/>
                <a:cs typeface="Courier"/>
              </a:rPr>
              <a:t>	</a:t>
            </a:r>
            <a:r>
              <a:rPr lang="en-IE" sz="1200" dirty="0" smtClean="0">
                <a:latin typeface="Courier"/>
                <a:cs typeface="Courier"/>
              </a:rPr>
              <a:t>bWriter.close();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endParaRPr lang="en-IE" sz="12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200" dirty="0" smtClean="0">
                <a:latin typeface="Courier"/>
                <a:cs typeface="Courier"/>
              </a:rPr>
              <a:t>} catch (IOException e){</a:t>
            </a:r>
            <a:br>
              <a:rPr lang="en-IE" sz="1200" dirty="0" smtClean="0">
                <a:latin typeface="Courier"/>
                <a:cs typeface="Courier"/>
              </a:rPr>
            </a:br>
            <a:r>
              <a:rPr lang="en-IE" sz="1200" dirty="0" smtClean="0">
                <a:latin typeface="Courier"/>
                <a:cs typeface="Courier"/>
              </a:rPr>
              <a:t>	System.out.println(e.toString());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200" dirty="0">
                <a:latin typeface="Courier"/>
                <a:cs typeface="Courier"/>
              </a:rPr>
              <a:t>	</a:t>
            </a:r>
            <a:r>
              <a:rPr lang="en-IE" sz="1200" dirty="0" smtClean="0">
                <a:latin typeface="Courier"/>
                <a:cs typeface="Courier"/>
              </a:rPr>
              <a:t>System.out.println(“Problem writing to File”);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200" dirty="0">
                <a:latin typeface="Courier"/>
                <a:cs typeface="Courier"/>
              </a:rPr>
              <a:t>}</a:t>
            </a:r>
            <a:endParaRPr lang="en-IE" sz="12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2234998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0822"/>
            <a:ext cx="8913813" cy="914400"/>
          </a:xfrm>
        </p:spPr>
        <p:txBody>
          <a:bodyPr/>
          <a:lstStyle/>
          <a:p>
            <a:r>
              <a:rPr lang="en-US" dirty="0"/>
              <a:t>2. Reading Text from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921" y="1424772"/>
            <a:ext cx="8218979" cy="5182862"/>
          </a:xfrm>
        </p:spPr>
        <p:txBody>
          <a:bodyPr>
            <a:normAutofit/>
          </a:bodyPr>
          <a:lstStyle/>
          <a:p>
            <a:r>
              <a:rPr lang="en-US" dirty="0" smtClean="0"/>
              <a:t>Continuing with the </a:t>
            </a:r>
            <a:r>
              <a:rPr lang="en-US" dirty="0" err="1" smtClean="0"/>
              <a:t>EmployeeFileIOApp</a:t>
            </a:r>
            <a:r>
              <a:rPr lang="en-US" dirty="0" smtClean="0"/>
              <a:t> example.</a:t>
            </a:r>
          </a:p>
          <a:p>
            <a:r>
              <a:rPr lang="en-US" dirty="0" smtClean="0"/>
              <a:t>Back in the Design palette add another new button, change variable name to </a:t>
            </a:r>
            <a:r>
              <a:rPr lang="en-US" b="1" dirty="0" err="1" smtClean="0"/>
              <a:t>loadJB</a:t>
            </a:r>
            <a:r>
              <a:rPr lang="en-US" dirty="0" smtClean="0"/>
              <a:t> and label it </a:t>
            </a:r>
            <a:r>
              <a:rPr lang="en-US" b="1" dirty="0" smtClean="0"/>
              <a:t>Load File</a:t>
            </a:r>
          </a:p>
          <a:p>
            <a:r>
              <a:rPr lang="en-US" sz="1800" dirty="0"/>
              <a:t>Double click the button to create a new </a:t>
            </a:r>
            <a:r>
              <a:rPr lang="en-US" sz="1800" dirty="0" err="1"/>
              <a:t>actionPerformed</a:t>
            </a:r>
            <a:r>
              <a:rPr lang="en-US" sz="1800" dirty="0"/>
              <a:t> method.</a:t>
            </a:r>
          </a:p>
          <a:p>
            <a:r>
              <a:rPr lang="en-US" sz="1800" dirty="0"/>
              <a:t>We want to </a:t>
            </a:r>
            <a:r>
              <a:rPr lang="en-US" sz="1800" dirty="0" smtClean="0"/>
              <a:t>read all </a:t>
            </a:r>
            <a:r>
              <a:rPr lang="en-US" sz="1800" dirty="0"/>
              <a:t>data that is stored in our </a:t>
            </a:r>
            <a:r>
              <a:rPr lang="en-US" sz="1800" dirty="0" smtClean="0"/>
              <a:t>file and populate an array of objects. </a:t>
            </a:r>
          </a:p>
          <a:p>
            <a:r>
              <a:rPr lang="en-US" dirty="0" smtClean="0"/>
              <a:t>First set up the File objects and Fix imports</a:t>
            </a:r>
          </a:p>
          <a:p>
            <a:pPr marL="349250" lvl="1" indent="0">
              <a:buNone/>
            </a:pPr>
            <a:endParaRPr lang="en-US" dirty="0" smtClean="0"/>
          </a:p>
        </p:txBody>
      </p:sp>
      <p:pic>
        <p:nvPicPr>
          <p:cNvPr id="5" name="Picture 4" descr="Screen Shot 2013-03-20 at 23.15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746" y="4731379"/>
            <a:ext cx="2825154" cy="1326966"/>
          </a:xfrm>
          <a:prstGeom prst="rect">
            <a:avLst/>
          </a:prstGeom>
        </p:spPr>
      </p:pic>
      <p:pic>
        <p:nvPicPr>
          <p:cNvPr id="6" name="Picture 5" descr="Screen Shot 2013-03-20 at 23.17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8" y="4917219"/>
            <a:ext cx="5513503" cy="13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27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2768"/>
            <a:ext cx="8913813" cy="914400"/>
          </a:xfrm>
        </p:spPr>
        <p:txBody>
          <a:bodyPr/>
          <a:lstStyle/>
          <a:p>
            <a:r>
              <a:rPr lang="en-US" dirty="0"/>
              <a:t>2. Reading Text from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448" y="1589962"/>
            <a:ext cx="8456452" cy="467636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Since we wrote the data to the file separated by commas, we can split the string read in on commas.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first item in the array </a:t>
            </a:r>
            <a:r>
              <a:rPr lang="en-US" b="1" dirty="0" err="1" smtClean="0"/>
              <a:t>arr</a:t>
            </a:r>
            <a:r>
              <a:rPr lang="en-US" dirty="0" smtClean="0"/>
              <a:t> is the type of Employee.  Check to see what type of employee it is.</a:t>
            </a:r>
          </a:p>
          <a:p>
            <a:r>
              <a:rPr lang="en-US" dirty="0"/>
              <a:t>A</a:t>
            </a:r>
            <a:r>
              <a:rPr lang="en-US" dirty="0" smtClean="0"/>
              <a:t>nd add the details to the array lists, parsing the strings to </a:t>
            </a:r>
            <a:r>
              <a:rPr lang="en-US" dirty="0" err="1" smtClean="0"/>
              <a:t>ints</a:t>
            </a:r>
            <a:r>
              <a:rPr lang="en-US" dirty="0" smtClean="0"/>
              <a:t> or double where needed.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 this for each type of Employee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3-03-20 at 23.21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305" y="2346293"/>
            <a:ext cx="3251200" cy="965200"/>
          </a:xfrm>
          <a:prstGeom prst="rect">
            <a:avLst/>
          </a:prstGeom>
        </p:spPr>
      </p:pic>
      <p:pic>
        <p:nvPicPr>
          <p:cNvPr id="5" name="Picture 4" descr="Screen Shot 2013-03-20 at 23.26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498" y="4678060"/>
            <a:ext cx="4699000" cy="1092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58371" y="5471946"/>
            <a:ext cx="2955442" cy="59662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a new Employee object, add details using constructor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5958371" y="4364259"/>
            <a:ext cx="2955442" cy="3820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to see what type Employee</a:t>
            </a:r>
          </a:p>
        </p:txBody>
      </p:sp>
      <p:sp>
        <p:nvSpPr>
          <p:cNvPr id="8" name="Rectangle 7"/>
          <p:cNvSpPr/>
          <p:nvPr/>
        </p:nvSpPr>
        <p:spPr>
          <a:xfrm>
            <a:off x="5958371" y="6115264"/>
            <a:ext cx="2955442" cy="3820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object to </a:t>
            </a:r>
            <a:r>
              <a:rPr lang="en-US" sz="1200" dirty="0" err="1" smtClean="0"/>
              <a:t>ArrayList</a:t>
            </a:r>
            <a:r>
              <a:rPr lang="en-US" sz="1200" dirty="0" smtClean="0"/>
              <a:t> </a:t>
            </a:r>
            <a:r>
              <a:rPr lang="en-US" sz="1200" dirty="0" err="1" smtClean="0"/>
              <a:t>empList</a:t>
            </a:r>
            <a:endParaRPr lang="en-US" sz="1200" dirty="0" smtClean="0"/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>
            <a:off x="4646210" y="4555261"/>
            <a:ext cx="1312161" cy="122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749459" y="5471946"/>
            <a:ext cx="1208914" cy="175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944116" y="5544217"/>
            <a:ext cx="2014256" cy="738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723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3-20 at 23.32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47" y="0"/>
            <a:ext cx="5210209" cy="3962814"/>
          </a:xfrm>
          <a:prstGeom prst="rect">
            <a:avLst/>
          </a:prstGeom>
        </p:spPr>
      </p:pic>
      <p:pic>
        <p:nvPicPr>
          <p:cNvPr id="5" name="Picture 4" descr="Screen Shot 2013-03-20 at 23.33.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82" y="3987993"/>
            <a:ext cx="5497293" cy="282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09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4154"/>
            <a:ext cx="8913813" cy="914400"/>
          </a:xfrm>
        </p:spPr>
        <p:txBody>
          <a:bodyPr/>
          <a:lstStyle/>
          <a:p>
            <a:r>
              <a:rPr lang="en-US" dirty="0" smtClean="0"/>
              <a:t>Notification of Successful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296" y="1406500"/>
            <a:ext cx="8273604" cy="4996224"/>
          </a:xfrm>
        </p:spPr>
        <p:txBody>
          <a:bodyPr/>
          <a:lstStyle/>
          <a:p>
            <a:r>
              <a:rPr lang="en-US" dirty="0" smtClean="0"/>
              <a:t>Its worth adding some kind of print statement or message to show successful completion of File I/O.</a:t>
            </a:r>
          </a:p>
          <a:p>
            <a:r>
              <a:rPr lang="en-US" dirty="0" smtClean="0"/>
              <a:t>For both read and write, a </a:t>
            </a:r>
            <a:r>
              <a:rPr lang="en-US" dirty="0" err="1" smtClean="0"/>
              <a:t>JOptionPane</a:t>
            </a:r>
            <a:r>
              <a:rPr lang="en-US" dirty="0" smtClean="0"/>
              <a:t> stating successful attempt completed was added to the </a:t>
            </a:r>
            <a:r>
              <a:rPr lang="en-US" dirty="0" err="1" smtClean="0"/>
              <a:t>actionPerformed</a:t>
            </a:r>
            <a:r>
              <a:rPr lang="en-US" dirty="0" smtClean="0"/>
              <a:t> methods.</a:t>
            </a:r>
          </a:p>
          <a:p>
            <a:r>
              <a:rPr lang="en-US" dirty="0" smtClean="0"/>
              <a:t>For example,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7826" y="3931066"/>
            <a:ext cx="7301454" cy="3459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200" dirty="0">
                <a:latin typeface="Courier"/>
                <a:cs typeface="Courier"/>
              </a:rPr>
              <a:t> JOptionPane.showMessageDialog(null, "Success reading from File: "+f);</a:t>
            </a:r>
          </a:p>
        </p:txBody>
      </p:sp>
    </p:spTree>
    <p:extLst>
      <p:ext uri="{BB962C8B-B14F-4D97-AF65-F5344CB8AC3E}">
        <p14:creationId xmlns:p14="http://schemas.microsoft.com/office/powerpoint/2010/main" val="249284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2769"/>
            <a:ext cx="8913813" cy="914400"/>
          </a:xfrm>
        </p:spPr>
        <p:txBody>
          <a:bodyPr/>
          <a:lstStyle/>
          <a:p>
            <a:r>
              <a:rPr lang="en-US" dirty="0" smtClean="0"/>
              <a:t>1. Writing Text to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71" y="1707662"/>
            <a:ext cx="8511141" cy="4807051"/>
          </a:xfrm>
        </p:spPr>
        <p:txBody>
          <a:bodyPr>
            <a:normAutofit/>
          </a:bodyPr>
          <a:lstStyle/>
          <a:p>
            <a:r>
              <a:rPr lang="en-US" dirty="0" smtClean="0"/>
              <a:t>Import the correct java package.  All of the packages are in the </a:t>
            </a:r>
            <a:r>
              <a:rPr lang="en-US" dirty="0" err="1" smtClean="0"/>
              <a:t>java.io</a:t>
            </a:r>
            <a:r>
              <a:rPr lang="en-US" dirty="0" smtClean="0"/>
              <a:t> package.  If we don</a:t>
            </a:r>
            <a:r>
              <a:rPr lang="fr-FR" dirty="0" smtClean="0"/>
              <a:t>’</a:t>
            </a:r>
            <a:r>
              <a:rPr lang="en-US" dirty="0" smtClean="0"/>
              <a:t>t know the name of the class we can import the entire class. 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However, it is far more efficient to import the classes we actually     use.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58641" y="2896953"/>
            <a:ext cx="7467002" cy="3989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/>
              <a:t>import java.io.*;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endParaRPr lang="en-IE" sz="9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58641" y="4257768"/>
            <a:ext cx="7467002" cy="7908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/>
              <a:t>import java.io.File;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/>
              <a:t>import java.io.FileWriter;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/>
              <a:t>import java.io.BufferedWriter;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endParaRPr lang="en-IE" sz="900" dirty="0"/>
          </a:p>
        </p:txBody>
      </p:sp>
    </p:spTree>
    <p:extLst>
      <p:ext uri="{BB962C8B-B14F-4D97-AF65-F5344CB8AC3E}">
        <p14:creationId xmlns:p14="http://schemas.microsoft.com/office/powerpoint/2010/main" val="285447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4066"/>
            <a:ext cx="8913813" cy="914400"/>
          </a:xfrm>
        </p:spPr>
        <p:txBody>
          <a:bodyPr/>
          <a:lstStyle/>
          <a:p>
            <a:r>
              <a:rPr lang="en-US" dirty="0"/>
              <a:t>1. Writing Text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150" y="1697337"/>
            <a:ext cx="7610476" cy="3670767"/>
          </a:xfrm>
        </p:spPr>
        <p:txBody>
          <a:bodyPr/>
          <a:lstStyle/>
          <a:p>
            <a:r>
              <a:rPr lang="en-US" dirty="0"/>
              <a:t>Open a file </a:t>
            </a:r>
            <a:r>
              <a:rPr lang="en-US" dirty="0" smtClean="0"/>
              <a:t>pointer.  Tell Java where the file is and what it is called.  </a:t>
            </a:r>
          </a:p>
          <a:p>
            <a:r>
              <a:rPr lang="en-US" dirty="0" smtClean="0"/>
              <a:t>If the file is in the same directory, we simply specify the name of the file.</a:t>
            </a:r>
          </a:p>
          <a:p>
            <a:endParaRPr lang="en-US" dirty="0"/>
          </a:p>
          <a:p>
            <a:r>
              <a:rPr lang="en-US" dirty="0" smtClean="0"/>
              <a:t>The file should have the file extension .txt</a:t>
            </a:r>
          </a:p>
          <a:p>
            <a:r>
              <a:rPr lang="en-US" dirty="0" smtClean="0"/>
              <a:t>If the file is location elsewhere we also specify the path to the file.  Note: the double \\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85624" y="3439021"/>
            <a:ext cx="7467002" cy="3989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/>
              <a:t>File f = new File (“output.txt”);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endParaRPr lang="en-IE" sz="9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85624" y="5460142"/>
            <a:ext cx="7467002" cy="3989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/>
              <a:t>File f = new File (“C:\\myfolder\\somewhere\\output.txt”);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endParaRPr lang="en-IE" sz="900" dirty="0"/>
          </a:p>
        </p:txBody>
      </p:sp>
    </p:spTree>
    <p:extLst>
      <p:ext uri="{BB962C8B-B14F-4D97-AF65-F5344CB8AC3E}">
        <p14:creationId xmlns:p14="http://schemas.microsoft.com/office/powerpoint/2010/main" val="141065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3093"/>
            <a:ext cx="8913813" cy="914400"/>
          </a:xfrm>
        </p:spPr>
        <p:txBody>
          <a:bodyPr/>
          <a:lstStyle/>
          <a:p>
            <a:r>
              <a:rPr lang="en-US" dirty="0"/>
              <a:t>1. Writing Text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971" y="1620936"/>
            <a:ext cx="8280929" cy="4645394"/>
          </a:xfrm>
        </p:spPr>
        <p:txBody>
          <a:bodyPr/>
          <a:lstStyle/>
          <a:p>
            <a:r>
              <a:rPr lang="en-US" dirty="0" smtClean="0"/>
              <a:t>Open a </a:t>
            </a:r>
            <a:r>
              <a:rPr lang="en-US" dirty="0" err="1" smtClean="0"/>
              <a:t>FileWriter</a:t>
            </a:r>
            <a:r>
              <a:rPr lang="en-US" dirty="0" smtClean="0"/>
              <a:t> object and pass the file pointer to it.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opens a data stream to the specified file, which allows us write to the file.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7826" y="2416903"/>
            <a:ext cx="7467002" cy="6184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600" dirty="0" smtClean="0">
                <a:latin typeface="Courier"/>
                <a:cs typeface="Courier"/>
              </a:rPr>
              <a:t>FileWriter fw = new FileWriter(f);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endParaRPr lang="en-IE" sz="900" dirty="0"/>
          </a:p>
        </p:txBody>
      </p:sp>
    </p:spTree>
    <p:extLst>
      <p:ext uri="{BB962C8B-B14F-4D97-AF65-F5344CB8AC3E}">
        <p14:creationId xmlns:p14="http://schemas.microsoft.com/office/powerpoint/2010/main" val="390348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Writing Text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469" y="2358100"/>
            <a:ext cx="7971182" cy="4104991"/>
          </a:xfrm>
        </p:spPr>
        <p:txBody>
          <a:bodyPr/>
          <a:lstStyle/>
          <a:p>
            <a:r>
              <a:rPr lang="en-US" dirty="0" smtClean="0"/>
              <a:t>Open a </a:t>
            </a:r>
            <a:r>
              <a:rPr lang="en-US" dirty="0" err="1" smtClean="0"/>
              <a:t>BufferedWriter</a:t>
            </a:r>
            <a:r>
              <a:rPr lang="en-US" dirty="0" smtClean="0"/>
              <a:t> object.</a:t>
            </a:r>
          </a:p>
          <a:p>
            <a:r>
              <a:rPr lang="en-US" dirty="0" smtClean="0"/>
              <a:t>This takes the </a:t>
            </a:r>
            <a:r>
              <a:rPr lang="en-US" dirty="0" err="1" smtClean="0"/>
              <a:t>FileWriter</a:t>
            </a:r>
            <a:r>
              <a:rPr lang="en-US" dirty="0" smtClean="0"/>
              <a:t> object as a parameter and writes to the file chunk at a time.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7826" y="3893296"/>
            <a:ext cx="7467002" cy="6184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600" dirty="0" smtClean="0">
                <a:latin typeface="Courier"/>
                <a:cs typeface="Courier"/>
              </a:rPr>
              <a:t>BufferedWriter bWriter = new BufferedWriter(fw);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endParaRPr lang="en-IE" sz="900" dirty="0"/>
          </a:p>
        </p:txBody>
      </p:sp>
    </p:spTree>
    <p:extLst>
      <p:ext uri="{BB962C8B-B14F-4D97-AF65-F5344CB8AC3E}">
        <p14:creationId xmlns:p14="http://schemas.microsoft.com/office/powerpoint/2010/main" val="41789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Writing Text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697" y="2157806"/>
            <a:ext cx="8353203" cy="4108524"/>
          </a:xfrm>
        </p:spPr>
        <p:txBody>
          <a:bodyPr>
            <a:normAutofit/>
          </a:bodyPr>
          <a:lstStyle/>
          <a:p>
            <a:r>
              <a:rPr lang="en-US" dirty="0" smtClean="0"/>
              <a:t>The actual writing is done using the write () method.</a:t>
            </a:r>
          </a:p>
          <a:p>
            <a:endParaRPr lang="en-US" dirty="0"/>
          </a:p>
          <a:p>
            <a:r>
              <a:rPr lang="en-US" dirty="0" smtClean="0"/>
              <a:t>Primitive data types can be written in a similar way.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Carriage returns and line feeds can be written using: </a:t>
            </a:r>
          </a:p>
          <a:p>
            <a:endParaRPr lang="en-US" dirty="0" smtClean="0"/>
          </a:p>
          <a:p>
            <a:r>
              <a:rPr lang="en-US" dirty="0" smtClean="0"/>
              <a:t>After we have finished writing using the close() method, we close the file stream.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6129" y="2593406"/>
            <a:ext cx="7467002" cy="452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600" dirty="0" smtClean="0">
                <a:latin typeface="Courier"/>
                <a:cs typeface="Courier"/>
              </a:rPr>
              <a:t>bWriter.write(“Line of text to be written to the file”);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endParaRPr lang="en-IE" sz="9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6129" y="3757352"/>
            <a:ext cx="7467002" cy="5993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>
                <a:latin typeface="Courier"/>
                <a:cs typeface="Courier"/>
              </a:rPr>
              <a:t>String line = “Print this”;</a:t>
            </a:r>
            <a:endParaRPr lang="en-IE" sz="1400" dirty="0" smtClean="0"/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>
                <a:latin typeface="Courier"/>
                <a:cs typeface="Courier"/>
              </a:rPr>
              <a:t>bWriter.write</a:t>
            </a:r>
            <a:r>
              <a:rPr lang="en-IE" sz="1400" dirty="0" smtClean="0">
                <a:latin typeface="Courier"/>
                <a:cs typeface="Courier"/>
              </a:rPr>
              <a:t>(line)</a:t>
            </a:r>
            <a:r>
              <a:rPr lang="en-IE" sz="1400" dirty="0">
                <a:latin typeface="Courier"/>
                <a:cs typeface="Courier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endParaRPr lang="en-IE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66129" y="4921546"/>
            <a:ext cx="7467002" cy="5993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>
                <a:latin typeface="Courier"/>
                <a:cs typeface="Courier"/>
              </a:rPr>
              <a:t>bWriter.write(“\r”); // Write a carraige return to the file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>
                <a:latin typeface="Courier"/>
                <a:cs typeface="Courier"/>
              </a:rPr>
              <a:t>bWriter.write(“\n”); // Write a line feed to the file</a:t>
            </a:r>
            <a:endParaRPr lang="en-IE" sz="1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endParaRPr lang="en-IE" sz="1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6129" y="6250335"/>
            <a:ext cx="7467002" cy="4295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 smtClean="0">
                <a:latin typeface="Courier"/>
                <a:cs typeface="Courier"/>
              </a:rPr>
              <a:t>bWriter.close();</a:t>
            </a:r>
            <a:endParaRPr lang="en-IE" sz="1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3755855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0173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if the File is corrupted or does not exist?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022" y="1517692"/>
            <a:ext cx="8342878" cy="47486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the case of Writing to a file, if the file does not already exist, Java will create it for you. </a:t>
            </a:r>
          </a:p>
          <a:p>
            <a:r>
              <a:rPr lang="en-US" dirty="0" smtClean="0"/>
              <a:t>However, the file could get corrupted or not be writable for some reason.</a:t>
            </a:r>
          </a:p>
          <a:p>
            <a:r>
              <a:rPr lang="en-US" dirty="0" smtClean="0"/>
              <a:t>We always </a:t>
            </a:r>
            <a:r>
              <a:rPr lang="en-US" b="1" dirty="0" smtClean="0"/>
              <a:t>try</a:t>
            </a:r>
            <a:r>
              <a:rPr lang="en-US" dirty="0" smtClean="0"/>
              <a:t> to write to a file, but have a clause in case something goes wrong.  This is known as a </a:t>
            </a:r>
            <a:r>
              <a:rPr lang="en-US" b="1" dirty="0" smtClean="0"/>
              <a:t>try-catch. </a:t>
            </a:r>
          </a:p>
          <a:p>
            <a:r>
              <a:rPr lang="en-US" dirty="0" smtClean="0"/>
              <a:t>All our File IO code is surround by a </a:t>
            </a:r>
            <a:r>
              <a:rPr lang="en-US" b="1" dirty="0" smtClean="0"/>
              <a:t>try{ } </a:t>
            </a:r>
          </a:p>
          <a:p>
            <a:r>
              <a:rPr lang="en-US" dirty="0" smtClean="0"/>
              <a:t>This is following by </a:t>
            </a:r>
            <a:r>
              <a:rPr lang="en-US" b="1" dirty="0" smtClean="0"/>
              <a:t>catch(</a:t>
            </a:r>
            <a:r>
              <a:rPr lang="en-US" b="1" dirty="0" err="1" smtClean="0"/>
              <a:t>IOException</a:t>
            </a:r>
            <a:r>
              <a:rPr lang="en-US" b="1" dirty="0" smtClean="0"/>
              <a:t> e){ } </a:t>
            </a:r>
          </a:p>
          <a:p>
            <a:r>
              <a:rPr lang="en-US" b="1" dirty="0" err="1" smtClean="0"/>
              <a:t>IOException</a:t>
            </a:r>
            <a:r>
              <a:rPr lang="en-US" b="1" dirty="0" smtClean="0"/>
              <a:t> </a:t>
            </a:r>
            <a:r>
              <a:rPr lang="en-US" dirty="0" smtClean="0"/>
              <a:t>is a class that watches for problems associated to reading / writing to a file.</a:t>
            </a:r>
          </a:p>
          <a:p>
            <a:r>
              <a:rPr lang="en-US" dirty="0" smtClean="0"/>
              <a:t>We normally print out the exception that is caught and print our own meaningful message.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977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try-catch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6129" y="2593406"/>
            <a:ext cx="7467002" cy="3900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600" dirty="0" smtClean="0">
                <a:latin typeface="Courier"/>
                <a:cs typeface="Courier"/>
              </a:rPr>
              <a:t>try{</a:t>
            </a:r>
            <a:br>
              <a:rPr lang="en-IE" sz="1600" dirty="0" smtClean="0">
                <a:latin typeface="Courier"/>
                <a:cs typeface="Courier"/>
              </a:rPr>
            </a:br>
            <a:r>
              <a:rPr lang="en-IE" sz="1600" dirty="0" smtClean="0">
                <a:latin typeface="Courier"/>
                <a:cs typeface="Courier"/>
              </a:rPr>
              <a:t>	File f = new File (“output.txt”);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600" dirty="0">
                <a:latin typeface="Courier"/>
                <a:cs typeface="Courier"/>
              </a:rPr>
              <a:t>	</a:t>
            </a:r>
            <a:r>
              <a:rPr lang="en-IE" sz="1600" dirty="0" smtClean="0">
                <a:latin typeface="Courier"/>
                <a:cs typeface="Courier"/>
              </a:rPr>
              <a:t>FileWriter fw = new FileWriter(f);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600" dirty="0">
                <a:latin typeface="Courier"/>
                <a:cs typeface="Courier"/>
              </a:rPr>
              <a:t>	</a:t>
            </a:r>
            <a:r>
              <a:rPr lang="en-IE" sz="1600" dirty="0" smtClean="0">
                <a:latin typeface="Courier"/>
                <a:cs typeface="Courier"/>
              </a:rPr>
              <a:t>BufferedWriter bWriter = new BufferedWriter(fw);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endParaRPr lang="en-IE" sz="16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600" dirty="0" smtClean="0">
                <a:latin typeface="Courier"/>
                <a:cs typeface="Courier"/>
              </a:rPr>
              <a:t>	bWriter.write(“Writing to file”);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600" dirty="0">
                <a:latin typeface="Courier"/>
                <a:cs typeface="Courier"/>
              </a:rPr>
              <a:t>	</a:t>
            </a:r>
            <a:r>
              <a:rPr lang="en-IE" sz="1600" dirty="0" smtClean="0">
                <a:latin typeface="Courier"/>
                <a:cs typeface="Courier"/>
              </a:rPr>
              <a:t>bWriter.close();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endParaRPr lang="en-IE" sz="16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600" dirty="0" smtClean="0">
                <a:latin typeface="Courier"/>
                <a:cs typeface="Courier"/>
              </a:rPr>
              <a:t>} catch (IOException e){</a:t>
            </a:r>
            <a:br>
              <a:rPr lang="en-IE" sz="1600" dirty="0" smtClean="0">
                <a:latin typeface="Courier"/>
                <a:cs typeface="Courier"/>
              </a:rPr>
            </a:br>
            <a:r>
              <a:rPr lang="en-IE" sz="1600" dirty="0" smtClean="0">
                <a:latin typeface="Courier"/>
                <a:cs typeface="Courier"/>
              </a:rPr>
              <a:t>	System.out.println(e.toString());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600" dirty="0">
                <a:latin typeface="Courier"/>
                <a:cs typeface="Courier"/>
              </a:rPr>
              <a:t>	</a:t>
            </a:r>
            <a:r>
              <a:rPr lang="en-IE" sz="1600" dirty="0" smtClean="0">
                <a:latin typeface="Courier"/>
                <a:cs typeface="Courier"/>
              </a:rPr>
              <a:t>System.out.println(“Problem writing to File”);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600" dirty="0">
                <a:latin typeface="Courier"/>
                <a:cs typeface="Courier"/>
              </a:rPr>
              <a:t>}</a:t>
            </a:r>
            <a:endParaRPr lang="en-IE" sz="16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endParaRPr lang="en-IE" sz="900" dirty="0"/>
          </a:p>
        </p:txBody>
      </p:sp>
    </p:spTree>
    <p:extLst>
      <p:ext uri="{BB962C8B-B14F-4D97-AF65-F5344CB8AC3E}">
        <p14:creationId xmlns:p14="http://schemas.microsoft.com/office/powerpoint/2010/main" val="596970485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2562</TotalTime>
  <Words>1421</Words>
  <Application>Microsoft Office PowerPoint</Application>
  <PresentationFormat>On-screen Show (4:3)</PresentationFormat>
  <Paragraphs>170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Perception</vt:lpstr>
      <vt:lpstr>File Handling – FILE I/O Reading and Writing Text to a File</vt:lpstr>
      <vt:lpstr>Worked Example</vt:lpstr>
      <vt:lpstr>1. Writing Text to a File</vt:lpstr>
      <vt:lpstr>1. Writing Text to a File</vt:lpstr>
      <vt:lpstr>1. Writing Text to a File</vt:lpstr>
      <vt:lpstr>1. Writing Text to a File</vt:lpstr>
      <vt:lpstr>1. Writing Text to a File</vt:lpstr>
      <vt:lpstr>What if the File is corrupted or does not exist?</vt:lpstr>
      <vt:lpstr>try-catch</vt:lpstr>
      <vt:lpstr>1. Writing Text to a File</vt:lpstr>
      <vt:lpstr>EmployeeGUI.java</vt:lpstr>
      <vt:lpstr>writeJBActionPerformed</vt:lpstr>
      <vt:lpstr>PowerPoint Presentation</vt:lpstr>
      <vt:lpstr>2. Reading Text from a File</vt:lpstr>
      <vt:lpstr>2. Reading Text from a File</vt:lpstr>
      <vt:lpstr>2. Reading Text from a File</vt:lpstr>
      <vt:lpstr>2. Reading Text from a File</vt:lpstr>
      <vt:lpstr>2. Reading Text from a File</vt:lpstr>
      <vt:lpstr>2. Reading Text from a File</vt:lpstr>
      <vt:lpstr>What if the File is corrupted or does not exist?</vt:lpstr>
      <vt:lpstr>2. Reading Text from a File</vt:lpstr>
      <vt:lpstr>2. Reading Text from a File</vt:lpstr>
      <vt:lpstr>PowerPoint Presentation</vt:lpstr>
      <vt:lpstr>Notification of Successful I/O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Carole McGloughlin</dc:creator>
  <cp:lastModifiedBy>Carole McGloughlin</cp:lastModifiedBy>
  <cp:revision>83</cp:revision>
  <dcterms:created xsi:type="dcterms:W3CDTF">2013-02-06T11:13:15Z</dcterms:created>
  <dcterms:modified xsi:type="dcterms:W3CDTF">2013-03-26T11:10:40Z</dcterms:modified>
</cp:coreProperties>
</file>