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36"/>
  </p:notesMasterIdLst>
  <p:sldIdLst>
    <p:sldId id="256" r:id="rId2"/>
    <p:sldId id="267" r:id="rId3"/>
    <p:sldId id="258" r:id="rId4"/>
    <p:sldId id="262" r:id="rId5"/>
    <p:sldId id="263" r:id="rId6"/>
    <p:sldId id="264" r:id="rId7"/>
    <p:sldId id="268" r:id="rId8"/>
    <p:sldId id="269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80" r:id="rId20"/>
    <p:sldId id="290" r:id="rId21"/>
    <p:sldId id="291" r:id="rId22"/>
    <p:sldId id="282" r:id="rId23"/>
    <p:sldId id="292" r:id="rId24"/>
    <p:sldId id="283" r:id="rId25"/>
    <p:sldId id="293" r:id="rId26"/>
    <p:sldId id="284" r:id="rId27"/>
    <p:sldId id="285" r:id="rId28"/>
    <p:sldId id="286" r:id="rId29"/>
    <p:sldId id="294" r:id="rId30"/>
    <p:sldId id="287" r:id="rId31"/>
    <p:sldId id="295" r:id="rId32"/>
    <p:sldId id="288" r:id="rId33"/>
    <p:sldId id="296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94660"/>
  </p:normalViewPr>
  <p:slideViewPr>
    <p:cSldViewPr snapToGrid="0" snapToObjects="1">
      <p:cViewPr>
        <p:scale>
          <a:sx n="91" d="100"/>
          <a:sy n="91" d="100"/>
        </p:scale>
        <p:origin x="-1171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3BAF-11F6-4944-9579-AF2DF04F220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456E-F443-C44C-9415-5CD013CA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Software Development IV - Arrays</a:t>
            </a:r>
            <a:endParaRPr lang="ja-JP" sz="120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Orla Lahart</a:t>
            </a:r>
            <a:endParaRPr lang="ja-JP" sz="120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1000"/>
              <a:t>Chapter 9 -</a:t>
            </a:r>
            <a:fld id="{C7EFCCC3-DC51-D549-BC3B-35D12E0CDA75}" type="slidenum">
              <a:rPr lang="en-US" altLang="ja-JP" sz="1000"/>
              <a:pPr eaLnBrk="1" hangingPunct="1"/>
              <a:t>7</a:t>
            </a:fld>
            <a:endParaRPr lang="en-US" altLang="ja-JP" sz="1200"/>
          </a:p>
        </p:txBody>
      </p:sp>
      <p:sp>
        <p:nvSpPr>
          <p:cNvPr id="38917" name="Rectangle 2050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Mincho" charset="0"/>
            </a:endParaRPr>
          </a:p>
        </p:txBody>
      </p:sp>
      <p:sp>
        <p:nvSpPr>
          <p:cNvPr id="38918" name="Rectangle 205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Software Development IV - Arrays</a:t>
            </a:r>
            <a:endParaRPr lang="ja-JP" sz="120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Orla Lahart</a:t>
            </a:r>
            <a:endParaRPr lang="ja-JP" sz="1200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1000"/>
              <a:t>Chapter 9 -</a:t>
            </a:r>
            <a:fld id="{3F54B375-2BD0-E043-A453-8A55BD200ECF}" type="slidenum">
              <a:rPr lang="en-US" altLang="ja-JP" sz="1000"/>
              <a:pPr eaLnBrk="1" hangingPunct="1"/>
              <a:t>8</a:t>
            </a:fld>
            <a:endParaRPr lang="en-US" altLang="ja-JP" sz="12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Mincho" charset="0"/>
            </a:endParaRPr>
          </a:p>
        </p:txBody>
      </p:sp>
      <p:sp>
        <p:nvSpPr>
          <p:cNvPr id="3994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Software Development IV - Arrays</a:t>
            </a:r>
            <a:endParaRPr lang="ja-JP" sz="120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Orla Lahart</a:t>
            </a:r>
            <a:endParaRPr lang="ja-JP" sz="120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1000"/>
              <a:t>Chapter 9 -</a:t>
            </a:r>
            <a:fld id="{4C842007-CE92-2643-838F-962936800F35}" type="slidenum">
              <a:rPr lang="en-US" altLang="ja-JP" sz="1000"/>
              <a:pPr eaLnBrk="1" hangingPunct="1"/>
              <a:t>14</a:t>
            </a:fld>
            <a:endParaRPr lang="en-US" altLang="ja-JP" sz="12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Mincho" charset="0"/>
            </a:endParaRPr>
          </a:p>
        </p:txBody>
      </p:sp>
      <p:sp>
        <p:nvSpPr>
          <p:cNvPr id="4301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Software Development IV - Arrays</a:t>
            </a:r>
            <a:endParaRPr lang="ja-JP" sz="120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Orla Lahart</a:t>
            </a:r>
            <a:endParaRPr lang="ja-JP" sz="120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1000"/>
              <a:t>Chapter 9 -</a:t>
            </a:r>
            <a:fld id="{0B3495B0-9B05-CA48-A81D-0B955601EC31}" type="slidenum">
              <a:rPr lang="en-US" altLang="ja-JP" sz="1000"/>
              <a:pPr eaLnBrk="1" hangingPunct="1"/>
              <a:t>15</a:t>
            </a:fld>
            <a:endParaRPr lang="en-US" altLang="ja-JP" sz="1200"/>
          </a:p>
        </p:txBody>
      </p:sp>
      <p:pic>
        <p:nvPicPr>
          <p:cNvPr id="44037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4419600"/>
            <a:ext cx="27432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914400" y="5638800"/>
            <a:ext cx="50292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latin typeface="Times New Roman" charset="0"/>
              </a:rPr>
              <a:t>With the second approach, we divide the array into two parts: the first part contains the real</a:t>
            </a:r>
          </a:p>
          <a:p>
            <a:pPr eaLnBrk="1" hangingPunct="1"/>
            <a:r>
              <a:rPr lang="en-US" sz="1000">
                <a:latin typeface="Times New Roman" charset="0"/>
              </a:rPr>
              <a:t>references and the second part contains the null references. When we delete a node, a hole will result and we must fill this hole. </a:t>
            </a:r>
          </a:p>
          <a:p>
            <a:pPr eaLnBrk="1" hangingPunct="1"/>
            <a:endParaRPr lang="en-US" sz="1000">
              <a:latin typeface="Times New Roman" charset="0"/>
            </a:endParaRPr>
          </a:p>
          <a:p>
            <a:pPr eaLnBrk="1" hangingPunct="1"/>
            <a:r>
              <a:rPr lang="en-US" sz="1000">
                <a:latin typeface="Times New Roman" charset="0"/>
              </a:rPr>
              <a:t>There are two possible solutions. The first solution is to pack the elements. If an object at position </a:t>
            </a:r>
            <a:r>
              <a:rPr lang="en-US" sz="1000">
                <a:latin typeface="Arial" charset="0"/>
              </a:rPr>
              <a:t>J</a:t>
            </a:r>
            <a:r>
              <a:rPr lang="en-US" sz="1000">
                <a:latin typeface="Times New Roman" charset="0"/>
              </a:rPr>
              <a:t> is removed (i.e., this position is set to null), then elements from position </a:t>
            </a:r>
            <a:r>
              <a:rPr lang="en-US" sz="1000">
                <a:latin typeface="Arial" charset="0"/>
              </a:rPr>
              <a:t>J+1</a:t>
            </a:r>
            <a:r>
              <a:rPr lang="en-US" sz="1000">
                <a:latin typeface="Times New Roman" charset="0"/>
              </a:rPr>
              <a:t> till the last non-null reference are shifted one position lower. And, finally, the last non-null reference is set to null. The second solution is to replace the removed element by the last element in the array. The first solution is necessary if the </a:t>
            </a:r>
            <a:r>
              <a:rPr lang="en-US" sz="1000">
                <a:latin typeface="Arial" charset="0"/>
              </a:rPr>
              <a:t>Person</a:t>
            </a:r>
            <a:r>
              <a:rPr lang="en-US" sz="1000">
                <a:latin typeface="Times New Roman" charset="0"/>
              </a:rPr>
              <a:t> objects are arranged in some order (e.g., in ascending order of age). The second solution is a better one if the </a:t>
            </a:r>
            <a:r>
              <a:rPr lang="en-US" sz="1000">
                <a:latin typeface="Arial" charset="0"/>
              </a:rPr>
              <a:t>Person</a:t>
            </a:r>
            <a:r>
              <a:rPr lang="en-US" sz="1000">
                <a:latin typeface="Times New Roman" charset="0"/>
              </a:rPr>
              <a:t> objects are not arranged in any order.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Software Development IV - Arrays</a:t>
            </a:r>
            <a:endParaRPr lang="ja-JP" sz="120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ja-JP" altLang="en-US" sz="1000"/>
              <a:t>Orla Lahart</a:t>
            </a:r>
            <a:endParaRPr lang="ja-JP" sz="120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1000"/>
              <a:t>Chapter 9 -</a:t>
            </a:r>
            <a:fld id="{0B3495B0-9B05-CA48-A81D-0B955601EC31}" type="slidenum">
              <a:rPr lang="en-US" altLang="ja-JP" sz="1000"/>
              <a:pPr eaLnBrk="1" hangingPunct="1"/>
              <a:t>16</a:t>
            </a:fld>
            <a:endParaRPr lang="en-US" altLang="ja-JP" sz="1200"/>
          </a:p>
        </p:txBody>
      </p:sp>
      <p:pic>
        <p:nvPicPr>
          <p:cNvPr id="44037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4419600"/>
            <a:ext cx="27432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914400" y="5638800"/>
            <a:ext cx="50292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latin typeface="Times New Roman" charset="0"/>
              </a:rPr>
              <a:t>With the second approach, we divide the array into two parts: the first part contains the real</a:t>
            </a:r>
          </a:p>
          <a:p>
            <a:pPr eaLnBrk="1" hangingPunct="1"/>
            <a:r>
              <a:rPr lang="en-US" sz="1000">
                <a:latin typeface="Times New Roman" charset="0"/>
              </a:rPr>
              <a:t>references and the second part contains the null references. When we delete a node, a hole will result and we must fill this hole. </a:t>
            </a:r>
          </a:p>
          <a:p>
            <a:pPr eaLnBrk="1" hangingPunct="1"/>
            <a:endParaRPr lang="en-US" sz="1000">
              <a:latin typeface="Times New Roman" charset="0"/>
            </a:endParaRPr>
          </a:p>
          <a:p>
            <a:pPr eaLnBrk="1" hangingPunct="1"/>
            <a:r>
              <a:rPr lang="en-US" sz="1000">
                <a:latin typeface="Times New Roman" charset="0"/>
              </a:rPr>
              <a:t>There are two possible solutions. The first solution is to pack the elements. If an object at position </a:t>
            </a:r>
            <a:r>
              <a:rPr lang="en-US" sz="1000">
                <a:latin typeface="Arial" charset="0"/>
              </a:rPr>
              <a:t>J</a:t>
            </a:r>
            <a:r>
              <a:rPr lang="en-US" sz="1000">
                <a:latin typeface="Times New Roman" charset="0"/>
              </a:rPr>
              <a:t> is removed (i.e., this position is set to null), then elements from position </a:t>
            </a:r>
            <a:r>
              <a:rPr lang="en-US" sz="1000">
                <a:latin typeface="Arial" charset="0"/>
              </a:rPr>
              <a:t>J+1</a:t>
            </a:r>
            <a:r>
              <a:rPr lang="en-US" sz="1000">
                <a:latin typeface="Times New Roman" charset="0"/>
              </a:rPr>
              <a:t> till the last non-null reference are shifted one position lower. And, finally, the last non-null reference is set to null. The second solution is to replace the removed element by the last element in the array. The first solution is necessary if the </a:t>
            </a:r>
            <a:r>
              <a:rPr lang="en-US" sz="1000">
                <a:latin typeface="Arial" charset="0"/>
              </a:rPr>
              <a:t>Person</a:t>
            </a:r>
            <a:r>
              <a:rPr lang="en-US" sz="1000">
                <a:latin typeface="Times New Roman" charset="0"/>
              </a:rPr>
              <a:t> objects are arranged in some order (e.g., in ascending order of age). The second solution is a better one if the </a:t>
            </a:r>
            <a:r>
              <a:rPr lang="en-US" sz="1000">
                <a:latin typeface="Arial" charset="0"/>
              </a:rPr>
              <a:t>Person</a:t>
            </a:r>
            <a:r>
              <a:rPr lang="en-US" sz="1000">
                <a:latin typeface="Times New Roman" charset="0"/>
              </a:rPr>
              <a:t> objects are not arranged in any order.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2FF0B-DFCC-DA45-987C-CB661C11C06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Carole McGloughlin	</a:t>
            </a:r>
          </a:p>
          <a:p>
            <a:r>
              <a:rPr lang="en-US" dirty="0" smtClean="0"/>
              <a:t>Frances Sheridan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Data in 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Similarly if we want to access the data stored in an array of objects (for example print out all of the details), we’d use a for loop: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each element in the array, this will print out the name and </a:t>
            </a:r>
            <a:r>
              <a:rPr lang="en-US" dirty="0" err="1" smtClean="0"/>
              <a:t>empId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132" y="3838489"/>
            <a:ext cx="7610476" cy="14677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for 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=0;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emp.length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++){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Employee e = </a:t>
            </a:r>
            <a:r>
              <a:rPr lang="en-US" sz="1600" dirty="0" err="1" smtClean="0">
                <a:latin typeface="Courier New"/>
                <a:cs typeface="Courier New"/>
              </a:rPr>
              <a:t>emp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];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(“Employee Name [” +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+“]: ”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	+</a:t>
            </a:r>
            <a:r>
              <a:rPr lang="en-US" sz="1600" dirty="0" err="1" smtClean="0">
                <a:latin typeface="Courier New"/>
                <a:cs typeface="Courier New"/>
              </a:rPr>
              <a:t>e.getName</a:t>
            </a:r>
            <a:r>
              <a:rPr lang="en-US" sz="1600" dirty="0" smtClean="0">
                <a:latin typeface="Courier New"/>
                <a:cs typeface="Courier New"/>
              </a:rPr>
              <a:t>()+ “\n”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“</a:t>
            </a:r>
            <a:r>
              <a:rPr lang="en-US" sz="1600" dirty="0">
                <a:latin typeface="Courier New"/>
                <a:cs typeface="Courier New"/>
              </a:rPr>
              <a:t>Employee </a:t>
            </a:r>
            <a:r>
              <a:rPr lang="en-US" sz="1600" dirty="0" smtClean="0">
                <a:latin typeface="Courier New"/>
                <a:cs typeface="Courier New"/>
              </a:rPr>
              <a:t>ID [</a:t>
            </a:r>
            <a:r>
              <a:rPr lang="en-US" sz="1600" dirty="0">
                <a:latin typeface="Courier New"/>
                <a:cs typeface="Courier New"/>
              </a:rPr>
              <a:t>” +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+“]: </a:t>
            </a:r>
            <a:r>
              <a:rPr lang="en-US" sz="1600" dirty="0" smtClean="0">
                <a:latin typeface="Courier New"/>
                <a:cs typeface="Courier New"/>
              </a:rPr>
              <a:t>” + </a:t>
            </a:r>
            <a:r>
              <a:rPr lang="en-US" sz="1600" dirty="0" err="1" smtClean="0">
                <a:latin typeface="Courier New"/>
                <a:cs typeface="Courier New"/>
              </a:rPr>
              <a:t>e.getEmpId</a:t>
            </a:r>
            <a:r>
              <a:rPr lang="en-US" sz="16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62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employee whose id = 1034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9986" y="3469770"/>
            <a:ext cx="7610476" cy="2643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Scanner keyboard = new Scanner (</a:t>
            </a:r>
            <a:r>
              <a:rPr lang="en-US" sz="1600" dirty="0" err="1" smtClean="0">
                <a:latin typeface="Courier New"/>
                <a:cs typeface="Courier New"/>
              </a:rPr>
              <a:t>System.in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Employee [] </a:t>
            </a:r>
            <a:r>
              <a:rPr lang="en-US" sz="1600" dirty="0" err="1" smtClean="0">
                <a:latin typeface="Courier New"/>
                <a:cs typeface="Courier New"/>
              </a:rPr>
              <a:t>emp</a:t>
            </a:r>
            <a:r>
              <a:rPr lang="en-US" sz="1600" dirty="0" smtClean="0">
                <a:latin typeface="Courier New"/>
                <a:cs typeface="Courier New"/>
              </a:rPr>
              <a:t> = new Employee [10];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String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empId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for 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=0;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e.length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++){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// 1. Read in Data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(“Please Enter Name ”+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+“:”);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name = </a:t>
            </a:r>
            <a:r>
              <a:rPr lang="en-US" sz="1600" dirty="0" err="1" smtClean="0">
                <a:latin typeface="Courier New"/>
                <a:cs typeface="Courier New"/>
              </a:rPr>
              <a:t>keyboard.nextLine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(“Please Enter Id ”+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+“:”);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// 2. Create Employee object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Employee e = new Employee 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e.setName</a:t>
            </a:r>
            <a:r>
              <a:rPr lang="en-US" sz="1600" dirty="0" smtClean="0">
                <a:latin typeface="Courier New"/>
                <a:cs typeface="Courier New"/>
              </a:rPr>
              <a:t>(name);		// 3.  Add details to single object.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e.setEmpId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empId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emp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] = e;		// 4.  Add object to array.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pPr eaLnBrk="1" hangingPunct="1"/>
            <a:r>
              <a:rPr lang="en-GB">
                <a:latin typeface="Tahoma" charset="0"/>
              </a:rPr>
              <a:t>Searching an Array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821252"/>
            <a:ext cx="7610476" cy="4445077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IE" sz="2000" dirty="0" smtClean="0">
                <a:latin typeface="Tahoma" charset="0"/>
                <a:cs typeface="Times New Roman" charset="0"/>
              </a:rPr>
              <a:t>Let’s search </a:t>
            </a:r>
            <a:r>
              <a:rPr lang="en-IE" sz="2000" dirty="0">
                <a:latin typeface="Tahoma" charset="0"/>
                <a:cs typeface="Times New Roman" charset="0"/>
              </a:rPr>
              <a:t>for a particular </a:t>
            </a:r>
            <a:r>
              <a:rPr lang="en-IE" sz="2000" dirty="0" smtClean="0">
                <a:latin typeface="Tahoma" charset="0"/>
                <a:cs typeface="Times New Roman" charset="0"/>
              </a:rPr>
              <a:t>employee. </a:t>
            </a:r>
            <a:endParaRPr lang="en-IE" sz="2000" dirty="0">
              <a:latin typeface="Tahoma" charset="0"/>
              <a:cs typeface="Times New Roman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IE" sz="2000" dirty="0">
                <a:latin typeface="Tahoma" charset="0"/>
                <a:cs typeface="Times New Roman" charset="0"/>
              </a:rPr>
              <a:t>We can scan through the array until the desired person is found. </a:t>
            </a:r>
          </a:p>
          <a:p>
            <a:pPr eaLnBrk="1" hangingPunct="1">
              <a:spcBef>
                <a:spcPts val="1200"/>
              </a:spcBef>
            </a:pPr>
            <a:r>
              <a:rPr lang="en-IE" sz="2000" dirty="0">
                <a:latin typeface="Tahoma" charset="0"/>
                <a:cs typeface="Times New Roman" charset="0"/>
              </a:rPr>
              <a:t>Suppose we want to search for a </a:t>
            </a:r>
            <a:r>
              <a:rPr lang="en-IE" sz="2000" dirty="0" smtClean="0">
                <a:latin typeface="Tahoma" charset="0"/>
                <a:cs typeface="Times New Roman" charset="0"/>
              </a:rPr>
              <a:t>employee whose </a:t>
            </a:r>
            <a:r>
              <a:rPr lang="en-IE" sz="2000" dirty="0">
                <a:latin typeface="Tahoma" charset="0"/>
                <a:cs typeface="Times New Roman" charset="0"/>
              </a:rPr>
              <a:t>name is </a:t>
            </a:r>
            <a:r>
              <a:rPr lang="en-IE" sz="2000" dirty="0" smtClean="0">
                <a:latin typeface="Tahoma" charset="0"/>
                <a:cs typeface="Times New Roman" charset="0"/>
              </a:rPr>
              <a:t>Peter . </a:t>
            </a:r>
            <a:r>
              <a:rPr lang="en-IE" sz="2000" dirty="0">
                <a:latin typeface="Tahoma" charset="0"/>
                <a:cs typeface="Times New Roman" charset="0"/>
              </a:rPr>
              <a:t>If we assume the </a:t>
            </a:r>
            <a:r>
              <a:rPr lang="en-IE" sz="2000" dirty="0" smtClean="0">
                <a:latin typeface="Tahoma" charset="0"/>
                <a:cs typeface="Times New Roman" charset="0"/>
              </a:rPr>
              <a:t>employee is </a:t>
            </a:r>
            <a:r>
              <a:rPr lang="en-IE" sz="2000" dirty="0">
                <a:latin typeface="Tahoma" charset="0"/>
                <a:cs typeface="Times New Roman" charset="0"/>
              </a:rPr>
              <a:t>in the array, then we can write</a:t>
            </a:r>
          </a:p>
          <a:p>
            <a:pPr eaLnBrk="1" hangingPunct="1">
              <a:spcBef>
                <a:spcPts val="1200"/>
              </a:spcBef>
            </a:pPr>
            <a:endParaRPr lang="en-IE" sz="2000" dirty="0">
              <a:latin typeface="Tahoma" charset="0"/>
              <a:cs typeface="Times New Roman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IE" sz="2000" dirty="0">
              <a:latin typeface="Tahoma" charset="0"/>
              <a:cs typeface="Times New Roman" charset="0"/>
            </a:endParaRPr>
          </a:p>
          <a:p>
            <a:pPr eaLnBrk="1" hangingPunct="1">
              <a:spcBef>
                <a:spcPts val="1200"/>
              </a:spcBef>
            </a:pPr>
            <a:endParaRPr lang="en-IE" sz="2000" dirty="0" smtClean="0">
              <a:latin typeface="Tahoma" charset="0"/>
              <a:cs typeface="Times New Roman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IE" sz="2000" dirty="0" smtClean="0">
                <a:latin typeface="Tahoma" charset="0"/>
                <a:cs typeface="Times New Roman" charset="0"/>
              </a:rPr>
              <a:t>The </a:t>
            </a:r>
            <a:r>
              <a:rPr lang="en-IE" sz="2000" dirty="0">
                <a:latin typeface="Tahoma" charset="0"/>
                <a:cs typeface="Times New Roman" charset="0"/>
              </a:rPr>
              <a:t>expression </a:t>
            </a:r>
            <a:r>
              <a:rPr lang="en-IE" sz="2000" dirty="0" smtClean="0">
                <a:latin typeface="Arial" charset="0"/>
                <a:cs typeface="Arial" charset="0"/>
              </a:rPr>
              <a:t>emp[</a:t>
            </a:r>
            <a:r>
              <a:rPr lang="en-IE" sz="2000" dirty="0">
                <a:latin typeface="Arial" charset="0"/>
                <a:cs typeface="Arial" charset="0"/>
              </a:rPr>
              <a:t>i].getName().equals(“Latte”</a:t>
            </a:r>
            <a:r>
              <a:rPr lang="en-IE" sz="2000" dirty="0" smtClean="0">
                <a:latin typeface="Arial" charset="0"/>
                <a:cs typeface="Arial" charset="0"/>
              </a:rPr>
              <a:t>) </a:t>
            </a:r>
            <a:r>
              <a:rPr lang="en-IE" sz="2000" dirty="0" smtClean="0">
                <a:latin typeface="Tahoma" charset="0"/>
                <a:cs typeface="Times New Roman" charset="0"/>
              </a:rPr>
              <a:t>is </a:t>
            </a:r>
            <a:r>
              <a:rPr lang="en-IE" sz="2000" dirty="0">
                <a:latin typeface="Tahoma" charset="0"/>
                <a:cs typeface="Times New Roman" charset="0"/>
              </a:rPr>
              <a:t>equivalent to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IE" sz="2000" dirty="0">
              <a:latin typeface="Tahoma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IE" sz="2000" dirty="0">
              <a:latin typeface="Tahoma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IE" sz="2000" dirty="0">
              <a:latin typeface="Tahoma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GB" sz="2000" dirty="0">
              <a:latin typeface="Tahoma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47051" y="4093106"/>
            <a:ext cx="6387840" cy="1242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=0; 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while (!</a:t>
            </a:r>
            <a:r>
              <a:rPr lang="en-US" sz="1400" dirty="0" err="1" smtClean="0">
                <a:latin typeface="Courier New"/>
                <a:cs typeface="Courier New"/>
              </a:rPr>
              <a:t>emp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].</a:t>
            </a:r>
            <a:r>
              <a:rPr lang="en-US" sz="1400" dirty="0" err="1" smtClean="0">
                <a:latin typeface="Courier New"/>
                <a:cs typeface="Courier New"/>
              </a:rPr>
              <a:t>getName</a:t>
            </a:r>
            <a:r>
              <a:rPr lang="en-US" sz="1400" dirty="0" smtClean="0">
                <a:latin typeface="Courier New"/>
                <a:cs typeface="Courier New"/>
              </a:rPr>
              <a:t>().equals(“Peter Parker”)) {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System.out.println</a:t>
            </a:r>
            <a:r>
              <a:rPr lang="en-US" sz="1400" dirty="0" smtClean="0">
                <a:latin typeface="Courier New"/>
                <a:cs typeface="Courier New"/>
              </a:rPr>
              <a:t>(“Found Peter Parker at position ” +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35111" y="5846209"/>
            <a:ext cx="3478702" cy="840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Employee e = </a:t>
            </a:r>
            <a:r>
              <a:rPr lang="en-US" sz="1400" dirty="0" err="1" smtClean="0">
                <a:latin typeface="Courier New"/>
                <a:cs typeface="Courier New"/>
              </a:rPr>
              <a:t>emp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String </a:t>
            </a:r>
            <a:r>
              <a:rPr lang="en-US" sz="1400" dirty="0" err="1" smtClean="0">
                <a:latin typeface="Courier New"/>
                <a:cs typeface="Courier New"/>
              </a:rPr>
              <a:t>str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e.getName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str.equals</a:t>
            </a:r>
            <a:r>
              <a:rPr lang="en-US" sz="1400" dirty="0" smtClean="0">
                <a:latin typeface="Courier New"/>
                <a:cs typeface="Courier New"/>
              </a:rPr>
              <a:t>(“Peter Parker”);</a:t>
            </a:r>
          </a:p>
        </p:txBody>
      </p:sp>
    </p:spTree>
    <p:extLst>
      <p:ext uri="{BB962C8B-B14F-4D97-AF65-F5344CB8AC3E}">
        <p14:creationId xmlns:p14="http://schemas.microsoft.com/office/powerpoint/2010/main" val="24412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519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 From an 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approaches to deleting an object from an array: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By setting the reference in its position to null.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altLang="ja-JP" dirty="0" smtClean="0"/>
              <a:t>By setting </a:t>
            </a:r>
            <a:r>
              <a:rPr lang="en-US" altLang="ja-JP" dirty="0"/>
              <a:t>the reference </a:t>
            </a:r>
            <a:r>
              <a:rPr lang="en-US" altLang="ja-JP" dirty="0" smtClean="0"/>
              <a:t>in its position </a:t>
            </a:r>
            <a:r>
              <a:rPr lang="en-US" altLang="ja-JP" dirty="0"/>
              <a:t>to the last </a:t>
            </a:r>
            <a:r>
              <a:rPr lang="en-US" altLang="ja-JP" dirty="0" smtClean="0"/>
              <a:t>person, so that there are no gaps in the array (and assuming the order in which the elements are in does not matter).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altLang="ja-JP" dirty="0" smtClean="0"/>
              <a:t>By shifting all of following data back so there are no gaps</a:t>
            </a:r>
            <a:endParaRPr lang="en-US" altLang="ja-JP" dirty="0"/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21D8F61-1814-2B4D-9372-52E1B26EE2DB}" type="slidenum">
              <a:rPr lang="en-GB" sz="1400"/>
              <a:pPr eaLnBrk="1" hangingPunct="1"/>
              <a:t>14</a:t>
            </a:fld>
            <a:endParaRPr lang="en-GB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9589"/>
            <a:ext cx="9144000" cy="9469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Object Deletion – Approach 1</a:t>
            </a:r>
          </a:p>
        </p:txBody>
      </p:sp>
      <p:grpSp>
        <p:nvGrpSpPr>
          <p:cNvPr id="17413" name="Group 6"/>
          <p:cNvGrpSpPr>
            <a:grpSpLocks/>
          </p:cNvGrpSpPr>
          <p:nvPr/>
        </p:nvGrpSpPr>
        <p:grpSpPr bwMode="auto">
          <a:xfrm>
            <a:off x="1084263" y="1997075"/>
            <a:ext cx="4129087" cy="1171575"/>
            <a:chOff x="165" y="1025"/>
            <a:chExt cx="1295" cy="798"/>
          </a:xfrm>
        </p:grpSpPr>
        <p:sp>
          <p:nvSpPr>
            <p:cNvPr id="17486" name="Rectangle 7"/>
            <p:cNvSpPr>
              <a:spLocks noChangeArrowheads="1"/>
            </p:cNvSpPr>
            <p:nvPr/>
          </p:nvSpPr>
          <p:spPr bwMode="auto">
            <a:xfrm>
              <a:off x="165" y="1025"/>
              <a:ext cx="1295" cy="798"/>
            </a:xfrm>
            <a:prstGeom prst="rect">
              <a:avLst/>
            </a:prstGeom>
            <a:solidFill>
              <a:srgbClr val="F7FD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sp>
          <p:nvSpPr>
            <p:cNvPr id="17487" name="Text Box 8"/>
            <p:cNvSpPr txBox="1">
              <a:spLocks noChangeArrowheads="1"/>
            </p:cNvSpPr>
            <p:nvPr/>
          </p:nvSpPr>
          <p:spPr bwMode="auto">
            <a:xfrm>
              <a:off x="245" y="1042"/>
              <a:ext cx="1169" cy="530"/>
            </a:xfrm>
            <a:prstGeom prst="rect">
              <a:avLst/>
            </a:prstGeom>
            <a:solidFill>
              <a:srgbClr val="F7F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altLang="ja-JP" sz="1400" dirty="0" err="1">
                  <a:solidFill>
                    <a:srgbClr val="000000"/>
                  </a:solidFill>
                  <a:latin typeface="Courier New" charset="0"/>
                </a:rPr>
                <a:t>delIdx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 = 1;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 err="1" smtClean="0">
                  <a:solidFill>
                    <a:srgbClr val="000000"/>
                  </a:solidFill>
                  <a:latin typeface="Courier New" charset="0"/>
                </a:rPr>
                <a:t>emp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Courier New" charset="0"/>
                </a:rPr>
                <a:t>[</a:t>
              </a:r>
              <a:r>
                <a:rPr lang="en-US" altLang="ja-JP" sz="1400" dirty="0" err="1">
                  <a:solidFill>
                    <a:srgbClr val="000000"/>
                  </a:solidFill>
                  <a:latin typeface="Courier New" charset="0"/>
                </a:rPr>
                <a:t>delIdx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] = 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Courier New" charset="0"/>
                </a:rPr>
                <a:t>null;</a:t>
              </a:r>
              <a:r>
                <a:rPr lang="en-US" altLang="ja-JP" sz="1600" dirty="0" smtClean="0">
                  <a:solidFill>
                    <a:srgbClr val="000000"/>
                  </a:solidFill>
                  <a:latin typeface="Courier New" charset="0"/>
                </a:rPr>
                <a:t> </a:t>
              </a:r>
              <a:endParaRPr lang="en-US" altLang="ja-JP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71372" name="AutoShape 12"/>
          <p:cNvSpPr>
            <a:spLocks noChangeArrowheads="1"/>
          </p:cNvSpPr>
          <p:nvPr/>
        </p:nvSpPr>
        <p:spPr bwMode="auto">
          <a:xfrm>
            <a:off x="6484938" y="20272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blurRad="63500" dist="89803" dir="2700000" algn="ctr" rotWithShape="0">
              <a:schemeClr val="tx1">
                <a:alpha val="74998"/>
              </a:schemeClr>
            </a:outerShdw>
          </a:effectLst>
        </p:spPr>
        <p:txBody>
          <a:bodyPr anchor="ctr"/>
          <a:lstStyle/>
          <a:p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Delete </a:t>
            </a:r>
            <a:r>
              <a:rPr lang="en-US" altLang="ja-JP" sz="1400" dirty="0" smtClean="0">
                <a:solidFill>
                  <a:schemeClr val="tx2"/>
                </a:solidFill>
                <a:latin typeface="Arial" charset="0"/>
              </a:rPr>
              <a:t>Employee B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by setting the reference in position 1 to </a:t>
            </a:r>
            <a:r>
              <a:rPr lang="en-US" altLang="ja-JP" sz="1400" dirty="0">
                <a:solidFill>
                  <a:schemeClr val="tx2"/>
                </a:solidFill>
                <a:latin typeface="Arial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grpSp>
        <p:nvGrpSpPr>
          <p:cNvPr id="17415" name="Group 353"/>
          <p:cNvGrpSpPr>
            <a:grpSpLocks/>
          </p:cNvGrpSpPr>
          <p:nvPr/>
        </p:nvGrpSpPr>
        <p:grpSpPr bwMode="auto">
          <a:xfrm>
            <a:off x="725488" y="3465513"/>
            <a:ext cx="3589338" cy="2938462"/>
            <a:chOff x="457" y="2183"/>
            <a:chExt cx="2261" cy="1851"/>
          </a:xfrm>
        </p:grpSpPr>
        <p:sp>
          <p:nvSpPr>
            <p:cNvPr id="17453" name="Rectangle 95"/>
            <p:cNvSpPr>
              <a:spLocks noChangeArrowheads="1"/>
            </p:cNvSpPr>
            <p:nvPr/>
          </p:nvSpPr>
          <p:spPr bwMode="auto">
            <a:xfrm>
              <a:off x="457" y="2183"/>
              <a:ext cx="2261" cy="1851"/>
            </a:xfrm>
            <a:prstGeom prst="rect">
              <a:avLst/>
            </a:prstGeom>
            <a:solidFill>
              <a:srgbClr val="DDEE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7454" name="Group 352"/>
            <p:cNvGrpSpPr>
              <a:grpSpLocks/>
            </p:cNvGrpSpPr>
            <p:nvPr/>
          </p:nvGrpSpPr>
          <p:grpSpPr bwMode="auto">
            <a:xfrm>
              <a:off x="513" y="2350"/>
              <a:ext cx="1901" cy="1581"/>
              <a:chOff x="513" y="2350"/>
              <a:chExt cx="1901" cy="1581"/>
            </a:xfrm>
          </p:grpSpPr>
          <p:grpSp>
            <p:nvGrpSpPr>
              <p:cNvPr id="17455" name="Group 177"/>
              <p:cNvGrpSpPr>
                <a:grpSpLocks/>
              </p:cNvGrpSpPr>
              <p:nvPr/>
            </p:nvGrpSpPr>
            <p:grpSpPr bwMode="auto">
              <a:xfrm>
                <a:off x="951" y="2961"/>
                <a:ext cx="1454" cy="307"/>
                <a:chOff x="903" y="2367"/>
                <a:chExt cx="1230" cy="307"/>
              </a:xfrm>
            </p:grpSpPr>
            <p:sp>
              <p:nvSpPr>
                <p:cNvPr id="17482" name="Rectangle 97"/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DDEE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83" name="Line 98"/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7484" name="Line 99"/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7485" name="Line 101"/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7456" name="Text Box 108"/>
              <p:cNvSpPr txBox="1">
                <a:spLocks noChangeArrowheads="1"/>
              </p:cNvSpPr>
              <p:nvPr/>
            </p:nvSpPr>
            <p:spPr bwMode="auto">
              <a:xfrm>
                <a:off x="1014" y="275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7457" name="Text Box 109"/>
              <p:cNvSpPr txBox="1">
                <a:spLocks noChangeArrowheads="1"/>
              </p:cNvSpPr>
              <p:nvPr/>
            </p:nvSpPr>
            <p:spPr bwMode="auto">
              <a:xfrm>
                <a:off x="1380" y="275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7458" name="Text Box 110"/>
              <p:cNvSpPr txBox="1">
                <a:spLocks noChangeArrowheads="1"/>
              </p:cNvSpPr>
              <p:nvPr/>
            </p:nvSpPr>
            <p:spPr bwMode="auto">
              <a:xfrm>
                <a:off x="1751" y="275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7459" name="Text Box 111"/>
              <p:cNvSpPr txBox="1">
                <a:spLocks noChangeArrowheads="1"/>
              </p:cNvSpPr>
              <p:nvPr/>
            </p:nvSpPr>
            <p:spPr bwMode="auto">
              <a:xfrm>
                <a:off x="2131" y="275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3</a:t>
                </a:r>
              </a:p>
            </p:txBody>
          </p:sp>
          <p:grpSp>
            <p:nvGrpSpPr>
              <p:cNvPr id="17460" name="Group 124"/>
              <p:cNvGrpSpPr>
                <a:grpSpLocks/>
              </p:cNvGrpSpPr>
              <p:nvPr/>
            </p:nvGrpSpPr>
            <p:grpSpPr bwMode="auto">
              <a:xfrm>
                <a:off x="513" y="2350"/>
                <a:ext cx="662" cy="755"/>
                <a:chOff x="1021" y="1771"/>
                <a:chExt cx="662" cy="875"/>
              </a:xfrm>
            </p:grpSpPr>
            <p:sp>
              <p:nvSpPr>
                <p:cNvPr id="1747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021" y="1771"/>
                  <a:ext cx="662" cy="290"/>
                </a:xfrm>
                <a:prstGeom prst="rect">
                  <a:avLst/>
                </a:prstGeom>
                <a:solidFill>
                  <a:srgbClr val="DDEE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 err="1" smtClean="0">
                      <a:latin typeface="Arial" charset="0"/>
                    </a:rPr>
                    <a:t>emp</a:t>
                  </a:r>
                  <a:endParaRPr lang="en-US" sz="2000" dirty="0">
                    <a:latin typeface="Arial" charset="0"/>
                  </a:endParaRPr>
                </a:p>
              </p:txBody>
            </p:sp>
            <p:sp>
              <p:nvSpPr>
                <p:cNvPr id="1747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solidFill>
                  <a:srgbClr val="DDEE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>
                    <a:latin typeface="Times New Roman" charset="0"/>
                  </a:endParaRPr>
                </a:p>
              </p:txBody>
            </p:sp>
            <p:grpSp>
              <p:nvGrpSpPr>
                <p:cNvPr id="17479" name="Group 127"/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1748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rgbClr val="DDEEFF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17481" name="Freeform 129"/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solidFill>
                    <a:srgbClr val="DDEEFF"/>
                  </a:solidFill>
                  <a:ln w="19050" cap="flat" cmpd="sng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61" name="AutoShape 173"/>
              <p:cNvSpPr>
                <a:spLocks noChangeArrowheads="1"/>
              </p:cNvSpPr>
              <p:nvPr/>
            </p:nvSpPr>
            <p:spPr bwMode="auto">
              <a:xfrm>
                <a:off x="717" y="3526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grpSp>
            <p:nvGrpSpPr>
              <p:cNvPr id="17462" name="Group 178"/>
              <p:cNvGrpSpPr>
                <a:grpSpLocks/>
              </p:cNvGrpSpPr>
              <p:nvPr/>
            </p:nvGrpSpPr>
            <p:grpSpPr bwMode="auto">
              <a:xfrm>
                <a:off x="1009" y="3124"/>
                <a:ext cx="114" cy="411"/>
                <a:chOff x="961" y="2530"/>
                <a:chExt cx="114" cy="411"/>
              </a:xfrm>
            </p:grpSpPr>
            <p:sp>
              <p:nvSpPr>
                <p:cNvPr id="17475" name="Oval 175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76" name="Freeform 176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463" name="Group 179"/>
              <p:cNvGrpSpPr>
                <a:grpSpLocks/>
              </p:cNvGrpSpPr>
              <p:nvPr/>
            </p:nvGrpSpPr>
            <p:grpSpPr bwMode="auto">
              <a:xfrm>
                <a:off x="1400" y="3111"/>
                <a:ext cx="114" cy="411"/>
                <a:chOff x="961" y="2530"/>
                <a:chExt cx="114" cy="411"/>
              </a:xfrm>
            </p:grpSpPr>
            <p:sp>
              <p:nvSpPr>
                <p:cNvPr id="17473" name="Oval 180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74" name="Freeform 181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464" name="Group 182"/>
              <p:cNvGrpSpPr>
                <a:grpSpLocks/>
              </p:cNvGrpSpPr>
              <p:nvPr/>
            </p:nvGrpSpPr>
            <p:grpSpPr bwMode="auto">
              <a:xfrm>
                <a:off x="1783" y="3117"/>
                <a:ext cx="114" cy="411"/>
                <a:chOff x="961" y="2530"/>
                <a:chExt cx="114" cy="411"/>
              </a:xfrm>
            </p:grpSpPr>
            <p:sp>
              <p:nvSpPr>
                <p:cNvPr id="17471" name="Oval 183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72" name="Freeform 184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465" name="Group 185"/>
              <p:cNvGrpSpPr>
                <a:grpSpLocks/>
              </p:cNvGrpSpPr>
              <p:nvPr/>
            </p:nvGrpSpPr>
            <p:grpSpPr bwMode="auto">
              <a:xfrm>
                <a:off x="2180" y="3104"/>
                <a:ext cx="114" cy="411"/>
                <a:chOff x="961" y="2530"/>
                <a:chExt cx="114" cy="411"/>
              </a:xfrm>
            </p:grpSpPr>
            <p:sp>
              <p:nvSpPr>
                <p:cNvPr id="17469" name="Oval 186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70" name="Freeform 187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7466" name="AutoShape 205"/>
              <p:cNvSpPr>
                <a:spLocks noChangeArrowheads="1"/>
              </p:cNvSpPr>
              <p:nvPr/>
            </p:nvSpPr>
            <p:spPr bwMode="auto">
              <a:xfrm>
                <a:off x="1162" y="3525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B</a:t>
                </a:r>
              </a:p>
            </p:txBody>
          </p:sp>
          <p:sp>
            <p:nvSpPr>
              <p:cNvPr id="17467" name="AutoShape 206"/>
              <p:cNvSpPr>
                <a:spLocks noChangeArrowheads="1"/>
              </p:cNvSpPr>
              <p:nvPr/>
            </p:nvSpPr>
            <p:spPr bwMode="auto">
              <a:xfrm>
                <a:off x="1608" y="3526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  <p:sp>
            <p:nvSpPr>
              <p:cNvPr id="17468" name="AutoShape 207"/>
              <p:cNvSpPr>
                <a:spLocks noChangeArrowheads="1"/>
              </p:cNvSpPr>
              <p:nvPr/>
            </p:nvSpPr>
            <p:spPr bwMode="auto">
              <a:xfrm>
                <a:off x="2054" y="3525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</p:grpSp>
      </p:grpSp>
      <p:grpSp>
        <p:nvGrpSpPr>
          <p:cNvPr id="17416" name="Group 351"/>
          <p:cNvGrpSpPr>
            <a:grpSpLocks/>
          </p:cNvGrpSpPr>
          <p:nvPr/>
        </p:nvGrpSpPr>
        <p:grpSpPr bwMode="auto">
          <a:xfrm>
            <a:off x="4848225" y="3532188"/>
            <a:ext cx="3589338" cy="2836862"/>
            <a:chOff x="3054" y="2225"/>
            <a:chExt cx="2261" cy="1787"/>
          </a:xfrm>
        </p:grpSpPr>
        <p:sp>
          <p:nvSpPr>
            <p:cNvPr id="17419" name="Rectangle 336"/>
            <p:cNvSpPr>
              <a:spLocks noChangeArrowheads="1"/>
            </p:cNvSpPr>
            <p:nvPr/>
          </p:nvSpPr>
          <p:spPr bwMode="auto">
            <a:xfrm>
              <a:off x="3054" y="2225"/>
              <a:ext cx="2261" cy="1787"/>
            </a:xfrm>
            <a:prstGeom prst="rect">
              <a:avLst/>
            </a:prstGeom>
            <a:solidFill>
              <a:srgbClr val="DDEE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7420" name="Group 350"/>
            <p:cNvGrpSpPr>
              <a:grpSpLocks/>
            </p:cNvGrpSpPr>
            <p:nvPr/>
          </p:nvGrpSpPr>
          <p:grpSpPr bwMode="auto">
            <a:xfrm>
              <a:off x="3184" y="2302"/>
              <a:ext cx="1884" cy="1548"/>
              <a:chOff x="3184" y="2302"/>
              <a:chExt cx="1884" cy="1548"/>
            </a:xfrm>
          </p:grpSpPr>
          <p:grpSp>
            <p:nvGrpSpPr>
              <p:cNvPr id="17426" name="Group 210"/>
              <p:cNvGrpSpPr>
                <a:grpSpLocks/>
              </p:cNvGrpSpPr>
              <p:nvPr/>
            </p:nvGrpSpPr>
            <p:grpSpPr bwMode="auto">
              <a:xfrm>
                <a:off x="3605" y="2914"/>
                <a:ext cx="1454" cy="296"/>
                <a:chOff x="903" y="2367"/>
                <a:chExt cx="1230" cy="307"/>
              </a:xfrm>
            </p:grpSpPr>
            <p:sp>
              <p:nvSpPr>
                <p:cNvPr id="17449" name="Rectangle 211"/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DDEE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50" name="Line 212"/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7451" name="Line 213"/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7452" name="Line 214"/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7427" name="Text Box 215"/>
              <p:cNvSpPr txBox="1">
                <a:spLocks noChangeArrowheads="1"/>
              </p:cNvSpPr>
              <p:nvPr/>
            </p:nvSpPr>
            <p:spPr bwMode="auto">
              <a:xfrm>
                <a:off x="3668" y="271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7428" name="Text Box 216"/>
              <p:cNvSpPr txBox="1">
                <a:spLocks noChangeArrowheads="1"/>
              </p:cNvSpPr>
              <p:nvPr/>
            </p:nvSpPr>
            <p:spPr bwMode="auto">
              <a:xfrm>
                <a:off x="4034" y="271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7429" name="Text Box 217"/>
              <p:cNvSpPr txBox="1">
                <a:spLocks noChangeArrowheads="1"/>
              </p:cNvSpPr>
              <p:nvPr/>
            </p:nvSpPr>
            <p:spPr bwMode="auto">
              <a:xfrm>
                <a:off x="4405" y="271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7430" name="Text Box 218"/>
              <p:cNvSpPr txBox="1">
                <a:spLocks noChangeArrowheads="1"/>
              </p:cNvSpPr>
              <p:nvPr/>
            </p:nvSpPr>
            <p:spPr bwMode="auto">
              <a:xfrm>
                <a:off x="4785" y="2711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3</a:t>
                </a:r>
              </a:p>
            </p:txBody>
          </p:sp>
          <p:grpSp>
            <p:nvGrpSpPr>
              <p:cNvPr id="17431" name="Group 219"/>
              <p:cNvGrpSpPr>
                <a:grpSpLocks/>
              </p:cNvGrpSpPr>
              <p:nvPr/>
            </p:nvGrpSpPr>
            <p:grpSpPr bwMode="auto">
              <a:xfrm>
                <a:off x="3184" y="2302"/>
                <a:ext cx="448" cy="749"/>
                <a:chOff x="1038" y="1752"/>
                <a:chExt cx="448" cy="894"/>
              </a:xfrm>
            </p:grpSpPr>
            <p:sp>
              <p:nvSpPr>
                <p:cNvPr id="17444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1038" y="1752"/>
                  <a:ext cx="448" cy="298"/>
                </a:xfrm>
                <a:prstGeom prst="rect">
                  <a:avLst/>
                </a:prstGeom>
                <a:solidFill>
                  <a:srgbClr val="DDEE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 err="1" smtClean="0">
                      <a:latin typeface="Arial" charset="0"/>
                    </a:rPr>
                    <a:t>emp</a:t>
                  </a:r>
                  <a:endParaRPr lang="en-US" sz="2000" dirty="0">
                    <a:latin typeface="Arial" charset="0"/>
                  </a:endParaRPr>
                </a:p>
              </p:txBody>
            </p:sp>
            <p:sp>
              <p:nvSpPr>
                <p:cNvPr id="17445" name="Rectangle 221"/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solidFill>
                  <a:srgbClr val="DDEE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>
                    <a:latin typeface="Times New Roman" charset="0"/>
                  </a:endParaRPr>
                </a:p>
              </p:txBody>
            </p:sp>
            <p:grpSp>
              <p:nvGrpSpPr>
                <p:cNvPr id="17446" name="Group 222"/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17447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rgbClr val="DDEEFF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17448" name="Freeform 224"/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solidFill>
                    <a:srgbClr val="DDEEFF"/>
                  </a:solidFill>
                  <a:ln w="19050" cap="flat" cmpd="sng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32" name="AutoShape 225"/>
              <p:cNvSpPr>
                <a:spLocks noChangeArrowheads="1"/>
              </p:cNvSpPr>
              <p:nvPr/>
            </p:nvSpPr>
            <p:spPr bwMode="auto">
              <a:xfrm>
                <a:off x="3371" y="3459"/>
                <a:ext cx="360" cy="391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grpSp>
            <p:nvGrpSpPr>
              <p:cNvPr id="17433" name="Group 226"/>
              <p:cNvGrpSpPr>
                <a:grpSpLocks/>
              </p:cNvGrpSpPr>
              <p:nvPr/>
            </p:nvGrpSpPr>
            <p:grpSpPr bwMode="auto">
              <a:xfrm>
                <a:off x="3663" y="3071"/>
                <a:ext cx="114" cy="397"/>
                <a:chOff x="961" y="2530"/>
                <a:chExt cx="114" cy="411"/>
              </a:xfrm>
            </p:grpSpPr>
            <p:sp>
              <p:nvSpPr>
                <p:cNvPr id="17442" name="Oval 227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43" name="Freeform 228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434" name="Group 232"/>
              <p:cNvGrpSpPr>
                <a:grpSpLocks/>
              </p:cNvGrpSpPr>
              <p:nvPr/>
            </p:nvGrpSpPr>
            <p:grpSpPr bwMode="auto">
              <a:xfrm>
                <a:off x="4437" y="3064"/>
                <a:ext cx="114" cy="397"/>
                <a:chOff x="961" y="2530"/>
                <a:chExt cx="114" cy="411"/>
              </a:xfrm>
            </p:grpSpPr>
            <p:sp>
              <p:nvSpPr>
                <p:cNvPr id="17440" name="Oval 233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41" name="Freeform 234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435" name="Group 235"/>
              <p:cNvGrpSpPr>
                <a:grpSpLocks/>
              </p:cNvGrpSpPr>
              <p:nvPr/>
            </p:nvGrpSpPr>
            <p:grpSpPr bwMode="auto">
              <a:xfrm>
                <a:off x="4834" y="3052"/>
                <a:ext cx="114" cy="396"/>
                <a:chOff x="961" y="2530"/>
                <a:chExt cx="114" cy="411"/>
              </a:xfrm>
            </p:grpSpPr>
            <p:sp>
              <p:nvSpPr>
                <p:cNvPr id="17438" name="Oval 236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7439" name="Freeform 237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7436" name="AutoShape 239"/>
              <p:cNvSpPr>
                <a:spLocks noChangeArrowheads="1"/>
              </p:cNvSpPr>
              <p:nvPr/>
            </p:nvSpPr>
            <p:spPr bwMode="auto">
              <a:xfrm>
                <a:off x="4262" y="3459"/>
                <a:ext cx="360" cy="391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  <p:sp>
            <p:nvSpPr>
              <p:cNvPr id="17437" name="AutoShape 240"/>
              <p:cNvSpPr>
                <a:spLocks noChangeArrowheads="1"/>
              </p:cNvSpPr>
              <p:nvPr/>
            </p:nvSpPr>
            <p:spPr bwMode="auto">
              <a:xfrm>
                <a:off x="4708" y="3458"/>
                <a:ext cx="360" cy="391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</p:grpSp>
        <p:grpSp>
          <p:nvGrpSpPr>
            <p:cNvPr id="17421" name="Group 328"/>
            <p:cNvGrpSpPr>
              <a:grpSpLocks/>
            </p:cNvGrpSpPr>
            <p:nvPr/>
          </p:nvGrpSpPr>
          <p:grpSpPr bwMode="auto">
            <a:xfrm>
              <a:off x="4080" y="3070"/>
              <a:ext cx="97" cy="286"/>
              <a:chOff x="1709" y="2313"/>
              <a:chExt cx="97" cy="297"/>
            </a:xfrm>
          </p:grpSpPr>
          <p:sp>
            <p:nvSpPr>
              <p:cNvPr id="17422" name="Oval 329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rgbClr val="DDEE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423" name="Line 330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24" name="Line 331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25" name="Line 332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17417" name="Text Box 348"/>
          <p:cNvSpPr txBox="1">
            <a:spLocks noChangeArrowheads="1"/>
          </p:cNvSpPr>
          <p:nvPr/>
        </p:nvSpPr>
        <p:spPr bwMode="auto">
          <a:xfrm>
            <a:off x="3387725" y="354965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GB" sz="1400" b="1"/>
              <a:t>Before</a:t>
            </a:r>
          </a:p>
        </p:txBody>
      </p:sp>
      <p:sp>
        <p:nvSpPr>
          <p:cNvPr id="17418" name="Text Box 349"/>
          <p:cNvSpPr txBox="1">
            <a:spLocks noChangeArrowheads="1"/>
          </p:cNvSpPr>
          <p:nvPr/>
        </p:nvSpPr>
        <p:spPr bwMode="auto">
          <a:xfrm>
            <a:off x="7769225" y="3625850"/>
            <a:ext cx="633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GB" sz="1400" b="1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89225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0ED6140-C99A-2347-929E-625ECC1BE0D4}" type="slidenum">
              <a:rPr lang="en-GB" sz="1400"/>
              <a:pPr eaLnBrk="1" hangingPunct="1"/>
              <a:t>15</a:t>
            </a:fld>
            <a:endParaRPr lang="en-GB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6947"/>
            <a:ext cx="9144000" cy="855803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Tahoma" charset="0"/>
              </a:rPr>
              <a:t>Object Deletion – Approach 2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1401763" y="1958975"/>
            <a:ext cx="4129087" cy="1171575"/>
            <a:chOff x="165" y="1025"/>
            <a:chExt cx="1295" cy="798"/>
          </a:xfrm>
        </p:grpSpPr>
        <p:sp>
          <p:nvSpPr>
            <p:cNvPr id="18510" name="Rectangle 5"/>
            <p:cNvSpPr>
              <a:spLocks noChangeArrowheads="1"/>
            </p:cNvSpPr>
            <p:nvPr/>
          </p:nvSpPr>
          <p:spPr bwMode="auto">
            <a:xfrm>
              <a:off x="165" y="1025"/>
              <a:ext cx="1295" cy="798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sp>
          <p:nvSpPr>
            <p:cNvPr id="18511" name="Text Box 6"/>
            <p:cNvSpPr txBox="1">
              <a:spLocks noChangeArrowheads="1"/>
            </p:cNvSpPr>
            <p:nvPr/>
          </p:nvSpPr>
          <p:spPr bwMode="auto">
            <a:xfrm>
              <a:off x="245" y="1042"/>
              <a:ext cx="1169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altLang="ja-JP" sz="1400" dirty="0" err="1">
                  <a:solidFill>
                    <a:srgbClr val="000000"/>
                  </a:solidFill>
                  <a:latin typeface="Courier New" charset="0"/>
                </a:rPr>
                <a:t>delIdx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 = 1, last = 3;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 err="1" smtClean="0">
                  <a:solidFill>
                    <a:srgbClr val="000000"/>
                  </a:solidFill>
                  <a:latin typeface="Courier New" charset="0"/>
                </a:rPr>
                <a:t>emp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Courier New" charset="0"/>
                </a:rPr>
                <a:t>[</a:t>
              </a:r>
              <a:r>
                <a:rPr lang="en-US" altLang="ja-JP" sz="1400" dirty="0" err="1">
                  <a:solidFill>
                    <a:srgbClr val="000000"/>
                  </a:solidFill>
                  <a:latin typeface="Courier New" charset="0"/>
                </a:rPr>
                <a:t>delIndex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] = </a:t>
              </a:r>
              <a:r>
                <a:rPr lang="en-US" altLang="ja-JP" sz="1400" dirty="0" err="1" smtClean="0">
                  <a:solidFill>
                    <a:srgbClr val="000000"/>
                  </a:solidFill>
                  <a:latin typeface="Courier New" charset="0"/>
                </a:rPr>
                <a:t>emp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Courier New" charset="0"/>
                </a:rPr>
                <a:t>[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last];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 err="1" smtClean="0">
                  <a:solidFill>
                    <a:srgbClr val="000000"/>
                  </a:solidFill>
                  <a:latin typeface="Courier New" charset="0"/>
                </a:rPr>
                <a:t>emp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Courier New" charset="0"/>
                </a:rPr>
                <a:t>[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charset="0"/>
                </a:rPr>
                <a:t>last]     = null;</a:t>
              </a:r>
              <a:r>
                <a:rPr lang="en-US" altLang="ja-JP" sz="16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endParaRPr lang="en-US" altLang="ja-JP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73415" name="AutoShape 7"/>
          <p:cNvSpPr>
            <a:spLocks noChangeArrowheads="1"/>
          </p:cNvSpPr>
          <p:nvPr/>
        </p:nvSpPr>
        <p:spPr bwMode="auto">
          <a:xfrm>
            <a:off x="6396038" y="19256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blurRad="63500" dist="89803" dir="2700000" algn="ctr" rotWithShape="0">
              <a:schemeClr val="tx1">
                <a:alpha val="74998"/>
              </a:schemeClr>
            </a:outerShdw>
          </a:effectLst>
        </p:spPr>
        <p:txBody>
          <a:bodyPr anchor="ctr"/>
          <a:lstStyle/>
          <a:p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Delete </a:t>
            </a:r>
            <a:r>
              <a:rPr lang="en-US" altLang="ja-JP" sz="1400" dirty="0" smtClean="0">
                <a:solidFill>
                  <a:schemeClr val="tx2"/>
                </a:solidFill>
                <a:latin typeface="Arial" charset="0"/>
              </a:rPr>
              <a:t>Employee B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by setting the reference in position 1 to the last 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</a:rPr>
              <a:t>emp.</a:t>
            </a:r>
            <a:endParaRPr lang="en-US" altLang="ja-JP" sz="1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8439" name="Group 8"/>
          <p:cNvGrpSpPr>
            <a:grpSpLocks/>
          </p:cNvGrpSpPr>
          <p:nvPr/>
        </p:nvGrpSpPr>
        <p:grpSpPr bwMode="auto">
          <a:xfrm>
            <a:off x="549275" y="3444876"/>
            <a:ext cx="3589337" cy="2938462"/>
            <a:chOff x="298" y="1680"/>
            <a:chExt cx="2261" cy="1851"/>
          </a:xfrm>
        </p:grpSpPr>
        <p:sp>
          <p:nvSpPr>
            <p:cNvPr id="18477" name="Rectangle 9"/>
            <p:cNvSpPr>
              <a:spLocks noChangeArrowheads="1"/>
            </p:cNvSpPr>
            <p:nvPr/>
          </p:nvSpPr>
          <p:spPr bwMode="auto">
            <a:xfrm>
              <a:off x="298" y="1680"/>
              <a:ext cx="2261" cy="1851"/>
            </a:xfrm>
            <a:prstGeom prst="rect">
              <a:avLst/>
            </a:prstGeom>
            <a:solidFill>
              <a:srgbClr val="DDEE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8478" name="Group 10"/>
            <p:cNvGrpSpPr>
              <a:grpSpLocks/>
            </p:cNvGrpSpPr>
            <p:nvPr/>
          </p:nvGrpSpPr>
          <p:grpSpPr bwMode="auto">
            <a:xfrm>
              <a:off x="413" y="1694"/>
              <a:ext cx="1953" cy="1643"/>
              <a:chOff x="413" y="1694"/>
              <a:chExt cx="1953" cy="1643"/>
            </a:xfrm>
          </p:grpSpPr>
          <p:grpSp>
            <p:nvGrpSpPr>
              <p:cNvPr id="18479" name="Group 11"/>
              <p:cNvGrpSpPr>
                <a:grpSpLocks/>
              </p:cNvGrpSpPr>
              <p:nvPr/>
            </p:nvGrpSpPr>
            <p:grpSpPr bwMode="auto">
              <a:xfrm>
                <a:off x="903" y="2367"/>
                <a:ext cx="1454" cy="307"/>
                <a:chOff x="903" y="2367"/>
                <a:chExt cx="1230" cy="307"/>
              </a:xfrm>
            </p:grpSpPr>
            <p:sp>
              <p:nvSpPr>
                <p:cNvPr id="18506" name="Rectangle 12"/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DDEE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507" name="Line 13"/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508" name="Line 14"/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509" name="Line 15"/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80" name="Text Box 16"/>
              <p:cNvSpPr txBox="1">
                <a:spLocks noChangeArrowheads="1"/>
              </p:cNvSpPr>
              <p:nvPr/>
            </p:nvSpPr>
            <p:spPr bwMode="auto">
              <a:xfrm>
                <a:off x="966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8481" name="Text Box 17"/>
              <p:cNvSpPr txBox="1">
                <a:spLocks noChangeArrowheads="1"/>
              </p:cNvSpPr>
              <p:nvPr/>
            </p:nvSpPr>
            <p:spPr bwMode="auto">
              <a:xfrm>
                <a:off x="1332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82" name="Text Box 18"/>
              <p:cNvSpPr txBox="1">
                <a:spLocks noChangeArrowheads="1"/>
              </p:cNvSpPr>
              <p:nvPr/>
            </p:nvSpPr>
            <p:spPr bwMode="auto">
              <a:xfrm>
                <a:off x="1703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483" name="Text Box 19"/>
              <p:cNvSpPr txBox="1">
                <a:spLocks noChangeArrowheads="1"/>
              </p:cNvSpPr>
              <p:nvPr/>
            </p:nvSpPr>
            <p:spPr bwMode="auto">
              <a:xfrm>
                <a:off x="2083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3</a:t>
                </a:r>
              </a:p>
            </p:txBody>
          </p:sp>
          <p:grpSp>
            <p:nvGrpSpPr>
              <p:cNvPr id="18484" name="Group 20"/>
              <p:cNvGrpSpPr>
                <a:grpSpLocks/>
              </p:cNvGrpSpPr>
              <p:nvPr/>
            </p:nvGrpSpPr>
            <p:grpSpPr bwMode="auto">
              <a:xfrm>
                <a:off x="413" y="1694"/>
                <a:ext cx="662" cy="817"/>
                <a:chOff x="969" y="1829"/>
                <a:chExt cx="662" cy="817"/>
              </a:xfrm>
            </p:grpSpPr>
            <p:sp>
              <p:nvSpPr>
                <p:cNvPr id="185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69" y="1829"/>
                  <a:ext cx="662" cy="250"/>
                </a:xfrm>
                <a:prstGeom prst="rect">
                  <a:avLst/>
                </a:prstGeom>
                <a:solidFill>
                  <a:srgbClr val="DDEE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 err="1" smtClean="0">
                      <a:latin typeface="Arial" charset="0"/>
                    </a:rPr>
                    <a:t>emp</a:t>
                  </a:r>
                  <a:endParaRPr lang="en-US" sz="2000" dirty="0">
                    <a:latin typeface="Arial" charset="0"/>
                  </a:endParaRPr>
                </a:p>
              </p:txBody>
            </p:sp>
            <p:sp>
              <p:nvSpPr>
                <p:cNvPr id="18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solidFill>
                  <a:srgbClr val="DDEE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>
                    <a:latin typeface="Times New Roman" charset="0"/>
                  </a:endParaRPr>
                </a:p>
              </p:txBody>
            </p:sp>
            <p:grpSp>
              <p:nvGrpSpPr>
                <p:cNvPr id="18503" name="Group 23"/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1850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rgbClr val="DDEEFF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18505" name="Freeform 25"/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solidFill>
                    <a:srgbClr val="DDEEFF"/>
                  </a:solidFill>
                  <a:ln w="19050" cap="flat" cmpd="sng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85" name="AutoShape 26"/>
              <p:cNvSpPr>
                <a:spLocks noChangeArrowheads="1"/>
              </p:cNvSpPr>
              <p:nvPr/>
            </p:nvSpPr>
            <p:spPr bwMode="auto">
              <a:xfrm>
                <a:off x="669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grpSp>
            <p:nvGrpSpPr>
              <p:cNvPr id="18486" name="Group 27"/>
              <p:cNvGrpSpPr>
                <a:grpSpLocks/>
              </p:cNvGrpSpPr>
              <p:nvPr/>
            </p:nvGrpSpPr>
            <p:grpSpPr bwMode="auto">
              <a:xfrm>
                <a:off x="961" y="2530"/>
                <a:ext cx="114" cy="411"/>
                <a:chOff x="961" y="2530"/>
                <a:chExt cx="114" cy="411"/>
              </a:xfrm>
            </p:grpSpPr>
            <p:sp>
              <p:nvSpPr>
                <p:cNvPr id="18499" name="Oval 28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500" name="Freeform 29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87" name="Group 30"/>
              <p:cNvGrpSpPr>
                <a:grpSpLocks/>
              </p:cNvGrpSpPr>
              <p:nvPr/>
            </p:nvGrpSpPr>
            <p:grpSpPr bwMode="auto">
              <a:xfrm>
                <a:off x="1352" y="2517"/>
                <a:ext cx="114" cy="411"/>
                <a:chOff x="961" y="2530"/>
                <a:chExt cx="114" cy="411"/>
              </a:xfrm>
            </p:grpSpPr>
            <p:sp>
              <p:nvSpPr>
                <p:cNvPr id="18497" name="Oval 31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98" name="Freeform 32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88" name="Group 33"/>
              <p:cNvGrpSpPr>
                <a:grpSpLocks/>
              </p:cNvGrpSpPr>
              <p:nvPr/>
            </p:nvGrpSpPr>
            <p:grpSpPr bwMode="auto">
              <a:xfrm>
                <a:off x="1735" y="2523"/>
                <a:ext cx="114" cy="411"/>
                <a:chOff x="961" y="2530"/>
                <a:chExt cx="114" cy="411"/>
              </a:xfrm>
            </p:grpSpPr>
            <p:sp>
              <p:nvSpPr>
                <p:cNvPr id="18495" name="Oval 34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96" name="Freeform 35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89" name="Group 36"/>
              <p:cNvGrpSpPr>
                <a:grpSpLocks/>
              </p:cNvGrpSpPr>
              <p:nvPr/>
            </p:nvGrpSpPr>
            <p:grpSpPr bwMode="auto">
              <a:xfrm>
                <a:off x="2132" y="2510"/>
                <a:ext cx="114" cy="411"/>
                <a:chOff x="961" y="2530"/>
                <a:chExt cx="114" cy="411"/>
              </a:xfrm>
            </p:grpSpPr>
            <p:sp>
              <p:nvSpPr>
                <p:cNvPr id="18493" name="Oval 37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94" name="Freeform 38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90" name="AutoShape 39"/>
              <p:cNvSpPr>
                <a:spLocks noChangeArrowheads="1"/>
              </p:cNvSpPr>
              <p:nvPr/>
            </p:nvSpPr>
            <p:spPr bwMode="auto">
              <a:xfrm>
                <a:off x="1114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B</a:t>
                </a:r>
              </a:p>
            </p:txBody>
          </p:sp>
          <p:sp>
            <p:nvSpPr>
              <p:cNvPr id="18491" name="AutoShape 40"/>
              <p:cNvSpPr>
                <a:spLocks noChangeArrowheads="1"/>
              </p:cNvSpPr>
              <p:nvPr/>
            </p:nvSpPr>
            <p:spPr bwMode="auto">
              <a:xfrm>
                <a:off x="1560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  <p:sp>
            <p:nvSpPr>
              <p:cNvPr id="18492" name="AutoShape 41"/>
              <p:cNvSpPr>
                <a:spLocks noChangeArrowheads="1"/>
              </p:cNvSpPr>
              <p:nvPr/>
            </p:nvSpPr>
            <p:spPr bwMode="auto">
              <a:xfrm>
                <a:off x="2006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</p:grpSp>
      </p:grpSp>
      <p:grpSp>
        <p:nvGrpSpPr>
          <p:cNvPr id="18440" name="Group 88"/>
          <p:cNvGrpSpPr>
            <a:grpSpLocks/>
          </p:cNvGrpSpPr>
          <p:nvPr/>
        </p:nvGrpSpPr>
        <p:grpSpPr bwMode="auto">
          <a:xfrm>
            <a:off x="4937125" y="3468688"/>
            <a:ext cx="3589338" cy="2938462"/>
            <a:chOff x="2950" y="1705"/>
            <a:chExt cx="2261" cy="1851"/>
          </a:xfrm>
        </p:grpSpPr>
        <p:sp>
          <p:nvSpPr>
            <p:cNvPr id="18443" name="Rectangle 47"/>
            <p:cNvSpPr>
              <a:spLocks noChangeArrowheads="1"/>
            </p:cNvSpPr>
            <p:nvPr/>
          </p:nvSpPr>
          <p:spPr bwMode="auto">
            <a:xfrm>
              <a:off x="2950" y="1705"/>
              <a:ext cx="2261" cy="1851"/>
            </a:xfrm>
            <a:prstGeom prst="rect">
              <a:avLst/>
            </a:prstGeom>
            <a:solidFill>
              <a:srgbClr val="DDEE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8444" name="Group 87"/>
            <p:cNvGrpSpPr>
              <a:grpSpLocks/>
            </p:cNvGrpSpPr>
            <p:nvPr/>
          </p:nvGrpSpPr>
          <p:grpSpPr bwMode="auto">
            <a:xfrm>
              <a:off x="3055" y="1745"/>
              <a:ext cx="1900" cy="1649"/>
              <a:chOff x="3055" y="1745"/>
              <a:chExt cx="1900" cy="1649"/>
            </a:xfrm>
          </p:grpSpPr>
          <p:grpSp>
            <p:nvGrpSpPr>
              <p:cNvPr id="18450" name="Group 49"/>
              <p:cNvGrpSpPr>
                <a:grpSpLocks/>
              </p:cNvGrpSpPr>
              <p:nvPr/>
            </p:nvGrpSpPr>
            <p:grpSpPr bwMode="auto">
              <a:xfrm>
                <a:off x="3501" y="2418"/>
                <a:ext cx="1454" cy="307"/>
                <a:chOff x="903" y="2367"/>
                <a:chExt cx="1230" cy="307"/>
              </a:xfrm>
            </p:grpSpPr>
            <p:sp>
              <p:nvSpPr>
                <p:cNvPr id="18473" name="Rectangle 50"/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DDEE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74" name="Line 51"/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475" name="Line 52"/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476" name="Line 53"/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51" name="Text Box 54"/>
              <p:cNvSpPr txBox="1">
                <a:spLocks noChangeArrowheads="1"/>
              </p:cNvSpPr>
              <p:nvPr/>
            </p:nvSpPr>
            <p:spPr bwMode="auto">
              <a:xfrm>
                <a:off x="3564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8452" name="Text Box 55"/>
              <p:cNvSpPr txBox="1">
                <a:spLocks noChangeArrowheads="1"/>
              </p:cNvSpPr>
              <p:nvPr/>
            </p:nvSpPr>
            <p:spPr bwMode="auto">
              <a:xfrm>
                <a:off x="3930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53" name="Text Box 56"/>
              <p:cNvSpPr txBox="1">
                <a:spLocks noChangeArrowheads="1"/>
              </p:cNvSpPr>
              <p:nvPr/>
            </p:nvSpPr>
            <p:spPr bwMode="auto">
              <a:xfrm>
                <a:off x="4301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454" name="Text Box 57"/>
              <p:cNvSpPr txBox="1">
                <a:spLocks noChangeArrowheads="1"/>
              </p:cNvSpPr>
              <p:nvPr/>
            </p:nvSpPr>
            <p:spPr bwMode="auto">
              <a:xfrm>
                <a:off x="4681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3</a:t>
                </a:r>
              </a:p>
            </p:txBody>
          </p:sp>
          <p:grpSp>
            <p:nvGrpSpPr>
              <p:cNvPr id="18455" name="Group 58"/>
              <p:cNvGrpSpPr>
                <a:grpSpLocks/>
              </p:cNvGrpSpPr>
              <p:nvPr/>
            </p:nvGrpSpPr>
            <p:grpSpPr bwMode="auto">
              <a:xfrm>
                <a:off x="3055" y="1745"/>
                <a:ext cx="446" cy="817"/>
                <a:chOff x="1013" y="1829"/>
                <a:chExt cx="446" cy="817"/>
              </a:xfrm>
            </p:grpSpPr>
            <p:sp>
              <p:nvSpPr>
                <p:cNvPr id="1846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013" y="1829"/>
                  <a:ext cx="446" cy="252"/>
                </a:xfrm>
                <a:prstGeom prst="rect">
                  <a:avLst/>
                </a:prstGeom>
                <a:solidFill>
                  <a:srgbClr val="DDEE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 err="1" smtClean="0">
                      <a:latin typeface="Arial" charset="0"/>
                    </a:rPr>
                    <a:t>emp</a:t>
                  </a:r>
                  <a:endParaRPr lang="en-US" sz="2000" dirty="0">
                    <a:latin typeface="Arial" charset="0"/>
                  </a:endParaRPr>
                </a:p>
              </p:txBody>
            </p:sp>
            <p:sp>
              <p:nvSpPr>
                <p:cNvPr id="18469" name="Rectangle 60"/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solidFill>
                  <a:srgbClr val="DDEE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>
                    <a:latin typeface="Times New Roman" charset="0"/>
                  </a:endParaRPr>
                </a:p>
              </p:txBody>
            </p:sp>
            <p:grpSp>
              <p:nvGrpSpPr>
                <p:cNvPr id="18470" name="Group 61"/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1847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rgbClr val="DDEEFF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18472" name="Freeform 63"/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solidFill>
                    <a:srgbClr val="DDEEFF"/>
                  </a:solidFill>
                  <a:ln w="19050" cap="flat" cmpd="sng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56" name="AutoShape 64"/>
              <p:cNvSpPr>
                <a:spLocks noChangeArrowheads="1"/>
              </p:cNvSpPr>
              <p:nvPr/>
            </p:nvSpPr>
            <p:spPr bwMode="auto">
              <a:xfrm>
                <a:off x="3267" y="2983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grpSp>
            <p:nvGrpSpPr>
              <p:cNvPr id="18457" name="Group 65"/>
              <p:cNvGrpSpPr>
                <a:grpSpLocks/>
              </p:cNvGrpSpPr>
              <p:nvPr/>
            </p:nvGrpSpPr>
            <p:grpSpPr bwMode="auto">
              <a:xfrm>
                <a:off x="3559" y="2581"/>
                <a:ext cx="114" cy="411"/>
                <a:chOff x="961" y="2530"/>
                <a:chExt cx="114" cy="411"/>
              </a:xfrm>
            </p:grpSpPr>
            <p:sp>
              <p:nvSpPr>
                <p:cNvPr id="18466" name="Oval 66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67" name="Freeform 67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58" name="Group 68"/>
              <p:cNvGrpSpPr>
                <a:grpSpLocks/>
              </p:cNvGrpSpPr>
              <p:nvPr/>
            </p:nvGrpSpPr>
            <p:grpSpPr bwMode="auto">
              <a:xfrm>
                <a:off x="4333" y="2574"/>
                <a:ext cx="114" cy="411"/>
                <a:chOff x="961" y="2530"/>
                <a:chExt cx="114" cy="411"/>
              </a:xfrm>
            </p:grpSpPr>
            <p:sp>
              <p:nvSpPr>
                <p:cNvPr id="18464" name="Oval 69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65" name="Freeform 70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59" name="Group 71"/>
              <p:cNvGrpSpPr>
                <a:grpSpLocks/>
              </p:cNvGrpSpPr>
              <p:nvPr/>
            </p:nvGrpSpPr>
            <p:grpSpPr bwMode="auto">
              <a:xfrm>
                <a:off x="3956" y="2574"/>
                <a:ext cx="114" cy="411"/>
                <a:chOff x="961" y="2530"/>
                <a:chExt cx="114" cy="411"/>
              </a:xfrm>
            </p:grpSpPr>
            <p:sp>
              <p:nvSpPr>
                <p:cNvPr id="18462" name="Oval 72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63" name="Freeform 73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60" name="AutoShape 74"/>
              <p:cNvSpPr>
                <a:spLocks noChangeArrowheads="1"/>
              </p:cNvSpPr>
              <p:nvPr/>
            </p:nvSpPr>
            <p:spPr bwMode="auto">
              <a:xfrm>
                <a:off x="4158" y="2983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  <p:sp>
            <p:nvSpPr>
              <p:cNvPr id="18461" name="AutoShape 75"/>
              <p:cNvSpPr>
                <a:spLocks noChangeArrowheads="1"/>
              </p:cNvSpPr>
              <p:nvPr/>
            </p:nvSpPr>
            <p:spPr bwMode="auto">
              <a:xfrm>
                <a:off x="3728" y="2989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</p:grpSp>
        <p:grpSp>
          <p:nvGrpSpPr>
            <p:cNvPr id="18445" name="Group 76"/>
            <p:cNvGrpSpPr>
              <a:grpSpLocks/>
            </p:cNvGrpSpPr>
            <p:nvPr/>
          </p:nvGrpSpPr>
          <p:grpSpPr bwMode="auto">
            <a:xfrm>
              <a:off x="4738" y="2593"/>
              <a:ext cx="97" cy="297"/>
              <a:chOff x="1709" y="2313"/>
              <a:chExt cx="97" cy="297"/>
            </a:xfrm>
          </p:grpSpPr>
          <p:sp>
            <p:nvSpPr>
              <p:cNvPr id="18446" name="Oval 77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rgbClr val="DDEE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47" name="Line 78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8448" name="Line 79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8449" name="Line 80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18441" name="Rectangle 91"/>
          <p:cNvSpPr>
            <a:spLocks noChangeArrowheads="1"/>
          </p:cNvSpPr>
          <p:nvPr/>
        </p:nvSpPr>
        <p:spPr bwMode="auto">
          <a:xfrm>
            <a:off x="3359150" y="35306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b="1"/>
              <a:t>Before</a:t>
            </a:r>
          </a:p>
        </p:txBody>
      </p:sp>
      <p:sp>
        <p:nvSpPr>
          <p:cNvPr id="18442" name="Rectangle 92"/>
          <p:cNvSpPr>
            <a:spLocks noChangeArrowheads="1"/>
          </p:cNvSpPr>
          <p:nvPr/>
        </p:nvSpPr>
        <p:spPr bwMode="auto">
          <a:xfrm>
            <a:off x="7837488" y="3568700"/>
            <a:ext cx="633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b="1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76281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0ED6140-C99A-2347-929E-625ECC1BE0D4}" type="slidenum">
              <a:rPr lang="en-GB" sz="1400"/>
              <a:pPr eaLnBrk="1" hangingPunct="1"/>
              <a:t>16</a:t>
            </a:fld>
            <a:endParaRPr lang="en-GB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6947"/>
            <a:ext cx="9144000" cy="85580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Object Deletion – Approach </a:t>
            </a:r>
            <a:r>
              <a:rPr lang="en-US" dirty="0" smtClean="0">
                <a:latin typeface="Tahoma" charset="0"/>
              </a:rPr>
              <a:t>3</a:t>
            </a:r>
            <a:endParaRPr lang="en-US" dirty="0">
              <a:latin typeface="Tahoma" charset="0"/>
            </a:endParaRPr>
          </a:p>
        </p:txBody>
      </p:sp>
      <p:sp>
        <p:nvSpPr>
          <p:cNvPr id="273415" name="AutoShape 7"/>
          <p:cNvSpPr>
            <a:spLocks noChangeArrowheads="1"/>
          </p:cNvSpPr>
          <p:nvPr/>
        </p:nvSpPr>
        <p:spPr bwMode="auto">
          <a:xfrm>
            <a:off x="6396038" y="19256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blurRad="63500" dist="89803" dir="2700000" algn="ctr" rotWithShape="0">
              <a:schemeClr val="tx1">
                <a:alpha val="74998"/>
              </a:schemeClr>
            </a:outerShdw>
          </a:effectLst>
        </p:spPr>
        <p:txBody>
          <a:bodyPr anchor="ctr"/>
          <a:lstStyle/>
          <a:p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Delete </a:t>
            </a:r>
            <a:r>
              <a:rPr lang="en-US" altLang="ja-JP" sz="1400" dirty="0" smtClean="0">
                <a:solidFill>
                  <a:schemeClr val="tx2"/>
                </a:solidFill>
                <a:latin typeface="Arial" charset="0"/>
              </a:rPr>
              <a:t>Employee B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by 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</a:rPr>
              <a:t>shifting all remaining data back a position so there are no gaps.</a:t>
            </a:r>
            <a:endParaRPr lang="en-US" altLang="ja-JP" sz="1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8439" name="Group 8"/>
          <p:cNvGrpSpPr>
            <a:grpSpLocks/>
          </p:cNvGrpSpPr>
          <p:nvPr/>
        </p:nvGrpSpPr>
        <p:grpSpPr bwMode="auto">
          <a:xfrm>
            <a:off x="549275" y="3444876"/>
            <a:ext cx="3589337" cy="2938462"/>
            <a:chOff x="298" y="1680"/>
            <a:chExt cx="2261" cy="1851"/>
          </a:xfrm>
        </p:grpSpPr>
        <p:sp>
          <p:nvSpPr>
            <p:cNvPr id="18477" name="Rectangle 9"/>
            <p:cNvSpPr>
              <a:spLocks noChangeArrowheads="1"/>
            </p:cNvSpPr>
            <p:nvPr/>
          </p:nvSpPr>
          <p:spPr bwMode="auto">
            <a:xfrm>
              <a:off x="298" y="1680"/>
              <a:ext cx="2261" cy="1851"/>
            </a:xfrm>
            <a:prstGeom prst="rect">
              <a:avLst/>
            </a:prstGeom>
            <a:solidFill>
              <a:srgbClr val="DDEE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8478" name="Group 10"/>
            <p:cNvGrpSpPr>
              <a:grpSpLocks/>
            </p:cNvGrpSpPr>
            <p:nvPr/>
          </p:nvGrpSpPr>
          <p:grpSpPr bwMode="auto">
            <a:xfrm>
              <a:off x="413" y="1694"/>
              <a:ext cx="1953" cy="1643"/>
              <a:chOff x="413" y="1694"/>
              <a:chExt cx="1953" cy="1643"/>
            </a:xfrm>
          </p:grpSpPr>
          <p:grpSp>
            <p:nvGrpSpPr>
              <p:cNvPr id="18479" name="Group 11"/>
              <p:cNvGrpSpPr>
                <a:grpSpLocks/>
              </p:cNvGrpSpPr>
              <p:nvPr/>
            </p:nvGrpSpPr>
            <p:grpSpPr bwMode="auto">
              <a:xfrm>
                <a:off x="903" y="2367"/>
                <a:ext cx="1454" cy="307"/>
                <a:chOff x="903" y="2367"/>
                <a:chExt cx="1230" cy="307"/>
              </a:xfrm>
            </p:grpSpPr>
            <p:sp>
              <p:nvSpPr>
                <p:cNvPr id="18506" name="Rectangle 12"/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DDEE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507" name="Line 13"/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508" name="Line 14"/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509" name="Line 15"/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80" name="Text Box 16"/>
              <p:cNvSpPr txBox="1">
                <a:spLocks noChangeArrowheads="1"/>
              </p:cNvSpPr>
              <p:nvPr/>
            </p:nvSpPr>
            <p:spPr bwMode="auto">
              <a:xfrm>
                <a:off x="966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8481" name="Text Box 17"/>
              <p:cNvSpPr txBox="1">
                <a:spLocks noChangeArrowheads="1"/>
              </p:cNvSpPr>
              <p:nvPr/>
            </p:nvSpPr>
            <p:spPr bwMode="auto">
              <a:xfrm>
                <a:off x="1332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82" name="Text Box 18"/>
              <p:cNvSpPr txBox="1">
                <a:spLocks noChangeArrowheads="1"/>
              </p:cNvSpPr>
              <p:nvPr/>
            </p:nvSpPr>
            <p:spPr bwMode="auto">
              <a:xfrm>
                <a:off x="1703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483" name="Text Box 19"/>
              <p:cNvSpPr txBox="1">
                <a:spLocks noChangeArrowheads="1"/>
              </p:cNvSpPr>
              <p:nvPr/>
            </p:nvSpPr>
            <p:spPr bwMode="auto">
              <a:xfrm>
                <a:off x="2083" y="2157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3</a:t>
                </a:r>
              </a:p>
            </p:txBody>
          </p:sp>
          <p:grpSp>
            <p:nvGrpSpPr>
              <p:cNvPr id="18484" name="Group 20"/>
              <p:cNvGrpSpPr>
                <a:grpSpLocks/>
              </p:cNvGrpSpPr>
              <p:nvPr/>
            </p:nvGrpSpPr>
            <p:grpSpPr bwMode="auto">
              <a:xfrm>
                <a:off x="413" y="1694"/>
                <a:ext cx="662" cy="817"/>
                <a:chOff x="969" y="1829"/>
                <a:chExt cx="662" cy="817"/>
              </a:xfrm>
            </p:grpSpPr>
            <p:sp>
              <p:nvSpPr>
                <p:cNvPr id="185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69" y="1829"/>
                  <a:ext cx="662" cy="250"/>
                </a:xfrm>
                <a:prstGeom prst="rect">
                  <a:avLst/>
                </a:prstGeom>
                <a:solidFill>
                  <a:srgbClr val="DDEE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 err="1" smtClean="0">
                      <a:latin typeface="Arial" charset="0"/>
                    </a:rPr>
                    <a:t>emp</a:t>
                  </a:r>
                  <a:endParaRPr lang="en-US" sz="2000" dirty="0">
                    <a:latin typeface="Arial" charset="0"/>
                  </a:endParaRPr>
                </a:p>
              </p:txBody>
            </p:sp>
            <p:sp>
              <p:nvSpPr>
                <p:cNvPr id="18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solidFill>
                  <a:srgbClr val="DDEE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>
                    <a:latin typeface="Times New Roman" charset="0"/>
                  </a:endParaRPr>
                </a:p>
              </p:txBody>
            </p:sp>
            <p:grpSp>
              <p:nvGrpSpPr>
                <p:cNvPr id="18503" name="Group 23"/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1850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rgbClr val="DDEEFF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18505" name="Freeform 25"/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solidFill>
                    <a:srgbClr val="DDEEFF"/>
                  </a:solidFill>
                  <a:ln w="19050" cap="flat" cmpd="sng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85" name="AutoShape 26"/>
              <p:cNvSpPr>
                <a:spLocks noChangeArrowheads="1"/>
              </p:cNvSpPr>
              <p:nvPr/>
            </p:nvSpPr>
            <p:spPr bwMode="auto">
              <a:xfrm>
                <a:off x="669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grpSp>
            <p:nvGrpSpPr>
              <p:cNvPr id="18486" name="Group 27"/>
              <p:cNvGrpSpPr>
                <a:grpSpLocks/>
              </p:cNvGrpSpPr>
              <p:nvPr/>
            </p:nvGrpSpPr>
            <p:grpSpPr bwMode="auto">
              <a:xfrm>
                <a:off x="961" y="2530"/>
                <a:ext cx="114" cy="411"/>
                <a:chOff x="961" y="2530"/>
                <a:chExt cx="114" cy="411"/>
              </a:xfrm>
            </p:grpSpPr>
            <p:sp>
              <p:nvSpPr>
                <p:cNvPr id="18499" name="Oval 28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500" name="Freeform 29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87" name="Group 30"/>
              <p:cNvGrpSpPr>
                <a:grpSpLocks/>
              </p:cNvGrpSpPr>
              <p:nvPr/>
            </p:nvGrpSpPr>
            <p:grpSpPr bwMode="auto">
              <a:xfrm>
                <a:off x="1352" y="2517"/>
                <a:ext cx="114" cy="411"/>
                <a:chOff x="961" y="2530"/>
                <a:chExt cx="114" cy="411"/>
              </a:xfrm>
            </p:grpSpPr>
            <p:sp>
              <p:nvSpPr>
                <p:cNvPr id="18497" name="Oval 31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98" name="Freeform 32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88" name="Group 33"/>
              <p:cNvGrpSpPr>
                <a:grpSpLocks/>
              </p:cNvGrpSpPr>
              <p:nvPr/>
            </p:nvGrpSpPr>
            <p:grpSpPr bwMode="auto">
              <a:xfrm>
                <a:off x="1735" y="2523"/>
                <a:ext cx="114" cy="411"/>
                <a:chOff x="961" y="2530"/>
                <a:chExt cx="114" cy="411"/>
              </a:xfrm>
            </p:grpSpPr>
            <p:sp>
              <p:nvSpPr>
                <p:cNvPr id="18495" name="Oval 34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96" name="Freeform 35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89" name="Group 36"/>
              <p:cNvGrpSpPr>
                <a:grpSpLocks/>
              </p:cNvGrpSpPr>
              <p:nvPr/>
            </p:nvGrpSpPr>
            <p:grpSpPr bwMode="auto">
              <a:xfrm>
                <a:off x="2132" y="2510"/>
                <a:ext cx="114" cy="411"/>
                <a:chOff x="961" y="2530"/>
                <a:chExt cx="114" cy="411"/>
              </a:xfrm>
            </p:grpSpPr>
            <p:sp>
              <p:nvSpPr>
                <p:cNvPr id="18493" name="Oval 37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94" name="Freeform 38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90" name="AutoShape 39"/>
              <p:cNvSpPr>
                <a:spLocks noChangeArrowheads="1"/>
              </p:cNvSpPr>
              <p:nvPr/>
            </p:nvSpPr>
            <p:spPr bwMode="auto">
              <a:xfrm>
                <a:off x="1114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B</a:t>
                </a:r>
              </a:p>
            </p:txBody>
          </p:sp>
          <p:sp>
            <p:nvSpPr>
              <p:cNvPr id="18491" name="AutoShape 40"/>
              <p:cNvSpPr>
                <a:spLocks noChangeArrowheads="1"/>
              </p:cNvSpPr>
              <p:nvPr/>
            </p:nvSpPr>
            <p:spPr bwMode="auto">
              <a:xfrm>
                <a:off x="1560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  <p:sp>
            <p:nvSpPr>
              <p:cNvPr id="18492" name="AutoShape 41"/>
              <p:cNvSpPr>
                <a:spLocks noChangeArrowheads="1"/>
              </p:cNvSpPr>
              <p:nvPr/>
            </p:nvSpPr>
            <p:spPr bwMode="auto">
              <a:xfrm>
                <a:off x="2006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</p:grpSp>
      </p:grpSp>
      <p:grpSp>
        <p:nvGrpSpPr>
          <p:cNvPr id="18440" name="Group 88"/>
          <p:cNvGrpSpPr>
            <a:grpSpLocks/>
          </p:cNvGrpSpPr>
          <p:nvPr/>
        </p:nvGrpSpPr>
        <p:grpSpPr bwMode="auto">
          <a:xfrm>
            <a:off x="4937125" y="3468688"/>
            <a:ext cx="3589338" cy="2938462"/>
            <a:chOff x="2950" y="1705"/>
            <a:chExt cx="2261" cy="1851"/>
          </a:xfrm>
        </p:grpSpPr>
        <p:sp>
          <p:nvSpPr>
            <p:cNvPr id="18443" name="Rectangle 47"/>
            <p:cNvSpPr>
              <a:spLocks noChangeArrowheads="1"/>
            </p:cNvSpPr>
            <p:nvPr/>
          </p:nvSpPr>
          <p:spPr bwMode="auto">
            <a:xfrm>
              <a:off x="2950" y="1705"/>
              <a:ext cx="2261" cy="1851"/>
            </a:xfrm>
            <a:prstGeom prst="rect">
              <a:avLst/>
            </a:prstGeom>
            <a:solidFill>
              <a:srgbClr val="DDEE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8444" name="Group 87"/>
            <p:cNvGrpSpPr>
              <a:grpSpLocks/>
            </p:cNvGrpSpPr>
            <p:nvPr/>
          </p:nvGrpSpPr>
          <p:grpSpPr bwMode="auto">
            <a:xfrm>
              <a:off x="3055" y="1745"/>
              <a:ext cx="1900" cy="1649"/>
              <a:chOff x="3055" y="1745"/>
              <a:chExt cx="1900" cy="1649"/>
            </a:xfrm>
          </p:grpSpPr>
          <p:grpSp>
            <p:nvGrpSpPr>
              <p:cNvPr id="18450" name="Group 49"/>
              <p:cNvGrpSpPr>
                <a:grpSpLocks/>
              </p:cNvGrpSpPr>
              <p:nvPr/>
            </p:nvGrpSpPr>
            <p:grpSpPr bwMode="auto">
              <a:xfrm>
                <a:off x="3501" y="2418"/>
                <a:ext cx="1454" cy="307"/>
                <a:chOff x="903" y="2367"/>
                <a:chExt cx="1230" cy="307"/>
              </a:xfrm>
            </p:grpSpPr>
            <p:sp>
              <p:nvSpPr>
                <p:cNvPr id="18473" name="Rectangle 50"/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DDEE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74" name="Line 51"/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475" name="Line 52"/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8476" name="Line 53"/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51" name="Text Box 54"/>
              <p:cNvSpPr txBox="1">
                <a:spLocks noChangeArrowheads="1"/>
              </p:cNvSpPr>
              <p:nvPr/>
            </p:nvSpPr>
            <p:spPr bwMode="auto">
              <a:xfrm>
                <a:off x="3564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8452" name="Text Box 55"/>
              <p:cNvSpPr txBox="1">
                <a:spLocks noChangeArrowheads="1"/>
              </p:cNvSpPr>
              <p:nvPr/>
            </p:nvSpPr>
            <p:spPr bwMode="auto">
              <a:xfrm>
                <a:off x="3930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53" name="Text Box 56"/>
              <p:cNvSpPr txBox="1">
                <a:spLocks noChangeArrowheads="1"/>
              </p:cNvSpPr>
              <p:nvPr/>
            </p:nvSpPr>
            <p:spPr bwMode="auto">
              <a:xfrm>
                <a:off x="4301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454" name="Text Box 57"/>
              <p:cNvSpPr txBox="1">
                <a:spLocks noChangeArrowheads="1"/>
              </p:cNvSpPr>
              <p:nvPr/>
            </p:nvSpPr>
            <p:spPr bwMode="auto">
              <a:xfrm>
                <a:off x="4681" y="2208"/>
                <a:ext cx="205" cy="250"/>
              </a:xfrm>
              <a:prstGeom prst="rect">
                <a:avLst/>
              </a:prstGeom>
              <a:solidFill>
                <a:srgbClr val="DD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3</a:t>
                </a:r>
              </a:p>
            </p:txBody>
          </p:sp>
          <p:grpSp>
            <p:nvGrpSpPr>
              <p:cNvPr id="18455" name="Group 58"/>
              <p:cNvGrpSpPr>
                <a:grpSpLocks/>
              </p:cNvGrpSpPr>
              <p:nvPr/>
            </p:nvGrpSpPr>
            <p:grpSpPr bwMode="auto">
              <a:xfrm>
                <a:off x="3055" y="1745"/>
                <a:ext cx="446" cy="817"/>
                <a:chOff x="1013" y="1829"/>
                <a:chExt cx="446" cy="817"/>
              </a:xfrm>
            </p:grpSpPr>
            <p:sp>
              <p:nvSpPr>
                <p:cNvPr id="1846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013" y="1829"/>
                  <a:ext cx="446" cy="252"/>
                </a:xfrm>
                <a:prstGeom prst="rect">
                  <a:avLst/>
                </a:prstGeom>
                <a:solidFill>
                  <a:srgbClr val="DDEE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000" dirty="0" err="1" smtClean="0">
                      <a:latin typeface="Arial" charset="0"/>
                    </a:rPr>
                    <a:t>emp</a:t>
                  </a:r>
                  <a:endParaRPr lang="en-US" sz="2000" dirty="0">
                    <a:latin typeface="Arial" charset="0"/>
                  </a:endParaRPr>
                </a:p>
              </p:txBody>
            </p:sp>
            <p:sp>
              <p:nvSpPr>
                <p:cNvPr id="18469" name="Rectangle 60"/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solidFill>
                  <a:srgbClr val="DDEE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>
                    <a:latin typeface="Times New Roman" charset="0"/>
                  </a:endParaRPr>
                </a:p>
              </p:txBody>
            </p:sp>
            <p:grpSp>
              <p:nvGrpSpPr>
                <p:cNvPr id="18470" name="Group 61"/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1847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rgbClr val="DDEEFF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E"/>
                  </a:p>
                </p:txBody>
              </p:sp>
              <p:sp>
                <p:nvSpPr>
                  <p:cNvPr id="18472" name="Freeform 63"/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solidFill>
                    <a:srgbClr val="DDEEFF"/>
                  </a:solidFill>
                  <a:ln w="19050" cap="flat" cmpd="sng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56" name="AutoShape 64"/>
              <p:cNvSpPr>
                <a:spLocks noChangeArrowheads="1"/>
              </p:cNvSpPr>
              <p:nvPr/>
            </p:nvSpPr>
            <p:spPr bwMode="auto">
              <a:xfrm>
                <a:off x="3267" y="2983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grpSp>
            <p:nvGrpSpPr>
              <p:cNvPr id="18457" name="Group 65"/>
              <p:cNvGrpSpPr>
                <a:grpSpLocks/>
              </p:cNvGrpSpPr>
              <p:nvPr/>
            </p:nvGrpSpPr>
            <p:grpSpPr bwMode="auto">
              <a:xfrm>
                <a:off x="3559" y="2581"/>
                <a:ext cx="114" cy="411"/>
                <a:chOff x="961" y="2530"/>
                <a:chExt cx="114" cy="411"/>
              </a:xfrm>
            </p:grpSpPr>
            <p:sp>
              <p:nvSpPr>
                <p:cNvPr id="18466" name="Oval 66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67" name="Freeform 67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58" name="Group 68"/>
              <p:cNvGrpSpPr>
                <a:grpSpLocks/>
              </p:cNvGrpSpPr>
              <p:nvPr/>
            </p:nvGrpSpPr>
            <p:grpSpPr bwMode="auto">
              <a:xfrm>
                <a:off x="4333" y="2574"/>
                <a:ext cx="114" cy="411"/>
                <a:chOff x="961" y="2530"/>
                <a:chExt cx="114" cy="411"/>
              </a:xfrm>
            </p:grpSpPr>
            <p:sp>
              <p:nvSpPr>
                <p:cNvPr id="18464" name="Oval 69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65" name="Freeform 70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59" name="Group 71"/>
              <p:cNvGrpSpPr>
                <a:grpSpLocks/>
              </p:cNvGrpSpPr>
              <p:nvPr/>
            </p:nvGrpSpPr>
            <p:grpSpPr bwMode="auto">
              <a:xfrm>
                <a:off x="3956" y="2574"/>
                <a:ext cx="114" cy="411"/>
                <a:chOff x="961" y="2530"/>
                <a:chExt cx="114" cy="411"/>
              </a:xfrm>
            </p:grpSpPr>
            <p:sp>
              <p:nvSpPr>
                <p:cNvPr id="18462" name="Oval 72"/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rgbClr val="DDEE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8463" name="Freeform 73"/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solidFill>
                  <a:srgbClr val="DDEEFF"/>
                </a:solidFill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460" name="AutoShape 74"/>
              <p:cNvSpPr>
                <a:spLocks noChangeArrowheads="1"/>
              </p:cNvSpPr>
              <p:nvPr/>
            </p:nvSpPr>
            <p:spPr bwMode="auto">
              <a:xfrm>
                <a:off x="4158" y="2983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 dirty="0" smtClean="0"/>
                  <a:t>D</a:t>
                </a:r>
                <a:endParaRPr lang="en-US" sz="1600" dirty="0"/>
              </a:p>
            </p:txBody>
          </p:sp>
          <p:sp>
            <p:nvSpPr>
              <p:cNvPr id="18461" name="AutoShape 75"/>
              <p:cNvSpPr>
                <a:spLocks noChangeArrowheads="1"/>
              </p:cNvSpPr>
              <p:nvPr/>
            </p:nvSpPr>
            <p:spPr bwMode="auto">
              <a:xfrm>
                <a:off x="3728" y="2989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rgbClr val="DDEE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 dirty="0" smtClean="0"/>
                  <a:t>C</a:t>
                </a:r>
                <a:endParaRPr lang="en-US" sz="1600" dirty="0"/>
              </a:p>
            </p:txBody>
          </p:sp>
        </p:grpSp>
        <p:grpSp>
          <p:nvGrpSpPr>
            <p:cNvPr id="18445" name="Group 76"/>
            <p:cNvGrpSpPr>
              <a:grpSpLocks/>
            </p:cNvGrpSpPr>
            <p:nvPr/>
          </p:nvGrpSpPr>
          <p:grpSpPr bwMode="auto">
            <a:xfrm>
              <a:off x="4738" y="2593"/>
              <a:ext cx="97" cy="297"/>
              <a:chOff x="1709" y="2313"/>
              <a:chExt cx="97" cy="297"/>
            </a:xfrm>
          </p:grpSpPr>
          <p:sp>
            <p:nvSpPr>
              <p:cNvPr id="18446" name="Oval 77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rgbClr val="DDEE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447" name="Line 78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8448" name="Line 79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8449" name="Line 80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18441" name="Rectangle 91"/>
          <p:cNvSpPr>
            <a:spLocks noChangeArrowheads="1"/>
          </p:cNvSpPr>
          <p:nvPr/>
        </p:nvSpPr>
        <p:spPr bwMode="auto">
          <a:xfrm>
            <a:off x="3359150" y="35306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b="1"/>
              <a:t>Before</a:t>
            </a:r>
          </a:p>
        </p:txBody>
      </p:sp>
      <p:sp>
        <p:nvSpPr>
          <p:cNvPr id="18442" name="Rectangle 92"/>
          <p:cNvSpPr>
            <a:spLocks noChangeArrowheads="1"/>
          </p:cNvSpPr>
          <p:nvPr/>
        </p:nvSpPr>
        <p:spPr bwMode="auto">
          <a:xfrm>
            <a:off x="7837488" y="3568700"/>
            <a:ext cx="633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b="1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153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Deletion – Approach 3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9986" y="3268191"/>
            <a:ext cx="7610476" cy="3130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ja-JP" sz="1500" dirty="0" err="1">
                <a:solidFill>
                  <a:srgbClr val="000000"/>
                </a:solidFill>
                <a:latin typeface="Courier New" charset="0"/>
              </a:rPr>
              <a:t>delIdx</a:t>
            </a: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len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emp.length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 index = 0;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500" dirty="0">
              <a:solidFill>
                <a:srgbClr val="000000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Employee [] temp = new Employee[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len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for (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=0;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delIdx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;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temp[index] =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emp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index 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500" dirty="0">
              <a:solidFill>
                <a:srgbClr val="000000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for(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=delIdx+1;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emp.length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;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temp[index] = 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emp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index 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altLang="ja-JP" sz="1500" dirty="0">
              <a:solidFill>
                <a:srgbClr val="000000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temp[len-1] = </a:t>
            </a: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null; </a:t>
            </a:r>
            <a:endParaRPr lang="en-US" altLang="ja-JP" sz="1500" dirty="0" smtClean="0">
              <a:solidFill>
                <a:srgbClr val="000000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1500" dirty="0" smtClean="0">
              <a:solidFill>
                <a:srgbClr val="000000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// now copy back to original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500" dirty="0" err="1" smtClean="0">
                <a:solidFill>
                  <a:srgbClr val="000000"/>
                </a:solidFill>
                <a:latin typeface="Courier New" charset="0"/>
              </a:rPr>
              <a:t>emp</a:t>
            </a:r>
            <a:r>
              <a:rPr lang="en-US" altLang="ja-JP" sz="15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latin typeface="Courier New" charset="0"/>
              </a:rPr>
              <a:t>= temp;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800" dirty="0" smtClean="0">
              <a:solidFill>
                <a:srgbClr val="000000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Times New Roman" charset="0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2241156"/>
            <a:ext cx="7610476" cy="36707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Approach 3 is more complicated and requires a second temporary array of the same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5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Worked Example – </a:t>
            </a:r>
            <a:r>
              <a:rPr lang="en-IE" dirty="0" err="1" smtClean="0"/>
              <a:t>EmployeeApp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Step 1: Add a GUI to the </a:t>
            </a:r>
            <a:r>
              <a:rPr lang="en-IE" dirty="0" err="1" smtClean="0"/>
              <a:t>EmployeeApp</a:t>
            </a:r>
            <a:endParaRPr lang="en-IE" dirty="0" smtClean="0"/>
          </a:p>
          <a:p>
            <a:r>
              <a:rPr lang="en-IE" dirty="0" smtClean="0"/>
              <a:t>Step 2: Add Functionality behind the GUI</a:t>
            </a:r>
          </a:p>
          <a:p>
            <a:r>
              <a:rPr lang="en-IE" dirty="0" smtClean="0"/>
              <a:t>Step 3: Add an array of objects</a:t>
            </a:r>
          </a:p>
          <a:p>
            <a:r>
              <a:rPr lang="en-IE" dirty="0" smtClean="0"/>
              <a:t>Step 4: Set our GUI class to visible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622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1: Add a GUI to the </a:t>
            </a:r>
            <a:r>
              <a:rPr lang="en-IE" dirty="0" err="1"/>
              <a:t>EmployeeApp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8" y="1297091"/>
            <a:ext cx="5698837" cy="1520000"/>
          </a:xfrm>
        </p:spPr>
        <p:txBody>
          <a:bodyPr>
            <a:normAutofit/>
          </a:bodyPr>
          <a:lstStyle/>
          <a:p>
            <a:r>
              <a:rPr lang="en-IE" dirty="0" smtClean="0"/>
              <a:t>Add the following GUI to include: </a:t>
            </a:r>
          </a:p>
          <a:p>
            <a:pPr lvl="1"/>
            <a:r>
              <a:rPr lang="en-IE" dirty="0" smtClean="0"/>
              <a:t>10 </a:t>
            </a:r>
            <a:r>
              <a:rPr lang="en-IE" dirty="0" err="1" smtClean="0"/>
              <a:t>Jlabels</a:t>
            </a:r>
            <a:r>
              <a:rPr lang="en-IE" dirty="0" smtClean="0"/>
              <a:t>, 7 </a:t>
            </a:r>
            <a:r>
              <a:rPr lang="en-IE" dirty="0" err="1" smtClean="0"/>
              <a:t>JTextFields</a:t>
            </a:r>
            <a:r>
              <a:rPr lang="en-IE" dirty="0" smtClean="0"/>
              <a:t>, 4 </a:t>
            </a:r>
            <a:r>
              <a:rPr lang="en-IE" dirty="0" err="1" smtClean="0"/>
              <a:t>JButtons</a:t>
            </a:r>
            <a:r>
              <a:rPr lang="en-IE" dirty="0" smtClean="0"/>
              <a:t> and  5 </a:t>
            </a:r>
            <a:r>
              <a:rPr lang="en-IE" dirty="0" err="1" smtClean="0"/>
              <a:t>JradioButtons</a:t>
            </a:r>
            <a:r>
              <a:rPr lang="en-IE" dirty="0" smtClean="0"/>
              <a:t> (renamed appropriately and labelled appropriately). </a:t>
            </a:r>
          </a:p>
        </p:txBody>
      </p:sp>
      <p:pic>
        <p:nvPicPr>
          <p:cNvPr id="1026" name="Picture 2" descr="W:\2012-2013\Object Oriented Programming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8" y="2817091"/>
            <a:ext cx="5949655" cy="35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:\2012-2013\Object Oriented Programming\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09" y="1169698"/>
            <a:ext cx="2490742" cy="527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 of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ahoma" charset="0"/>
              </a:rPr>
              <a:t>An array of primitive data is a powerful tool, but even more powerful is an array of objects.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Tahoma" charset="0"/>
              </a:rPr>
              <a:t>By combining the power of arrays and objects, we can structure programs in a clean and logical organization.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Tahoma" charset="0"/>
              </a:rPr>
              <a:t>If we have only arrays of primitives, then to represent a collection of Person or Account objects, for example, we need to use several different arrays, one for names, one for addresses, and so forth. This is very cumbersome and error-prone. 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Tahoma" charset="0"/>
              </a:rPr>
              <a:t>An array of Person objects or an array of Account objects will result in a more concise and easier-to-understand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947"/>
            <a:ext cx="8913813" cy="914400"/>
          </a:xfrm>
        </p:spPr>
        <p:txBody>
          <a:bodyPr/>
          <a:lstStyle/>
          <a:p>
            <a:r>
              <a:rPr lang="en-IE" dirty="0" smtClean="0"/>
              <a:t>Step 1: </a:t>
            </a:r>
            <a:r>
              <a:rPr lang="en-IE" dirty="0" err="1" smtClean="0"/>
              <a:t>contd</a:t>
            </a:r>
            <a:r>
              <a:rPr lang="en-IE" dirty="0" smtClean="0"/>
              <a:t> - </a:t>
            </a:r>
            <a:r>
              <a:rPr lang="en-IE" dirty="0" err="1" smtClean="0"/>
              <a:t>ButtonGroups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87" y="1477818"/>
            <a:ext cx="4305988" cy="5116945"/>
          </a:xfrm>
        </p:spPr>
        <p:txBody>
          <a:bodyPr>
            <a:noAutofit/>
          </a:bodyPr>
          <a:lstStyle/>
          <a:p>
            <a:r>
              <a:rPr lang="en-IE" dirty="0" smtClean="0"/>
              <a:t>Add a </a:t>
            </a:r>
            <a:r>
              <a:rPr lang="en-IE" dirty="0" err="1" smtClean="0"/>
              <a:t>JButtonGroup</a:t>
            </a:r>
            <a:r>
              <a:rPr lang="en-IE" dirty="0" smtClean="0"/>
              <a:t> to the GUI (drag and drop) – this will look invisible on the GUI and appears in the Inspector tab under entitled </a:t>
            </a:r>
            <a:r>
              <a:rPr lang="en-IE" b="1" dirty="0" smtClean="0"/>
              <a:t>Other Components</a:t>
            </a:r>
          </a:p>
          <a:p>
            <a:r>
              <a:rPr lang="en-IE" dirty="0" smtClean="0"/>
              <a:t>Change the variable name of the Button Group. 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Click on each of the </a:t>
            </a:r>
            <a:r>
              <a:rPr lang="en-IE" dirty="0" err="1" smtClean="0"/>
              <a:t>JRadioButtons</a:t>
            </a:r>
            <a:r>
              <a:rPr lang="en-IE" dirty="0" smtClean="0"/>
              <a:t> in turn and in the properties tab, add to the </a:t>
            </a:r>
            <a:r>
              <a:rPr lang="en-IE" dirty="0" err="1" smtClean="0"/>
              <a:t>JButtonGroup</a:t>
            </a:r>
            <a:endParaRPr lang="en-IE" dirty="0"/>
          </a:p>
        </p:txBody>
      </p:sp>
      <p:pic>
        <p:nvPicPr>
          <p:cNvPr id="1026" name="Picture 2" descr="C:\Users\cmcgloughlin\Downloads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71" y="1410832"/>
            <a:ext cx="1925802" cy="9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mcgloughlin\Downloads\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14" y="4571998"/>
            <a:ext cx="2454342" cy="21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mcgloughlin\Downloads\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5" y="3108606"/>
            <a:ext cx="1890090" cy="101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5383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2: Add Functionality behind the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169" y="2613891"/>
            <a:ext cx="7610476" cy="2558472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IE" dirty="0" smtClean="0"/>
              <a:t>Set initial layout – we only want name, </a:t>
            </a:r>
            <a:r>
              <a:rPr lang="en-IE" dirty="0" err="1" smtClean="0"/>
              <a:t>empid</a:t>
            </a:r>
            <a:r>
              <a:rPr lang="en-IE" dirty="0" smtClean="0"/>
              <a:t> and the radio button group to show. </a:t>
            </a:r>
          </a:p>
          <a:p>
            <a:pPr marL="457200" indent="-457200">
              <a:buFont typeface="+mj-lt"/>
              <a:buAutoNum type="alphaUcPeriod"/>
            </a:pPr>
            <a:r>
              <a:rPr lang="en-IE" dirty="0" smtClean="0"/>
              <a:t>Put functionality behind each of the radio buttons – corresponding to the employee type. </a:t>
            </a:r>
          </a:p>
          <a:p>
            <a:pPr marL="457200" indent="-457200">
              <a:buFont typeface="+mj-lt"/>
              <a:buAutoNum type="alphaUcPeriod"/>
            </a:pPr>
            <a:r>
              <a:rPr lang="en-IE" dirty="0" smtClean="0"/>
              <a:t>Put functionality behind each of the Add, View All, Delete and Search Buttons.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955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Step 2: </a:t>
            </a:r>
            <a:r>
              <a:rPr lang="en-IE" dirty="0" smtClean="0"/>
              <a:t>Initial Layout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Only name and </a:t>
            </a:r>
            <a:r>
              <a:rPr lang="en-IE" dirty="0" err="1" smtClean="0"/>
              <a:t>empid</a:t>
            </a:r>
            <a:r>
              <a:rPr lang="en-IE" dirty="0" smtClean="0"/>
              <a:t> </a:t>
            </a:r>
            <a:r>
              <a:rPr lang="en-IE" dirty="0" err="1" smtClean="0"/>
              <a:t>Jlabels</a:t>
            </a:r>
            <a:r>
              <a:rPr lang="en-IE" dirty="0" smtClean="0"/>
              <a:t> and </a:t>
            </a:r>
            <a:r>
              <a:rPr lang="en-IE" dirty="0" err="1" smtClean="0"/>
              <a:t>JTextFields</a:t>
            </a:r>
            <a:r>
              <a:rPr lang="en-IE" dirty="0" smtClean="0"/>
              <a:t>,  all the </a:t>
            </a:r>
            <a:r>
              <a:rPr lang="en-IE" dirty="0" err="1" smtClean="0"/>
              <a:t>JRadiobutton</a:t>
            </a:r>
            <a:r>
              <a:rPr lang="en-IE" dirty="0" smtClean="0"/>
              <a:t> and the </a:t>
            </a:r>
            <a:r>
              <a:rPr lang="en-IE" dirty="0" err="1" smtClean="0"/>
              <a:t>Jbuttons</a:t>
            </a:r>
            <a:r>
              <a:rPr lang="en-IE" dirty="0" smtClean="0"/>
              <a:t> should be visible. </a:t>
            </a:r>
          </a:p>
          <a:p>
            <a:r>
              <a:rPr lang="en-IE" dirty="0" smtClean="0"/>
              <a:t>The rest are set to invisible in the class constructor. </a:t>
            </a:r>
          </a:p>
          <a:p>
            <a:r>
              <a:rPr lang="en-IE" dirty="0" smtClean="0"/>
              <a:t>For example,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050" name="Picture 2" descr="C:\Users\cmcgloughlin\Downloads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44" y="4005906"/>
            <a:ext cx="4669269" cy="247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9887" y="4646162"/>
            <a:ext cx="3504876" cy="597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salaryTF.setVisible</a:t>
            </a:r>
            <a:r>
              <a:rPr lang="en-US" sz="1600" dirty="0" smtClean="0">
                <a:latin typeface="Courier New"/>
                <a:cs typeface="Courier New"/>
              </a:rPr>
              <a:t>(false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salaryLB.setVisible</a:t>
            </a:r>
            <a:r>
              <a:rPr lang="en-US" sz="1600" dirty="0" smtClean="0">
                <a:latin typeface="Courier New"/>
                <a:cs typeface="Courier New"/>
              </a:rPr>
              <a:t>(false);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539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4183"/>
            <a:ext cx="8913813" cy="914400"/>
          </a:xfrm>
        </p:spPr>
        <p:txBody>
          <a:bodyPr/>
          <a:lstStyle/>
          <a:p>
            <a:r>
              <a:rPr lang="en-IE" dirty="0" smtClean="0"/>
              <a:t>Step 2: Initial Layout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206" y="1450254"/>
            <a:ext cx="7610476" cy="969674"/>
          </a:xfrm>
        </p:spPr>
        <p:txBody>
          <a:bodyPr/>
          <a:lstStyle/>
          <a:p>
            <a:r>
              <a:rPr lang="en-IE" dirty="0" smtClean="0"/>
              <a:t>The constructor in the </a:t>
            </a:r>
            <a:r>
              <a:rPr lang="en-IE" dirty="0" err="1" smtClean="0"/>
              <a:t>EmployeeGUI</a:t>
            </a:r>
            <a:r>
              <a:rPr lang="en-IE" dirty="0" smtClean="0"/>
              <a:t> class will look something like this:</a:t>
            </a:r>
            <a:endParaRPr lang="en-IE" dirty="0"/>
          </a:p>
        </p:txBody>
      </p:sp>
      <p:pic>
        <p:nvPicPr>
          <p:cNvPr id="4" name="Picture 2" descr="W:\2012-2013\Object Oriented Programming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28" y="2315347"/>
            <a:ext cx="5771774" cy="43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05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Step 2: </a:t>
            </a:r>
            <a:r>
              <a:rPr lang="en-IE" dirty="0" err="1" smtClean="0"/>
              <a:t>JRadioButtons</a:t>
            </a:r>
            <a:r>
              <a:rPr lang="en-IE" dirty="0" smtClean="0"/>
              <a:t> Functionality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588" y="2179927"/>
            <a:ext cx="7610476" cy="3537382"/>
          </a:xfrm>
        </p:spPr>
        <p:txBody>
          <a:bodyPr/>
          <a:lstStyle/>
          <a:p>
            <a:r>
              <a:rPr lang="en-IE" dirty="0" smtClean="0"/>
              <a:t>When each </a:t>
            </a:r>
            <a:r>
              <a:rPr lang="en-IE" dirty="0" err="1" smtClean="0"/>
              <a:t>JRadioButton</a:t>
            </a:r>
            <a:r>
              <a:rPr lang="en-IE" dirty="0" smtClean="0"/>
              <a:t> is clicked we want the corresponding information , </a:t>
            </a:r>
            <a:r>
              <a:rPr lang="en-IE" dirty="0" err="1" smtClean="0"/>
              <a:t>etc</a:t>
            </a:r>
            <a:r>
              <a:rPr lang="en-IE" dirty="0" smtClean="0"/>
              <a:t> information to be set to Visible.</a:t>
            </a:r>
          </a:p>
          <a:p>
            <a:r>
              <a:rPr lang="en-IE" dirty="0" smtClean="0"/>
              <a:t>For example, an Engineer has the additional field salary, so we want to set the salary </a:t>
            </a:r>
            <a:r>
              <a:rPr lang="en-IE" dirty="0" err="1" smtClean="0"/>
              <a:t>JLabel</a:t>
            </a:r>
            <a:r>
              <a:rPr lang="en-IE" dirty="0" smtClean="0"/>
              <a:t> and </a:t>
            </a:r>
            <a:r>
              <a:rPr lang="en-IE" dirty="0" err="1" smtClean="0"/>
              <a:t>JTextField</a:t>
            </a:r>
            <a:r>
              <a:rPr lang="en-IE" dirty="0" smtClean="0"/>
              <a:t> to visibility to true and the rest of the additional </a:t>
            </a:r>
            <a:r>
              <a:rPr lang="en-IE" dirty="0" err="1" smtClean="0"/>
              <a:t>Jlabels</a:t>
            </a:r>
            <a:r>
              <a:rPr lang="en-IE" dirty="0"/>
              <a:t> </a:t>
            </a:r>
            <a:r>
              <a:rPr lang="en-IE" dirty="0" smtClean="0"/>
              <a:t>and </a:t>
            </a:r>
            <a:r>
              <a:rPr lang="en-IE" dirty="0" err="1" smtClean="0"/>
              <a:t>JTextFields</a:t>
            </a:r>
            <a:r>
              <a:rPr lang="en-IE" dirty="0" smtClean="0"/>
              <a:t> visibility to false.</a:t>
            </a:r>
            <a:endParaRPr lang="en-IE" dirty="0"/>
          </a:p>
        </p:txBody>
      </p:sp>
      <p:pic>
        <p:nvPicPr>
          <p:cNvPr id="4098" name="Picture 2" descr="W:\2012-2013\Object Oriented Programming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59" y="4574506"/>
            <a:ext cx="4335606" cy="20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1560" y="5120084"/>
            <a:ext cx="3504876" cy="597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salaryTF.setVisible</a:t>
            </a:r>
            <a:r>
              <a:rPr lang="en-US" sz="1600" dirty="0" smtClean="0">
                <a:latin typeface="Courier New"/>
                <a:cs typeface="Courier New"/>
              </a:rPr>
              <a:t>(true);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salaryLB.setVisible</a:t>
            </a:r>
            <a:r>
              <a:rPr lang="en-US" sz="1600" dirty="0" smtClean="0">
                <a:latin typeface="Courier New"/>
                <a:cs typeface="Courier New"/>
              </a:rPr>
              <a:t>(true);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134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Step 2: </a:t>
            </a:r>
            <a:r>
              <a:rPr lang="en-IE" dirty="0" err="1" smtClean="0"/>
              <a:t>JRadioButtons</a:t>
            </a:r>
            <a:r>
              <a:rPr lang="en-IE" dirty="0" smtClean="0"/>
              <a:t> Functionality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588" y="2179927"/>
            <a:ext cx="7610476" cy="3537382"/>
          </a:xfrm>
        </p:spPr>
        <p:txBody>
          <a:bodyPr>
            <a:normAutofit/>
          </a:bodyPr>
          <a:lstStyle/>
          <a:p>
            <a:r>
              <a:rPr lang="en-IE" sz="1800" dirty="0" smtClean="0"/>
              <a:t>When each </a:t>
            </a:r>
            <a:r>
              <a:rPr lang="en-IE" sz="1800" dirty="0" err="1" smtClean="0"/>
              <a:t>JRadioButton</a:t>
            </a:r>
            <a:r>
              <a:rPr lang="en-IE" sz="1800" dirty="0" smtClean="0"/>
              <a:t> is clicked we want the corresponding information , </a:t>
            </a:r>
            <a:r>
              <a:rPr lang="en-IE" sz="1800" dirty="0" err="1" smtClean="0"/>
              <a:t>etc</a:t>
            </a:r>
            <a:r>
              <a:rPr lang="en-IE" sz="1800" dirty="0" smtClean="0"/>
              <a:t> information to be set to Visible.</a:t>
            </a:r>
          </a:p>
          <a:p>
            <a:r>
              <a:rPr lang="en-IE" sz="1800" dirty="0" smtClean="0"/>
              <a:t>For example, a Director has the additional field salary, </a:t>
            </a:r>
            <a:r>
              <a:rPr lang="en-IE" sz="1800" dirty="0" err="1" smtClean="0"/>
              <a:t>dept</a:t>
            </a:r>
            <a:r>
              <a:rPr lang="en-IE" sz="1800" dirty="0" smtClean="0"/>
              <a:t> and budget, so we want to set all of their </a:t>
            </a:r>
            <a:r>
              <a:rPr lang="en-IE" sz="1800" dirty="0" err="1" smtClean="0"/>
              <a:t>JLabel</a:t>
            </a:r>
            <a:r>
              <a:rPr lang="en-IE" sz="1800" dirty="0" smtClean="0"/>
              <a:t> and </a:t>
            </a:r>
            <a:r>
              <a:rPr lang="en-IE" sz="1800" dirty="0" err="1" smtClean="0"/>
              <a:t>JTextField</a:t>
            </a:r>
            <a:r>
              <a:rPr lang="en-IE" sz="1800" dirty="0" smtClean="0"/>
              <a:t> visibility to true and the rest of the additional </a:t>
            </a:r>
            <a:r>
              <a:rPr lang="en-IE" sz="1800" dirty="0" err="1" smtClean="0"/>
              <a:t>Jlabels</a:t>
            </a:r>
            <a:r>
              <a:rPr lang="en-IE" sz="1800" dirty="0"/>
              <a:t> </a:t>
            </a:r>
            <a:r>
              <a:rPr lang="en-IE" sz="1800" dirty="0" smtClean="0"/>
              <a:t>and </a:t>
            </a:r>
            <a:r>
              <a:rPr lang="en-IE" sz="1800" dirty="0" err="1" smtClean="0"/>
              <a:t>JTextFields</a:t>
            </a:r>
            <a:r>
              <a:rPr lang="en-IE" sz="1800" dirty="0" smtClean="0"/>
              <a:t> visibility to false.</a:t>
            </a:r>
            <a:endParaRPr lang="en-IE" sz="1800" dirty="0"/>
          </a:p>
        </p:txBody>
      </p:sp>
      <p:pic>
        <p:nvPicPr>
          <p:cNvPr id="6" name="Picture 2" descr="W:\2012-2013\Object Oriented Programming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217851"/>
            <a:ext cx="4871748" cy="236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85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947"/>
            <a:ext cx="8913813" cy="914400"/>
          </a:xfrm>
        </p:spPr>
        <p:txBody>
          <a:bodyPr/>
          <a:lstStyle/>
          <a:p>
            <a:r>
              <a:rPr lang="en-IE" dirty="0" smtClean="0"/>
              <a:t>Step 3 – Add the Employee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366982"/>
            <a:ext cx="7610476" cy="4816221"/>
          </a:xfrm>
        </p:spPr>
        <p:txBody>
          <a:bodyPr>
            <a:noAutofit/>
          </a:bodyPr>
          <a:lstStyle/>
          <a:p>
            <a:r>
              <a:rPr lang="en-IE" sz="1800" dirty="0" smtClean="0"/>
              <a:t>Add the Employee array at the top of the program</a:t>
            </a:r>
          </a:p>
          <a:p>
            <a:r>
              <a:rPr lang="en-IE" sz="1800" dirty="0" smtClean="0"/>
              <a:t>Add an additional variable </a:t>
            </a:r>
            <a:r>
              <a:rPr lang="en-IE" sz="1800" dirty="0" err="1" smtClean="0"/>
              <a:t>empCount</a:t>
            </a:r>
            <a:r>
              <a:rPr lang="en-IE" sz="1800" dirty="0" smtClean="0"/>
              <a:t>, to keep track of how many Employee have been entered. </a:t>
            </a:r>
          </a:p>
          <a:p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endParaRPr lang="en-IE" sz="1800" dirty="0" smtClean="0"/>
          </a:p>
          <a:p>
            <a:r>
              <a:rPr lang="en-IE" sz="1800" dirty="0" smtClean="0"/>
              <a:t>In the constructor add the following line of code to construct the array to be of size 100 (that is, we can add a maximum of 100 employees. </a:t>
            </a:r>
            <a:endParaRPr lang="en-IE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20800" y="2774319"/>
            <a:ext cx="6945744" cy="1335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E" sz="1600" dirty="0" smtClean="0">
                <a:latin typeface="Courier New"/>
                <a:cs typeface="Courier New"/>
              </a:rPr>
              <a:t>public </a:t>
            </a:r>
            <a:r>
              <a:rPr lang="en-IE" sz="1600" dirty="0">
                <a:latin typeface="Courier New"/>
                <a:cs typeface="Courier New"/>
              </a:rPr>
              <a:t>class </a:t>
            </a:r>
            <a:r>
              <a:rPr lang="en-IE" sz="1600" dirty="0" err="1">
                <a:latin typeface="Courier New"/>
                <a:cs typeface="Courier New"/>
              </a:rPr>
              <a:t>EmployeeGUI</a:t>
            </a:r>
            <a:r>
              <a:rPr lang="en-IE" sz="1600" dirty="0">
                <a:latin typeface="Courier New"/>
                <a:cs typeface="Courier New"/>
              </a:rPr>
              <a:t> extends </a:t>
            </a:r>
            <a:r>
              <a:rPr lang="en-IE" sz="1600" dirty="0" err="1">
                <a:latin typeface="Courier New"/>
                <a:cs typeface="Courier New"/>
              </a:rPr>
              <a:t>javax.swing.JFrame</a:t>
            </a:r>
            <a:r>
              <a:rPr lang="en-IE" sz="1600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Employee </a:t>
            </a:r>
            <a:r>
              <a:rPr lang="en-US" sz="1600" dirty="0">
                <a:latin typeface="Courier New"/>
                <a:cs typeface="Courier New"/>
              </a:rPr>
              <a:t>[] </a:t>
            </a:r>
            <a:r>
              <a:rPr lang="en-US" sz="1600" dirty="0" err="1">
                <a:latin typeface="Courier New"/>
                <a:cs typeface="Courier New"/>
              </a:rPr>
              <a:t>emp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 	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empCount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20800" y="5272755"/>
            <a:ext cx="6945744" cy="1335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latin typeface="Courier New"/>
                <a:cs typeface="Courier New"/>
              </a:rPr>
              <a:t>public </a:t>
            </a:r>
            <a:r>
              <a:rPr lang="en-IE" sz="1600" dirty="0" err="1">
                <a:latin typeface="Courier New"/>
                <a:cs typeface="Courier New"/>
              </a:rPr>
              <a:t>EmployeeGUI</a:t>
            </a:r>
            <a:r>
              <a:rPr lang="en-IE" sz="1600" dirty="0">
                <a:latin typeface="Courier New"/>
                <a:cs typeface="Courier New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 smtClean="0">
                <a:latin typeface="Courier New"/>
                <a:cs typeface="Courier New"/>
              </a:rPr>
              <a:t>	…        </a:t>
            </a:r>
            <a:endParaRPr lang="en-IE" sz="16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latin typeface="Courier New"/>
                <a:cs typeface="Courier New"/>
              </a:rPr>
              <a:t>        </a:t>
            </a:r>
            <a:r>
              <a:rPr lang="en-IE" sz="1600" dirty="0" err="1" smtClean="0">
                <a:latin typeface="Courier New"/>
                <a:cs typeface="Courier New"/>
              </a:rPr>
              <a:t>emp</a:t>
            </a:r>
            <a:r>
              <a:rPr lang="en-IE" sz="1600" dirty="0" smtClean="0">
                <a:latin typeface="Courier New"/>
                <a:cs typeface="Courier New"/>
              </a:rPr>
              <a:t> </a:t>
            </a:r>
            <a:r>
              <a:rPr lang="en-IE" sz="1600" dirty="0">
                <a:latin typeface="Courier New"/>
                <a:cs typeface="Courier New"/>
              </a:rPr>
              <a:t>= new Employee 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latin typeface="Courier New"/>
                <a:cs typeface="Courier New"/>
              </a:rPr>
              <a:t>        </a:t>
            </a:r>
            <a:r>
              <a:rPr lang="en-IE" sz="1600" dirty="0" err="1" smtClean="0">
                <a:latin typeface="Courier New"/>
                <a:cs typeface="Courier New"/>
              </a:rPr>
              <a:t>empCount</a:t>
            </a:r>
            <a:r>
              <a:rPr lang="en-IE" sz="1600" dirty="0" smtClean="0">
                <a:latin typeface="Courier New"/>
                <a:cs typeface="Courier New"/>
              </a:rPr>
              <a:t> </a:t>
            </a:r>
            <a:r>
              <a:rPr lang="en-IE" sz="1600" dirty="0">
                <a:latin typeface="Courier New"/>
                <a:cs typeface="Courier New"/>
              </a:rPr>
              <a:t>= 0</a:t>
            </a:r>
            <a:r>
              <a:rPr lang="en-IE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 smtClean="0">
                <a:latin typeface="Courier New"/>
                <a:cs typeface="Courier New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396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712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Step 2/3 – Functionality behind Add Button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66" y="1204150"/>
            <a:ext cx="3773993" cy="513870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The add button allows us add an employee to our employee array emp.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Get the name and </a:t>
            </a:r>
            <a:r>
              <a:rPr lang="en-IE" sz="1600" dirty="0" err="1" smtClean="0"/>
              <a:t>empid</a:t>
            </a:r>
            <a:r>
              <a:rPr lang="en-IE" sz="1600" dirty="0" smtClean="0"/>
              <a:t> from the appropriate </a:t>
            </a:r>
            <a:r>
              <a:rPr lang="en-IE" sz="1600" dirty="0" err="1" smtClean="0"/>
              <a:t>JTextFields</a:t>
            </a:r>
            <a:endParaRPr lang="en-IE" sz="1600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Check to see which radio button was selected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Grab remaining information according to which radio button was selected.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Create a new temp Employee object, constructed to appropriate class and add information to this object.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Re-set all the </a:t>
            </a:r>
            <a:r>
              <a:rPr lang="en-IE" sz="1600" dirty="0" err="1" smtClean="0"/>
              <a:t>textfields</a:t>
            </a:r>
            <a:r>
              <a:rPr lang="en-IE" sz="1600" dirty="0" smtClean="0"/>
              <a:t> to be blank.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Add the temp employee object to the employee array. 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Increment the </a:t>
            </a:r>
            <a:r>
              <a:rPr lang="en-IE" sz="1600" dirty="0" err="1" smtClean="0"/>
              <a:t>empCount</a:t>
            </a:r>
            <a:r>
              <a:rPr lang="en-IE" sz="1600" dirty="0" smtClean="0"/>
              <a:t>. </a:t>
            </a:r>
          </a:p>
        </p:txBody>
      </p:sp>
      <p:pic>
        <p:nvPicPr>
          <p:cNvPr id="6146" name="Picture 2" descr="W:\2012-2013\Object Oriented Programming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0" y="976521"/>
            <a:ext cx="5136463" cy="55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4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074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2/3 – Functionality behind </a:t>
            </a:r>
            <a:r>
              <a:rPr lang="en-IE" dirty="0" err="1" smtClean="0"/>
              <a:t>ViewAll</a:t>
            </a:r>
            <a:r>
              <a:rPr lang="en-IE" dirty="0" smtClean="0"/>
              <a:t> Button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481" y="1457228"/>
            <a:ext cx="7610476" cy="5102192"/>
          </a:xfrm>
        </p:spPr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IE" dirty="0" err="1" smtClean="0"/>
              <a:t>ViewAll</a:t>
            </a:r>
            <a:r>
              <a:rPr lang="en-IE" dirty="0" smtClean="0"/>
              <a:t> button </a:t>
            </a:r>
            <a:r>
              <a:rPr lang="en-IE" dirty="0"/>
              <a:t>allows us </a:t>
            </a:r>
            <a:r>
              <a:rPr lang="en-IE" dirty="0" smtClean="0"/>
              <a:t>to view ALL of the  </a:t>
            </a:r>
            <a:r>
              <a:rPr lang="en-IE" dirty="0"/>
              <a:t>employee </a:t>
            </a:r>
            <a:r>
              <a:rPr lang="en-IE" dirty="0" smtClean="0"/>
              <a:t>saved in our Employee Array.  Each Employee is outputted in a </a:t>
            </a:r>
            <a:r>
              <a:rPr lang="en-IE" dirty="0" err="1" smtClean="0"/>
              <a:t>JOptionPane</a:t>
            </a:r>
            <a:r>
              <a:rPr lang="en-IE" dirty="0" smtClean="0"/>
              <a:t> window. When the button is clicked the following should happen:</a:t>
            </a:r>
            <a:endParaRPr lang="en-IE" dirty="0"/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Declare a temporary Employee object called e.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Iterate through the Employee array (</a:t>
            </a:r>
            <a:r>
              <a:rPr lang="en-IE" sz="1600" dirty="0" err="1" smtClean="0"/>
              <a:t>emp</a:t>
            </a:r>
            <a:r>
              <a:rPr lang="en-IE" sz="1600" dirty="0" smtClean="0"/>
              <a:t>) using </a:t>
            </a:r>
            <a:r>
              <a:rPr lang="en-IE" sz="1600" dirty="0" err="1" smtClean="0"/>
              <a:t>empCount</a:t>
            </a:r>
            <a:r>
              <a:rPr lang="en-IE" sz="1600" dirty="0" smtClean="0"/>
              <a:t>. </a:t>
            </a:r>
            <a:endParaRPr lang="en-IE" sz="1600" dirty="0"/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Set the temporary Employee object equal to the current Employee object in the array.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Get the name and </a:t>
            </a:r>
            <a:r>
              <a:rPr lang="en-IE" sz="1600" dirty="0" err="1" smtClean="0"/>
              <a:t>empid</a:t>
            </a:r>
            <a:r>
              <a:rPr lang="en-IE" sz="1600" dirty="0" smtClean="0"/>
              <a:t> from the object e.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Check </a:t>
            </a:r>
            <a:r>
              <a:rPr lang="en-IE" sz="1600" dirty="0"/>
              <a:t>to </a:t>
            </a:r>
            <a:r>
              <a:rPr lang="en-IE" sz="1600" dirty="0" smtClean="0"/>
              <a:t>see what type of Employee we are looking at (using the </a:t>
            </a:r>
            <a:r>
              <a:rPr lang="en-IE" sz="1600" dirty="0" err="1" smtClean="0"/>
              <a:t>instanceof</a:t>
            </a:r>
            <a:r>
              <a:rPr lang="en-IE" sz="1600" dirty="0" smtClean="0"/>
              <a:t> keyword) and grab the relevant information.  </a:t>
            </a:r>
            <a:endParaRPr lang="en-IE" sz="1600" dirty="0"/>
          </a:p>
          <a:p>
            <a:pPr marL="692150" lvl="1" indent="-342900">
              <a:buFont typeface="+mj-lt"/>
              <a:buAutoNum type="arabicPeriod"/>
            </a:pPr>
            <a:r>
              <a:rPr lang="en-IE" sz="1600" dirty="0" smtClean="0"/>
              <a:t>Output all information for particular Employee using </a:t>
            </a:r>
            <a:r>
              <a:rPr lang="en-IE" sz="1600" dirty="0" err="1" smtClean="0"/>
              <a:t>JOptionPane</a:t>
            </a:r>
            <a:r>
              <a:rPr lang="en-IE" sz="1600" dirty="0" smtClean="0"/>
              <a:t>. 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563549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074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2/3 – Functionality behind </a:t>
            </a:r>
            <a:r>
              <a:rPr lang="en-IE" dirty="0" err="1" smtClean="0"/>
              <a:t>ViewAll</a:t>
            </a:r>
            <a:r>
              <a:rPr lang="en-IE" dirty="0" smtClean="0"/>
              <a:t> Button</a:t>
            </a:r>
            <a:endParaRPr lang="en-IE" dirty="0"/>
          </a:p>
        </p:txBody>
      </p:sp>
      <p:pic>
        <p:nvPicPr>
          <p:cNvPr id="7170" name="Picture 2" descr="W:\2012-2013\Object Oriented Programming\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8" y="1489931"/>
            <a:ext cx="7705561" cy="50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2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333" y="2407099"/>
            <a:ext cx="7610476" cy="4126162"/>
          </a:xfrm>
        </p:spPr>
        <p:txBody>
          <a:bodyPr>
            <a:normAutofit/>
          </a:bodyPr>
          <a:lstStyle/>
          <a:p>
            <a:r>
              <a:rPr lang="en-US" dirty="0" smtClean="0"/>
              <a:t>Like primitive data types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– we can have arrays of objects. </a:t>
            </a:r>
          </a:p>
          <a:p>
            <a:r>
              <a:rPr lang="en-US" dirty="0" smtClean="0"/>
              <a:t>An array of objects is declared in the same way.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declares an array of length 10 of object called </a:t>
            </a:r>
            <a:r>
              <a:rPr lang="en-US" dirty="0" err="1" smtClean="0"/>
              <a:t>objectName</a:t>
            </a:r>
            <a:r>
              <a:rPr lang="en-US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1188" y="3929609"/>
            <a:ext cx="7610476" cy="1275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MyClass</a:t>
            </a:r>
            <a:r>
              <a:rPr lang="en-US" dirty="0" smtClean="0">
                <a:latin typeface="Courier New"/>
                <a:cs typeface="Courier New"/>
              </a:rPr>
              <a:t> [] </a:t>
            </a:r>
            <a:r>
              <a:rPr lang="en-US" dirty="0" err="1" smtClean="0">
                <a:latin typeface="Courier New"/>
                <a:cs typeface="Courier New"/>
              </a:rPr>
              <a:t>objectName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objectName</a:t>
            </a:r>
            <a:r>
              <a:rPr lang="en-US" dirty="0" smtClean="0">
                <a:latin typeface="Courier New"/>
                <a:cs typeface="Courier New"/>
              </a:rPr>
              <a:t> = new </a:t>
            </a:r>
            <a:r>
              <a:rPr lang="en-US" dirty="0" err="1" smtClean="0">
                <a:latin typeface="Courier New"/>
                <a:cs typeface="Courier New"/>
              </a:rPr>
              <a:t>MyClass</a:t>
            </a:r>
            <a:r>
              <a:rPr lang="en-US" dirty="0" smtClean="0">
                <a:latin typeface="Courier New"/>
                <a:cs typeface="Courier New"/>
              </a:rPr>
              <a:t> [10];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60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82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2/3 – Functionality behind </a:t>
            </a:r>
            <a:r>
              <a:rPr lang="en-IE" dirty="0" smtClean="0"/>
              <a:t>Search Button</a:t>
            </a:r>
            <a:endParaRPr lang="en-I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3512" y="1405955"/>
            <a:ext cx="7610476" cy="5102192"/>
          </a:xfrm>
        </p:spPr>
        <p:txBody>
          <a:bodyPr>
            <a:normAutofit/>
          </a:bodyPr>
          <a:lstStyle/>
          <a:p>
            <a:r>
              <a:rPr lang="en-IE" sz="1800" dirty="0"/>
              <a:t>The </a:t>
            </a:r>
            <a:r>
              <a:rPr lang="en-IE" sz="1800" dirty="0" smtClean="0"/>
              <a:t>Search button </a:t>
            </a:r>
            <a:r>
              <a:rPr lang="en-IE" sz="1800" dirty="0"/>
              <a:t>allows us </a:t>
            </a:r>
            <a:r>
              <a:rPr lang="en-IE" sz="1800" dirty="0" smtClean="0"/>
              <a:t>to </a:t>
            </a:r>
            <a:r>
              <a:rPr lang="en-IE" sz="1800" dirty="0" err="1" smtClean="0"/>
              <a:t>serach</a:t>
            </a:r>
            <a:r>
              <a:rPr lang="en-IE" sz="1800" dirty="0" smtClean="0"/>
              <a:t> for a particular Employee in the Employee array output their details in a </a:t>
            </a:r>
            <a:r>
              <a:rPr lang="en-IE" sz="1800" dirty="0" err="1" smtClean="0"/>
              <a:t>JOptionPane</a:t>
            </a:r>
            <a:r>
              <a:rPr lang="en-IE" sz="1800" dirty="0" smtClean="0"/>
              <a:t> window. When the button is clicked the following should happen:</a:t>
            </a:r>
            <a:endParaRPr lang="en-IE" sz="1800" dirty="0"/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Declare a temporary Employee object called e.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Grab the name and </a:t>
            </a:r>
            <a:r>
              <a:rPr lang="en-IE" sz="1700" dirty="0" err="1" smtClean="0"/>
              <a:t>empid</a:t>
            </a:r>
            <a:r>
              <a:rPr lang="en-IE" sz="1700" dirty="0" smtClean="0"/>
              <a:t> from the relevant </a:t>
            </a:r>
            <a:r>
              <a:rPr lang="en-IE" sz="1700" dirty="0" err="1" smtClean="0"/>
              <a:t>JTextField</a:t>
            </a:r>
            <a:r>
              <a:rPr lang="en-IE" sz="1700" dirty="0" smtClean="0"/>
              <a:t>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If neither have been set, show an error and bring user back to page.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If name or </a:t>
            </a:r>
            <a:r>
              <a:rPr lang="en-IE" sz="1700" dirty="0" err="1" smtClean="0"/>
              <a:t>empid</a:t>
            </a:r>
            <a:r>
              <a:rPr lang="en-IE" sz="1700" dirty="0" smtClean="0"/>
              <a:t> has been set, then iterate through Employee array until either the name in the </a:t>
            </a:r>
            <a:r>
              <a:rPr lang="en-IE" sz="1700" dirty="0" err="1" smtClean="0"/>
              <a:t>JTextField</a:t>
            </a:r>
            <a:r>
              <a:rPr lang="en-IE" sz="1700" dirty="0" smtClean="0"/>
              <a:t> matches the name in the array, or the </a:t>
            </a:r>
            <a:r>
              <a:rPr lang="en-IE" sz="1700" dirty="0" err="1" smtClean="0"/>
              <a:t>empid</a:t>
            </a:r>
            <a:r>
              <a:rPr lang="en-IE" sz="1700" dirty="0" smtClean="0"/>
              <a:t> in the </a:t>
            </a:r>
            <a:r>
              <a:rPr lang="en-IE" sz="1700" dirty="0" err="1" smtClean="0"/>
              <a:t>JTextField</a:t>
            </a:r>
            <a:r>
              <a:rPr lang="en-IE" sz="1700" dirty="0" smtClean="0"/>
              <a:t> matches the </a:t>
            </a:r>
            <a:r>
              <a:rPr lang="en-IE" sz="1700" dirty="0" err="1" smtClean="0"/>
              <a:t>empid</a:t>
            </a:r>
            <a:r>
              <a:rPr lang="en-IE" sz="1700" dirty="0" smtClean="0"/>
              <a:t> in the array. </a:t>
            </a:r>
            <a:endParaRPr lang="en-IE" sz="1700" dirty="0"/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Check </a:t>
            </a:r>
            <a:r>
              <a:rPr lang="en-IE" sz="1700" dirty="0"/>
              <a:t>to </a:t>
            </a:r>
            <a:r>
              <a:rPr lang="en-IE" sz="1700" dirty="0" smtClean="0"/>
              <a:t>see what type of Employee we are looking at (using the </a:t>
            </a:r>
            <a:r>
              <a:rPr lang="en-IE" sz="1700" dirty="0" err="1" smtClean="0"/>
              <a:t>instanceof</a:t>
            </a:r>
            <a:r>
              <a:rPr lang="en-IE" sz="1700" dirty="0" smtClean="0"/>
              <a:t> keyword) and grab the relevant information.  </a:t>
            </a:r>
            <a:endParaRPr lang="en-IE" sz="1700" dirty="0"/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Output all information for particular Employee using </a:t>
            </a:r>
            <a:r>
              <a:rPr lang="en-IE" sz="1700" dirty="0" err="1" smtClean="0"/>
              <a:t>JOptionPane</a:t>
            </a:r>
            <a:r>
              <a:rPr lang="en-IE" sz="1600" dirty="0" smtClean="0"/>
              <a:t>. 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955202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9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2/3 – Functionality behind </a:t>
            </a:r>
            <a:r>
              <a:rPr lang="en-IE" dirty="0" smtClean="0"/>
              <a:t>Search Button</a:t>
            </a:r>
            <a:endParaRPr lang="en-IE" dirty="0"/>
          </a:p>
        </p:txBody>
      </p:sp>
      <p:pic>
        <p:nvPicPr>
          <p:cNvPr id="8194" name="Picture 2" descr="W:\2012-2013\Object Oriented Programming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6" y="1292685"/>
            <a:ext cx="7625178" cy="533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82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07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2/3 – Functionality behind </a:t>
            </a:r>
            <a:r>
              <a:rPr lang="en-IE" dirty="0" smtClean="0"/>
              <a:t>Delete Button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408922"/>
            <a:ext cx="7610476" cy="4857407"/>
          </a:xfrm>
        </p:spPr>
        <p:txBody>
          <a:bodyPr>
            <a:normAutofit/>
          </a:bodyPr>
          <a:lstStyle/>
          <a:p>
            <a:r>
              <a:rPr lang="en-IE" sz="1800" dirty="0"/>
              <a:t>The </a:t>
            </a:r>
            <a:r>
              <a:rPr lang="en-IE" sz="1800" dirty="0" smtClean="0"/>
              <a:t>Delete button </a:t>
            </a:r>
            <a:r>
              <a:rPr lang="en-IE" sz="1800" dirty="0"/>
              <a:t>allows us to </a:t>
            </a:r>
            <a:r>
              <a:rPr lang="en-IE" sz="1800" dirty="0" smtClean="0"/>
              <a:t>delete a </a:t>
            </a:r>
            <a:r>
              <a:rPr lang="en-IE" sz="1800" dirty="0"/>
              <a:t>particular Employee in the Employee </a:t>
            </a:r>
            <a:r>
              <a:rPr lang="en-IE" sz="1800" dirty="0" smtClean="0"/>
              <a:t>array. When </a:t>
            </a:r>
            <a:r>
              <a:rPr lang="en-IE" sz="1800" dirty="0"/>
              <a:t>the button is clicked the following should happen: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/>
              <a:t>Declare a temporary Employee object called e.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/>
              <a:t>Grab the name and </a:t>
            </a:r>
            <a:r>
              <a:rPr lang="en-IE" sz="1700" dirty="0" err="1"/>
              <a:t>empid</a:t>
            </a:r>
            <a:r>
              <a:rPr lang="en-IE" sz="1700" dirty="0"/>
              <a:t> from the relevant </a:t>
            </a:r>
            <a:r>
              <a:rPr lang="en-IE" sz="1700" dirty="0" err="1"/>
              <a:t>JTextField</a:t>
            </a:r>
            <a:r>
              <a:rPr lang="en-IE" sz="1700" dirty="0"/>
              <a:t>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/>
              <a:t>If </a:t>
            </a:r>
            <a:r>
              <a:rPr lang="en-IE" sz="1700" dirty="0" smtClean="0"/>
              <a:t>both have not been </a:t>
            </a:r>
            <a:r>
              <a:rPr lang="en-IE" sz="1700" dirty="0"/>
              <a:t>set, show an error and bring user back to page.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If both </a:t>
            </a:r>
            <a:r>
              <a:rPr lang="en-IE" sz="1700" dirty="0"/>
              <a:t>name </a:t>
            </a:r>
            <a:r>
              <a:rPr lang="en-IE" sz="1700" dirty="0" smtClean="0"/>
              <a:t>and  </a:t>
            </a:r>
            <a:r>
              <a:rPr lang="en-IE" sz="1700" dirty="0" err="1"/>
              <a:t>empid</a:t>
            </a:r>
            <a:r>
              <a:rPr lang="en-IE" sz="1700" dirty="0"/>
              <a:t> </a:t>
            </a:r>
            <a:r>
              <a:rPr lang="en-IE" sz="1700" dirty="0" smtClean="0"/>
              <a:t>have </a:t>
            </a:r>
            <a:r>
              <a:rPr lang="en-IE" sz="1700" dirty="0"/>
              <a:t>been set, then iterate through Employee array until </a:t>
            </a:r>
            <a:r>
              <a:rPr lang="en-IE" sz="1700" dirty="0" smtClean="0"/>
              <a:t>both the </a:t>
            </a:r>
            <a:r>
              <a:rPr lang="en-IE" sz="1700" dirty="0"/>
              <a:t>name in the </a:t>
            </a:r>
            <a:r>
              <a:rPr lang="en-IE" sz="1700" dirty="0" err="1"/>
              <a:t>JTextField</a:t>
            </a:r>
            <a:r>
              <a:rPr lang="en-IE" sz="1700" dirty="0"/>
              <a:t> matches the name in the array, </a:t>
            </a:r>
            <a:r>
              <a:rPr lang="en-IE" sz="1700" dirty="0" smtClean="0"/>
              <a:t>and </a:t>
            </a:r>
            <a:r>
              <a:rPr lang="en-IE" sz="1700" dirty="0"/>
              <a:t>the </a:t>
            </a:r>
            <a:r>
              <a:rPr lang="en-IE" sz="1700" dirty="0" err="1"/>
              <a:t>empid</a:t>
            </a:r>
            <a:r>
              <a:rPr lang="en-IE" sz="1700" dirty="0"/>
              <a:t> in the </a:t>
            </a:r>
            <a:r>
              <a:rPr lang="en-IE" sz="1700" dirty="0" err="1"/>
              <a:t>JTextField</a:t>
            </a:r>
            <a:r>
              <a:rPr lang="en-IE" sz="1700" dirty="0"/>
              <a:t> matches the </a:t>
            </a:r>
            <a:r>
              <a:rPr lang="en-IE" sz="1700" dirty="0" err="1"/>
              <a:t>empid</a:t>
            </a:r>
            <a:r>
              <a:rPr lang="en-IE" sz="1700" dirty="0"/>
              <a:t> in the array.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Set the Employee in question </a:t>
            </a:r>
            <a:r>
              <a:rPr lang="en-IE" sz="1700" dirty="0" err="1" smtClean="0"/>
              <a:t>emp</a:t>
            </a:r>
            <a:r>
              <a:rPr lang="en-IE" sz="1700" dirty="0" smtClean="0"/>
              <a:t>[i] to equal the last Employee in the array </a:t>
            </a:r>
            <a:r>
              <a:rPr lang="en-IE" sz="1700" dirty="0" err="1" smtClean="0"/>
              <a:t>emp</a:t>
            </a:r>
            <a:r>
              <a:rPr lang="en-IE" sz="1700" dirty="0" smtClean="0"/>
              <a:t>[empCount-1].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sz="1700" dirty="0" smtClean="0"/>
              <a:t>Decrement the </a:t>
            </a:r>
            <a:r>
              <a:rPr lang="en-IE" sz="1700" dirty="0" err="1" smtClean="0"/>
              <a:t>empCount</a:t>
            </a:r>
            <a:r>
              <a:rPr lang="en-IE" sz="1700" dirty="0" smtClean="0"/>
              <a:t> by 1. </a:t>
            </a:r>
            <a:endParaRPr lang="en-IE" sz="1700" dirty="0"/>
          </a:p>
          <a:p>
            <a:pPr marL="692150" lvl="1" indent="-342900">
              <a:buFont typeface="+mj-lt"/>
              <a:buAutoNum type="arabicPeriod"/>
            </a:pPr>
            <a:r>
              <a:rPr lang="en-IE" sz="1700" dirty="0"/>
              <a:t>Output </a:t>
            </a:r>
            <a:r>
              <a:rPr lang="en-IE" sz="1700" dirty="0" smtClean="0"/>
              <a:t>a message saying “Successful Deletion” and break out of the loop.</a:t>
            </a:r>
            <a:endParaRPr lang="en-IE" sz="16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649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IE" dirty="0"/>
              <a:t>Step 2/3 – Functionality behind </a:t>
            </a:r>
            <a:r>
              <a:rPr lang="en-IE" dirty="0" smtClean="0"/>
              <a:t>Delete Button</a:t>
            </a:r>
            <a:endParaRPr lang="en-IE" dirty="0"/>
          </a:p>
        </p:txBody>
      </p:sp>
      <p:pic>
        <p:nvPicPr>
          <p:cNvPr id="9218" name="Picture 2" descr="W:\2012-2013\Object Oriented Programming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0" y="1984374"/>
            <a:ext cx="8733453" cy="383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4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0754"/>
            <a:ext cx="8913813" cy="914400"/>
          </a:xfrm>
        </p:spPr>
        <p:txBody>
          <a:bodyPr/>
          <a:lstStyle/>
          <a:p>
            <a:r>
              <a:rPr lang="en-IE" dirty="0" smtClean="0"/>
              <a:t>Step 4:  Set GUI class to Visible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92" y="1531872"/>
            <a:ext cx="7610476" cy="3670767"/>
          </a:xfrm>
        </p:spPr>
        <p:txBody>
          <a:bodyPr/>
          <a:lstStyle/>
          <a:p>
            <a:r>
              <a:rPr lang="en-IE" dirty="0"/>
              <a:t>In the Main class </a:t>
            </a:r>
            <a:r>
              <a:rPr lang="en-IE" dirty="0" smtClean="0"/>
              <a:t>in the main </a:t>
            </a:r>
            <a:r>
              <a:rPr lang="en-IE" dirty="0"/>
              <a:t>method, declare and create our GUI </a:t>
            </a:r>
            <a:r>
              <a:rPr lang="en-IE" dirty="0" smtClean="0"/>
              <a:t>object. </a:t>
            </a:r>
          </a:p>
          <a:p>
            <a:r>
              <a:rPr lang="en-IE" dirty="0" smtClean="0"/>
              <a:t>Set this object’s visibility to be true. </a:t>
            </a:r>
            <a:endParaRPr lang="en-IE" dirty="0"/>
          </a:p>
          <a:p>
            <a:endParaRPr lang="en-IE" dirty="0"/>
          </a:p>
        </p:txBody>
      </p:sp>
      <p:pic>
        <p:nvPicPr>
          <p:cNvPr id="10243" name="Picture 3" descr="W:\2012-2013\Object Oriented Programming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86" y="2821367"/>
            <a:ext cx="5892865" cy="37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Assigning Values 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might have more than one attribute, so assigning values to array of object is slightly more complicated. </a:t>
            </a:r>
          </a:p>
          <a:p>
            <a:r>
              <a:rPr lang="en-US" dirty="0" smtClean="0"/>
              <a:t>Let’s continue with our Employee Example. </a:t>
            </a:r>
          </a:p>
          <a:p>
            <a:r>
              <a:rPr lang="en-US" dirty="0" smtClean="0"/>
              <a:t>A basic Employee has a name and an </a:t>
            </a:r>
            <a:r>
              <a:rPr lang="en-US" dirty="0" err="1" smtClean="0"/>
              <a:t>empId</a:t>
            </a:r>
            <a:r>
              <a:rPr lang="en-US" dirty="0" smtClean="0"/>
              <a:t> number.</a:t>
            </a:r>
            <a:endParaRPr lang="en-US" dirty="0"/>
          </a:p>
          <a:p>
            <a:r>
              <a:rPr lang="en-US" dirty="0" smtClean="0"/>
              <a:t>There are associated setter / getter methods.</a:t>
            </a:r>
          </a:p>
        </p:txBody>
      </p:sp>
    </p:spTree>
    <p:extLst>
      <p:ext uri="{BB962C8B-B14F-4D97-AF65-F5344CB8AC3E}">
        <p14:creationId xmlns:p14="http://schemas.microsoft.com/office/powerpoint/2010/main" val="19984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750" y="2430185"/>
            <a:ext cx="7610476" cy="37381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Employee{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private String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Employee(){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latin typeface="Courier New"/>
                <a:cs typeface="Courier New"/>
              </a:rPr>
              <a:t>setEmpId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1800" dirty="0" err="1" smtClean="0">
                <a:latin typeface="Courier New"/>
                <a:cs typeface="Courier New"/>
              </a:rPr>
              <a:t>this.empId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latin typeface="Courier New"/>
                <a:cs typeface="Courier New"/>
              </a:rPr>
              <a:t>setName</a:t>
            </a:r>
            <a:r>
              <a:rPr lang="en-US" sz="1800" dirty="0" smtClean="0">
                <a:latin typeface="Courier New"/>
                <a:cs typeface="Courier New"/>
              </a:rPr>
              <a:t>(String name){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1800" dirty="0" err="1" smtClean="0">
                <a:latin typeface="Courier New"/>
                <a:cs typeface="Courier New"/>
              </a:rPr>
              <a:t>this.name</a:t>
            </a:r>
            <a:r>
              <a:rPr lang="en-US" sz="1800" dirty="0" smtClean="0">
                <a:latin typeface="Courier New"/>
                <a:cs typeface="Courier New"/>
              </a:rPr>
              <a:t> =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getEmpId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return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String </a:t>
            </a:r>
            <a:r>
              <a:rPr lang="en-US" sz="1800" dirty="0" err="1" smtClean="0">
                <a:latin typeface="Courier New"/>
                <a:cs typeface="Courier New"/>
              </a:rPr>
              <a:t>getName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return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}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87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the Employee class to illustrate the use of arrays of objects.</a:t>
            </a:r>
          </a:p>
          <a:p>
            <a:r>
              <a:rPr lang="en-US" dirty="0" smtClean="0"/>
              <a:t>Let’s declare an Employee object and assign the values (Frank, 101) to it.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access its data via its setter and getter methods.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051" y="4168739"/>
            <a:ext cx="7610476" cy="1428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Employee e = new Employee 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e.setName</a:t>
            </a:r>
            <a:r>
              <a:rPr lang="en-US" sz="1600" dirty="0" smtClean="0">
                <a:latin typeface="Courier New"/>
                <a:cs typeface="Courier New"/>
              </a:rPr>
              <a:t>(“Frank”);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e.setEmpId</a:t>
            </a:r>
            <a:r>
              <a:rPr lang="en-US" sz="1600" dirty="0" smtClean="0">
                <a:latin typeface="Courier New"/>
                <a:cs typeface="Courier New"/>
              </a:rPr>
              <a:t>(101);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String name = </a:t>
            </a:r>
            <a:r>
              <a:rPr lang="en-US" sz="1600" dirty="0" err="1" smtClean="0">
                <a:latin typeface="Courier New"/>
                <a:cs typeface="Courier New"/>
              </a:rPr>
              <a:t>e.getName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empID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e.getEmpId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538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186B543-5628-604D-9E5D-0B8E03EEBABA}" type="slidenum">
              <a:rPr lang="en-GB" sz="1400"/>
              <a:pPr eaLnBrk="1" hangingPunct="1"/>
              <a:t>7</a:t>
            </a:fld>
            <a:endParaRPr lang="en-GB" sz="1400"/>
          </a:p>
        </p:txBody>
      </p:sp>
      <p:grpSp>
        <p:nvGrpSpPr>
          <p:cNvPr id="12292" name="Group 120"/>
          <p:cNvGrpSpPr>
            <a:grpSpLocks/>
          </p:cNvGrpSpPr>
          <p:nvPr/>
        </p:nvGrpSpPr>
        <p:grpSpPr bwMode="auto">
          <a:xfrm>
            <a:off x="1420813" y="2073275"/>
            <a:ext cx="6942137" cy="3875088"/>
            <a:chOff x="895" y="1306"/>
            <a:chExt cx="4373" cy="2441"/>
          </a:xfrm>
        </p:grpSpPr>
        <p:sp>
          <p:nvSpPr>
            <p:cNvPr id="12355" name="Rectangle 13"/>
            <p:cNvSpPr>
              <a:spLocks noChangeArrowheads="1"/>
            </p:cNvSpPr>
            <p:nvPr/>
          </p:nvSpPr>
          <p:spPr bwMode="auto">
            <a:xfrm>
              <a:off x="895" y="1306"/>
              <a:ext cx="4373" cy="2441"/>
            </a:xfrm>
            <a:prstGeom prst="rect">
              <a:avLst/>
            </a:prstGeom>
            <a:solidFill>
              <a:srgbClr val="ECF9FE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2356" name="Group 25"/>
            <p:cNvGrpSpPr>
              <a:grpSpLocks/>
            </p:cNvGrpSpPr>
            <p:nvPr/>
          </p:nvGrpSpPr>
          <p:grpSpPr bwMode="auto">
            <a:xfrm>
              <a:off x="1459" y="2701"/>
              <a:ext cx="3694" cy="486"/>
              <a:chOff x="1459" y="2293"/>
              <a:chExt cx="3694" cy="516"/>
            </a:xfrm>
          </p:grpSpPr>
          <p:sp>
            <p:nvSpPr>
              <p:cNvPr id="12363" name="Rectangle 26"/>
              <p:cNvSpPr>
                <a:spLocks noChangeArrowheads="1"/>
              </p:cNvSpPr>
              <p:nvPr/>
            </p:nvSpPr>
            <p:spPr bwMode="auto">
              <a:xfrm>
                <a:off x="1459" y="2502"/>
                <a:ext cx="3694" cy="307"/>
              </a:xfrm>
              <a:prstGeom prst="rect">
                <a:avLst/>
              </a:prstGeom>
              <a:solidFill>
                <a:srgbClr val="F7F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64" name="Line 27"/>
              <p:cNvSpPr>
                <a:spLocks noChangeShapeType="1"/>
              </p:cNvSpPr>
              <p:nvPr/>
            </p:nvSpPr>
            <p:spPr bwMode="auto">
              <a:xfrm>
                <a:off x="175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65" name="Line 28"/>
              <p:cNvSpPr>
                <a:spLocks noChangeShapeType="1"/>
              </p:cNvSpPr>
              <p:nvPr/>
            </p:nvSpPr>
            <p:spPr bwMode="auto">
              <a:xfrm>
                <a:off x="206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66" name="Line 29"/>
              <p:cNvSpPr>
                <a:spLocks noChangeShapeType="1"/>
              </p:cNvSpPr>
              <p:nvPr/>
            </p:nvSpPr>
            <p:spPr bwMode="auto">
              <a:xfrm>
                <a:off x="2995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67" name="Line 30"/>
              <p:cNvSpPr>
                <a:spLocks noChangeShapeType="1"/>
              </p:cNvSpPr>
              <p:nvPr/>
            </p:nvSpPr>
            <p:spPr bwMode="auto">
              <a:xfrm>
                <a:off x="2377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68" name="Line 31"/>
              <p:cNvSpPr>
                <a:spLocks noChangeShapeType="1"/>
              </p:cNvSpPr>
              <p:nvPr/>
            </p:nvSpPr>
            <p:spPr bwMode="auto">
              <a:xfrm>
                <a:off x="2686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69" name="Line 32"/>
              <p:cNvSpPr>
                <a:spLocks noChangeShapeType="1"/>
              </p:cNvSpPr>
              <p:nvPr/>
            </p:nvSpPr>
            <p:spPr bwMode="auto">
              <a:xfrm>
                <a:off x="3921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70" name="Line 33"/>
              <p:cNvSpPr>
                <a:spLocks noChangeShapeType="1"/>
              </p:cNvSpPr>
              <p:nvPr/>
            </p:nvSpPr>
            <p:spPr bwMode="auto">
              <a:xfrm>
                <a:off x="4230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71" name="Line 34"/>
              <p:cNvSpPr>
                <a:spLocks noChangeShapeType="1"/>
              </p:cNvSpPr>
              <p:nvPr/>
            </p:nvSpPr>
            <p:spPr bwMode="auto">
              <a:xfrm>
                <a:off x="484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72" name="Line 35"/>
              <p:cNvSpPr>
                <a:spLocks noChangeShapeType="1"/>
              </p:cNvSpPr>
              <p:nvPr/>
            </p:nvSpPr>
            <p:spPr bwMode="auto">
              <a:xfrm>
                <a:off x="453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12373" name="Group 36"/>
              <p:cNvGrpSpPr>
                <a:grpSpLocks/>
              </p:cNvGrpSpPr>
              <p:nvPr/>
            </p:nvGrpSpPr>
            <p:grpSpPr bwMode="auto">
              <a:xfrm>
                <a:off x="1522" y="2293"/>
                <a:ext cx="3628" cy="265"/>
                <a:chOff x="577" y="1830"/>
                <a:chExt cx="5135" cy="504"/>
              </a:xfrm>
            </p:grpSpPr>
            <p:sp>
              <p:nvSpPr>
                <p:cNvPr id="1237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77" y="1830"/>
                  <a:ext cx="290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237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02" y="1830"/>
                  <a:ext cx="290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238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25" y="1830"/>
                  <a:ext cx="290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1238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852" y="1830"/>
                  <a:ext cx="290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1238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75" y="1830"/>
                  <a:ext cx="291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1238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44" y="1830"/>
                  <a:ext cx="164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endParaRPr lang="en-GB" sz="20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1238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170" y="1830"/>
                  <a:ext cx="164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endParaRPr lang="en-GB" sz="20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1238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619" y="1830"/>
                  <a:ext cx="164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endParaRPr lang="en-GB" sz="20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1238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032" y="1830"/>
                  <a:ext cx="416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238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45" y="1830"/>
                  <a:ext cx="416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17</a:t>
                  </a:r>
                </a:p>
              </p:txBody>
            </p:sp>
            <p:sp>
              <p:nvSpPr>
                <p:cNvPr id="1238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827" y="1830"/>
                  <a:ext cx="417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18</a:t>
                  </a:r>
                </a:p>
              </p:txBody>
            </p:sp>
            <p:sp>
              <p:nvSpPr>
                <p:cNvPr id="1238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96" y="1830"/>
                  <a:ext cx="416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19</a:t>
                  </a:r>
                </a:p>
              </p:txBody>
            </p:sp>
          </p:grpSp>
          <p:grpSp>
            <p:nvGrpSpPr>
              <p:cNvPr id="12374" name="Group 49"/>
              <p:cNvGrpSpPr>
                <a:grpSpLocks/>
              </p:cNvGrpSpPr>
              <p:nvPr/>
            </p:nvGrpSpPr>
            <p:grpSpPr bwMode="auto">
              <a:xfrm>
                <a:off x="3293" y="2636"/>
                <a:ext cx="257" cy="51"/>
                <a:chOff x="3293" y="2636"/>
                <a:chExt cx="257" cy="51"/>
              </a:xfrm>
            </p:grpSpPr>
            <p:sp>
              <p:nvSpPr>
                <p:cNvPr id="12375" name="Oval 50"/>
                <p:cNvSpPr>
                  <a:spLocks noChangeArrowheads="1"/>
                </p:cNvSpPr>
                <p:nvPr/>
              </p:nvSpPr>
              <p:spPr bwMode="auto">
                <a:xfrm rot="-5412583">
                  <a:off x="3289" y="2643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2376" name="Oval 51"/>
                <p:cNvSpPr>
                  <a:spLocks noChangeArrowheads="1"/>
                </p:cNvSpPr>
                <p:nvPr/>
              </p:nvSpPr>
              <p:spPr bwMode="auto">
                <a:xfrm rot="-5412583">
                  <a:off x="3396" y="2640"/>
                  <a:ext cx="48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2377" name="Oval 52"/>
                <p:cNvSpPr>
                  <a:spLocks noChangeArrowheads="1"/>
                </p:cNvSpPr>
                <p:nvPr/>
              </p:nvSpPr>
              <p:spPr bwMode="auto">
                <a:xfrm rot="-5412583">
                  <a:off x="3507" y="2642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grpSp>
          <p:nvGrpSpPr>
            <p:cNvPr id="12357" name="Group 70"/>
            <p:cNvGrpSpPr>
              <a:grpSpLocks/>
            </p:cNvGrpSpPr>
            <p:nvPr/>
          </p:nvGrpSpPr>
          <p:grpSpPr bwMode="auto">
            <a:xfrm>
              <a:off x="936" y="2314"/>
              <a:ext cx="662" cy="781"/>
              <a:chOff x="928" y="1829"/>
              <a:chExt cx="662" cy="817"/>
            </a:xfrm>
          </p:grpSpPr>
          <p:sp>
            <p:nvSpPr>
              <p:cNvPr id="12358" name="Text Box 18"/>
              <p:cNvSpPr txBox="1">
                <a:spLocks noChangeArrowheads="1"/>
              </p:cNvSpPr>
              <p:nvPr/>
            </p:nvSpPr>
            <p:spPr bwMode="auto">
              <a:xfrm>
                <a:off x="928" y="1829"/>
                <a:ext cx="662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>
                    <a:latin typeface="Arial" charset="0"/>
                  </a:rPr>
                  <a:t>person</a:t>
                </a:r>
              </a:p>
            </p:txBody>
          </p:sp>
          <p:sp>
            <p:nvSpPr>
              <p:cNvPr id="12359" name="Rectangle 19"/>
              <p:cNvSpPr>
                <a:spLocks noChangeArrowheads="1"/>
              </p:cNvSpPr>
              <p:nvPr/>
            </p:nvSpPr>
            <p:spPr bwMode="auto">
              <a:xfrm>
                <a:off x="1045" y="2061"/>
                <a:ext cx="372" cy="1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F8F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>
                  <a:latin typeface="Times New Roman" charset="0"/>
                </a:endParaRPr>
              </a:p>
            </p:txBody>
          </p:sp>
          <p:grpSp>
            <p:nvGrpSpPr>
              <p:cNvPr id="12360" name="Group 69"/>
              <p:cNvGrpSpPr>
                <a:grpSpLocks/>
              </p:cNvGrpSpPr>
              <p:nvPr/>
            </p:nvGrpSpPr>
            <p:grpSpPr bwMode="auto">
              <a:xfrm>
                <a:off x="1217" y="2141"/>
                <a:ext cx="220" cy="505"/>
                <a:chOff x="1217" y="2141"/>
                <a:chExt cx="220" cy="505"/>
              </a:xfrm>
            </p:grpSpPr>
            <p:sp>
              <p:nvSpPr>
                <p:cNvPr id="12361" name="Oval 21"/>
                <p:cNvSpPr>
                  <a:spLocks noChangeArrowheads="1"/>
                </p:cNvSpPr>
                <p:nvPr/>
              </p:nvSpPr>
              <p:spPr bwMode="auto">
                <a:xfrm>
                  <a:off x="1217" y="2141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2362" name="Freeform 68"/>
                <p:cNvSpPr>
                  <a:spLocks/>
                </p:cNvSpPr>
                <p:nvPr/>
              </p:nvSpPr>
              <p:spPr bwMode="auto">
                <a:xfrm>
                  <a:off x="1237" y="2170"/>
                  <a:ext cx="200" cy="476"/>
                </a:xfrm>
                <a:custGeom>
                  <a:avLst/>
                  <a:gdLst>
                    <a:gd name="T0" fmla="*/ 1 w 200"/>
                    <a:gd name="T1" fmla="*/ 0 h 476"/>
                    <a:gd name="T2" fmla="*/ 5 w 200"/>
                    <a:gd name="T3" fmla="*/ 214 h 476"/>
                    <a:gd name="T4" fmla="*/ 30 w 200"/>
                    <a:gd name="T5" fmla="*/ 380 h 476"/>
                    <a:gd name="T6" fmla="*/ 85 w 200"/>
                    <a:gd name="T7" fmla="*/ 460 h 476"/>
                    <a:gd name="T8" fmla="*/ 200 w 200"/>
                    <a:gd name="T9" fmla="*/ 476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" h="476">
                      <a:moveTo>
                        <a:pt x="1" y="0"/>
                      </a:moveTo>
                      <a:cubicBezTo>
                        <a:pt x="0" y="75"/>
                        <a:pt x="0" y="151"/>
                        <a:pt x="5" y="214"/>
                      </a:cubicBezTo>
                      <a:cubicBezTo>
                        <a:pt x="10" y="277"/>
                        <a:pt x="17" y="339"/>
                        <a:pt x="30" y="380"/>
                      </a:cubicBezTo>
                      <a:cubicBezTo>
                        <a:pt x="43" y="421"/>
                        <a:pt x="57" y="444"/>
                        <a:pt x="85" y="460"/>
                      </a:cubicBezTo>
                      <a:cubicBezTo>
                        <a:pt x="113" y="476"/>
                        <a:pt x="156" y="476"/>
                        <a:pt x="200" y="47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293" name="Rectangle 132"/>
          <p:cNvSpPr>
            <a:spLocks noChangeArrowheads="1"/>
          </p:cNvSpPr>
          <p:nvPr/>
        </p:nvSpPr>
        <p:spPr bwMode="auto">
          <a:xfrm>
            <a:off x="1600200" y="3289300"/>
            <a:ext cx="2451100" cy="368300"/>
          </a:xfrm>
          <a:prstGeom prst="rect">
            <a:avLst/>
          </a:prstGeom>
          <a:solidFill>
            <a:srgbClr val="ECF9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294" name="Text Box 122"/>
          <p:cNvSpPr txBox="1">
            <a:spLocks noChangeArrowheads="1"/>
          </p:cNvSpPr>
          <p:nvPr/>
        </p:nvSpPr>
        <p:spPr bwMode="auto">
          <a:xfrm>
            <a:off x="1600200" y="3187700"/>
            <a:ext cx="31496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ja-JP" sz="1400" b="1" dirty="0" err="1" smtClean="0">
                <a:solidFill>
                  <a:srgbClr val="000000"/>
                </a:solidFill>
              </a:rPr>
              <a:t>emp</a:t>
            </a:r>
            <a:r>
              <a:rPr lang="en-US" altLang="ja-JP" sz="1400" b="1" dirty="0" smtClean="0">
                <a:solidFill>
                  <a:srgbClr val="000000"/>
                </a:solidFill>
              </a:rPr>
              <a:t>= </a:t>
            </a:r>
            <a:r>
              <a:rPr lang="en-US" altLang="ja-JP" sz="1400" b="1" dirty="0">
                <a:solidFill>
                  <a:srgbClr val="000000"/>
                </a:solidFill>
              </a:rPr>
              <a:t>new </a:t>
            </a:r>
            <a:r>
              <a:rPr lang="en-US" altLang="ja-JP" sz="1400" b="1" dirty="0" smtClean="0">
                <a:solidFill>
                  <a:srgbClr val="000000"/>
                </a:solidFill>
              </a:rPr>
              <a:t>Employee[</a:t>
            </a:r>
            <a:r>
              <a:rPr lang="en-US" altLang="ja-JP" sz="1400" b="1" dirty="0">
                <a:solidFill>
                  <a:srgbClr val="000000"/>
                </a:solidFill>
              </a:rPr>
              <a:t>20];</a:t>
            </a:r>
          </a:p>
          <a:p>
            <a:pPr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12295" name="Rectangle 131"/>
          <p:cNvSpPr>
            <a:spLocks noChangeArrowheads="1"/>
          </p:cNvSpPr>
          <p:nvPr/>
        </p:nvSpPr>
        <p:spPr bwMode="auto">
          <a:xfrm>
            <a:off x="1600200" y="2260600"/>
            <a:ext cx="2044700" cy="393700"/>
          </a:xfrm>
          <a:prstGeom prst="rect">
            <a:avLst/>
          </a:prstGeom>
          <a:solidFill>
            <a:srgbClr val="ECF9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9589"/>
            <a:ext cx="9144000" cy="9342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Creating an Array of Person Objects</a:t>
            </a:r>
          </a:p>
        </p:txBody>
      </p:sp>
      <p:sp>
        <p:nvSpPr>
          <p:cNvPr id="12297" name="Text Box 5"/>
          <p:cNvSpPr txBox="1">
            <a:spLocks noChangeArrowheads="1"/>
          </p:cNvSpPr>
          <p:nvPr/>
        </p:nvSpPr>
        <p:spPr bwMode="auto">
          <a:xfrm>
            <a:off x="163513" y="4532313"/>
            <a:ext cx="12334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5151D"/>
                </a:solidFill>
              </a:rPr>
              <a:t>State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</a:rPr>
              <a:t>of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</a:rPr>
              <a:t>Memory</a:t>
            </a:r>
            <a:endParaRPr lang="en-US" altLang="ja-JP" sz="2000">
              <a:latin typeface="Times New Roman" charset="0"/>
            </a:endParaRPr>
          </a:p>
        </p:txBody>
      </p:sp>
      <p:sp>
        <p:nvSpPr>
          <p:cNvPr id="261132" name="AutoShape 12"/>
          <p:cNvSpPr>
            <a:spLocks noChangeArrowheads="1"/>
          </p:cNvSpPr>
          <p:nvPr/>
        </p:nvSpPr>
        <p:spPr bwMode="auto">
          <a:xfrm>
            <a:off x="5900738" y="22431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blurRad="63500" dist="89803" dir="2700000" algn="ctr" rotWithShape="0">
              <a:schemeClr val="tx1">
                <a:alpha val="74998"/>
              </a:schemeClr>
            </a:outerShdw>
          </a:effectLst>
        </p:spPr>
        <p:txBody>
          <a:bodyPr anchor="ctr"/>
          <a:lstStyle/>
          <a:p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Now the array for storing 20 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</a:rPr>
              <a:t>Employee objects </a:t>
            </a:r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is created, but the 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</a:rPr>
              <a:t>Employee objects </a:t>
            </a:r>
            <a:r>
              <a:rPr lang="en-US" altLang="ja-JP" sz="1400" dirty="0">
                <a:solidFill>
                  <a:srgbClr val="000000"/>
                </a:solidFill>
                <a:latin typeface="Arial" charset="0"/>
              </a:rPr>
              <a:t>themselves are not yet created.</a:t>
            </a:r>
          </a:p>
        </p:txBody>
      </p:sp>
      <p:grpSp>
        <p:nvGrpSpPr>
          <p:cNvPr id="12299" name="Group 117"/>
          <p:cNvGrpSpPr>
            <a:grpSpLocks/>
          </p:cNvGrpSpPr>
          <p:nvPr/>
        </p:nvGrpSpPr>
        <p:grpSpPr bwMode="auto">
          <a:xfrm>
            <a:off x="2481263" y="4772025"/>
            <a:ext cx="5570537" cy="461963"/>
            <a:chOff x="1563" y="2663"/>
            <a:chExt cx="3509" cy="298"/>
          </a:xfrm>
        </p:grpSpPr>
        <p:grpSp>
          <p:nvGrpSpPr>
            <p:cNvPr id="12310" name="Group 72"/>
            <p:cNvGrpSpPr>
              <a:grpSpLocks/>
            </p:cNvGrpSpPr>
            <p:nvPr/>
          </p:nvGrpSpPr>
          <p:grpSpPr bwMode="auto">
            <a:xfrm>
              <a:off x="1563" y="2663"/>
              <a:ext cx="97" cy="297"/>
              <a:chOff x="1709" y="2313"/>
              <a:chExt cx="97" cy="297"/>
            </a:xfrm>
          </p:grpSpPr>
          <p:sp>
            <p:nvSpPr>
              <p:cNvPr id="12351" name="Oval 73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52" name="Line 74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53" name="Line 75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54" name="Line 76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1" name="Group 77"/>
            <p:cNvGrpSpPr>
              <a:grpSpLocks/>
            </p:cNvGrpSpPr>
            <p:nvPr/>
          </p:nvGrpSpPr>
          <p:grpSpPr bwMode="auto">
            <a:xfrm>
              <a:off x="1870" y="2664"/>
              <a:ext cx="97" cy="297"/>
              <a:chOff x="1709" y="2313"/>
              <a:chExt cx="97" cy="297"/>
            </a:xfrm>
          </p:grpSpPr>
          <p:sp>
            <p:nvSpPr>
              <p:cNvPr id="12347" name="Oval 78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48" name="Line 79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49" name="Line 80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50" name="Line 81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2" name="Group 82"/>
            <p:cNvGrpSpPr>
              <a:grpSpLocks/>
            </p:cNvGrpSpPr>
            <p:nvPr/>
          </p:nvGrpSpPr>
          <p:grpSpPr bwMode="auto">
            <a:xfrm>
              <a:off x="2197" y="2663"/>
              <a:ext cx="97" cy="297"/>
              <a:chOff x="1709" y="2313"/>
              <a:chExt cx="97" cy="297"/>
            </a:xfrm>
          </p:grpSpPr>
          <p:sp>
            <p:nvSpPr>
              <p:cNvPr id="12343" name="Oval 83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44" name="Line 84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45" name="Line 85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46" name="Line 86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3" name="Group 87"/>
            <p:cNvGrpSpPr>
              <a:grpSpLocks/>
            </p:cNvGrpSpPr>
            <p:nvPr/>
          </p:nvGrpSpPr>
          <p:grpSpPr bwMode="auto">
            <a:xfrm>
              <a:off x="2478" y="2664"/>
              <a:ext cx="97" cy="297"/>
              <a:chOff x="1709" y="2313"/>
              <a:chExt cx="97" cy="297"/>
            </a:xfrm>
          </p:grpSpPr>
          <p:sp>
            <p:nvSpPr>
              <p:cNvPr id="12339" name="Oval 88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40" name="Line 89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41" name="Line 90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42" name="Line 91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4" name="Group 92"/>
            <p:cNvGrpSpPr>
              <a:grpSpLocks/>
            </p:cNvGrpSpPr>
            <p:nvPr/>
          </p:nvGrpSpPr>
          <p:grpSpPr bwMode="auto">
            <a:xfrm>
              <a:off x="2805" y="2664"/>
              <a:ext cx="97" cy="297"/>
              <a:chOff x="1709" y="2313"/>
              <a:chExt cx="97" cy="297"/>
            </a:xfrm>
          </p:grpSpPr>
          <p:sp>
            <p:nvSpPr>
              <p:cNvPr id="12335" name="Oval 93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36" name="Line 94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37" name="Line 95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38" name="Line 96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5" name="Group 97"/>
            <p:cNvGrpSpPr>
              <a:grpSpLocks/>
            </p:cNvGrpSpPr>
            <p:nvPr/>
          </p:nvGrpSpPr>
          <p:grpSpPr bwMode="auto">
            <a:xfrm>
              <a:off x="4027" y="2664"/>
              <a:ext cx="97" cy="297"/>
              <a:chOff x="1709" y="2313"/>
              <a:chExt cx="97" cy="297"/>
            </a:xfrm>
          </p:grpSpPr>
          <p:sp>
            <p:nvSpPr>
              <p:cNvPr id="12331" name="Oval 98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32" name="Line 99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33" name="Line 100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34" name="Line 101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6" name="Group 102"/>
            <p:cNvGrpSpPr>
              <a:grpSpLocks/>
            </p:cNvGrpSpPr>
            <p:nvPr/>
          </p:nvGrpSpPr>
          <p:grpSpPr bwMode="auto">
            <a:xfrm>
              <a:off x="4340" y="2664"/>
              <a:ext cx="97" cy="297"/>
              <a:chOff x="1709" y="2313"/>
              <a:chExt cx="97" cy="297"/>
            </a:xfrm>
          </p:grpSpPr>
          <p:sp>
            <p:nvSpPr>
              <p:cNvPr id="12327" name="Oval 103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28" name="Line 104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29" name="Line 105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30" name="Line 106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7" name="Group 107"/>
            <p:cNvGrpSpPr>
              <a:grpSpLocks/>
            </p:cNvGrpSpPr>
            <p:nvPr/>
          </p:nvGrpSpPr>
          <p:grpSpPr bwMode="auto">
            <a:xfrm>
              <a:off x="4654" y="2663"/>
              <a:ext cx="97" cy="297"/>
              <a:chOff x="1709" y="2313"/>
              <a:chExt cx="97" cy="297"/>
            </a:xfrm>
          </p:grpSpPr>
          <p:sp>
            <p:nvSpPr>
              <p:cNvPr id="12323" name="Oval 108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24" name="Line 109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25" name="Line 110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26" name="Line 111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318" name="Group 112"/>
            <p:cNvGrpSpPr>
              <a:grpSpLocks/>
            </p:cNvGrpSpPr>
            <p:nvPr/>
          </p:nvGrpSpPr>
          <p:grpSpPr bwMode="auto">
            <a:xfrm>
              <a:off x="4975" y="2663"/>
              <a:ext cx="97" cy="297"/>
              <a:chOff x="1709" y="2313"/>
              <a:chExt cx="97" cy="297"/>
            </a:xfrm>
          </p:grpSpPr>
          <p:sp>
            <p:nvSpPr>
              <p:cNvPr id="12319" name="Oval 113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20" name="Line 114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21" name="Line 115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22" name="Line 116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12300" name="Text Box 119"/>
          <p:cNvSpPr txBox="1">
            <a:spLocks noChangeArrowheads="1"/>
          </p:cNvSpPr>
          <p:nvPr/>
        </p:nvSpPr>
        <p:spPr bwMode="auto">
          <a:xfrm>
            <a:off x="1600200" y="2184400"/>
            <a:ext cx="35052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ja-JP" sz="1400" b="1" dirty="0" smtClean="0">
                <a:solidFill>
                  <a:srgbClr val="000000"/>
                </a:solidFill>
              </a:rPr>
              <a:t>Employee[ </a:t>
            </a:r>
            <a:r>
              <a:rPr lang="en-US" altLang="ja-JP" sz="1400" b="1" dirty="0">
                <a:solidFill>
                  <a:srgbClr val="000000"/>
                </a:solidFill>
              </a:rPr>
              <a:t>]  </a:t>
            </a:r>
            <a:r>
              <a:rPr lang="en-US" altLang="ja-JP" sz="1400" b="1" dirty="0" err="1" smtClean="0">
                <a:solidFill>
                  <a:srgbClr val="000000"/>
                </a:solidFill>
              </a:rPr>
              <a:t>emp</a:t>
            </a:r>
            <a:r>
              <a:rPr lang="en-US" altLang="ja-JP" sz="1400" b="1" dirty="0" smtClean="0">
                <a:solidFill>
                  <a:srgbClr val="000000"/>
                </a:solidFill>
              </a:rPr>
              <a:t>;</a:t>
            </a:r>
            <a:endParaRPr lang="en-US" altLang="ja-JP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GB" b="1" dirty="0"/>
          </a:p>
        </p:txBody>
      </p:sp>
      <p:sp>
        <p:nvSpPr>
          <p:cNvPr id="12301" name="Text Box 121"/>
          <p:cNvSpPr txBox="1">
            <a:spLocks noChangeArrowheads="1"/>
          </p:cNvSpPr>
          <p:nvPr/>
        </p:nvSpPr>
        <p:spPr bwMode="auto">
          <a:xfrm>
            <a:off x="1460500" y="2976033"/>
            <a:ext cx="246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/>
          </a:p>
        </p:txBody>
      </p:sp>
      <p:grpSp>
        <p:nvGrpSpPr>
          <p:cNvPr id="12302" name="Group 123"/>
          <p:cNvGrpSpPr>
            <a:grpSpLocks/>
          </p:cNvGrpSpPr>
          <p:nvPr/>
        </p:nvGrpSpPr>
        <p:grpSpPr bwMode="auto">
          <a:xfrm>
            <a:off x="4000500" y="2382838"/>
            <a:ext cx="1050925" cy="966787"/>
            <a:chOff x="928" y="1829"/>
            <a:chExt cx="662" cy="609"/>
          </a:xfrm>
        </p:grpSpPr>
        <p:sp>
          <p:nvSpPr>
            <p:cNvPr id="12303" name="Text Box 124"/>
            <p:cNvSpPr txBox="1">
              <a:spLocks noChangeArrowheads="1"/>
            </p:cNvSpPr>
            <p:nvPr/>
          </p:nvSpPr>
          <p:spPr bwMode="auto">
            <a:xfrm>
              <a:off x="928" y="1829"/>
              <a:ext cx="6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Arial" charset="0"/>
                </a:rPr>
                <a:t>  </a:t>
              </a:r>
              <a:r>
                <a:rPr lang="en-US" sz="2000" dirty="0" err="1" smtClean="0">
                  <a:latin typeface="Arial" charset="0"/>
                </a:rPr>
                <a:t>emp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2304" name="Rectangle 125"/>
            <p:cNvSpPr>
              <a:spLocks noChangeArrowheads="1"/>
            </p:cNvSpPr>
            <p:nvPr/>
          </p:nvSpPr>
          <p:spPr bwMode="auto">
            <a:xfrm>
              <a:off x="1045" y="2061"/>
              <a:ext cx="372" cy="1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latin typeface="Times New Roman" charset="0"/>
              </a:endParaRPr>
            </a:p>
          </p:txBody>
        </p:sp>
        <p:grpSp>
          <p:nvGrpSpPr>
            <p:cNvPr id="12305" name="Group 126"/>
            <p:cNvGrpSpPr>
              <a:grpSpLocks/>
            </p:cNvGrpSpPr>
            <p:nvPr/>
          </p:nvGrpSpPr>
          <p:grpSpPr bwMode="auto">
            <a:xfrm>
              <a:off x="1191" y="2141"/>
              <a:ext cx="97" cy="297"/>
              <a:chOff x="1709" y="2313"/>
              <a:chExt cx="97" cy="297"/>
            </a:xfrm>
          </p:grpSpPr>
          <p:sp>
            <p:nvSpPr>
              <p:cNvPr id="12306" name="Oval 127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07" name="Line 128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08" name="Line 129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09" name="Line 130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6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EF267E0-2728-B940-9280-EEE10FDF8B9B}" type="slidenum">
              <a:rPr lang="en-GB" sz="1400"/>
              <a:pPr eaLnBrk="1" hangingPunct="1"/>
              <a:t>8</a:t>
            </a:fld>
            <a:endParaRPr lang="en-GB" sz="1400"/>
          </a:p>
        </p:txBody>
      </p:sp>
      <p:sp>
        <p:nvSpPr>
          <p:cNvPr id="13316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698967"/>
            <a:ext cx="9144000" cy="958383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Tahoma" charset="0"/>
              </a:rPr>
              <a:t>Creating an Array of Person Objects</a:t>
            </a:r>
          </a:p>
        </p:txBody>
      </p:sp>
      <p:sp>
        <p:nvSpPr>
          <p:cNvPr id="13317" name="Text Box 15"/>
          <p:cNvSpPr txBox="1">
            <a:spLocks noChangeArrowheads="1"/>
          </p:cNvSpPr>
          <p:nvPr/>
        </p:nvSpPr>
        <p:spPr bwMode="auto">
          <a:xfrm>
            <a:off x="163513" y="4532313"/>
            <a:ext cx="12334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5151D"/>
                </a:solidFill>
              </a:rPr>
              <a:t>State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</a:rPr>
              <a:t>of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</a:rPr>
              <a:t>Memory</a:t>
            </a:r>
            <a:endParaRPr lang="en-US" altLang="ja-JP" sz="2000">
              <a:latin typeface="Times New Roman" charset="0"/>
            </a:endParaRPr>
          </a:p>
        </p:txBody>
      </p:sp>
      <p:sp>
        <p:nvSpPr>
          <p:cNvPr id="263190" name="AutoShape 22"/>
          <p:cNvSpPr>
            <a:spLocks noChangeArrowheads="1"/>
          </p:cNvSpPr>
          <p:nvPr/>
        </p:nvSpPr>
        <p:spPr bwMode="auto">
          <a:xfrm>
            <a:off x="5849938" y="21542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blurRad="63500" dist="89803" dir="2700000" algn="ctr" rotWithShape="0">
              <a:schemeClr val="tx1">
                <a:alpha val="74998"/>
              </a:schemeClr>
            </a:outerShdw>
          </a:effectLst>
        </p:spPr>
        <p:txBody>
          <a:bodyPr anchor="ctr"/>
          <a:lstStyle/>
          <a:p>
            <a:r>
              <a:rPr lang="en-US" altLang="ja-JP" sz="1400">
                <a:solidFill>
                  <a:srgbClr val="000000"/>
                </a:solidFill>
                <a:latin typeface="Arial" charset="0"/>
              </a:rPr>
              <a:t>One </a:t>
            </a:r>
            <a:r>
              <a:rPr lang="en-US" altLang="ja-JP" sz="1400">
                <a:solidFill>
                  <a:schemeClr val="tx2"/>
                </a:solidFill>
                <a:latin typeface="Arial" charset="0"/>
              </a:rPr>
              <a:t>Person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</a:rPr>
              <a:t> object is created and the reference to this object is placed in position </a:t>
            </a:r>
            <a:r>
              <a:rPr lang="en-US" altLang="ja-JP" sz="1400">
                <a:solidFill>
                  <a:schemeClr val="tx2"/>
                </a:solidFill>
                <a:latin typeface="Arial" charset="0"/>
              </a:rPr>
              <a:t>0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grpSp>
        <p:nvGrpSpPr>
          <p:cNvPr id="13319" name="Group 453"/>
          <p:cNvGrpSpPr>
            <a:grpSpLocks/>
          </p:cNvGrpSpPr>
          <p:nvPr/>
        </p:nvGrpSpPr>
        <p:grpSpPr bwMode="auto">
          <a:xfrm>
            <a:off x="1370013" y="1920875"/>
            <a:ext cx="6942137" cy="4332288"/>
            <a:chOff x="903" y="1298"/>
            <a:chExt cx="4373" cy="2729"/>
          </a:xfrm>
        </p:grpSpPr>
        <p:sp>
          <p:nvSpPr>
            <p:cNvPr id="13322" name="Rectangle 368"/>
            <p:cNvSpPr>
              <a:spLocks noChangeArrowheads="1"/>
            </p:cNvSpPr>
            <p:nvPr/>
          </p:nvSpPr>
          <p:spPr bwMode="auto">
            <a:xfrm>
              <a:off x="903" y="1298"/>
              <a:ext cx="4373" cy="2729"/>
            </a:xfrm>
            <a:prstGeom prst="rect">
              <a:avLst/>
            </a:prstGeom>
            <a:solidFill>
              <a:srgbClr val="ECF9FE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blurRad="63500" dist="117088" dir="2963922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DDDDDD"/>
                </a:solidFill>
                <a:latin typeface="Times New Roman" charset="0"/>
              </a:endParaRPr>
            </a:p>
          </p:txBody>
        </p:sp>
        <p:grpSp>
          <p:nvGrpSpPr>
            <p:cNvPr id="13323" name="Group 369"/>
            <p:cNvGrpSpPr>
              <a:grpSpLocks/>
            </p:cNvGrpSpPr>
            <p:nvPr/>
          </p:nvGrpSpPr>
          <p:grpSpPr bwMode="auto">
            <a:xfrm>
              <a:off x="1467" y="2572"/>
              <a:ext cx="3694" cy="517"/>
              <a:chOff x="1459" y="2292"/>
              <a:chExt cx="3694" cy="517"/>
            </a:xfrm>
          </p:grpSpPr>
          <p:sp>
            <p:nvSpPr>
              <p:cNvPr id="13375" name="Rectangle 370"/>
              <p:cNvSpPr>
                <a:spLocks noChangeArrowheads="1"/>
              </p:cNvSpPr>
              <p:nvPr/>
            </p:nvSpPr>
            <p:spPr bwMode="auto">
              <a:xfrm>
                <a:off x="1459" y="2502"/>
                <a:ext cx="3694" cy="307"/>
              </a:xfrm>
              <a:prstGeom prst="rect">
                <a:avLst/>
              </a:prstGeom>
              <a:solidFill>
                <a:srgbClr val="F7F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76" name="Line 371"/>
              <p:cNvSpPr>
                <a:spLocks noChangeShapeType="1"/>
              </p:cNvSpPr>
              <p:nvPr/>
            </p:nvSpPr>
            <p:spPr bwMode="auto">
              <a:xfrm>
                <a:off x="175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77" name="Line 372"/>
              <p:cNvSpPr>
                <a:spLocks noChangeShapeType="1"/>
              </p:cNvSpPr>
              <p:nvPr/>
            </p:nvSpPr>
            <p:spPr bwMode="auto">
              <a:xfrm>
                <a:off x="206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78" name="Line 373"/>
              <p:cNvSpPr>
                <a:spLocks noChangeShapeType="1"/>
              </p:cNvSpPr>
              <p:nvPr/>
            </p:nvSpPr>
            <p:spPr bwMode="auto">
              <a:xfrm>
                <a:off x="2995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79" name="Line 374"/>
              <p:cNvSpPr>
                <a:spLocks noChangeShapeType="1"/>
              </p:cNvSpPr>
              <p:nvPr/>
            </p:nvSpPr>
            <p:spPr bwMode="auto">
              <a:xfrm>
                <a:off x="2377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80" name="Line 375"/>
              <p:cNvSpPr>
                <a:spLocks noChangeShapeType="1"/>
              </p:cNvSpPr>
              <p:nvPr/>
            </p:nvSpPr>
            <p:spPr bwMode="auto">
              <a:xfrm>
                <a:off x="2686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81" name="Line 376"/>
              <p:cNvSpPr>
                <a:spLocks noChangeShapeType="1"/>
              </p:cNvSpPr>
              <p:nvPr/>
            </p:nvSpPr>
            <p:spPr bwMode="auto">
              <a:xfrm>
                <a:off x="3921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82" name="Line 377"/>
              <p:cNvSpPr>
                <a:spLocks noChangeShapeType="1"/>
              </p:cNvSpPr>
              <p:nvPr/>
            </p:nvSpPr>
            <p:spPr bwMode="auto">
              <a:xfrm>
                <a:off x="4230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83" name="Line 378"/>
              <p:cNvSpPr>
                <a:spLocks noChangeShapeType="1"/>
              </p:cNvSpPr>
              <p:nvPr/>
            </p:nvSpPr>
            <p:spPr bwMode="auto">
              <a:xfrm>
                <a:off x="484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84" name="Line 379"/>
              <p:cNvSpPr>
                <a:spLocks noChangeShapeType="1"/>
              </p:cNvSpPr>
              <p:nvPr/>
            </p:nvSpPr>
            <p:spPr bwMode="auto">
              <a:xfrm>
                <a:off x="453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13385" name="Group 380"/>
              <p:cNvGrpSpPr>
                <a:grpSpLocks/>
              </p:cNvGrpSpPr>
              <p:nvPr/>
            </p:nvGrpSpPr>
            <p:grpSpPr bwMode="auto">
              <a:xfrm>
                <a:off x="1522" y="2292"/>
                <a:ext cx="3628" cy="250"/>
                <a:chOff x="577" y="1828"/>
                <a:chExt cx="5135" cy="477"/>
              </a:xfrm>
            </p:grpSpPr>
            <p:sp>
              <p:nvSpPr>
                <p:cNvPr id="13390" name="Text Box 381"/>
                <p:cNvSpPr txBox="1">
                  <a:spLocks noChangeArrowheads="1"/>
                </p:cNvSpPr>
                <p:nvPr/>
              </p:nvSpPr>
              <p:spPr bwMode="auto">
                <a:xfrm>
                  <a:off x="577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13391" name="Text Box 382"/>
                <p:cNvSpPr txBox="1">
                  <a:spLocks noChangeArrowheads="1"/>
                </p:cNvSpPr>
                <p:nvPr/>
              </p:nvSpPr>
              <p:spPr bwMode="auto">
                <a:xfrm>
                  <a:off x="1002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3392" name="Text Box 383"/>
                <p:cNvSpPr txBox="1">
                  <a:spLocks noChangeArrowheads="1"/>
                </p:cNvSpPr>
                <p:nvPr/>
              </p:nvSpPr>
              <p:spPr bwMode="auto">
                <a:xfrm>
                  <a:off x="1425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13393" name="Text Box 384"/>
                <p:cNvSpPr txBox="1">
                  <a:spLocks noChangeArrowheads="1"/>
                </p:cNvSpPr>
                <p:nvPr/>
              </p:nvSpPr>
              <p:spPr bwMode="auto">
                <a:xfrm>
                  <a:off x="1852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13394" name="Text Box 385"/>
                <p:cNvSpPr txBox="1">
                  <a:spLocks noChangeArrowheads="1"/>
                </p:cNvSpPr>
                <p:nvPr/>
              </p:nvSpPr>
              <p:spPr bwMode="auto">
                <a:xfrm>
                  <a:off x="2275" y="1828"/>
                  <a:ext cx="291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13395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2744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endParaRPr lang="en-GB" sz="20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13396" name="Text Box 387"/>
                <p:cNvSpPr txBox="1">
                  <a:spLocks noChangeArrowheads="1"/>
                </p:cNvSpPr>
                <p:nvPr/>
              </p:nvSpPr>
              <p:spPr bwMode="auto">
                <a:xfrm>
                  <a:off x="3170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endParaRPr lang="en-GB" sz="20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1339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3619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endParaRPr lang="en-GB" sz="20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13398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4032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3399" name="Text Box 390"/>
                <p:cNvSpPr txBox="1">
                  <a:spLocks noChangeArrowheads="1"/>
                </p:cNvSpPr>
                <p:nvPr/>
              </p:nvSpPr>
              <p:spPr bwMode="auto">
                <a:xfrm>
                  <a:off x="4445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17</a:t>
                  </a:r>
                </a:p>
              </p:txBody>
            </p:sp>
            <p:sp>
              <p:nvSpPr>
                <p:cNvPr id="13400" name="Text Box 391"/>
                <p:cNvSpPr txBox="1">
                  <a:spLocks noChangeArrowheads="1"/>
                </p:cNvSpPr>
                <p:nvPr/>
              </p:nvSpPr>
              <p:spPr bwMode="auto">
                <a:xfrm>
                  <a:off x="4827" y="1828"/>
                  <a:ext cx="417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18</a:t>
                  </a:r>
                </a:p>
              </p:txBody>
            </p:sp>
            <p:sp>
              <p:nvSpPr>
                <p:cNvPr id="13401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5296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CCE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  <a:latin typeface="Arial" charset="0"/>
                    </a:rPr>
                    <a:t>19</a:t>
                  </a:r>
                </a:p>
              </p:txBody>
            </p:sp>
          </p:grpSp>
          <p:grpSp>
            <p:nvGrpSpPr>
              <p:cNvPr id="13386" name="Group 393"/>
              <p:cNvGrpSpPr>
                <a:grpSpLocks/>
              </p:cNvGrpSpPr>
              <p:nvPr/>
            </p:nvGrpSpPr>
            <p:grpSpPr bwMode="auto">
              <a:xfrm>
                <a:off x="3293" y="2636"/>
                <a:ext cx="257" cy="51"/>
                <a:chOff x="3293" y="2636"/>
                <a:chExt cx="257" cy="51"/>
              </a:xfrm>
            </p:grpSpPr>
            <p:sp>
              <p:nvSpPr>
                <p:cNvPr id="13387" name="Oval 394"/>
                <p:cNvSpPr>
                  <a:spLocks noChangeArrowheads="1"/>
                </p:cNvSpPr>
                <p:nvPr/>
              </p:nvSpPr>
              <p:spPr bwMode="auto">
                <a:xfrm rot="-5412583">
                  <a:off x="3289" y="2643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3388" name="Oval 395"/>
                <p:cNvSpPr>
                  <a:spLocks noChangeArrowheads="1"/>
                </p:cNvSpPr>
                <p:nvPr/>
              </p:nvSpPr>
              <p:spPr bwMode="auto">
                <a:xfrm rot="-5412583">
                  <a:off x="3396" y="2640"/>
                  <a:ext cx="48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3389" name="Oval 396"/>
                <p:cNvSpPr>
                  <a:spLocks noChangeArrowheads="1"/>
                </p:cNvSpPr>
                <p:nvPr/>
              </p:nvSpPr>
              <p:spPr bwMode="auto">
                <a:xfrm rot="-5412583">
                  <a:off x="3507" y="2642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grpSp>
          <p:nvGrpSpPr>
            <p:cNvPr id="13324" name="Group 397"/>
            <p:cNvGrpSpPr>
              <a:grpSpLocks/>
            </p:cNvGrpSpPr>
            <p:nvPr/>
          </p:nvGrpSpPr>
          <p:grpSpPr bwMode="auto">
            <a:xfrm>
              <a:off x="936" y="2109"/>
              <a:ext cx="662" cy="817"/>
              <a:chOff x="928" y="1829"/>
              <a:chExt cx="662" cy="817"/>
            </a:xfrm>
          </p:grpSpPr>
          <p:sp>
            <p:nvSpPr>
              <p:cNvPr id="13370" name="Text Box 398"/>
              <p:cNvSpPr txBox="1">
                <a:spLocks noChangeArrowheads="1"/>
              </p:cNvSpPr>
              <p:nvPr/>
            </p:nvSpPr>
            <p:spPr bwMode="auto">
              <a:xfrm>
                <a:off x="928" y="1829"/>
                <a:ext cx="6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E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>
                    <a:latin typeface="Arial" charset="0"/>
                  </a:rPr>
                  <a:t>person</a:t>
                </a:r>
              </a:p>
            </p:txBody>
          </p:sp>
          <p:sp>
            <p:nvSpPr>
              <p:cNvPr id="13371" name="Rectangle 399"/>
              <p:cNvSpPr>
                <a:spLocks noChangeArrowheads="1"/>
              </p:cNvSpPr>
              <p:nvPr/>
            </p:nvSpPr>
            <p:spPr bwMode="auto">
              <a:xfrm>
                <a:off x="1045" y="2061"/>
                <a:ext cx="372" cy="1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F8F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>
                  <a:latin typeface="Times New Roman" charset="0"/>
                </a:endParaRPr>
              </a:p>
            </p:txBody>
          </p:sp>
          <p:grpSp>
            <p:nvGrpSpPr>
              <p:cNvPr id="13372" name="Group 400"/>
              <p:cNvGrpSpPr>
                <a:grpSpLocks/>
              </p:cNvGrpSpPr>
              <p:nvPr/>
            </p:nvGrpSpPr>
            <p:grpSpPr bwMode="auto">
              <a:xfrm>
                <a:off x="1217" y="2141"/>
                <a:ext cx="220" cy="505"/>
                <a:chOff x="1217" y="2141"/>
                <a:chExt cx="220" cy="505"/>
              </a:xfrm>
            </p:grpSpPr>
            <p:sp>
              <p:nvSpPr>
                <p:cNvPr id="13373" name="Oval 401"/>
                <p:cNvSpPr>
                  <a:spLocks noChangeArrowheads="1"/>
                </p:cNvSpPr>
                <p:nvPr/>
              </p:nvSpPr>
              <p:spPr bwMode="auto">
                <a:xfrm>
                  <a:off x="1217" y="2141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3374" name="Freeform 402"/>
                <p:cNvSpPr>
                  <a:spLocks/>
                </p:cNvSpPr>
                <p:nvPr/>
              </p:nvSpPr>
              <p:spPr bwMode="auto">
                <a:xfrm>
                  <a:off x="1237" y="2170"/>
                  <a:ext cx="200" cy="476"/>
                </a:xfrm>
                <a:custGeom>
                  <a:avLst/>
                  <a:gdLst>
                    <a:gd name="T0" fmla="*/ 1 w 200"/>
                    <a:gd name="T1" fmla="*/ 0 h 476"/>
                    <a:gd name="T2" fmla="*/ 5 w 200"/>
                    <a:gd name="T3" fmla="*/ 214 h 476"/>
                    <a:gd name="T4" fmla="*/ 30 w 200"/>
                    <a:gd name="T5" fmla="*/ 380 h 476"/>
                    <a:gd name="T6" fmla="*/ 85 w 200"/>
                    <a:gd name="T7" fmla="*/ 460 h 476"/>
                    <a:gd name="T8" fmla="*/ 200 w 200"/>
                    <a:gd name="T9" fmla="*/ 476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" h="476">
                      <a:moveTo>
                        <a:pt x="1" y="0"/>
                      </a:moveTo>
                      <a:cubicBezTo>
                        <a:pt x="0" y="75"/>
                        <a:pt x="0" y="151"/>
                        <a:pt x="5" y="214"/>
                      </a:cubicBezTo>
                      <a:cubicBezTo>
                        <a:pt x="10" y="277"/>
                        <a:pt x="17" y="339"/>
                        <a:pt x="30" y="380"/>
                      </a:cubicBezTo>
                      <a:cubicBezTo>
                        <a:pt x="43" y="421"/>
                        <a:pt x="57" y="444"/>
                        <a:pt x="85" y="460"/>
                      </a:cubicBezTo>
                      <a:cubicBezTo>
                        <a:pt x="113" y="476"/>
                        <a:pt x="156" y="476"/>
                        <a:pt x="200" y="47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25" name="Group 408"/>
            <p:cNvGrpSpPr>
              <a:grpSpLocks/>
            </p:cNvGrpSpPr>
            <p:nvPr/>
          </p:nvGrpSpPr>
          <p:grpSpPr bwMode="auto">
            <a:xfrm>
              <a:off x="1878" y="2944"/>
              <a:ext cx="97" cy="297"/>
              <a:chOff x="1709" y="2313"/>
              <a:chExt cx="97" cy="297"/>
            </a:xfrm>
          </p:grpSpPr>
          <p:sp>
            <p:nvSpPr>
              <p:cNvPr id="13366" name="Oval 409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67" name="Line 410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68" name="Line 411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69" name="Line 412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26" name="Group 413"/>
            <p:cNvGrpSpPr>
              <a:grpSpLocks/>
            </p:cNvGrpSpPr>
            <p:nvPr/>
          </p:nvGrpSpPr>
          <p:grpSpPr bwMode="auto">
            <a:xfrm>
              <a:off x="2205" y="2943"/>
              <a:ext cx="97" cy="297"/>
              <a:chOff x="1709" y="2313"/>
              <a:chExt cx="97" cy="297"/>
            </a:xfrm>
          </p:grpSpPr>
          <p:sp>
            <p:nvSpPr>
              <p:cNvPr id="13362" name="Oval 414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63" name="Line 415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64" name="Line 416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65" name="Line 417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27" name="Group 418"/>
            <p:cNvGrpSpPr>
              <a:grpSpLocks/>
            </p:cNvGrpSpPr>
            <p:nvPr/>
          </p:nvGrpSpPr>
          <p:grpSpPr bwMode="auto">
            <a:xfrm>
              <a:off x="2486" y="2944"/>
              <a:ext cx="97" cy="297"/>
              <a:chOff x="1709" y="2313"/>
              <a:chExt cx="97" cy="297"/>
            </a:xfrm>
          </p:grpSpPr>
          <p:sp>
            <p:nvSpPr>
              <p:cNvPr id="13358" name="Oval 419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59" name="Line 420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60" name="Line 421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61" name="Line 422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28" name="Group 423"/>
            <p:cNvGrpSpPr>
              <a:grpSpLocks/>
            </p:cNvGrpSpPr>
            <p:nvPr/>
          </p:nvGrpSpPr>
          <p:grpSpPr bwMode="auto">
            <a:xfrm>
              <a:off x="2813" y="2944"/>
              <a:ext cx="97" cy="297"/>
              <a:chOff x="1709" y="2313"/>
              <a:chExt cx="97" cy="297"/>
            </a:xfrm>
          </p:grpSpPr>
          <p:sp>
            <p:nvSpPr>
              <p:cNvPr id="13354" name="Oval 424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55" name="Line 425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56" name="Line 426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57" name="Line 427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29" name="Group 428"/>
            <p:cNvGrpSpPr>
              <a:grpSpLocks/>
            </p:cNvGrpSpPr>
            <p:nvPr/>
          </p:nvGrpSpPr>
          <p:grpSpPr bwMode="auto">
            <a:xfrm>
              <a:off x="4035" y="2944"/>
              <a:ext cx="97" cy="297"/>
              <a:chOff x="1709" y="2313"/>
              <a:chExt cx="97" cy="297"/>
            </a:xfrm>
          </p:grpSpPr>
          <p:sp>
            <p:nvSpPr>
              <p:cNvPr id="13350" name="Oval 429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51" name="Line 430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52" name="Line 431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53" name="Line 432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30" name="Group 433"/>
            <p:cNvGrpSpPr>
              <a:grpSpLocks/>
            </p:cNvGrpSpPr>
            <p:nvPr/>
          </p:nvGrpSpPr>
          <p:grpSpPr bwMode="auto">
            <a:xfrm>
              <a:off x="4348" y="2944"/>
              <a:ext cx="97" cy="297"/>
              <a:chOff x="1709" y="2313"/>
              <a:chExt cx="97" cy="297"/>
            </a:xfrm>
          </p:grpSpPr>
          <p:sp>
            <p:nvSpPr>
              <p:cNvPr id="13346" name="Oval 434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47" name="Line 435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48" name="Line 436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49" name="Line 437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31" name="Group 438"/>
            <p:cNvGrpSpPr>
              <a:grpSpLocks/>
            </p:cNvGrpSpPr>
            <p:nvPr/>
          </p:nvGrpSpPr>
          <p:grpSpPr bwMode="auto">
            <a:xfrm>
              <a:off x="4662" y="2943"/>
              <a:ext cx="97" cy="297"/>
              <a:chOff x="1709" y="2313"/>
              <a:chExt cx="97" cy="297"/>
            </a:xfrm>
          </p:grpSpPr>
          <p:sp>
            <p:nvSpPr>
              <p:cNvPr id="13342" name="Oval 439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43" name="Line 440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44" name="Line 441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45" name="Line 442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32" name="Group 443"/>
            <p:cNvGrpSpPr>
              <a:grpSpLocks/>
            </p:cNvGrpSpPr>
            <p:nvPr/>
          </p:nvGrpSpPr>
          <p:grpSpPr bwMode="auto">
            <a:xfrm>
              <a:off x="4983" y="2943"/>
              <a:ext cx="97" cy="297"/>
              <a:chOff x="1709" y="2313"/>
              <a:chExt cx="97" cy="297"/>
            </a:xfrm>
          </p:grpSpPr>
          <p:sp>
            <p:nvSpPr>
              <p:cNvPr id="13338" name="Oval 444"/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39" name="Line 445"/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40" name="Line 446"/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3341" name="Line 447"/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3333" name="Group 452"/>
            <p:cNvGrpSpPr>
              <a:grpSpLocks/>
            </p:cNvGrpSpPr>
            <p:nvPr/>
          </p:nvGrpSpPr>
          <p:grpSpPr bwMode="auto">
            <a:xfrm>
              <a:off x="1149" y="2945"/>
              <a:ext cx="532" cy="978"/>
              <a:chOff x="1149" y="2945"/>
              <a:chExt cx="532" cy="978"/>
            </a:xfrm>
          </p:grpSpPr>
          <p:sp>
            <p:nvSpPr>
              <p:cNvPr id="13334" name="AutoShape 175"/>
              <p:cNvSpPr>
                <a:spLocks noChangeArrowheads="1"/>
              </p:cNvSpPr>
              <p:nvPr/>
            </p:nvSpPr>
            <p:spPr bwMode="auto">
              <a:xfrm>
                <a:off x="1149" y="3364"/>
                <a:ext cx="532" cy="559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81320" dir="3080412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35" name="Text Box 176"/>
              <p:cNvSpPr txBox="1">
                <a:spLocks noChangeArrowheads="1"/>
              </p:cNvSpPr>
              <p:nvPr/>
            </p:nvSpPr>
            <p:spPr bwMode="auto">
              <a:xfrm>
                <a:off x="1175" y="3375"/>
                <a:ext cx="48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altLang="ja-JP" sz="1200" b="1">
                    <a:solidFill>
                      <a:srgbClr val="000000"/>
                    </a:solidFill>
                    <a:latin typeface="Arial" charset="0"/>
                  </a:rPr>
                  <a:t>Person</a:t>
                </a:r>
                <a:endParaRPr lang="en-US" altLang="ja-JP" sz="1200">
                  <a:latin typeface="Times New Roman" charset="0"/>
                </a:endParaRPr>
              </a:p>
            </p:txBody>
          </p:sp>
          <p:sp>
            <p:nvSpPr>
              <p:cNvPr id="13336" name="Oval 182"/>
              <p:cNvSpPr>
                <a:spLocks noChangeArrowheads="1"/>
              </p:cNvSpPr>
              <p:nvPr/>
            </p:nvSpPr>
            <p:spPr bwMode="auto">
              <a:xfrm>
                <a:off x="1594" y="2945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337" name="Freeform 185"/>
              <p:cNvSpPr>
                <a:spLocks/>
              </p:cNvSpPr>
              <p:nvPr/>
            </p:nvSpPr>
            <p:spPr bwMode="auto">
              <a:xfrm>
                <a:off x="1525" y="2972"/>
                <a:ext cx="98" cy="384"/>
              </a:xfrm>
              <a:custGeom>
                <a:avLst/>
                <a:gdLst>
                  <a:gd name="T0" fmla="*/ 92 w 98"/>
                  <a:gd name="T1" fmla="*/ 0 h 384"/>
                  <a:gd name="T2" fmla="*/ 92 w 98"/>
                  <a:gd name="T3" fmla="*/ 195 h 384"/>
                  <a:gd name="T4" fmla="*/ 54 w 98"/>
                  <a:gd name="T5" fmla="*/ 291 h 384"/>
                  <a:gd name="T6" fmla="*/ 0 w 98"/>
                  <a:gd name="T7" fmla="*/ 384 h 3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8" h="384">
                    <a:moveTo>
                      <a:pt x="92" y="0"/>
                    </a:moveTo>
                    <a:cubicBezTo>
                      <a:pt x="95" y="73"/>
                      <a:pt x="98" y="147"/>
                      <a:pt x="92" y="195"/>
                    </a:cubicBezTo>
                    <a:cubicBezTo>
                      <a:pt x="86" y="243"/>
                      <a:pt x="69" y="260"/>
                      <a:pt x="54" y="291"/>
                    </a:cubicBezTo>
                    <a:cubicBezTo>
                      <a:pt x="39" y="322"/>
                      <a:pt x="19" y="353"/>
                      <a:pt x="0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13320" name="Rectangle 450"/>
          <p:cNvSpPr>
            <a:spLocks noChangeArrowheads="1"/>
          </p:cNvSpPr>
          <p:nvPr/>
        </p:nvSpPr>
        <p:spPr bwMode="auto">
          <a:xfrm>
            <a:off x="1714500" y="2755900"/>
            <a:ext cx="2959100" cy="444500"/>
          </a:xfrm>
          <a:prstGeom prst="rect">
            <a:avLst/>
          </a:prstGeom>
          <a:solidFill>
            <a:srgbClr val="ECF9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3321" name="Text Box 451"/>
          <p:cNvSpPr txBox="1">
            <a:spLocks noChangeArrowheads="1"/>
          </p:cNvSpPr>
          <p:nvPr/>
        </p:nvSpPr>
        <p:spPr bwMode="auto">
          <a:xfrm>
            <a:off x="1778000" y="2781300"/>
            <a:ext cx="2895600" cy="304800"/>
          </a:xfrm>
          <a:prstGeom prst="rect">
            <a:avLst/>
          </a:prstGeom>
          <a:solidFill>
            <a:srgbClr val="EC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b="1" dirty="0" err="1" smtClean="0">
                <a:solidFill>
                  <a:srgbClr val="000000"/>
                </a:solidFill>
              </a:rPr>
              <a:t>emp</a:t>
            </a:r>
            <a:r>
              <a:rPr lang="en-US" altLang="ja-JP" sz="1400" b="1" dirty="0" smtClean="0">
                <a:solidFill>
                  <a:srgbClr val="000000"/>
                </a:solidFill>
              </a:rPr>
              <a:t>[</a:t>
            </a:r>
            <a:r>
              <a:rPr lang="en-US" altLang="ja-JP" sz="1400" b="1" dirty="0">
                <a:solidFill>
                  <a:srgbClr val="000000"/>
                </a:solidFill>
              </a:rPr>
              <a:t>0] = new </a:t>
            </a:r>
            <a:r>
              <a:rPr lang="en-US" altLang="ja-JP" sz="1400" b="1" dirty="0" smtClean="0">
                <a:solidFill>
                  <a:srgbClr val="000000"/>
                </a:solidFill>
              </a:rPr>
              <a:t>Employee( </a:t>
            </a:r>
            <a:r>
              <a:rPr lang="en-US" altLang="ja-JP" sz="1400" b="1" dirty="0">
                <a:solidFill>
                  <a:srgbClr val="000000"/>
                </a:solidFill>
              </a:rPr>
              <a:t>);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70690"/>
            <a:ext cx="7610476" cy="3670767"/>
          </a:xfrm>
        </p:spPr>
        <p:txBody>
          <a:bodyPr/>
          <a:lstStyle/>
          <a:p>
            <a:r>
              <a:rPr lang="en-US" dirty="0" smtClean="0"/>
              <a:t>In the same manner as we primitive arrays, we use loops to iterate through an array of objects.  </a:t>
            </a:r>
          </a:p>
          <a:p>
            <a:r>
              <a:rPr lang="en-US" dirty="0" smtClean="0"/>
              <a:t>Let’s say we want to allow the user to enter the name and </a:t>
            </a:r>
            <a:r>
              <a:rPr lang="en-US" dirty="0" err="1" smtClean="0"/>
              <a:t>empId</a:t>
            </a:r>
            <a:r>
              <a:rPr lang="en-US" dirty="0" smtClean="0"/>
              <a:t> to all 10 </a:t>
            </a:r>
            <a:r>
              <a:rPr lang="en-US" dirty="0"/>
              <a:t>E</a:t>
            </a:r>
            <a:r>
              <a:rPr lang="en-US" dirty="0" smtClean="0"/>
              <a:t>mployee objects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051" y="4070291"/>
            <a:ext cx="7610476" cy="2643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Scanner keyboard = new Scanner (</a:t>
            </a:r>
            <a:r>
              <a:rPr lang="en-US" sz="1600" dirty="0" err="1" smtClean="0">
                <a:latin typeface="Courier New"/>
                <a:cs typeface="Courier New"/>
              </a:rPr>
              <a:t>System.in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Employee [] </a:t>
            </a:r>
            <a:r>
              <a:rPr lang="en-US" sz="1600" dirty="0" err="1" smtClean="0">
                <a:latin typeface="Courier New"/>
                <a:cs typeface="Courier New"/>
              </a:rPr>
              <a:t>emp</a:t>
            </a:r>
            <a:r>
              <a:rPr lang="en-US" sz="1600" dirty="0" smtClean="0">
                <a:latin typeface="Courier New"/>
                <a:cs typeface="Courier New"/>
              </a:rPr>
              <a:t> = new Employee [10];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String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empId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for 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=0;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e.length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++){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// 1. Read in Data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(“Please Enter Name ”+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+“:”);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name = </a:t>
            </a:r>
            <a:r>
              <a:rPr lang="en-US" sz="1600" dirty="0" err="1" smtClean="0">
                <a:latin typeface="Courier New"/>
                <a:cs typeface="Courier New"/>
              </a:rPr>
              <a:t>keyboard.nextLine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(“Please Enter Id ”+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+“:”);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// 2. Create Employee object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Employee e = new Employee 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e.setName</a:t>
            </a:r>
            <a:r>
              <a:rPr lang="en-US" sz="1600" dirty="0" smtClean="0">
                <a:latin typeface="Courier New"/>
                <a:cs typeface="Courier New"/>
              </a:rPr>
              <a:t>(name);		// 3.  Add details to single object.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e.setEmpId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empId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emp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] = e;		// 4.  Add object to array.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7107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1538</TotalTime>
  <Words>2348</Words>
  <Application>Microsoft Office PowerPoint</Application>
  <PresentationFormat>On-screen Show (4:3)</PresentationFormat>
  <Paragraphs>364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Perception</vt:lpstr>
      <vt:lpstr>Arrays of Objects</vt:lpstr>
      <vt:lpstr>What is an Array of an object?</vt:lpstr>
      <vt:lpstr>Arrays of objects!</vt:lpstr>
      <vt:lpstr>Assigning Values to An Array</vt:lpstr>
      <vt:lpstr>Employee Class</vt:lpstr>
      <vt:lpstr>Employee Declaration</vt:lpstr>
      <vt:lpstr>Creating an Array of Person Objects</vt:lpstr>
      <vt:lpstr>Creating an Array of Person Objects</vt:lpstr>
      <vt:lpstr>Processing Employee</vt:lpstr>
      <vt:lpstr>Accessing Data in Array of Objects</vt:lpstr>
      <vt:lpstr>Searching an Array</vt:lpstr>
      <vt:lpstr>Searching an Array</vt:lpstr>
      <vt:lpstr>Deletion From an Array of Objects</vt:lpstr>
      <vt:lpstr>Object Deletion – Approach 1</vt:lpstr>
      <vt:lpstr>Object Deletion – Approach 2</vt:lpstr>
      <vt:lpstr>Object Deletion – Approach 3</vt:lpstr>
      <vt:lpstr>Object Deletion – Approach 3</vt:lpstr>
      <vt:lpstr>Worked Example – EmployeeApp</vt:lpstr>
      <vt:lpstr>Step 1: Add a GUI to the EmployeeApp</vt:lpstr>
      <vt:lpstr>Step 1: contd - ButtonGroups</vt:lpstr>
      <vt:lpstr>Step 2: Add Functionality behind the GUI</vt:lpstr>
      <vt:lpstr>Step 2: Initial Layout</vt:lpstr>
      <vt:lpstr>Step 2: Initial Layout</vt:lpstr>
      <vt:lpstr>Step 2: JRadioButtons Functionality</vt:lpstr>
      <vt:lpstr>Step 2: JRadioButtons Functionality</vt:lpstr>
      <vt:lpstr>Step 3 – Add the Employee array</vt:lpstr>
      <vt:lpstr>Step 2/3 – Functionality behind Add Button</vt:lpstr>
      <vt:lpstr>Step 2/3 – Functionality behind ViewAll Button</vt:lpstr>
      <vt:lpstr>Step 2/3 – Functionality behind ViewAll Button</vt:lpstr>
      <vt:lpstr>Step 2/3 – Functionality behind Search Button</vt:lpstr>
      <vt:lpstr>Step 2/3 – Functionality behind Search Button</vt:lpstr>
      <vt:lpstr>Step 2/3 – Functionality behind Delete Button</vt:lpstr>
      <vt:lpstr>Step 2/3 – Functionality behind Delete Button</vt:lpstr>
      <vt:lpstr>Step 4:  Set GUI class to Visible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McGloughlin</dc:creator>
  <cp:lastModifiedBy>Frances Sheridan</cp:lastModifiedBy>
  <cp:revision>46</cp:revision>
  <dcterms:created xsi:type="dcterms:W3CDTF">2013-02-06T11:13:15Z</dcterms:created>
  <dcterms:modified xsi:type="dcterms:W3CDTF">2013-03-11T11:18:19Z</dcterms:modified>
</cp:coreProperties>
</file>