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6"/>
  </p:notesMasterIdLst>
  <p:sldIdLst>
    <p:sldId id="256" r:id="rId2"/>
    <p:sldId id="280" r:id="rId3"/>
    <p:sldId id="267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8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 autoAdjust="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187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3BAF-11F6-4944-9579-AF2DF04F220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456E-F443-C44C-9415-5CD013CA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2FF0B-DFCC-DA45-987C-CB661C11C06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util/ArrayLis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Carole McGloughlin	</a:t>
            </a:r>
          </a:p>
          <a:p>
            <a:r>
              <a:rPr lang="en-US" dirty="0" smtClean="0"/>
              <a:t>Frances Sheridan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View individual object in an </a:t>
            </a:r>
            <a:r>
              <a:rPr lang="en-IE" dirty="0" err="1" smtClean="0"/>
              <a:t>ArrayList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view an individual object, we first pop the object from the </a:t>
            </a:r>
            <a:r>
              <a:rPr lang="en-IE" dirty="0" err="1" smtClean="0"/>
              <a:t>ArrayList</a:t>
            </a:r>
            <a:r>
              <a:rPr lang="en-IE" dirty="0" smtClean="0"/>
              <a:t> using the get method. </a:t>
            </a:r>
          </a:p>
          <a:p>
            <a:r>
              <a:rPr lang="en-IE" dirty="0" smtClean="0"/>
              <a:t>We then can look at the individual attributes.</a:t>
            </a:r>
          </a:p>
          <a:p>
            <a:r>
              <a:rPr lang="en-IE" dirty="0" smtClean="0"/>
              <a:t>The get method requires us to know the index of the object in question.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202" y="4930880"/>
            <a:ext cx="7939614" cy="13068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/>
                <a:cs typeface="Courier New"/>
              </a:rPr>
              <a:t>// look at the 10</a:t>
            </a:r>
            <a:r>
              <a:rPr lang="en-US" sz="1400" baseline="30000" dirty="0" smtClean="0">
                <a:latin typeface="Courier New"/>
                <a:cs typeface="Courier New"/>
              </a:rPr>
              <a:t>th</a:t>
            </a:r>
            <a:r>
              <a:rPr lang="en-US" sz="1400" dirty="0" smtClean="0">
                <a:latin typeface="Courier New"/>
                <a:cs typeface="Courier New"/>
              </a:rPr>
              <a:t> object in </a:t>
            </a:r>
            <a:r>
              <a:rPr lang="en-US" sz="1400" dirty="0" err="1" smtClean="0">
                <a:latin typeface="Courier New"/>
                <a:cs typeface="Courier New"/>
              </a:rPr>
              <a:t>ArrayList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/>
                <a:cs typeface="Courier New"/>
              </a:rPr>
              <a:t>Employee e = </a:t>
            </a:r>
            <a:r>
              <a:rPr lang="en-US" sz="1400" dirty="0" err="1" smtClean="0">
                <a:latin typeface="Courier New"/>
                <a:cs typeface="Courier New"/>
              </a:rPr>
              <a:t>list.get</a:t>
            </a:r>
            <a:r>
              <a:rPr lang="en-US" sz="1400" dirty="0" smtClean="0">
                <a:latin typeface="Courier New"/>
                <a:cs typeface="Courier New"/>
              </a:rPr>
              <a:t>(10);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/>
                <a:cs typeface="Courier New"/>
              </a:rPr>
              <a:t>String name = </a:t>
            </a:r>
            <a:r>
              <a:rPr lang="en-US" sz="1400" dirty="0" err="1" smtClean="0">
                <a:latin typeface="Courier New"/>
                <a:cs typeface="Courier New"/>
              </a:rPr>
              <a:t>e.getName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nt</a:t>
            </a:r>
            <a:r>
              <a:rPr lang="en-US" sz="1400" dirty="0" smtClean="0">
                <a:latin typeface="Courier New"/>
                <a:cs typeface="Courier New"/>
              </a:rPr>
              <a:t> id = </a:t>
            </a:r>
            <a:r>
              <a:rPr lang="en-US" sz="1400" dirty="0" err="1" smtClean="0">
                <a:latin typeface="Courier New"/>
                <a:cs typeface="Courier New"/>
              </a:rPr>
              <a:t>e.getId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339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Search an </a:t>
            </a:r>
            <a:r>
              <a:rPr lang="en-IE" dirty="0" err="1" smtClean="0"/>
              <a:t>ArrayList</a:t>
            </a:r>
            <a:r>
              <a:rPr lang="en-IE" dirty="0" smtClean="0"/>
              <a:t> is a modification of Viewing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0958"/>
            <a:ext cx="7610476" cy="3670767"/>
          </a:xfrm>
        </p:spPr>
        <p:txBody>
          <a:bodyPr/>
          <a:lstStyle/>
          <a:p>
            <a:r>
              <a:rPr lang="en-IE" dirty="0"/>
              <a:t>To </a:t>
            </a:r>
            <a:r>
              <a:rPr lang="en-IE" dirty="0" smtClean="0"/>
              <a:t>search an </a:t>
            </a:r>
            <a:r>
              <a:rPr lang="en-IE" dirty="0" err="1" smtClean="0"/>
              <a:t>ArrayList</a:t>
            </a:r>
            <a:r>
              <a:rPr lang="en-IE" dirty="0" smtClean="0"/>
              <a:t> for an individual </a:t>
            </a:r>
            <a:r>
              <a:rPr lang="en-IE" dirty="0"/>
              <a:t>object, we </a:t>
            </a:r>
            <a:r>
              <a:rPr lang="en-IE" dirty="0" smtClean="0"/>
              <a:t>pop </a:t>
            </a:r>
            <a:r>
              <a:rPr lang="en-IE" dirty="0"/>
              <a:t>the </a:t>
            </a:r>
            <a:r>
              <a:rPr lang="en-IE" dirty="0" smtClean="0"/>
              <a:t>objects in turn </a:t>
            </a:r>
            <a:r>
              <a:rPr lang="en-IE" dirty="0"/>
              <a:t>from the </a:t>
            </a:r>
            <a:r>
              <a:rPr lang="en-IE" dirty="0" err="1"/>
              <a:t>ArrayList</a:t>
            </a:r>
            <a:r>
              <a:rPr lang="en-IE" dirty="0"/>
              <a:t> using the get </a:t>
            </a:r>
            <a:r>
              <a:rPr lang="en-IE" dirty="0" smtClean="0"/>
              <a:t>method</a:t>
            </a:r>
            <a:r>
              <a:rPr lang="en-IE" dirty="0"/>
              <a:t> </a:t>
            </a:r>
            <a:r>
              <a:rPr lang="en-IE" dirty="0" smtClean="0"/>
              <a:t>and compare to some value, such as name.</a:t>
            </a:r>
          </a:p>
          <a:p>
            <a:r>
              <a:rPr lang="en-IE" dirty="0" smtClean="0"/>
              <a:t>For example, search Employee list for name Peter.</a:t>
            </a:r>
            <a:endParaRPr lang="en-IE" dirty="0"/>
          </a:p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202" y="4455019"/>
            <a:ext cx="7939614" cy="13068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/>
                <a:cs typeface="Courier New"/>
              </a:rPr>
              <a:t>Employee 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f</a:t>
            </a:r>
            <a:r>
              <a:rPr lang="en-US" sz="1400" dirty="0" smtClean="0">
                <a:latin typeface="Courier New"/>
                <a:cs typeface="Courier New"/>
              </a:rPr>
              <a:t>or 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i=0; i&lt;</a:t>
            </a:r>
            <a:r>
              <a:rPr lang="en-US" sz="1400" dirty="0" err="1" smtClean="0">
                <a:latin typeface="Courier New"/>
                <a:cs typeface="Courier New"/>
              </a:rPr>
              <a:t>list.size</a:t>
            </a:r>
            <a:r>
              <a:rPr lang="en-US" sz="1400" dirty="0" smtClean="0">
                <a:latin typeface="Courier New"/>
                <a:cs typeface="Courier New"/>
              </a:rPr>
              <a:t>();i++){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e = </a:t>
            </a:r>
            <a:r>
              <a:rPr lang="en-US" sz="1400" dirty="0" err="1" smtClean="0">
                <a:latin typeface="Courier New"/>
                <a:cs typeface="Courier New"/>
              </a:rPr>
              <a:t>list.get</a:t>
            </a:r>
            <a:r>
              <a:rPr lang="en-US" sz="1400" dirty="0" smtClean="0">
                <a:latin typeface="Courier New"/>
                <a:cs typeface="Courier New"/>
              </a:rPr>
              <a:t>(i);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if (</a:t>
            </a:r>
            <a:r>
              <a:rPr lang="en-US" sz="1400" dirty="0" err="1" smtClean="0">
                <a:latin typeface="Courier New"/>
                <a:cs typeface="Courier New"/>
              </a:rPr>
              <a:t>e.getName</a:t>
            </a:r>
            <a:r>
              <a:rPr lang="en-US" sz="1400" dirty="0" smtClean="0">
                <a:latin typeface="Courier New"/>
                <a:cs typeface="Courier New"/>
              </a:rPr>
              <a:t>().equals(“Peter”)){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latin typeface="Courier New"/>
                <a:cs typeface="Courier New"/>
              </a:rPr>
              <a:t>System.out.println</a:t>
            </a:r>
            <a:r>
              <a:rPr lang="en-US" sz="1400" dirty="0" smtClean="0">
                <a:latin typeface="Courier New"/>
                <a:cs typeface="Courier New"/>
              </a:rPr>
              <a:t>(“We have found a match”);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System.out.println</a:t>
            </a:r>
            <a:r>
              <a:rPr lang="en-US" sz="1400" dirty="0" smtClean="0">
                <a:latin typeface="Courier New"/>
                <a:cs typeface="Courier New"/>
              </a:rPr>
              <a:t>(“Name: “+</a:t>
            </a:r>
            <a:r>
              <a:rPr lang="en-US" sz="1400" dirty="0" err="1" smtClean="0">
                <a:latin typeface="Courier New"/>
                <a:cs typeface="Courier New"/>
              </a:rPr>
              <a:t>e.getName</a:t>
            </a:r>
            <a:r>
              <a:rPr lang="en-US" sz="1400" dirty="0" smtClean="0">
                <a:latin typeface="Courier New"/>
                <a:cs typeface="Courier New"/>
              </a:rPr>
              <a:t>()+ “</a:t>
            </a:r>
            <a:r>
              <a:rPr lang="en-US" sz="1400" dirty="0" err="1" smtClean="0">
                <a:latin typeface="Courier New"/>
                <a:cs typeface="Courier New"/>
              </a:rPr>
              <a:t>EmpId</a:t>
            </a:r>
            <a:r>
              <a:rPr lang="en-US" sz="1400" dirty="0" smtClean="0">
                <a:latin typeface="Courier New"/>
                <a:cs typeface="Courier New"/>
              </a:rPr>
              <a:t>: “+</a:t>
            </a:r>
            <a:r>
              <a:rPr lang="en-US" sz="1400" dirty="0" err="1" smtClean="0">
                <a:latin typeface="Courier New"/>
                <a:cs typeface="Courier New"/>
              </a:rPr>
              <a:t>e.getId</a:t>
            </a:r>
            <a:r>
              <a:rPr lang="en-US" sz="14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21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Remove an Object from an </a:t>
            </a:r>
            <a:r>
              <a:rPr lang="en-IE" dirty="0" err="1" smtClean="0"/>
              <a:t>ArrayList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delete  or remove an object from the </a:t>
            </a:r>
            <a:r>
              <a:rPr lang="en-IE" dirty="0" err="1" smtClean="0"/>
              <a:t>ArrayList</a:t>
            </a:r>
            <a:r>
              <a:rPr lang="en-IE" dirty="0" smtClean="0"/>
              <a:t> we use the remove method.  </a:t>
            </a:r>
          </a:p>
          <a:p>
            <a:r>
              <a:rPr lang="en-IE" dirty="0" smtClean="0"/>
              <a:t>We need to know the index of the element we are going to remove.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202" y="4277445"/>
            <a:ext cx="7939614" cy="873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/>
                <a:cs typeface="Courier New"/>
              </a:rPr>
              <a:t>// remove the 5</a:t>
            </a:r>
            <a:r>
              <a:rPr lang="en-US" sz="1400" baseline="30000" dirty="0" smtClean="0">
                <a:latin typeface="Courier New"/>
                <a:cs typeface="Courier New"/>
              </a:rPr>
              <a:t>th</a:t>
            </a:r>
            <a:r>
              <a:rPr lang="en-US" sz="1400" dirty="0" smtClean="0">
                <a:latin typeface="Courier New"/>
                <a:cs typeface="Courier New"/>
              </a:rPr>
              <a:t> object from the </a:t>
            </a:r>
            <a:r>
              <a:rPr lang="en-US" sz="1400" dirty="0" err="1" smtClean="0">
                <a:latin typeface="Courier New"/>
                <a:cs typeface="Courier New"/>
              </a:rPr>
              <a:t>ArrayList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l</a:t>
            </a:r>
            <a:r>
              <a:rPr lang="en-US" sz="1400" dirty="0" err="1" smtClean="0">
                <a:latin typeface="Courier New"/>
                <a:cs typeface="Courier New"/>
              </a:rPr>
              <a:t>ist.remove</a:t>
            </a:r>
            <a:r>
              <a:rPr lang="en-US" sz="1400" dirty="0" smtClean="0">
                <a:latin typeface="Courier New"/>
                <a:cs typeface="Courier New"/>
              </a:rPr>
              <a:t>(5);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5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3917"/>
            <a:ext cx="8913813" cy="10643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Worked Example – Employee App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REFRACTOR PACKAGE NAME</a:t>
            </a:r>
          </a:p>
          <a:p>
            <a:r>
              <a:rPr lang="en-US" dirty="0" smtClean="0"/>
              <a:t>Our worked example is a modified version of the </a:t>
            </a:r>
            <a:r>
              <a:rPr lang="en-US" dirty="0" err="1" smtClean="0"/>
              <a:t>EmployeeArrays</a:t>
            </a:r>
            <a:r>
              <a:rPr lang="en-US" dirty="0" smtClean="0"/>
              <a:t> application.  </a:t>
            </a:r>
          </a:p>
          <a:p>
            <a:r>
              <a:rPr lang="en-US" dirty="0" smtClean="0"/>
              <a:t>Copy the </a:t>
            </a:r>
            <a:r>
              <a:rPr lang="en-US" dirty="0" err="1" smtClean="0"/>
              <a:t>EmployeeArrays</a:t>
            </a:r>
            <a:r>
              <a:rPr lang="en-US" dirty="0" smtClean="0"/>
              <a:t> folder and paste and rename as </a:t>
            </a:r>
            <a:r>
              <a:rPr lang="en-US" dirty="0" err="1" smtClean="0"/>
              <a:t>EmployeeArrayLists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 err="1" smtClean="0"/>
              <a:t>EmployeeArrayLists</a:t>
            </a:r>
            <a:r>
              <a:rPr lang="en-US" dirty="0" smtClean="0"/>
              <a:t> in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Expand the project, right click on the package name and go to refractor -&gt; rename</a:t>
            </a:r>
          </a:p>
          <a:p>
            <a:r>
              <a:rPr lang="en-US" dirty="0" smtClean="0"/>
              <a:t>Rename to </a:t>
            </a:r>
            <a:r>
              <a:rPr lang="en-US" dirty="0" err="1" smtClean="0"/>
              <a:t>employeearraylists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6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EmployeeGUI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changes will happen in the </a:t>
            </a:r>
            <a:r>
              <a:rPr lang="en-US" dirty="0" err="1" smtClean="0"/>
              <a:t>EmployeeGUI</a:t>
            </a:r>
            <a:r>
              <a:rPr lang="en-US" dirty="0" smtClean="0"/>
              <a:t> class by editing the source code. </a:t>
            </a:r>
          </a:p>
          <a:p>
            <a:pPr marL="0" indent="0">
              <a:buNone/>
            </a:pPr>
            <a:r>
              <a:rPr lang="en-US" b="1" dirty="0" smtClean="0"/>
              <a:t>CHANGE 1</a:t>
            </a:r>
          </a:p>
          <a:p>
            <a:pPr marL="0" indent="0">
              <a:buNone/>
            </a:pPr>
            <a:r>
              <a:rPr lang="en-US" dirty="0" smtClean="0"/>
              <a:t>Comment or delete the array declaration at the top and replace with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1188" y="5028558"/>
            <a:ext cx="7610476" cy="1275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/Employee [] </a:t>
            </a:r>
            <a:r>
              <a:rPr lang="en-US" dirty="0" err="1">
                <a:latin typeface="Courier New"/>
                <a:cs typeface="Courier New"/>
              </a:rPr>
              <a:t>emp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>
                <a:latin typeface="Courier New"/>
                <a:cs typeface="Courier New"/>
              </a:rPr>
              <a:t>&lt;Employee&gt; </a:t>
            </a:r>
            <a:r>
              <a:rPr lang="en-US" dirty="0" err="1" smtClean="0">
                <a:latin typeface="Courier New"/>
                <a:cs typeface="Courier New"/>
              </a:rPr>
              <a:t>empList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62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err="1" smtClean="0"/>
              <a:t>EmployeeGUI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97" y="1312035"/>
            <a:ext cx="8840916" cy="9699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CHANGE 2</a:t>
            </a:r>
          </a:p>
          <a:p>
            <a:pPr marL="0" indent="0">
              <a:buNone/>
            </a:pPr>
            <a:r>
              <a:rPr lang="en-US" dirty="0" smtClean="0"/>
              <a:t>Comment or delete the array creation in the constructor and replace with: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073" y="2205335"/>
            <a:ext cx="7610476" cy="733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//</a:t>
            </a:r>
            <a:r>
              <a:rPr lang="en-US" dirty="0" err="1">
                <a:latin typeface="Courier New"/>
                <a:cs typeface="Courier New"/>
              </a:rPr>
              <a:t>emp</a:t>
            </a:r>
            <a:r>
              <a:rPr lang="en-US" dirty="0">
                <a:latin typeface="Courier New"/>
                <a:cs typeface="Courier New"/>
              </a:rPr>
              <a:t> = new Employee [100];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empList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new </a:t>
            </a:r>
            <a:r>
              <a:rPr lang="en-US" dirty="0" err="1">
                <a:latin typeface="Courier New"/>
                <a:cs typeface="Courier New"/>
              </a:rPr>
              <a:t>ArrayList</a:t>
            </a:r>
            <a:r>
              <a:rPr lang="en-US" dirty="0">
                <a:latin typeface="Courier New"/>
                <a:cs typeface="Courier New"/>
              </a:rPr>
              <a:t>&lt;Employee&gt;();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73" y="3312642"/>
            <a:ext cx="3207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will notice that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underlined in red. 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Right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on it and scroll down to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 Imports.  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add the correct import statement at the top of program and the red lines disappear.</a:t>
            </a:r>
          </a:p>
          <a:p>
            <a:endParaRPr lang="en-US" dirty="0"/>
          </a:p>
        </p:txBody>
      </p:sp>
      <p:pic>
        <p:nvPicPr>
          <p:cNvPr id="8" name="Picture 7" descr="Screen Shot 2013-03-04 at 10.02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73" y="3074036"/>
            <a:ext cx="4770731" cy="36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6714"/>
            <a:ext cx="8913813" cy="1014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Amend relevant </a:t>
            </a:r>
            <a:r>
              <a:rPr lang="en-US" dirty="0" err="1" smtClean="0"/>
              <a:t>ActionPerformed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previous worked example, we add buttons to do the following actions: </a:t>
            </a:r>
          </a:p>
          <a:p>
            <a:pPr lvl="1"/>
            <a:r>
              <a:rPr lang="en-US" dirty="0" smtClean="0"/>
              <a:t>Add an Employee</a:t>
            </a:r>
          </a:p>
          <a:p>
            <a:pPr lvl="1"/>
            <a:r>
              <a:rPr lang="en-US" dirty="0" smtClean="0"/>
              <a:t>View all Employee</a:t>
            </a:r>
          </a:p>
          <a:p>
            <a:pPr lvl="1"/>
            <a:r>
              <a:rPr lang="en-US" dirty="0" smtClean="0"/>
              <a:t>Search for a particular Employee</a:t>
            </a:r>
          </a:p>
          <a:p>
            <a:pPr lvl="1"/>
            <a:r>
              <a:rPr lang="en-US" dirty="0" smtClean="0"/>
              <a:t>Delete an Employee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ActionPerformed</a:t>
            </a:r>
            <a:r>
              <a:rPr lang="en-US" dirty="0" smtClean="0"/>
              <a:t> Methods for each of these needs to be amended to use the Array List instead of the Array of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CHANGE 3</a:t>
            </a:r>
          </a:p>
          <a:p>
            <a:r>
              <a:rPr lang="en-US" dirty="0" smtClean="0"/>
              <a:t>The easiest way to navigate to </a:t>
            </a:r>
            <a:r>
              <a:rPr lang="en-US" dirty="0"/>
              <a:t>the </a:t>
            </a:r>
            <a:r>
              <a:rPr lang="en-US" dirty="0" err="1" smtClean="0">
                <a:latin typeface="Courier New"/>
                <a:cs typeface="Courier New"/>
              </a:rPr>
              <a:t>addJBActionPerformed</a:t>
            </a:r>
            <a:r>
              <a:rPr lang="en-US" dirty="0" smtClean="0"/>
              <a:t> method is to go to the Design palette and double click on the Add Button.</a:t>
            </a:r>
          </a:p>
          <a:p>
            <a:r>
              <a:rPr lang="en-US" dirty="0" smtClean="0"/>
              <a:t>Most of the method remains unchanged, however instead of adding the object to the array of object we amend to add to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5470822"/>
            <a:ext cx="7610476" cy="10506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//</a:t>
            </a:r>
            <a:r>
              <a:rPr lang="en-US" dirty="0" err="1">
                <a:latin typeface="Courier New"/>
                <a:cs typeface="Courier New"/>
              </a:rPr>
              <a:t>emp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empCount</a:t>
            </a:r>
            <a:r>
              <a:rPr lang="en-US" dirty="0">
                <a:latin typeface="Courier New"/>
                <a:cs typeface="Courier New"/>
              </a:rPr>
              <a:t>] = 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/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empCount</a:t>
            </a:r>
            <a:r>
              <a:rPr lang="en-US" dirty="0">
                <a:latin typeface="Courier New"/>
                <a:cs typeface="Courier New"/>
              </a:rPr>
              <a:t>++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empList.add</a:t>
            </a:r>
            <a:r>
              <a:rPr lang="en-US" dirty="0" smtClean="0">
                <a:latin typeface="Courier New"/>
                <a:cs typeface="Courier New"/>
              </a:rPr>
              <a:t>(e);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137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3"/>
            <a:ext cx="7610476" cy="1643842"/>
          </a:xfrm>
        </p:spPr>
        <p:txBody>
          <a:bodyPr/>
          <a:lstStyle/>
          <a:p>
            <a:r>
              <a:rPr lang="en-US" dirty="0" smtClean="0"/>
              <a:t>The object e is automatically added into the last available spot in the </a:t>
            </a: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/>
              <a:t>.  We don’t need to worry about incrementing the </a:t>
            </a:r>
            <a:r>
              <a:rPr lang="en-US" dirty="0" err="1" smtClean="0">
                <a:latin typeface="Courier New"/>
                <a:cs typeface="Courier New"/>
              </a:rPr>
              <a:t>empCount</a:t>
            </a:r>
            <a:r>
              <a:rPr lang="en-US" dirty="0" smtClean="0"/>
              <a:t> at this stage.</a:t>
            </a:r>
          </a:p>
          <a:p>
            <a:r>
              <a:rPr lang="en-US" dirty="0" smtClean="0"/>
              <a:t>The rest of the method remains unchanged.</a:t>
            </a:r>
            <a:endParaRPr lang="en-US" dirty="0"/>
          </a:p>
        </p:txBody>
      </p:sp>
      <p:pic>
        <p:nvPicPr>
          <p:cNvPr id="4" name="Picture 3" descr="Screen Shot 2013-03-04 at 10.08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3" y="4846086"/>
            <a:ext cx="8078135" cy="9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6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CHANGE 4</a:t>
            </a:r>
          </a:p>
          <a:p>
            <a:r>
              <a:rPr lang="en-US" dirty="0" smtClean="0"/>
              <a:t>First we need to know the current size of the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get</a:t>
            </a:r>
            <a:r>
              <a:rPr lang="en-US" dirty="0" smtClean="0"/>
              <a:t> </a:t>
            </a:r>
            <a:r>
              <a:rPr lang="en-US" dirty="0" smtClean="0"/>
              <a:t>the current employee object from the </a:t>
            </a:r>
            <a:r>
              <a:rPr lang="en-US" dirty="0" err="1" smtClean="0"/>
              <a:t>ArrayList</a:t>
            </a:r>
            <a:r>
              <a:rPr lang="en-US" dirty="0" smtClean="0"/>
              <a:t> and save it into our temporary Employee e object using the get method.  The following change should be made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9841" y="3675759"/>
            <a:ext cx="7610476" cy="468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empCount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empList.size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9841" y="5403613"/>
            <a:ext cx="7610476" cy="764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/</a:t>
            </a:r>
            <a:r>
              <a:rPr lang="pt-BR" dirty="0" smtClean="0">
                <a:latin typeface="Courier New"/>
                <a:cs typeface="Courier New"/>
              </a:rPr>
              <a:t>/ e </a:t>
            </a:r>
            <a:r>
              <a:rPr lang="pt-BR" dirty="0">
                <a:latin typeface="Courier New"/>
                <a:cs typeface="Courier New"/>
              </a:rPr>
              <a:t>= </a:t>
            </a:r>
            <a:r>
              <a:rPr lang="pt-BR" dirty="0" err="1">
                <a:latin typeface="Courier New"/>
                <a:cs typeface="Courier New"/>
              </a:rPr>
              <a:t>emp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 e </a:t>
            </a:r>
            <a:r>
              <a:rPr lang="pt-BR" dirty="0">
                <a:latin typeface="Courier New"/>
                <a:cs typeface="Courier New"/>
              </a:rPr>
              <a:t>= </a:t>
            </a:r>
            <a:r>
              <a:rPr lang="pt-BR" dirty="0" err="1">
                <a:latin typeface="Courier New"/>
                <a:cs typeface="Courier New"/>
              </a:rPr>
              <a:t>empList.get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852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Absolutely, nothing.</a:t>
            </a:r>
          </a:p>
          <a:p>
            <a:r>
              <a:rPr lang="en-US" dirty="0" smtClean="0"/>
              <a:t>However, there are limitations. </a:t>
            </a:r>
          </a:p>
          <a:p>
            <a:pPr lvl="1"/>
            <a:r>
              <a:rPr lang="en-US" dirty="0" smtClean="0"/>
              <a:t>You need to define how much space is needed at the start. </a:t>
            </a:r>
          </a:p>
          <a:p>
            <a:pPr lvl="1"/>
            <a:r>
              <a:rPr lang="en-US" dirty="0" smtClean="0"/>
              <a:t>If you need a larger one, then you need to create an additional array.  </a:t>
            </a:r>
          </a:p>
          <a:p>
            <a:pPr lvl="1"/>
            <a:r>
              <a:rPr lang="en-US" dirty="0" smtClean="0"/>
              <a:t>If you need a smaller one, then you have allocated too much space which can slow your program down.</a:t>
            </a:r>
          </a:p>
        </p:txBody>
      </p:sp>
    </p:spTree>
    <p:extLst>
      <p:ext uri="{BB962C8B-B14F-4D97-AF65-F5344CB8AC3E}">
        <p14:creationId xmlns:p14="http://schemas.microsoft.com/office/powerpoint/2010/main" val="6377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0187" y="493303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View All Employees</a:t>
            </a:r>
            <a:endParaRPr lang="en-US" dirty="0"/>
          </a:p>
        </p:txBody>
      </p:sp>
      <p:pic>
        <p:nvPicPr>
          <p:cNvPr id="5" name="Picture 4" descr="Screen Shot 2013-03-04 at 10.20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61" y="1508617"/>
            <a:ext cx="5209294" cy="50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an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CHANGE 5</a:t>
            </a:r>
          </a:p>
          <a:p>
            <a:r>
              <a:rPr lang="en-US" dirty="0"/>
              <a:t>First we need to know the current size of the </a:t>
            </a:r>
            <a:r>
              <a:rPr lang="en-US" dirty="0" err="1"/>
              <a:t>ArrayList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Inside the for loop (nested inside the if statement we amend the following piece of code): 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9841" y="3675759"/>
            <a:ext cx="7610476" cy="468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empCount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empList.size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9841" y="4964396"/>
            <a:ext cx="7610476" cy="583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// e = </a:t>
            </a:r>
            <a:r>
              <a:rPr lang="pt-BR" dirty="0" err="1">
                <a:latin typeface="Courier New"/>
                <a:cs typeface="Courier New"/>
              </a:rPr>
              <a:t>emp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e </a:t>
            </a:r>
            <a:r>
              <a:rPr lang="pt-BR" dirty="0">
                <a:latin typeface="Courier New"/>
                <a:cs typeface="Courier New"/>
              </a:rPr>
              <a:t>= </a:t>
            </a:r>
            <a:r>
              <a:rPr lang="pt-BR" dirty="0" err="1">
                <a:latin typeface="Courier New"/>
                <a:cs typeface="Courier New"/>
              </a:rPr>
              <a:t>empList.get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0325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04 at 10.1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7" y="1432132"/>
            <a:ext cx="7969519" cy="508213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12258"/>
            <a:ext cx="8913813" cy="914400"/>
          </a:xfrm>
        </p:spPr>
        <p:txBody>
          <a:bodyPr/>
          <a:lstStyle/>
          <a:p>
            <a:r>
              <a:rPr lang="en-US" dirty="0" smtClean="0"/>
              <a:t>Search for an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88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385"/>
            <a:ext cx="8913813" cy="914400"/>
          </a:xfrm>
        </p:spPr>
        <p:txBody>
          <a:bodyPr/>
          <a:lstStyle/>
          <a:p>
            <a:r>
              <a:rPr lang="en-US" dirty="0" smtClean="0"/>
              <a:t>Delete an Employee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4425" y="1582738"/>
            <a:ext cx="7610475" cy="500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CHANGE 6</a:t>
            </a:r>
          </a:p>
          <a:p>
            <a:r>
              <a:rPr lang="en-US" dirty="0"/>
              <a:t>First we need to know the current size of the </a:t>
            </a:r>
            <a:r>
              <a:rPr lang="en-US" dirty="0" err="1"/>
              <a:t>ArrayList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Inside the for loop (nested inside the if statement we amend the following piece of code): </a:t>
            </a:r>
          </a:p>
          <a:p>
            <a:endParaRPr lang="en-US" dirty="0"/>
          </a:p>
          <a:p>
            <a:r>
              <a:rPr lang="en-US" dirty="0" smtClean="0"/>
              <a:t>Inside the following if statement, we need to change the following code to actually remove the unwanted object: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9841" y="2692294"/>
            <a:ext cx="7610476" cy="468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empCount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empList.size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9841" y="4028671"/>
            <a:ext cx="7610476" cy="583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// e = </a:t>
            </a:r>
            <a:r>
              <a:rPr lang="pt-BR" dirty="0" err="1">
                <a:latin typeface="Courier New"/>
                <a:cs typeface="Courier New"/>
              </a:rPr>
              <a:t>emp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e </a:t>
            </a:r>
            <a:r>
              <a:rPr lang="pt-BR" dirty="0">
                <a:latin typeface="Courier New"/>
                <a:cs typeface="Courier New"/>
              </a:rPr>
              <a:t>= </a:t>
            </a:r>
            <a:r>
              <a:rPr lang="pt-BR" dirty="0" err="1">
                <a:latin typeface="Courier New"/>
                <a:cs typeface="Courier New"/>
              </a:rPr>
              <a:t>empList.get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9841" y="5470079"/>
            <a:ext cx="7610476" cy="13091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emp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</a:t>
            </a:r>
            <a:r>
              <a:rPr lang="en-US" dirty="0" err="1">
                <a:latin typeface="Courier New"/>
                <a:cs typeface="Courier New"/>
              </a:rPr>
              <a:t>emp</a:t>
            </a:r>
            <a:r>
              <a:rPr lang="en-US" dirty="0">
                <a:latin typeface="Courier New"/>
                <a:cs typeface="Courier New"/>
              </a:rPr>
              <a:t>[empCount-1];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emp</a:t>
            </a:r>
            <a:r>
              <a:rPr lang="en-US" dirty="0">
                <a:latin typeface="Courier New"/>
                <a:cs typeface="Courier New"/>
              </a:rPr>
              <a:t>[empCount-1]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empCount</a:t>
            </a:r>
            <a:r>
              <a:rPr lang="en-US" dirty="0">
                <a:latin typeface="Courier New"/>
                <a:cs typeface="Courier New"/>
              </a:rPr>
              <a:t> 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empList.remove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31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04 at 10.2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2" y="1986027"/>
            <a:ext cx="8886187" cy="40481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84639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Delete an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0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is a </a:t>
            </a:r>
            <a:r>
              <a:rPr lang="en-US" dirty="0" err="1" smtClean="0"/>
              <a:t>growable</a:t>
            </a:r>
            <a:r>
              <a:rPr lang="en-US" dirty="0" smtClean="0"/>
              <a:t> array of objects.</a:t>
            </a:r>
          </a:p>
          <a:p>
            <a:r>
              <a:rPr lang="en-US" dirty="0" smtClean="0"/>
              <a:t>It contains components that are accessed via their index.</a:t>
            </a:r>
          </a:p>
          <a:p>
            <a:r>
              <a:rPr lang="en-US" dirty="0" smtClean="0"/>
              <a:t>The size of an </a:t>
            </a:r>
            <a:r>
              <a:rPr lang="en-US" dirty="0" err="1" smtClean="0"/>
              <a:t>ArrayList</a:t>
            </a:r>
            <a:r>
              <a:rPr lang="en-US" dirty="0" smtClean="0"/>
              <a:t> can grow and shrink as needed to accommodate adding and removing items after the </a:t>
            </a:r>
            <a:r>
              <a:rPr lang="en-US" dirty="0" err="1" smtClean="0"/>
              <a:t>ArrayList</a:t>
            </a:r>
            <a:r>
              <a:rPr lang="en-US" dirty="0" smtClean="0"/>
              <a:t> has been created.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and Dynamic</a:t>
            </a:r>
          </a:p>
          <a:p>
            <a:r>
              <a:rPr lang="en-US" dirty="0" smtClean="0"/>
              <a:t>Unlike arrays, which are available to use in every class, we need to import the </a:t>
            </a:r>
            <a:r>
              <a:rPr lang="en-US" dirty="0" err="1" smtClean="0"/>
              <a:t>ArrayList</a:t>
            </a:r>
            <a:r>
              <a:rPr lang="en-US" dirty="0" smtClean="0"/>
              <a:t> class before using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 Imports will import the correct class in </a:t>
            </a:r>
            <a:r>
              <a:rPr lang="en-US" dirty="0" err="1" smtClean="0"/>
              <a:t>Netbeans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1831" y="4210459"/>
            <a:ext cx="7610476" cy="733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java.util.ArrayList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comprehensive list of available methods for </a:t>
            </a:r>
            <a:r>
              <a:rPr lang="en-US" dirty="0" err="1" smtClean="0"/>
              <a:t>ArrayLists</a:t>
            </a:r>
            <a:r>
              <a:rPr lang="en-US" dirty="0" smtClean="0"/>
              <a:t> can be found in the Java API: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http://docs.oracle.com/javase/6/docs/api/java/util/</a:t>
            </a:r>
            <a:r>
              <a:rPr lang="en-US" dirty="0" smtClean="0">
                <a:hlinkClick r:id="rId2"/>
              </a:rPr>
              <a:t>ArrayList.html</a:t>
            </a:r>
            <a:endParaRPr lang="en-US" dirty="0" smtClean="0"/>
          </a:p>
          <a:p>
            <a:r>
              <a:rPr lang="en-US" dirty="0" smtClean="0"/>
              <a:t>The term API mean Application </a:t>
            </a:r>
            <a:r>
              <a:rPr lang="en-US" dirty="0" smtClean="0"/>
              <a:t>Programming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It is like the instruction manual for Java and is available for most if not all classes.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2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Declare </a:t>
            </a:r>
            <a:r>
              <a:rPr lang="en-IE" dirty="0" err="1" smtClean="0"/>
              <a:t>ArrayList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</a:t>
            </a:r>
            <a:r>
              <a:rPr lang="en-IE" dirty="0" err="1" smtClean="0"/>
              <a:t>ArrayList</a:t>
            </a:r>
            <a:r>
              <a:rPr lang="en-IE" dirty="0" smtClean="0"/>
              <a:t> needs to be both declared and created before use.  </a:t>
            </a:r>
          </a:p>
          <a:p>
            <a:r>
              <a:rPr lang="en-IE" dirty="0" smtClean="0"/>
              <a:t>To declare an array list of Employee objects we do the follow: </a:t>
            </a:r>
          </a:p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1831" y="4263505"/>
            <a:ext cx="7610476" cy="4764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>
                <a:latin typeface="Courier New"/>
                <a:cs typeface="Courier New"/>
              </a:rPr>
              <a:t>&lt;Employee&gt; list;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8039" y="5994724"/>
            <a:ext cx="365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Note: the object is placed inside angle brackets: &lt; &gt;</a:t>
            </a:r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81350" y="4618653"/>
            <a:ext cx="1313769" cy="139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4554" y="4947569"/>
            <a:ext cx="2496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We must give the list a name that we will refer to it by</a:t>
            </a:r>
            <a:endParaRPr lang="en-I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00551" y="4618653"/>
            <a:ext cx="1704003" cy="578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514" y="5124450"/>
            <a:ext cx="23159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Start with the keyword </a:t>
            </a:r>
            <a:r>
              <a:rPr lang="en-IE" dirty="0" err="1" smtClean="0"/>
              <a:t>ArrayList</a:t>
            </a:r>
            <a:endParaRPr lang="en-I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80469" y="4501728"/>
            <a:ext cx="219756" cy="626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8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</a:t>
            </a:r>
            <a:r>
              <a:rPr lang="en-IE" dirty="0" err="1" smtClean="0"/>
              <a:t>ArrayList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</a:t>
            </a:r>
            <a:r>
              <a:rPr lang="en-IE" dirty="0" err="1" smtClean="0"/>
              <a:t>ArrayList</a:t>
            </a:r>
            <a:r>
              <a:rPr lang="en-IE" dirty="0" smtClean="0"/>
              <a:t> needs be created.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5806" y="3199815"/>
            <a:ext cx="7610476" cy="4764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ist = new </a:t>
            </a: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>
                <a:latin typeface="Courier New"/>
                <a:cs typeface="Courier New"/>
              </a:rPr>
              <a:t>&lt;Employee&gt;();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1109" y="4976935"/>
            <a:ext cx="2315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Both the keyword </a:t>
            </a:r>
            <a:r>
              <a:rPr lang="en-IE" dirty="0" err="1" smtClean="0"/>
              <a:t>ArrayList</a:t>
            </a:r>
            <a:r>
              <a:rPr lang="en-IE" dirty="0" smtClean="0"/>
              <a:t> and class name constructor are used for creation.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4711044" y="4195115"/>
            <a:ext cx="365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Note: the object is placed inside angle brackets: &lt; &gt;</a:t>
            </a:r>
            <a:endParaRPr lang="en-IE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77273" y="3545633"/>
            <a:ext cx="1327281" cy="62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903" y="4221155"/>
            <a:ext cx="28917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As with all creations, the keyword new is used.</a:t>
            </a:r>
            <a:endParaRPr lang="en-I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59021" y="3545634"/>
            <a:ext cx="989044" cy="143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38669" y="3545633"/>
            <a:ext cx="703315" cy="675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an Object to an </a:t>
            </a:r>
            <a:r>
              <a:rPr lang="en-IE" dirty="0" err="1" smtClean="0"/>
              <a:t>ArrayList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Once you have a new </a:t>
            </a:r>
            <a:r>
              <a:rPr lang="en-IE" dirty="0" err="1"/>
              <a:t>ArrayList</a:t>
            </a:r>
            <a:r>
              <a:rPr lang="en-IE" dirty="0"/>
              <a:t> </a:t>
            </a:r>
            <a:r>
              <a:rPr lang="en-IE" dirty="0" smtClean="0"/>
              <a:t>of objects created, </a:t>
            </a:r>
            <a:r>
              <a:rPr lang="en-IE" dirty="0"/>
              <a:t>you can add elements to it with the add </a:t>
            </a:r>
            <a:r>
              <a:rPr lang="en-IE" dirty="0" smtClean="0"/>
              <a:t>method. </a:t>
            </a:r>
          </a:p>
          <a:p>
            <a:r>
              <a:rPr lang="en-IE" dirty="0" smtClean="0"/>
              <a:t>With object you add all the attributes to a single object and add the entire object to the </a:t>
            </a:r>
            <a:r>
              <a:rPr lang="en-IE" dirty="0" err="1" smtClean="0"/>
              <a:t>ArrayList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5806" y="4310157"/>
            <a:ext cx="7939614" cy="13068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>
                <a:latin typeface="Courier New"/>
                <a:cs typeface="Courier New"/>
              </a:rPr>
              <a:t>&lt;Employee&gt; list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new </a:t>
            </a: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>
                <a:latin typeface="Courier New"/>
                <a:cs typeface="Courier New"/>
              </a:rPr>
              <a:t>&lt;Employee&gt;();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Employee e = new Employee(name, id);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list.add</a:t>
            </a:r>
            <a:r>
              <a:rPr lang="en-US" dirty="0" smtClean="0">
                <a:latin typeface="Courier New"/>
                <a:cs typeface="Courier New"/>
              </a:rPr>
              <a:t>(e);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931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Size of an </a:t>
            </a:r>
            <a:r>
              <a:rPr lang="en-IE" dirty="0" err="1" smtClean="0"/>
              <a:t>ArrayList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number of objects in an </a:t>
            </a:r>
            <a:r>
              <a:rPr lang="en-IE" dirty="0" err="1" smtClean="0"/>
              <a:t>ArrayList</a:t>
            </a:r>
            <a:r>
              <a:rPr lang="en-IE" dirty="0" smtClean="0"/>
              <a:t> is determined using the size method.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202" y="3573038"/>
            <a:ext cx="7939614" cy="13068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sizeList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sizeList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list.size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System.out.println</a:t>
            </a:r>
            <a:r>
              <a:rPr lang="en-US" sz="1400" dirty="0" smtClean="0">
                <a:latin typeface="Courier New"/>
                <a:cs typeface="Courier New"/>
              </a:rPr>
              <a:t>(“There are ”+</a:t>
            </a:r>
            <a:r>
              <a:rPr lang="en-US" sz="1400" dirty="0" err="1" smtClean="0">
                <a:latin typeface="Courier New"/>
                <a:cs typeface="Courier New"/>
              </a:rPr>
              <a:t>sizeList</a:t>
            </a:r>
            <a:r>
              <a:rPr lang="en-US" sz="1400" dirty="0" smtClean="0">
                <a:latin typeface="Courier New"/>
                <a:cs typeface="Courier New"/>
              </a:rPr>
              <a:t>+“elements in the array list”);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5963177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1643</TotalTime>
  <Words>1137</Words>
  <Application>Microsoft Office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Wingdings 2</vt:lpstr>
      <vt:lpstr>Perception</vt:lpstr>
      <vt:lpstr>Arrays of Objects</vt:lpstr>
      <vt:lpstr>What is wrong with Arrays?</vt:lpstr>
      <vt:lpstr>What is an ArrayList?</vt:lpstr>
      <vt:lpstr>ArrayList </vt:lpstr>
      <vt:lpstr>ArrayList Methods</vt:lpstr>
      <vt:lpstr>Declare ArrayList</vt:lpstr>
      <vt:lpstr>Create ArrayList</vt:lpstr>
      <vt:lpstr>Adding an Object to an ArrayList</vt:lpstr>
      <vt:lpstr>Size of an ArrayList</vt:lpstr>
      <vt:lpstr>View individual object in an ArrayList</vt:lpstr>
      <vt:lpstr>Search an ArrayList is a modification of Viewing</vt:lpstr>
      <vt:lpstr>Remove an Object from an ArrayList</vt:lpstr>
      <vt:lpstr>Worked Example – Employee App contd.</vt:lpstr>
      <vt:lpstr>EmployeeGUI </vt:lpstr>
      <vt:lpstr>EmployeeGUI </vt:lpstr>
      <vt:lpstr>Amend relevant ActionPerformed Methods</vt:lpstr>
      <vt:lpstr>Add an Employee</vt:lpstr>
      <vt:lpstr>Add an Employee</vt:lpstr>
      <vt:lpstr>View All Employees</vt:lpstr>
      <vt:lpstr>PowerPoint Presentation</vt:lpstr>
      <vt:lpstr>Search for an Employee</vt:lpstr>
      <vt:lpstr>Search for an Employee</vt:lpstr>
      <vt:lpstr>Delete an Employee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Carole McGloughlin</dc:creator>
  <cp:lastModifiedBy>colm</cp:lastModifiedBy>
  <cp:revision>60</cp:revision>
  <dcterms:created xsi:type="dcterms:W3CDTF">2013-02-06T11:13:15Z</dcterms:created>
  <dcterms:modified xsi:type="dcterms:W3CDTF">2015-03-23T11:51:57Z</dcterms:modified>
</cp:coreProperties>
</file>