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8" r:id="rId3"/>
    <p:sldId id="259" r:id="rId4"/>
    <p:sldId id="284" r:id="rId5"/>
    <p:sldId id="257" r:id="rId6"/>
    <p:sldId id="260" r:id="rId7"/>
    <p:sldId id="297" r:id="rId8"/>
    <p:sldId id="261" r:id="rId9"/>
    <p:sldId id="298" r:id="rId10"/>
    <p:sldId id="262" r:id="rId11"/>
    <p:sldId id="263" r:id="rId12"/>
    <p:sldId id="278" r:id="rId13"/>
    <p:sldId id="266" r:id="rId14"/>
    <p:sldId id="267" r:id="rId15"/>
    <p:sldId id="268" r:id="rId16"/>
    <p:sldId id="270" r:id="rId17"/>
    <p:sldId id="271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79" r:id="rId31"/>
    <p:sldId id="28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4719" autoAdjust="0"/>
  </p:normalViewPr>
  <p:slideViewPr>
    <p:cSldViewPr>
      <p:cViewPr>
        <p:scale>
          <a:sx n="82" d="100"/>
          <a:sy n="82" d="100"/>
        </p:scale>
        <p:origin x="-1032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E853B1-CF7A-4C35-8180-F6226D85A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1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F7C2E5-1558-4C5D-930A-EA4B5270BF34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C7A3F0-1F27-455E-AB50-5CB7FB425384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2A6D8B-1082-4462-BE07-55DA4C40AEE3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B37B0E-868A-4996-9462-308CDF89C7A7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853B1-CF7A-4C35-8180-F6226D85A5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Dr. Cristina Muntean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74BC-E428-4BB1-8943-6CFBE7304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2E21-007B-4486-87E0-F61D6E4DB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828E7-E53C-4F28-845E-82476F35B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6B96E-C1F2-4ED5-B9AF-EC73B027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7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6738C-E2DD-4ECA-ABF0-DB3B697C7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0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20C4A-2699-4DCC-B93C-96DD5C3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7E2C4-705F-48F4-B025-32373E63E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2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19CAF-5D08-4974-8B2C-CCB16D0E8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64DD8-E0EA-4478-B7D8-E714038D1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33C97-E9F9-4FA6-96AF-495CF3005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8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6454C-C59D-4641-B08C-2E8073500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C3472237-7065-4583-9A45-B784EE286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7"/>
          <p:cNvSpPr>
            <a:spLocks noChangeArrowheads="1"/>
          </p:cNvSpPr>
          <p:nvPr/>
        </p:nvSpPr>
        <p:spPr bwMode="auto">
          <a:xfrm>
            <a:off x="381000" y="6400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sz="1000"/>
              <a:t>© Dr. Cristina Muntean</a:t>
            </a:r>
            <a:r>
              <a:rPr lang="en-GB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3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Dr. Cristina Muntean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7391400" cy="2209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Operating Systems</a:t>
            </a:r>
            <a:br>
              <a:rPr lang="en-US" dirty="0" smtClean="0"/>
            </a:br>
            <a:r>
              <a:rPr lang="en-US" dirty="0" smtClean="0"/>
              <a:t>BSHC1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IE" sz="2100" dirty="0" err="1" smtClean="0"/>
              <a:t>Dr.</a:t>
            </a:r>
            <a:r>
              <a:rPr lang="en-IE" sz="2100" dirty="0" smtClean="0"/>
              <a:t> Cristina </a:t>
            </a:r>
            <a:r>
              <a:rPr lang="en-IE" sz="2100" dirty="0" err="1" smtClean="0"/>
              <a:t>Muntean</a:t>
            </a:r>
            <a:endParaRPr lang="en-IE" sz="21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IE" sz="2100" dirty="0" smtClean="0"/>
              <a:t>Cristina.Muntean@ncirl.ie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1.1 </a:t>
            </a:r>
            <a:r>
              <a:rPr lang="en-GB" smtClean="0"/>
              <a:t>What is an Operating System?</a:t>
            </a:r>
            <a:r>
              <a:rPr lang="en-US" smtClean="0"/>
              <a:t> </a:t>
            </a:r>
            <a:endParaRPr lang="en-US" u="sng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The most important part of System Software is the </a:t>
            </a:r>
            <a:r>
              <a:rPr lang="en-GB" u="sng" smtClean="0"/>
              <a:t>Operating System</a:t>
            </a:r>
            <a:endParaRPr lang="en-GB" smtClean="0"/>
          </a:p>
          <a:p>
            <a:pPr eaLnBrk="1" hangingPunct="1"/>
            <a:endParaRPr lang="en-GB" i="1" smtClean="0"/>
          </a:p>
          <a:p>
            <a:pPr eaLnBrk="1" hangingPunct="1">
              <a:buFont typeface="Wingdings" pitchFamily="2" charset="2"/>
              <a:buNone/>
            </a:pPr>
            <a:endParaRPr lang="en-GB" i="1" smtClean="0"/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Operating System = Software program that manages all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                                  the available hardware resources 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   		                      a computer</a:t>
            </a:r>
            <a:r>
              <a:rPr lang="en-U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An Operating System acts as an intermediary/interface between a user of a computer and the computer hardware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	    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1.</a:t>
            </a:r>
            <a:r>
              <a:rPr lang="en-GB" smtClean="0"/>
              <a:t>2 Operating System’s responsibilities</a:t>
            </a:r>
            <a:r>
              <a:rPr lang="en-US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eaLnBrk="1" hangingPunct="1"/>
            <a:r>
              <a:rPr lang="en-GB" smtClean="0"/>
              <a:t> Operating System has three main responsibilities:</a:t>
            </a:r>
            <a:endParaRPr lang="en-GB" i="1" smtClean="0"/>
          </a:p>
          <a:p>
            <a:pPr eaLnBrk="1" hangingPunct="1"/>
            <a:r>
              <a:rPr lang="en-GB" i="1" smtClean="0"/>
              <a:t>1) Perform basic tasks</a:t>
            </a:r>
            <a:r>
              <a:rPr lang="en-GB" smtClean="0"/>
              <a:t> such as </a:t>
            </a:r>
          </a:p>
          <a:p>
            <a:pPr lvl="1" eaLnBrk="1" hangingPunct="1"/>
            <a:r>
              <a:rPr lang="en-GB" smtClean="0"/>
              <a:t>recognizing input from the keyboard</a:t>
            </a:r>
          </a:p>
          <a:p>
            <a:pPr lvl="1" eaLnBrk="1" hangingPunct="1"/>
            <a:r>
              <a:rPr lang="en-GB" smtClean="0"/>
              <a:t>sending output to the display screen, </a:t>
            </a:r>
          </a:p>
          <a:p>
            <a:pPr lvl="1" eaLnBrk="1" hangingPunct="1"/>
            <a:r>
              <a:rPr lang="en-GB" smtClean="0"/>
              <a:t>keeping track of files and directories on the disk,</a:t>
            </a:r>
          </a:p>
          <a:p>
            <a:pPr lvl="1" eaLnBrk="1" hangingPunct="1"/>
            <a:r>
              <a:rPr lang="en-GB" smtClean="0"/>
              <a:t>controlling peripheral devices (e.g. disk drives and printers)</a:t>
            </a:r>
            <a:endParaRPr lang="en-GB" i="1" smtClean="0"/>
          </a:p>
          <a:p>
            <a:pPr eaLnBrk="1" hangingPunct="1"/>
            <a:endParaRPr lang="en-GB" i="1" smtClean="0"/>
          </a:p>
          <a:p>
            <a:pPr eaLnBrk="1" hangingPunct="1"/>
            <a:r>
              <a:rPr lang="en-GB" i="1" smtClean="0"/>
              <a:t>2) </a:t>
            </a:r>
            <a:r>
              <a:rPr lang="en-GB" smtClean="0"/>
              <a:t>Ensure that </a:t>
            </a:r>
            <a:r>
              <a:rPr lang="en-GB" i="1" smtClean="0"/>
              <a:t>different programs</a:t>
            </a:r>
            <a:r>
              <a:rPr lang="en-GB" smtClean="0"/>
              <a:t> and users running at the same time </a:t>
            </a:r>
            <a:r>
              <a:rPr lang="en-GB" i="1" smtClean="0"/>
              <a:t>do not interfere with each other</a:t>
            </a:r>
            <a:r>
              <a:rPr lang="en-GB" smtClean="0"/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GB" smtClean="0"/>
              <a:t>3) </a:t>
            </a:r>
            <a:r>
              <a:rPr lang="en-GB" i="1" smtClean="0"/>
              <a:t>Provide a software platform</a:t>
            </a:r>
            <a:r>
              <a:rPr lang="en-GB" smtClean="0"/>
              <a:t> on top of which other programs (i.e. application software) can run</a:t>
            </a:r>
            <a:r>
              <a:rPr lang="en-US" smtClean="0"/>
              <a:t> 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smtClean="0"/>
              <a:t>1.3 Characteristics of a typical OS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4102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Operating System must support the following </a:t>
            </a:r>
          </a:p>
          <a:p>
            <a:pPr marL="838200" lvl="1" indent="-381000" eaLnBrk="1" hangingPunct="1"/>
            <a:r>
              <a:rPr lang="en-GB" smtClean="0"/>
              <a:t>Concurrency  </a:t>
            </a:r>
          </a:p>
          <a:p>
            <a:pPr marL="1257300" lvl="2" indent="-342900" eaLnBrk="1" hangingPunct="1"/>
            <a:r>
              <a:rPr lang="en-GB" smtClean="0"/>
              <a:t>Activation of several processes (apps.) at the same time</a:t>
            </a:r>
          </a:p>
          <a:p>
            <a:pPr marL="838200" lvl="1" indent="-381000" eaLnBrk="1" hangingPunct="1"/>
            <a:r>
              <a:rPr lang="en-GB" smtClean="0"/>
              <a:t>Sharing</a:t>
            </a:r>
          </a:p>
          <a:p>
            <a:pPr marL="1257300" lvl="2" indent="-342900" eaLnBrk="1" hangingPunct="1"/>
            <a:r>
              <a:rPr lang="en-GB" smtClean="0"/>
              <a:t>Resources should be shared between running processes</a:t>
            </a:r>
          </a:p>
          <a:p>
            <a:pPr marL="1257300" lvl="2" indent="-342900" eaLnBrk="1" hangingPunct="1"/>
            <a:r>
              <a:rPr lang="en-GB" smtClean="0"/>
              <a:t>Non-shareable (e.g. printer) and shareable resources (e.g.read only files)</a:t>
            </a:r>
          </a:p>
          <a:p>
            <a:pPr marL="838200" lvl="1" indent="-381000" eaLnBrk="1" hangingPunct="1"/>
            <a:r>
              <a:rPr lang="en-GB" smtClean="0"/>
              <a:t>Long term storage</a:t>
            </a:r>
          </a:p>
          <a:p>
            <a:pPr marL="1257300" lvl="2" indent="-342900" eaLnBrk="1" hangingPunct="1"/>
            <a:r>
              <a:rPr lang="en-GB" smtClean="0"/>
              <a:t>Data is not lost after turning off the computer</a:t>
            </a:r>
          </a:p>
          <a:p>
            <a:pPr marL="838200" lvl="1" indent="-3810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Also desirable to provide the following:</a:t>
            </a:r>
          </a:p>
          <a:p>
            <a:pPr marL="838200" lvl="1" indent="-381000" eaLnBrk="1" hangingPunct="1"/>
            <a:r>
              <a:rPr lang="en-GB" smtClean="0"/>
              <a:t>Efficiency</a:t>
            </a:r>
          </a:p>
          <a:p>
            <a:pPr marL="838200" lvl="1" indent="-381000" eaLnBrk="1" hangingPunct="1"/>
            <a:r>
              <a:rPr lang="en-GB" smtClean="0"/>
              <a:t>Reliability</a:t>
            </a:r>
          </a:p>
          <a:p>
            <a:pPr marL="838200" lvl="1" indent="-381000" eaLnBrk="1" hangingPunct="1"/>
            <a:r>
              <a:rPr lang="en-GB" smtClean="0"/>
              <a:t>Maintainability</a:t>
            </a:r>
          </a:p>
          <a:p>
            <a:pPr marL="838200" lvl="1" indent="-381000" eaLnBrk="1" hangingPunct="1"/>
            <a:r>
              <a:rPr lang="en-GB" smtClean="0"/>
              <a:t>Small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1.4 Operating Systems - Brief History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eaLnBrk="1" hangingPunct="1"/>
            <a:r>
              <a:rPr lang="en-GB" smtClean="0"/>
              <a:t>The first generation of computers (1945 – 1955)</a:t>
            </a:r>
          </a:p>
          <a:p>
            <a:pPr lvl="1" eaLnBrk="1" hangingPunct="1"/>
            <a:r>
              <a:rPr lang="en-GB" smtClean="0"/>
              <a:t>Had no operating systems</a:t>
            </a:r>
          </a:p>
          <a:p>
            <a:pPr lvl="1" eaLnBrk="1" hangingPunct="1"/>
            <a:r>
              <a:rPr lang="en-GB" smtClean="0"/>
              <a:t>Only one program was run on the computer at a time. </a:t>
            </a:r>
          </a:p>
          <a:p>
            <a:pPr lvl="1" eaLnBrk="1" hangingPunct="1"/>
            <a:r>
              <a:rPr lang="en-GB" smtClean="0"/>
              <a:t>The programmers would load manually the program they had written (on punched cards) and run it.</a:t>
            </a:r>
          </a:p>
          <a:p>
            <a:pPr lvl="1" eaLnBrk="1" hangingPunct="1"/>
            <a:r>
              <a:rPr lang="en-GB" smtClean="0"/>
              <a:t>Very few computer, many other people waiting for their turn to run their program = &gt; may wait several days to run your program!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1.4 Operating Systems - Brief History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/>
            <a:r>
              <a:rPr lang="en-GB" smtClean="0"/>
              <a:t>The second generation of computers (1955 – 1965)</a:t>
            </a:r>
          </a:p>
          <a:p>
            <a:pPr lvl="1" eaLnBrk="1" hangingPunct="1"/>
            <a:r>
              <a:rPr lang="en-GB" smtClean="0"/>
              <a:t>Mainframe era</a:t>
            </a:r>
          </a:p>
          <a:p>
            <a:pPr lvl="2" eaLnBrk="1" hangingPunct="1"/>
            <a:r>
              <a:rPr lang="en-GB" smtClean="0"/>
              <a:t>Big machines (called mainframes) were locked away in specially air conditioned computer rooms, with staffs of professional operators to run them.</a:t>
            </a:r>
          </a:p>
          <a:p>
            <a:pPr lvl="2" eaLnBrk="1" hangingPunct="1"/>
            <a:r>
              <a:rPr lang="en-GB" smtClean="0"/>
              <a:t>Very expensive machines with a multimillion dollar price tag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smtClean="0"/>
              <a:t>As technology advanced =&gt; many programs were all loaded onto a single tape using a small computer. 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smtClean="0"/>
              <a:t>This tape was then loaded on the mainframe machine and manipulated by program called logically monitor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smtClean="0"/>
              <a:t>The logically monitor monitors the behaviour of the running program. If the program crashed, the monitor immediately loads and runs another program.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u="sng" smtClean="0"/>
              <a:t>Logically monitor</a:t>
            </a:r>
            <a:r>
              <a:rPr lang="en-GB" smtClean="0"/>
              <a:t> is the ancestor of today's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1.4 Operating Systems - Brief History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/>
            <a:r>
              <a:rPr lang="en-GB" smtClean="0"/>
              <a:t>The third generation of computers (1965 – 1980)</a:t>
            </a:r>
          </a:p>
          <a:p>
            <a:pPr lvl="1" eaLnBrk="1" hangingPunct="1"/>
            <a:r>
              <a:rPr lang="en-GB" smtClean="0"/>
              <a:t>Early 1960s, computer manufacturers had totally incompatible product lines, with primitive </a:t>
            </a:r>
            <a:r>
              <a:rPr lang="en-US" smtClean="0"/>
              <a:t>operating systems specific to a particular hardware</a:t>
            </a:r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IBM attempted to solve this problem by introducing the System/360 “family”</a:t>
            </a:r>
          </a:p>
          <a:p>
            <a:pPr lvl="2" eaLnBrk="1" hangingPunct="1"/>
            <a:r>
              <a:rPr lang="en-GB" smtClean="0"/>
              <a:t>A series of software-compatible machines that differed only in price and performance (maximum memory, processor speed, number of I/O devices permitted)</a:t>
            </a:r>
          </a:p>
          <a:p>
            <a:pPr lvl="2" eaLnBrk="1" hangingPunct="1"/>
            <a:r>
              <a:rPr lang="en-GB" smtClean="0"/>
              <a:t>It included a single operating system, </a:t>
            </a:r>
            <a:r>
              <a:rPr lang="en-GB" u="sng" smtClean="0"/>
              <a:t>OS/360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1.4 Operating Systems - Brief History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GB" smtClean="0"/>
              <a:t>The third generation of computers (1965 – 1980) (cont)</a:t>
            </a:r>
          </a:p>
          <a:p>
            <a:pPr lvl="1" eaLnBrk="1" hangingPunct="1"/>
            <a:r>
              <a:rPr lang="en-GB" smtClean="0"/>
              <a:t>New techniques were added to the operating system</a:t>
            </a:r>
          </a:p>
          <a:p>
            <a:pPr lvl="2" eaLnBrk="1" hangingPunct="1"/>
            <a:r>
              <a:rPr lang="en-GB" smtClean="0"/>
              <a:t>Multiprogramming (useful with I/O jobs)</a:t>
            </a:r>
          </a:p>
          <a:p>
            <a:pPr lvl="2" eaLnBrk="1" hangingPunct="1"/>
            <a:r>
              <a:rPr lang="en-GB" smtClean="0"/>
              <a:t>Spooling (Simultaneous Peripheral Operation On Line) - read jobs from cards/tapes onto the disk  while a job is running</a:t>
            </a:r>
          </a:p>
          <a:p>
            <a:pPr lvl="2" eaLnBrk="1" hangingPunct="1"/>
            <a:r>
              <a:rPr lang="en-GB" smtClean="0"/>
              <a:t>Timesharing, a variant of multiprogramming, in which each user has an online terminal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1970s:The </a:t>
            </a:r>
            <a:r>
              <a:rPr lang="en-US" i="1" u="sng" smtClean="0"/>
              <a:t>UNIX</a:t>
            </a:r>
            <a:r>
              <a:rPr lang="en-US" u="sng" smtClean="0"/>
              <a:t> </a:t>
            </a:r>
            <a:r>
              <a:rPr lang="en-US" smtClean="0"/>
              <a:t>operating system was developed at AT&amp;T Bell Laboratories</a:t>
            </a:r>
            <a:endParaRPr lang="en-GB" smtClean="0"/>
          </a:p>
          <a:p>
            <a:pPr lvl="2" eaLnBrk="1" hangingPunct="1"/>
            <a:r>
              <a:rPr lang="en-GB" smtClean="0"/>
              <a:t>Multiuser, Multitasking, Multichoice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1.4 Operating Systems - Brief History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/>
            <a:r>
              <a:rPr lang="en-GB" sz="2000" smtClean="0"/>
              <a:t>The Fourth generation of computers – Personal Computers (PCs) (1980 – Present)</a:t>
            </a:r>
          </a:p>
          <a:p>
            <a:pPr lvl="1" eaLnBrk="1" hangingPunct="1"/>
            <a:r>
              <a:rPr lang="en-GB" sz="1800" smtClean="0"/>
              <a:t>Early 1980s: IBM designed the IBM PC and looked around for an operating system to run on the PC</a:t>
            </a:r>
          </a:p>
          <a:p>
            <a:pPr lvl="1" eaLnBrk="1" hangingPunct="1"/>
            <a:r>
              <a:rPr lang="en-GB" sz="1800" smtClean="0"/>
              <a:t>Bill Gates buys </a:t>
            </a:r>
            <a:r>
              <a:rPr lang="en-GB" sz="1800" i="1" smtClean="0"/>
              <a:t>DOS (Disk Operating System)</a:t>
            </a:r>
            <a:r>
              <a:rPr lang="en-GB" sz="1800" smtClean="0"/>
              <a:t> from Seattle Computer Products, modifies it =&gt; </a:t>
            </a:r>
            <a:r>
              <a:rPr lang="en-GB" sz="1800" i="1" u="sng" smtClean="0"/>
              <a:t>MS-DOS</a:t>
            </a:r>
            <a:r>
              <a:rPr lang="en-GB" sz="1800" i="1" smtClean="0"/>
              <a:t> (MicroSoft Disk Operating System</a:t>
            </a:r>
            <a:r>
              <a:rPr lang="en-GB" sz="1800" smtClean="0"/>
              <a:t>).</a:t>
            </a:r>
          </a:p>
          <a:p>
            <a:pPr lvl="1" eaLnBrk="1" hangingPunct="1"/>
            <a:r>
              <a:rPr lang="en-GB" sz="1800" smtClean="0"/>
              <a:t>MS-DOS dominates the PC market =&gt;more advanced features are added (many taken from UNIX)</a:t>
            </a:r>
          </a:p>
          <a:p>
            <a:pPr lvl="1" eaLnBrk="1" hangingPunct="1"/>
            <a:r>
              <a:rPr lang="en-GB" sz="1800" smtClean="0"/>
              <a:t>Microsoft decides to build a successor to MS-DOS =&gt; </a:t>
            </a:r>
            <a:r>
              <a:rPr lang="en-GB" sz="1800" i="1" u="sng" smtClean="0"/>
              <a:t>GUI-based system</a:t>
            </a:r>
            <a:r>
              <a:rPr lang="en-GB" sz="1800" smtClean="0"/>
              <a:t> called </a:t>
            </a:r>
            <a:r>
              <a:rPr lang="en-GB" sz="1800" i="1" smtClean="0"/>
              <a:t>Windows</a:t>
            </a:r>
            <a:r>
              <a:rPr lang="en-GB" sz="1800" smtClean="0"/>
              <a:t>, which originally ran on top of MS-DOS (1985-1995)</a:t>
            </a:r>
          </a:p>
          <a:p>
            <a:pPr lvl="1" eaLnBrk="1" hangingPunct="1"/>
            <a:endParaRPr lang="en-GB" sz="1800" smtClean="0"/>
          </a:p>
          <a:p>
            <a:pPr lvl="1" eaLnBrk="1" hangingPunct="1"/>
            <a:r>
              <a:rPr lang="en-GB" sz="1800" smtClean="0"/>
              <a:t>1995: a freestanding version of Windows, </a:t>
            </a:r>
            <a:r>
              <a:rPr lang="en-GB" sz="1800" i="1" smtClean="0"/>
              <a:t>Windows 95</a:t>
            </a:r>
            <a:r>
              <a:rPr lang="en-GB" sz="1800" smtClean="0"/>
              <a:t>, was released</a:t>
            </a:r>
          </a:p>
          <a:p>
            <a:pPr lvl="2" eaLnBrk="1" hangingPunct="1"/>
            <a:r>
              <a:rPr lang="en-GB" sz="1600" smtClean="0"/>
              <a:t>incorporates operating system features into it</a:t>
            </a:r>
          </a:p>
          <a:p>
            <a:pPr lvl="2" eaLnBrk="1" hangingPunct="1"/>
            <a:r>
              <a:rPr lang="en-GB" sz="1600" smtClean="0"/>
              <a:t>It uses the underlying MS-DOS only for booting</a:t>
            </a:r>
          </a:p>
          <a:p>
            <a:pPr lvl="1" eaLnBrk="1" hangingPunct="1"/>
            <a:r>
              <a:rPr lang="en-GB" sz="1800" smtClean="0"/>
              <a:t>1998: a slightly modified version =&gt; Windows 98</a:t>
            </a:r>
          </a:p>
          <a:p>
            <a:pPr lvl="1" eaLnBrk="1" hangingPunct="1"/>
            <a:r>
              <a:rPr lang="en-GB" sz="1800" smtClean="0"/>
              <a:t>Another Microsoft operating system: </a:t>
            </a:r>
            <a:r>
              <a:rPr lang="en-GB" sz="1800" i="1" smtClean="0"/>
              <a:t>Windows NT</a:t>
            </a:r>
            <a:r>
              <a:rPr lang="en-GB" sz="1800" smtClean="0"/>
              <a:t> (NT stands for New Technology),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1.5 How do we choose an OS?</a:t>
            </a:r>
            <a:endParaRPr 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534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What do you have?</a:t>
            </a:r>
          </a:p>
          <a:p>
            <a:pPr marL="838200" lvl="1" indent="-381000" eaLnBrk="1" hangingPunct="1"/>
            <a:r>
              <a:rPr lang="en-GB" smtClean="0"/>
              <a:t>Existing hardware</a:t>
            </a:r>
          </a:p>
          <a:p>
            <a:pPr marL="1257300" lvl="2" indent="-342900" eaLnBrk="1" hangingPunct="1"/>
            <a:r>
              <a:rPr lang="en-GB" smtClean="0"/>
              <a:t>Do you want to keep it or upgrade?</a:t>
            </a:r>
          </a:p>
          <a:p>
            <a:pPr marL="838200" lvl="1" indent="-381000" eaLnBrk="1" hangingPunct="1"/>
            <a:r>
              <a:rPr lang="en-GB" smtClean="0"/>
              <a:t>Software you currently use</a:t>
            </a:r>
          </a:p>
          <a:p>
            <a:pPr marL="1257300" lvl="2" indent="-342900" eaLnBrk="1" hangingPunct="1"/>
            <a:r>
              <a:rPr lang="en-GB" smtClean="0"/>
              <a:t>Do you want to keep it or upgrade?</a:t>
            </a:r>
          </a:p>
          <a:p>
            <a:pPr marL="838200" lvl="1" indent="-381000" eaLnBrk="1" hangingPunct="1"/>
            <a:r>
              <a:rPr lang="en-GB" smtClean="0"/>
              <a:t>Your knowledge level</a:t>
            </a:r>
          </a:p>
          <a:p>
            <a:pPr marL="1257300" lvl="2" indent="-342900" eaLnBrk="1" hangingPunct="1"/>
            <a:r>
              <a:rPr lang="en-GB" smtClean="0"/>
              <a:t>Will you need to learn to use a new environment ?</a:t>
            </a:r>
          </a:p>
          <a:p>
            <a:pPr marL="838200" lvl="1" indent="-381000" eaLnBrk="1" hangingPunct="1"/>
            <a:r>
              <a:rPr lang="en-GB" smtClean="0"/>
              <a:t>Budget</a:t>
            </a:r>
          </a:p>
          <a:p>
            <a:pPr marL="1257300" lvl="2" indent="-342900" eaLnBrk="1" hangingPunct="1"/>
            <a:r>
              <a:rPr lang="en-GB" smtClean="0"/>
              <a:t>What can you afford to spend?</a:t>
            </a:r>
            <a:endParaRPr lang="en-GB" sz="2000" smtClean="0"/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What do you want?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1.5 How do we choose an OS?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53400" cy="50292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What do you want?</a:t>
            </a:r>
          </a:p>
          <a:p>
            <a:pPr marL="838200" lvl="1" indent="-381000" eaLnBrk="1" hangingPunct="1"/>
            <a:r>
              <a:rPr lang="en-GB" smtClean="0"/>
              <a:t>Security</a:t>
            </a:r>
          </a:p>
          <a:p>
            <a:pPr marL="1257300" lvl="2" indent="-342900" eaLnBrk="1" hangingPunct="1"/>
            <a:r>
              <a:rPr lang="en-GB" smtClean="0"/>
              <a:t>Logon password protected</a:t>
            </a:r>
          </a:p>
          <a:p>
            <a:pPr marL="1257300" lvl="2" indent="-342900" eaLnBrk="1" hangingPunct="1"/>
            <a:r>
              <a:rPr lang="en-GB" smtClean="0"/>
              <a:t>Security services </a:t>
            </a:r>
          </a:p>
          <a:p>
            <a:pPr marL="838200" lvl="1" indent="-381000" eaLnBrk="1" hangingPunct="1"/>
            <a:endParaRPr lang="en-GB" smtClean="0"/>
          </a:p>
          <a:p>
            <a:pPr marL="838200" lvl="1" indent="-381000" eaLnBrk="1" hangingPunct="1"/>
            <a:r>
              <a:rPr lang="en-GB" smtClean="0"/>
              <a:t>Reliability</a:t>
            </a:r>
          </a:p>
          <a:p>
            <a:pPr marL="1257300" lvl="2" indent="-342900" eaLnBrk="1" hangingPunct="1"/>
            <a:r>
              <a:rPr lang="en-GB" smtClean="0"/>
              <a:t>How much does a crash matter for you and your business?</a:t>
            </a:r>
          </a:p>
          <a:p>
            <a:pPr marL="1257300" lvl="2" indent="-342900" eaLnBrk="1" hangingPunct="1"/>
            <a:r>
              <a:rPr lang="en-GB" smtClean="0"/>
              <a:t>How fault tolerant is the Operating system </a:t>
            </a:r>
          </a:p>
          <a:p>
            <a:pPr marL="838200" lvl="1" indent="-381000" eaLnBrk="1" hangingPunct="1"/>
            <a:endParaRPr lang="en-GB" smtClean="0"/>
          </a:p>
          <a:p>
            <a:pPr marL="838200" lvl="1" indent="-381000" eaLnBrk="1" hangingPunct="1"/>
            <a:r>
              <a:rPr lang="en-GB" smtClean="0"/>
              <a:t>Responsiveness</a:t>
            </a:r>
            <a:r>
              <a:rPr lang="en-US" smtClean="0"/>
              <a:t> </a:t>
            </a:r>
          </a:p>
          <a:p>
            <a:pPr marL="1257300" lvl="2" indent="-342900" eaLnBrk="1" hangingPunct="1"/>
            <a:r>
              <a:rPr lang="en-GB" smtClean="0"/>
              <a:t>How much does speed matter?</a:t>
            </a:r>
          </a:p>
          <a:p>
            <a:pPr marL="1257300" lvl="2" indent="-342900" eaLnBrk="1" hangingPunct="1"/>
            <a:r>
              <a:rPr lang="en-GB" smtClean="0"/>
              <a:t>How fast is the OS ?</a:t>
            </a:r>
          </a:p>
          <a:p>
            <a:pPr marL="1257300" lvl="2" indent="-342900" eaLnBrk="1" hangingPunct="1"/>
            <a:r>
              <a:rPr lang="en-GB" smtClean="0"/>
              <a:t>What hardware is needed to achieve required speed?</a:t>
            </a:r>
            <a:endParaRPr lang="en-GB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154523-C09D-4BB4-8BE1-7C56BBD4F0B7}" type="slidenum">
              <a:rPr lang="en-US" smtClean="0">
                <a:latin typeface="Arial Black" pitchFamily="34" charset="0"/>
              </a:rPr>
              <a:pPr eaLnBrk="1" hangingPunct="1"/>
              <a:t>2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Module Information (BSHC1 </a:t>
            </a:r>
            <a:r>
              <a:rPr lang="en-US" smtClean="0"/>
              <a:t>and </a:t>
            </a:r>
            <a:r>
              <a:rPr lang="en-US" smtClean="0"/>
              <a:t>BSHBIS1)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378450"/>
          </a:xfrm>
        </p:spPr>
        <p:txBody>
          <a:bodyPr/>
          <a:lstStyle/>
          <a:p>
            <a:pPr eaLnBrk="1" hangingPunct="1"/>
            <a:r>
              <a:rPr lang="en-US" dirty="0" smtClean="0"/>
              <a:t>Contact hours:</a:t>
            </a:r>
          </a:p>
          <a:p>
            <a:pPr lvl="1" eaLnBrk="1" hangingPunct="1"/>
            <a:r>
              <a:rPr lang="en-US" dirty="0" smtClean="0"/>
              <a:t>2 hours lecture </a:t>
            </a:r>
            <a:r>
              <a:rPr lang="ga-IE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IE" dirty="0" smtClean="0">
                <a:solidFill>
                  <a:srgbClr val="FF3300"/>
                </a:solidFill>
              </a:rPr>
              <a:t>Monday </a:t>
            </a:r>
            <a:r>
              <a:rPr lang="en-US" dirty="0" smtClean="0">
                <a:solidFill>
                  <a:srgbClr val="FF3300"/>
                </a:solidFill>
              </a:rPr>
              <a:t>11 am to 1</a:t>
            </a:r>
            <a:r>
              <a:rPr lang="ga-IE" dirty="0" smtClean="0">
                <a:solidFill>
                  <a:srgbClr val="FF3300"/>
                </a:solidFill>
              </a:rPr>
              <a:t> </a:t>
            </a:r>
            <a:r>
              <a:rPr lang="en-IE" dirty="0">
                <a:solidFill>
                  <a:srgbClr val="FF3300"/>
                </a:solidFill>
              </a:rPr>
              <a:t>p</a:t>
            </a:r>
            <a:r>
              <a:rPr lang="ga-IE" dirty="0" smtClean="0">
                <a:solidFill>
                  <a:srgbClr val="FF3300"/>
                </a:solidFill>
              </a:rPr>
              <a:t>m</a:t>
            </a:r>
            <a:r>
              <a:rPr lang="en-US" dirty="0" smtClean="0">
                <a:solidFill>
                  <a:srgbClr val="FF3300"/>
                </a:solidFill>
              </a:rPr>
              <a:t>  </a:t>
            </a:r>
            <a:r>
              <a:rPr lang="ga-IE" dirty="0" smtClean="0">
                <a:solidFill>
                  <a:srgbClr val="FF3300"/>
                </a:solidFill>
              </a:rPr>
              <a:t>(SRC3)</a:t>
            </a:r>
            <a:r>
              <a:rPr lang="en-US" dirty="0" smtClean="0">
                <a:solidFill>
                  <a:srgbClr val="FF3300"/>
                </a:solidFill>
              </a:rPr>
              <a:t>         </a:t>
            </a:r>
          </a:p>
          <a:p>
            <a:pPr lvl="1" eaLnBrk="1" hangingPunct="1"/>
            <a:r>
              <a:rPr lang="en-US" dirty="0" smtClean="0"/>
              <a:t>1 hour lab</a:t>
            </a:r>
            <a:r>
              <a:rPr lang="ga-IE" dirty="0" smtClean="0"/>
              <a:t>: </a:t>
            </a:r>
            <a:r>
              <a:rPr lang="en-IE" dirty="0" smtClean="0">
                <a:solidFill>
                  <a:srgbClr val="FF3300"/>
                </a:solidFill>
              </a:rPr>
              <a:t>Tuesday </a:t>
            </a:r>
            <a:r>
              <a:rPr lang="en-US" dirty="0" smtClean="0">
                <a:solidFill>
                  <a:srgbClr val="FF3300"/>
                </a:solidFill>
              </a:rPr>
              <a:t>1</a:t>
            </a:r>
            <a:r>
              <a:rPr lang="en-IE" dirty="0" smtClean="0">
                <a:solidFill>
                  <a:srgbClr val="FF3300"/>
                </a:solidFill>
              </a:rPr>
              <a:t>1 am </a:t>
            </a:r>
            <a:r>
              <a:rPr lang="en-US" dirty="0" smtClean="0">
                <a:solidFill>
                  <a:srgbClr val="FF3300"/>
                </a:solidFill>
              </a:rPr>
              <a:t>-12</a:t>
            </a:r>
            <a:r>
              <a:rPr lang="ga-IE" dirty="0" smtClean="0">
                <a:solidFill>
                  <a:srgbClr val="FF3300"/>
                </a:solidFill>
              </a:rPr>
              <a:t> </a:t>
            </a:r>
            <a:r>
              <a:rPr lang="en-IE" dirty="0">
                <a:solidFill>
                  <a:srgbClr val="FF3300"/>
                </a:solidFill>
              </a:rPr>
              <a:t>p</a:t>
            </a:r>
            <a:r>
              <a:rPr lang="ga-IE" dirty="0" smtClean="0">
                <a:solidFill>
                  <a:srgbClr val="FF3300"/>
                </a:solidFill>
              </a:rPr>
              <a:t>m</a:t>
            </a:r>
            <a:r>
              <a:rPr lang="en-US" dirty="0" smtClean="0">
                <a:solidFill>
                  <a:srgbClr val="FF3300"/>
                </a:solidFill>
              </a:rPr>
              <a:t>  (HLAB303)      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/>
            <a:r>
              <a:rPr lang="en-US" dirty="0" smtClean="0"/>
              <a:t>Assessment:</a:t>
            </a:r>
          </a:p>
          <a:p>
            <a:pPr lvl="1" eaLnBrk="1" hangingPunct="1"/>
            <a:r>
              <a:rPr lang="en-US" dirty="0" smtClean="0"/>
              <a:t>50% Continuous Assessment.</a:t>
            </a:r>
          </a:p>
          <a:p>
            <a:pPr lvl="2" eaLnBrk="1" hangingPunct="1"/>
            <a:r>
              <a:rPr lang="en-US" dirty="0" smtClean="0"/>
              <a:t>35% CA Test (</a:t>
            </a:r>
            <a:r>
              <a:rPr lang="en-US" b="1" dirty="0" smtClean="0">
                <a:solidFill>
                  <a:srgbClr val="CC0000"/>
                </a:solidFill>
              </a:rPr>
              <a:t>Week 9 – </a:t>
            </a:r>
            <a:r>
              <a:rPr lang="en-IE" b="1" dirty="0" smtClean="0">
                <a:solidFill>
                  <a:srgbClr val="CC0000"/>
                </a:solidFill>
              </a:rPr>
              <a:t>Monday</a:t>
            </a:r>
            <a:r>
              <a:rPr lang="en-US" b="1" dirty="0" smtClean="0">
                <a:solidFill>
                  <a:srgbClr val="CC0000"/>
                </a:solidFill>
              </a:rPr>
              <a:t>, 23rd of March, 201</a:t>
            </a:r>
            <a:r>
              <a:rPr lang="en-IE" b="1" dirty="0">
                <a:solidFill>
                  <a:srgbClr val="CC0000"/>
                </a:solidFill>
              </a:rPr>
              <a:t>5</a:t>
            </a:r>
            <a:r>
              <a:rPr lang="en-US" b="1" dirty="0" smtClean="0"/>
              <a:t>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15%  - one short </a:t>
            </a:r>
            <a:r>
              <a:rPr lang="ga-IE" dirty="0" smtClean="0"/>
              <a:t>in-</a:t>
            </a:r>
            <a:r>
              <a:rPr lang="en-US" dirty="0"/>
              <a:t>class </a:t>
            </a:r>
            <a:r>
              <a:rPr lang="en-US" dirty="0" smtClean="0"/>
              <a:t>quiz </a:t>
            </a:r>
            <a:r>
              <a:rPr lang="en-US" dirty="0" smtClean="0"/>
              <a:t>(</a:t>
            </a:r>
            <a:r>
              <a:rPr lang="en-US" b="1" dirty="0">
                <a:solidFill>
                  <a:srgbClr val="CC0000"/>
                </a:solidFill>
              </a:rPr>
              <a:t>Week </a:t>
            </a:r>
            <a:r>
              <a:rPr lang="en-US" b="1" dirty="0" smtClean="0">
                <a:solidFill>
                  <a:srgbClr val="CC0000"/>
                </a:solidFill>
              </a:rPr>
              <a:t>4 – Lab session)</a:t>
            </a:r>
            <a:endParaRPr lang="ga-IE" dirty="0" smtClean="0"/>
          </a:p>
          <a:p>
            <a:pPr lvl="2" eaLnBrk="1" hangingPunct="1"/>
            <a:r>
              <a:rPr lang="en-GB" dirty="0" smtClean="0"/>
              <a:t>lab exercises from each week will reinforce the week’s topic and may involve practicing on UNIX type OS machines</a:t>
            </a:r>
            <a:endParaRPr lang="en-US" dirty="0" smtClean="0"/>
          </a:p>
          <a:p>
            <a:pPr lvl="1" eaLnBrk="1" hangingPunct="1"/>
            <a:r>
              <a:rPr lang="en-US" dirty="0" smtClean="0"/>
              <a:t>50% Exam.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1.5 How do we choose an OS?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53400" cy="5943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What do you want?</a:t>
            </a:r>
          </a:p>
          <a:p>
            <a:pPr marL="838200" lvl="1" indent="-381000" eaLnBrk="1" hangingPunct="1"/>
            <a:r>
              <a:rPr lang="en-GB" smtClean="0"/>
              <a:t>Type of user interface</a:t>
            </a:r>
          </a:p>
          <a:p>
            <a:pPr marL="1257300" lvl="2" indent="-342900" eaLnBrk="1" hangingPunct="1"/>
            <a:r>
              <a:rPr lang="en-GB" smtClean="0"/>
              <a:t>Are you already familiar with one?</a:t>
            </a:r>
          </a:p>
          <a:p>
            <a:pPr marL="1257300" lvl="2" indent="-342900" eaLnBrk="1" hangingPunct="1"/>
            <a:r>
              <a:rPr lang="en-GB" smtClean="0"/>
              <a:t>Is it worthwhile learning a new one?  </a:t>
            </a:r>
            <a:endParaRPr lang="en-GB" b="1" smtClean="0"/>
          </a:p>
          <a:p>
            <a:pPr marL="838200" lvl="1" indent="-381000" eaLnBrk="1" hangingPunct="1"/>
            <a:endParaRPr lang="en-GB" smtClean="0"/>
          </a:p>
          <a:p>
            <a:pPr marL="838200" lvl="1" indent="-381000" eaLnBrk="1" hangingPunct="1"/>
            <a:r>
              <a:rPr lang="en-GB" smtClean="0"/>
              <a:t>New software you want to use </a:t>
            </a:r>
          </a:p>
          <a:p>
            <a:pPr marL="1257300" lvl="2" indent="-342900" eaLnBrk="1" hangingPunct="1"/>
            <a:r>
              <a:rPr lang="en-GB" smtClean="0"/>
              <a:t>Does it require a particular platform?</a:t>
            </a:r>
          </a:p>
          <a:p>
            <a:pPr marL="1257300" lvl="2" indent="-342900" eaLnBrk="1" hangingPunct="1"/>
            <a:r>
              <a:rPr lang="en-GB" smtClean="0"/>
              <a:t>Would the new software run better on a particular platform?</a:t>
            </a:r>
            <a:endParaRPr lang="en-GB" b="1" smtClean="0"/>
          </a:p>
          <a:p>
            <a:pPr marL="838200" lvl="1" indent="-381000" eaLnBrk="1" hangingPunct="1"/>
            <a:endParaRPr lang="en-GB" smtClean="0"/>
          </a:p>
          <a:p>
            <a:pPr marL="838200" lvl="1" indent="-381000" eaLnBrk="1" hangingPunct="1"/>
            <a:r>
              <a:rPr lang="en-GB" smtClean="0"/>
              <a:t>Software that others in your organisation use</a:t>
            </a:r>
          </a:p>
          <a:p>
            <a:pPr marL="1257300" lvl="2" indent="-342900" eaLnBrk="1" hangingPunct="1"/>
            <a:r>
              <a:rPr lang="en-GB" smtClean="0"/>
              <a:t>Make communication/ sharing with others easier</a:t>
            </a:r>
          </a:p>
          <a:p>
            <a:pPr marL="1257300" lvl="2" indent="-342900" eaLnBrk="1" hangingPunct="1"/>
            <a:r>
              <a:rPr lang="en-GB" smtClean="0"/>
              <a:t>Capitalise on knowledge existing in your organisation</a:t>
            </a:r>
            <a:r>
              <a:rPr lang="en-US" smtClean="0"/>
              <a:t> 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1.5 Examples of Operating Systems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53400" cy="5943600"/>
          </a:xfrm>
        </p:spPr>
        <p:txBody>
          <a:bodyPr/>
          <a:lstStyle/>
          <a:p>
            <a:pPr marL="419100" indent="-419100" eaLnBrk="1" hangingPunct="1"/>
            <a:r>
              <a:rPr lang="en-GB" dirty="0" smtClean="0"/>
              <a:t>Windows</a:t>
            </a:r>
          </a:p>
          <a:p>
            <a:pPr marL="838200" lvl="1" indent="-381000" eaLnBrk="1" hangingPunct="1"/>
            <a:r>
              <a:rPr lang="en-GB" dirty="0" smtClean="0"/>
              <a:t>Windows  95,98,ME, ( Microsoft)</a:t>
            </a:r>
          </a:p>
          <a:p>
            <a:pPr marL="1257300" lvl="2" indent="-342900" eaLnBrk="1" hangingPunct="1"/>
            <a:r>
              <a:rPr lang="en-GB" dirty="0" smtClean="0"/>
              <a:t>Based on MS-DOS</a:t>
            </a:r>
          </a:p>
          <a:p>
            <a:pPr marL="838200" lvl="1" indent="-381000" eaLnBrk="1" hangingPunct="1"/>
            <a:r>
              <a:rPr lang="en-GB" dirty="0" smtClean="0"/>
              <a:t>Windows NT ( Microsoft) (1993)</a:t>
            </a:r>
          </a:p>
          <a:p>
            <a:pPr marL="1257300" lvl="2" indent="-342900" eaLnBrk="1" hangingPunct="1"/>
            <a:r>
              <a:rPr lang="en-GB" dirty="0" smtClean="0"/>
              <a:t>Windows 2000, Windows XP, </a:t>
            </a:r>
          </a:p>
          <a:p>
            <a:pPr marL="1257300" lvl="2" indent="-342900" eaLnBrk="1" hangingPunct="1"/>
            <a:r>
              <a:rPr lang="en-GB" dirty="0" smtClean="0"/>
              <a:t>Windows Vista (Jan 2007)</a:t>
            </a:r>
          </a:p>
          <a:p>
            <a:pPr marL="1257300" lvl="2" indent="-342900" eaLnBrk="1" hangingPunct="1"/>
            <a:r>
              <a:rPr lang="en-GB" dirty="0" smtClean="0"/>
              <a:t>Latest version: Windows 7 (Oct 2009) </a:t>
            </a:r>
          </a:p>
          <a:p>
            <a:pPr marL="419100" indent="-419100" eaLnBrk="1" hangingPunct="1"/>
            <a:r>
              <a:rPr lang="en-GB" dirty="0" smtClean="0"/>
              <a:t>MAC OS  ( Apple) </a:t>
            </a:r>
          </a:p>
          <a:p>
            <a:pPr marL="419100" indent="-419100" eaLnBrk="1" hangingPunct="1"/>
            <a:r>
              <a:rPr lang="en-GB" dirty="0" smtClean="0"/>
              <a:t>Solaris (Sun)</a:t>
            </a:r>
          </a:p>
          <a:p>
            <a:pPr marL="419100" indent="-419100" eaLnBrk="1" hangingPunct="1"/>
            <a:r>
              <a:rPr lang="en-GB" dirty="0" smtClean="0"/>
              <a:t>UNIX ( Free Software Foundation)</a:t>
            </a:r>
          </a:p>
          <a:p>
            <a:pPr marL="838200" lvl="1" indent="-381000" eaLnBrk="1" hangingPunct="1"/>
            <a:r>
              <a:rPr lang="en-GB" dirty="0" smtClean="0"/>
              <a:t>LINUX (a PC version)</a:t>
            </a:r>
          </a:p>
          <a:p>
            <a:pPr marL="838200" lvl="1" indent="-381000" eaLnBrk="1" hangingPunct="1"/>
            <a:r>
              <a:rPr lang="en-GB" dirty="0" err="1" smtClean="0"/>
              <a:t>RedHat</a:t>
            </a:r>
            <a:endParaRPr lang="en-GB" dirty="0" smtClean="0"/>
          </a:p>
          <a:p>
            <a:pPr marL="838200" lvl="1" indent="-381000" eaLnBrk="1" hangingPunct="1"/>
            <a:r>
              <a:rPr lang="en-GB" dirty="0" smtClean="0"/>
              <a:t>Ubuntu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1.6 Windows NT - Introduction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943600"/>
          </a:xfrm>
        </p:spPr>
        <p:txBody>
          <a:bodyPr/>
          <a:lstStyle/>
          <a:p>
            <a:pPr marL="419100" indent="-419100" eaLnBrk="1" hangingPunct="1"/>
            <a:r>
              <a:rPr lang="en-GB" sz="2000" dirty="0" smtClean="0"/>
              <a:t>Windows NT  = Windows </a:t>
            </a:r>
            <a:r>
              <a:rPr lang="en-GB" sz="2000" u="sng" dirty="0" smtClean="0"/>
              <a:t>N</a:t>
            </a:r>
            <a:r>
              <a:rPr lang="en-GB" sz="2000" dirty="0" smtClean="0"/>
              <a:t>ew </a:t>
            </a:r>
            <a:r>
              <a:rPr lang="en-GB" sz="2000" u="sng" dirty="0" smtClean="0"/>
              <a:t>T</a:t>
            </a:r>
            <a:r>
              <a:rPr lang="en-GB" sz="2000" dirty="0" smtClean="0"/>
              <a:t>echnology</a:t>
            </a:r>
          </a:p>
          <a:p>
            <a:pPr marL="419100" indent="-419100" eaLnBrk="1" hangingPunct="1"/>
            <a:r>
              <a:rPr lang="en-GB" sz="1800" dirty="0" smtClean="0"/>
              <a:t>Windows NT heritage </a:t>
            </a:r>
          </a:p>
          <a:p>
            <a:pPr marL="838200" lvl="1" indent="-381000" eaLnBrk="1" hangingPunct="1"/>
            <a:r>
              <a:rPr lang="en-GB" sz="1600" dirty="0" smtClean="0"/>
              <a:t>1988: Microsoft starts to work on NT project</a:t>
            </a:r>
            <a:r>
              <a:rPr lang="en-US" sz="1600" dirty="0" smtClean="0"/>
              <a:t> </a:t>
            </a:r>
          </a:p>
          <a:p>
            <a:pPr marL="838200" lvl="1" indent="-381000" eaLnBrk="1" hangingPunct="1"/>
            <a:r>
              <a:rPr lang="en-GB" sz="1600" dirty="0" smtClean="0"/>
              <a:t>1993: </a:t>
            </a:r>
            <a:r>
              <a:rPr lang="ga-IE" sz="1600" dirty="0" smtClean="0"/>
              <a:t>First version of </a:t>
            </a:r>
            <a:r>
              <a:rPr lang="en-GB" sz="1600" dirty="0" smtClean="0"/>
              <a:t>Windows NT</a:t>
            </a:r>
            <a:r>
              <a:rPr lang="ga-IE" sz="1600" dirty="0" smtClean="0"/>
              <a:t> (</a:t>
            </a:r>
            <a:r>
              <a:rPr lang="en-GB" sz="1600" dirty="0" smtClean="0"/>
              <a:t>Windows NT 3.1</a:t>
            </a:r>
            <a:r>
              <a:rPr lang="ga-IE" sz="1600" dirty="0" smtClean="0"/>
              <a:t>)</a:t>
            </a:r>
            <a:r>
              <a:rPr lang="en-GB" sz="1600" dirty="0" smtClean="0"/>
              <a:t>.</a:t>
            </a:r>
          </a:p>
          <a:p>
            <a:pPr marL="1257300" lvl="2" indent="-342900" eaLnBrk="1" hangingPunct="1"/>
            <a:r>
              <a:rPr lang="en-GB" sz="1400" dirty="0" smtClean="0"/>
              <a:t> It was named after Windows 3.1, but more complex </a:t>
            </a:r>
          </a:p>
          <a:p>
            <a:pPr marL="838200" lvl="1" indent="-381000" eaLnBrk="1" hangingPunct="1"/>
            <a:r>
              <a:rPr lang="en-GB" sz="1600" dirty="0" smtClean="0"/>
              <a:t>1994: Windows NT 3.5 is released</a:t>
            </a:r>
          </a:p>
          <a:p>
            <a:pPr marL="1257300" lvl="2" indent="-342900" eaLnBrk="1" hangingPunct="1"/>
            <a:r>
              <a:rPr lang="en-GB" sz="1400" dirty="0" smtClean="0"/>
              <a:t>It provided the highest degree of protection, Performance improvements</a:t>
            </a:r>
            <a:r>
              <a:rPr lang="en-US" sz="1400" dirty="0" smtClean="0"/>
              <a:t> </a:t>
            </a:r>
            <a:endParaRPr lang="en-GB" sz="1400" dirty="0" smtClean="0"/>
          </a:p>
          <a:p>
            <a:pPr marL="838200" lvl="1" indent="-381000" eaLnBrk="1" hangingPunct="1"/>
            <a:r>
              <a:rPr lang="en-GB" sz="1600" dirty="0" smtClean="0"/>
              <a:t>1996: Windows NT 4.0 is released </a:t>
            </a:r>
          </a:p>
          <a:p>
            <a:pPr marL="1257300" lvl="2" indent="-342900" eaLnBrk="1" hangingPunct="1"/>
            <a:r>
              <a:rPr lang="en-GB" sz="1400" dirty="0" smtClean="0"/>
              <a:t>improved networking support for easier and more secure access to the Internet and intranets</a:t>
            </a:r>
            <a:r>
              <a:rPr lang="en-US" sz="1400" dirty="0" smtClean="0"/>
              <a:t> </a:t>
            </a:r>
          </a:p>
          <a:p>
            <a:pPr marL="838200" lvl="1" indent="-381000" eaLnBrk="1" hangingPunct="1"/>
            <a:r>
              <a:rPr lang="en-GB" sz="1600" dirty="0" smtClean="0"/>
              <a:t>2000: Windows 2000 is released</a:t>
            </a:r>
          </a:p>
          <a:p>
            <a:pPr marL="1257300" lvl="2" indent="-342900" eaLnBrk="1" hangingPunct="1"/>
            <a:r>
              <a:rPr lang="en-GB" sz="1400" dirty="0" smtClean="0"/>
              <a:t>support for a wide variety of new Plug and Play hardware (e.g. wireless products, USB devices, infrared devices, </a:t>
            </a:r>
            <a:r>
              <a:rPr lang="en-GB" sz="1400" dirty="0" err="1" smtClean="0"/>
              <a:t>etc</a:t>
            </a:r>
            <a:r>
              <a:rPr lang="ga-IE" sz="1400" dirty="0" smtClean="0"/>
              <a:t>.</a:t>
            </a:r>
            <a:r>
              <a:rPr lang="en-GB" sz="1400" dirty="0" smtClean="0"/>
              <a:t>)</a:t>
            </a:r>
          </a:p>
          <a:p>
            <a:pPr marL="838200" lvl="1" indent="-381000" eaLnBrk="1" hangingPunct="1"/>
            <a:r>
              <a:rPr lang="en-GB" sz="1600" dirty="0" smtClean="0"/>
              <a:t>2001: Windows XP</a:t>
            </a:r>
          </a:p>
          <a:p>
            <a:pPr marL="1257300" lvl="2" indent="-342900" eaLnBrk="1" hangingPunct="1"/>
            <a:r>
              <a:rPr lang="en-GB" sz="1400" dirty="0" smtClean="0"/>
              <a:t>Support for Server</a:t>
            </a:r>
          </a:p>
          <a:p>
            <a:pPr marL="838200" lvl="1" indent="-381000" eaLnBrk="1" hangingPunct="1"/>
            <a:r>
              <a:rPr lang="en-GB" sz="1600" dirty="0" smtClean="0"/>
              <a:t>2007: Windows Vista</a:t>
            </a:r>
            <a:r>
              <a:rPr lang="en-US" sz="1600" dirty="0" smtClean="0"/>
              <a:t> </a:t>
            </a:r>
          </a:p>
          <a:p>
            <a:pPr marL="838200" lvl="1" indent="-381000" eaLnBrk="1" hangingPunct="1"/>
            <a:r>
              <a:rPr lang="en-GB" sz="1600" dirty="0" smtClean="0"/>
              <a:t>2009: Windows 7</a:t>
            </a:r>
            <a:r>
              <a:rPr lang="ga-IE" sz="1600" dirty="0" smtClean="0"/>
              <a:t>     		</a:t>
            </a:r>
          </a:p>
          <a:p>
            <a:pPr marL="838200" lvl="1" indent="-381000" eaLnBrk="1" hangingPunct="1"/>
            <a:r>
              <a:rPr lang="ga-IE" sz="1600" dirty="0" smtClean="0"/>
              <a:t>2012: Windows 8</a:t>
            </a:r>
          </a:p>
          <a:p>
            <a:pPr marL="838200" lvl="1" indent="-381000" eaLnBrk="1" hangingPunct="1"/>
            <a:endParaRPr lang="ga-IE" sz="1600" dirty="0"/>
          </a:p>
          <a:p>
            <a:pPr marL="457200" lvl="1" indent="0" eaLnBrk="1" hangingPunct="1">
              <a:buNone/>
            </a:pPr>
            <a:r>
              <a:rPr lang="en-GB" sz="1600" b="0" dirty="0" smtClean="0"/>
              <a:t>http://en.wikipedia.org/wiki/History_of_Microsoft_Windows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1.6 Windows NT - Introduction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5626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en-GB" dirty="0" smtClean="0"/>
              <a:t>Windows NT  main characteristics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smtClean="0"/>
              <a:t>A 32-bit or 64 –bit Operating System (more recently)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smtClean="0"/>
              <a:t>Preemptive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dirty="0" smtClean="0"/>
              <a:t>Ability to temporarily stop the process currently running and give resources to another process instead</a:t>
            </a:r>
            <a:r>
              <a:rPr lang="en-US" dirty="0" smtClean="0"/>
              <a:t>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smtClean="0"/>
              <a:t>Multi-tasking 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dirty="0" smtClean="0"/>
              <a:t>Concurrent execution of two or more tasks</a:t>
            </a:r>
            <a:r>
              <a:rPr lang="en-US" dirty="0" smtClean="0"/>
              <a:t>  (applications)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smtClean="0"/>
              <a:t>Security support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smtClean="0"/>
              <a:t>compatibility with other OS’s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smtClean="0"/>
              <a:t>Friendly GUI Interfaces 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smtClean="0"/>
              <a:t>Stability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smtClean="0"/>
              <a:t>Reliability</a:t>
            </a:r>
            <a:endParaRPr lang="en-GB" dirty="0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dirty="0" smtClean="0"/>
              <a:t>Hierarchical File store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GB" dirty="0" smtClean="0"/>
              <a:t>Directories and sub-directories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dirty="0" smtClean="0"/>
              <a:t>Networking: Interconnection of computers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GB" dirty="0" smtClean="0"/>
              <a:t>Support for the use of  common server systems in a network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1.6 Windows NT - Introduction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562600"/>
          </a:xfrm>
        </p:spPr>
        <p:txBody>
          <a:bodyPr/>
          <a:lstStyle/>
          <a:p>
            <a:pPr marL="419100" indent="-419100" eaLnBrk="1" hangingPunct="1"/>
            <a:r>
              <a:rPr lang="en-US" sz="2000" dirty="0" smtClean="0"/>
              <a:t>What  32-bit means?</a:t>
            </a:r>
            <a:endParaRPr lang="en-GB" sz="2000" dirty="0" smtClean="0"/>
          </a:p>
          <a:p>
            <a:pPr marL="838200" lvl="1" indent="-381000" eaLnBrk="1" hangingPunct="1"/>
            <a:r>
              <a:rPr lang="en-GB" sz="1800" dirty="0" smtClean="0"/>
              <a:t>First PC’s had 64 or 128 </a:t>
            </a:r>
            <a:r>
              <a:rPr lang="en-GB" sz="1800" dirty="0" err="1" smtClean="0"/>
              <a:t>KBytes</a:t>
            </a:r>
            <a:r>
              <a:rPr lang="en-GB" sz="1800" dirty="0" smtClean="0"/>
              <a:t> of memory. </a:t>
            </a:r>
          </a:p>
          <a:p>
            <a:pPr marL="838200" lvl="1" indent="-381000" eaLnBrk="1" hangingPunct="1"/>
            <a:r>
              <a:rPr lang="en-GB" sz="1800" dirty="0" smtClean="0"/>
              <a:t>Later on, memories of 128, 256, 512 </a:t>
            </a:r>
            <a:r>
              <a:rPr lang="en-GB" sz="1800" dirty="0" err="1" smtClean="0"/>
              <a:t>MBytes</a:t>
            </a:r>
            <a:r>
              <a:rPr lang="en-GB" sz="1800" dirty="0" smtClean="0"/>
              <a:t> or even 1 </a:t>
            </a:r>
            <a:r>
              <a:rPr lang="en-GB" sz="1800" dirty="0" err="1" smtClean="0"/>
              <a:t>GByte</a:t>
            </a:r>
            <a:r>
              <a:rPr lang="en-GB" sz="1800" dirty="0" smtClean="0"/>
              <a:t>.  </a:t>
            </a:r>
          </a:p>
          <a:p>
            <a:pPr marL="838200" lvl="1" indent="-381000" eaLnBrk="1" hangingPunct="1"/>
            <a:r>
              <a:rPr lang="en-GB" sz="1800" dirty="0" smtClean="0"/>
              <a:t>Nowadays we have 4, 8 or more </a:t>
            </a:r>
            <a:r>
              <a:rPr lang="en-GB" sz="1800" dirty="0" err="1" smtClean="0"/>
              <a:t>GByte</a:t>
            </a:r>
            <a:r>
              <a:rPr lang="en-GB" sz="1800" dirty="0" smtClean="0"/>
              <a:t>  (1 G  = 1000M)</a:t>
            </a:r>
          </a:p>
          <a:p>
            <a:pPr marL="838200" lvl="1" indent="-381000" eaLnBrk="1" hangingPunct="1"/>
            <a:endParaRPr lang="en-GB" sz="1800" dirty="0" smtClean="0"/>
          </a:p>
          <a:p>
            <a:pPr marL="838200" lvl="1" indent="-381000" eaLnBrk="1" hangingPunct="1"/>
            <a:r>
              <a:rPr lang="en-GB" sz="1800" dirty="0" smtClean="0"/>
              <a:t>The </a:t>
            </a:r>
            <a:r>
              <a:rPr lang="en-GB" sz="1800" u="sng" dirty="0" smtClean="0"/>
              <a:t>design of the processor </a:t>
            </a:r>
            <a:r>
              <a:rPr lang="en-GB" sz="1800" dirty="0" smtClean="0"/>
              <a:t>(in particular, the width of the </a:t>
            </a:r>
            <a:r>
              <a:rPr lang="en-GB" sz="1800" u="sng" dirty="0" smtClean="0"/>
              <a:t>address bus</a:t>
            </a:r>
            <a:r>
              <a:rPr lang="en-GB" sz="1800" dirty="0" smtClean="0"/>
              <a:t>)</a:t>
            </a:r>
            <a:r>
              <a:rPr lang="en-GB" sz="1800" u="sng" dirty="0" smtClean="0"/>
              <a:t> </a:t>
            </a:r>
            <a:r>
              <a:rPr lang="en-GB" sz="1800" dirty="0" smtClean="0"/>
              <a:t>determines how much memory the computer can access.   </a:t>
            </a:r>
          </a:p>
          <a:p>
            <a:pPr marL="838200" lvl="1" indent="-381000" eaLnBrk="1" hangingPunct="1"/>
            <a:r>
              <a:rPr lang="en-GB" sz="1800" dirty="0" smtClean="0"/>
              <a:t>Address bus of width ‘w’ enables addressing of 2  at power w (2</a:t>
            </a:r>
            <a:r>
              <a:rPr lang="en-GB" sz="1800" baseline="30000" dirty="0" smtClean="0"/>
              <a:t>w</a:t>
            </a:r>
            <a:r>
              <a:rPr lang="en-GB" sz="1800" dirty="0" smtClean="0"/>
              <a:t>) memory spaces. </a:t>
            </a:r>
            <a:r>
              <a:rPr lang="en-US" sz="1800" dirty="0" smtClean="0"/>
              <a:t>Each memory address holds one byte </a:t>
            </a:r>
            <a:endParaRPr lang="en-GB" sz="1800" dirty="0" smtClean="0"/>
          </a:p>
          <a:p>
            <a:pPr marL="838200" lvl="1" indent="-381000" eaLnBrk="1" hangingPunct="1"/>
            <a:endParaRPr lang="en-GB" sz="1800" dirty="0" smtClean="0"/>
          </a:p>
          <a:p>
            <a:pPr marL="838200" lvl="1" indent="-381000" eaLnBrk="1" hangingPunct="1"/>
            <a:r>
              <a:rPr lang="en-GB" sz="1800" dirty="0" smtClean="0"/>
              <a:t>E.g. If address bus is 16 bits it can reference 2</a:t>
            </a:r>
            <a:r>
              <a:rPr lang="en-GB" sz="1800" baseline="30000" dirty="0" smtClean="0"/>
              <a:t>16 </a:t>
            </a:r>
            <a:r>
              <a:rPr lang="en-GB" sz="1800" dirty="0" smtClean="0"/>
              <a:t>= 65536 memory locations. This means 65 </a:t>
            </a:r>
            <a:r>
              <a:rPr lang="en-GB" sz="1800" dirty="0" err="1" smtClean="0"/>
              <a:t>KBytes</a:t>
            </a:r>
            <a:r>
              <a:rPr lang="en-GB" sz="1800" dirty="0" smtClean="0"/>
              <a:t> .  </a:t>
            </a:r>
          </a:p>
          <a:p>
            <a:pPr marL="838200" lvl="1" indent="-381000" eaLnBrk="1" hangingPunct="1"/>
            <a:r>
              <a:rPr lang="en-GB" sz="1800" dirty="0" smtClean="0"/>
              <a:t>A 32 bits address bus can reference 2</a:t>
            </a:r>
            <a:r>
              <a:rPr lang="en-GB" sz="1800" baseline="30000" dirty="0" smtClean="0"/>
              <a:t>32</a:t>
            </a:r>
            <a:r>
              <a:rPr lang="en-GB" sz="1800" dirty="0" smtClean="0"/>
              <a:t>. 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en-GB" sz="1800" dirty="0" smtClean="0"/>
              <a:t>	This means 4,300 </a:t>
            </a:r>
            <a:r>
              <a:rPr lang="en-GB" sz="1800" dirty="0" err="1" smtClean="0"/>
              <a:t>MBytes</a:t>
            </a:r>
            <a:r>
              <a:rPr lang="en-GB" sz="1800" dirty="0" smtClean="0"/>
              <a:t> or 4 </a:t>
            </a:r>
            <a:r>
              <a:rPr lang="en-GB" sz="1800" dirty="0" err="1" smtClean="0"/>
              <a:t>GBytes</a:t>
            </a:r>
            <a:r>
              <a:rPr lang="en-GB" sz="1800" dirty="0" smtClean="0"/>
              <a:t> memory space. 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en-GB" sz="1800" dirty="0" smtClean="0"/>
              <a:t>	This is the maximum memory space.</a:t>
            </a:r>
          </a:p>
          <a:p>
            <a:pPr marL="1257300" lvl="2" indent="-342900" eaLnBrk="1" hangingPunct="1">
              <a:buFont typeface="Wingdings" pitchFamily="2" charset="2"/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1.6 Windows NT - Introduction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562600"/>
          </a:xfrm>
        </p:spPr>
        <p:txBody>
          <a:bodyPr/>
          <a:lstStyle/>
          <a:p>
            <a:pPr marL="419100" indent="-419100" eaLnBrk="1" hangingPunct="1"/>
            <a:r>
              <a:rPr lang="en-US" sz="2000" smtClean="0"/>
              <a:t>Windows NT interface</a:t>
            </a:r>
            <a:endParaRPr lang="en-GB" sz="2000" smtClean="0"/>
          </a:p>
          <a:p>
            <a:pPr marL="838200" lvl="1" indent="-381000" eaLnBrk="1" hangingPunct="1"/>
            <a:r>
              <a:rPr lang="en-GB" smtClean="0"/>
              <a:t>Graphical User Interface (GUI)</a:t>
            </a:r>
          </a:p>
          <a:p>
            <a:pPr marL="1257300" lvl="2" indent="-342900" eaLnBrk="1" hangingPunct="1"/>
            <a:r>
              <a:rPr lang="en-GB" smtClean="0"/>
              <a:t>Consists of icons, images, menu</a:t>
            </a:r>
          </a:p>
          <a:p>
            <a:pPr marL="1257300" lvl="2" indent="-342900" eaLnBrk="1" hangingPunct="1"/>
            <a:r>
              <a:rPr lang="en-GB" smtClean="0"/>
              <a:t>Keyboard and mouse can be used</a:t>
            </a:r>
          </a:p>
          <a:p>
            <a:pPr marL="1257300" lvl="2" indent="-342900" eaLnBrk="1" hangingPunct="1"/>
            <a:r>
              <a:rPr lang="en-GB" smtClean="0"/>
              <a:t>User friendly</a:t>
            </a:r>
          </a:p>
          <a:p>
            <a:pPr marL="1257300" lvl="2" indent="-342900" eaLnBrk="1" hangingPunct="1"/>
            <a:r>
              <a:rPr lang="en-GB" smtClean="0"/>
              <a:t>Multi-tasking </a:t>
            </a:r>
          </a:p>
          <a:p>
            <a:pPr marL="1676400" lvl="3" indent="-304800" eaLnBrk="1" hangingPunct="1"/>
            <a:r>
              <a:rPr lang="en-GB" smtClean="0"/>
              <a:t>multiple application can run in parallel</a:t>
            </a:r>
          </a:p>
          <a:p>
            <a:pPr marL="838200" lvl="1" indent="-381000" eaLnBrk="1" hangingPunct="1"/>
            <a:r>
              <a:rPr lang="en-GB" smtClean="0"/>
              <a:t>Command Line Interface (CLI)</a:t>
            </a:r>
          </a:p>
          <a:p>
            <a:pPr marL="1257300" lvl="2" indent="-342900" eaLnBrk="1" hangingPunct="1"/>
            <a:r>
              <a:rPr lang="en-GB" smtClean="0"/>
              <a:t>A large number of commands can be executed, but sequential</a:t>
            </a:r>
          </a:p>
          <a:p>
            <a:pPr marL="1257300" lvl="2" indent="-342900" eaLnBrk="1" hangingPunct="1"/>
            <a:r>
              <a:rPr lang="en-GB" smtClean="0"/>
              <a:t>Only skilled users can use this interface</a:t>
            </a:r>
          </a:p>
          <a:p>
            <a:pPr marL="1257300" lvl="2" indent="-342900" eaLnBrk="1" hangingPunct="1"/>
            <a:r>
              <a:rPr lang="en-GB" smtClean="0"/>
              <a:t>May be faster than  GUI to execute certain tasks</a:t>
            </a:r>
            <a:endParaRPr lang="en-US" smtClean="0"/>
          </a:p>
          <a:p>
            <a:pPr marL="1257300" lvl="2" indent="-342900" eaLnBrk="1" hangingPunct="1"/>
            <a:endParaRPr lang="en-GB" sz="1600" smtClean="0"/>
          </a:p>
          <a:p>
            <a:pPr marL="1257300" lvl="2" indent="-342900" eaLnBrk="1" hangingPunct="1">
              <a:buFont typeface="Wingdings" pitchFamily="2" charset="2"/>
              <a:buNone/>
            </a:pPr>
            <a:endParaRPr lang="en-US" sz="160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32766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65700"/>
            <a:ext cx="3810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14400" y="5791200"/>
            <a:ext cx="358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/>
              <a:t>More info about Interface will be presented next week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1.7 Unix - Introduction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marL="419100" indent="-419100" eaLnBrk="1" hangingPunct="1"/>
            <a:r>
              <a:rPr lang="en-GB" sz="2000" dirty="0" smtClean="0"/>
              <a:t>Unix heritage </a:t>
            </a:r>
          </a:p>
          <a:p>
            <a:pPr marL="838200" lvl="1" indent="-381000" eaLnBrk="1" hangingPunct="1"/>
            <a:r>
              <a:rPr lang="en-GB" sz="1800" dirty="0" smtClean="0"/>
              <a:t>1960’s: Initially designed as fun project (AT&amp;T Bell Labs)</a:t>
            </a:r>
            <a:r>
              <a:rPr lang="en-GB" sz="1600" dirty="0" smtClean="0"/>
              <a:t>.</a:t>
            </a:r>
          </a:p>
          <a:p>
            <a:pPr marL="1257300" lvl="2" indent="-342900" eaLnBrk="1" hangingPunct="1"/>
            <a:r>
              <a:rPr lang="en-GB" sz="1600" dirty="0" smtClean="0"/>
              <a:t>Thompson’s ‘Space Travel’ game - Kernighan &amp; Ritchie, </a:t>
            </a:r>
          </a:p>
          <a:p>
            <a:pPr marL="1257300" lvl="2" indent="-342900" eaLnBrk="1" hangingPunct="1"/>
            <a:r>
              <a:rPr lang="en-GB" sz="1600" dirty="0" smtClean="0"/>
              <a:t>UNIX OS written in B language is produced for the game and  distributed to colleges &amp; universities</a:t>
            </a:r>
            <a:endParaRPr lang="ga-IE" sz="1600" dirty="0" smtClean="0"/>
          </a:p>
          <a:p>
            <a:pPr marL="1257300" lvl="2" indent="-342900" eaLnBrk="1" hangingPunct="1"/>
            <a:endParaRPr lang="en-GB" sz="1400" dirty="0" smtClean="0"/>
          </a:p>
          <a:p>
            <a:pPr marL="838200" lvl="1" indent="-381000" eaLnBrk="1" hangingPunct="1"/>
            <a:r>
              <a:rPr lang="en-GB" sz="1800" dirty="0" smtClean="0"/>
              <a:t>1973: Unix is rewritten in ‘C’ language for speed and portability</a:t>
            </a:r>
            <a:endParaRPr lang="en-GB" sz="1600" dirty="0" smtClean="0"/>
          </a:p>
          <a:p>
            <a:pPr marL="1257300" lvl="2" indent="-342900" eaLnBrk="1" hangingPunct="1"/>
            <a:r>
              <a:rPr lang="en-GB" sz="1600" dirty="0" smtClean="0"/>
              <a:t>Designed to be command line system </a:t>
            </a:r>
            <a:endParaRPr lang="ga-IE" sz="1600" dirty="0" smtClean="0"/>
          </a:p>
          <a:p>
            <a:pPr marL="1257300" lvl="2" indent="-342900" eaLnBrk="1" hangingPunct="1"/>
            <a:endParaRPr lang="en-GB" sz="1400" dirty="0" smtClean="0"/>
          </a:p>
          <a:p>
            <a:pPr marL="838200" lvl="1" indent="-381000" eaLnBrk="1" hangingPunct="1"/>
            <a:r>
              <a:rPr lang="en-GB" sz="1800" dirty="0" smtClean="0"/>
              <a:t>1984: Free Software Foundation created</a:t>
            </a:r>
          </a:p>
          <a:p>
            <a:pPr marL="1257300" lvl="2" indent="-342900" eaLnBrk="1" hangingPunct="1"/>
            <a:r>
              <a:rPr lang="en-GB" sz="1600" dirty="0" smtClean="0"/>
              <a:t>It aims to reproduce all UNIX in a version free of licensing </a:t>
            </a:r>
          </a:p>
          <a:p>
            <a:pPr marL="838200" lvl="1" indent="-381000" eaLnBrk="1" hangingPunct="1"/>
            <a:r>
              <a:rPr lang="en-GB" sz="1800" dirty="0" smtClean="0"/>
              <a:t>1991: Linus Torvalds starts development of LINUX – a version of UNIX for the PC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1.7 Unix - Introduction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562600"/>
          </a:xfrm>
        </p:spPr>
        <p:txBody>
          <a:bodyPr/>
          <a:lstStyle/>
          <a:p>
            <a:pPr marL="419100" indent="-419100" eaLnBrk="1" hangingPunct="1"/>
            <a:r>
              <a:rPr lang="en-GB" sz="2000" dirty="0" smtClean="0"/>
              <a:t>Unix </a:t>
            </a:r>
            <a:r>
              <a:rPr lang="ga-IE" sz="2000" dirty="0" smtClean="0"/>
              <a:t>like Operating Systems</a:t>
            </a:r>
            <a:endParaRPr lang="en-GB" sz="2000" dirty="0" smtClean="0"/>
          </a:p>
          <a:p>
            <a:pPr marL="838200" lvl="1" indent="-381000" eaLnBrk="1" hangingPunct="1"/>
            <a:r>
              <a:rPr lang="en-GB" dirty="0" smtClean="0"/>
              <a:t>Linux:  Free, open software, various distributions</a:t>
            </a:r>
            <a:r>
              <a:rPr lang="ga-IE" dirty="0" smtClean="0"/>
              <a:t> </a:t>
            </a:r>
            <a:r>
              <a:rPr lang="ga-IE" sz="1800" dirty="0" smtClean="0"/>
              <a:t>(Red Hat, Ubuntu)</a:t>
            </a:r>
            <a:endParaRPr lang="en-GB" sz="1800" dirty="0" smtClean="0"/>
          </a:p>
          <a:p>
            <a:pPr marL="838200" lvl="1" indent="-381000" eaLnBrk="1" hangingPunct="1"/>
            <a:r>
              <a:rPr lang="en-GB" dirty="0" smtClean="0"/>
              <a:t>Solaris:	  Sun Microsystems</a:t>
            </a:r>
          </a:p>
          <a:p>
            <a:pPr marL="838200" lvl="1" indent="-381000" eaLnBrk="1" hangingPunct="1"/>
            <a:r>
              <a:rPr lang="en-GB" dirty="0" smtClean="0"/>
              <a:t>SCO UNIX and UNIXWARE: SCO -Santa Cruz Operation</a:t>
            </a:r>
          </a:p>
          <a:p>
            <a:pPr marL="838200" lvl="1" indent="-381000" eaLnBrk="1" hangingPunct="1"/>
            <a:r>
              <a:rPr lang="en-GB" dirty="0" smtClean="0"/>
              <a:t>System V Release 5: SCO  ( Santa Cruz Operation)</a:t>
            </a:r>
          </a:p>
          <a:p>
            <a:pPr marL="838200" lvl="1" indent="-381000" eaLnBrk="1" hangingPunct="1"/>
            <a:r>
              <a:rPr lang="en-GB" dirty="0" smtClean="0"/>
              <a:t>HP_UX:  Hewlett Packard</a:t>
            </a:r>
          </a:p>
          <a:p>
            <a:pPr marL="838200" lvl="1" indent="-381000" eaLnBrk="1" hangingPunct="1"/>
            <a:r>
              <a:rPr lang="en-GB" dirty="0" smtClean="0"/>
              <a:t>AIX:         IBM</a:t>
            </a:r>
          </a:p>
          <a:p>
            <a:pPr marL="838200" lvl="1" indent="-381000" eaLnBrk="1" hangingPunct="1"/>
            <a:r>
              <a:rPr lang="en-GB" dirty="0" smtClean="0"/>
              <a:t>A/UX:       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1.7 Unix - Introduction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562600"/>
          </a:xfrm>
        </p:spPr>
        <p:txBody>
          <a:bodyPr/>
          <a:lstStyle/>
          <a:p>
            <a:pPr marL="419100" indent="-419100" eaLnBrk="1" hangingPunct="1"/>
            <a:r>
              <a:rPr lang="en-GB" dirty="0" smtClean="0"/>
              <a:t>Unix  main characteristics</a:t>
            </a:r>
          </a:p>
          <a:p>
            <a:pPr marL="838200" lvl="1" indent="-381000" eaLnBrk="1" hangingPunct="1"/>
            <a:r>
              <a:rPr lang="en-GB" dirty="0" smtClean="0"/>
              <a:t>Open source code</a:t>
            </a:r>
          </a:p>
          <a:p>
            <a:pPr marL="1257300" lvl="2" indent="-342900" eaLnBrk="1" hangingPunct="1"/>
            <a:r>
              <a:rPr lang="en-GB" dirty="0" smtClean="0"/>
              <a:t>Source code is available to users and programmers to be modified if required</a:t>
            </a:r>
          </a:p>
          <a:p>
            <a:pPr marL="1257300" lvl="2" indent="-342900" eaLnBrk="1" hangingPunct="1"/>
            <a:r>
              <a:rPr lang="en-GB" dirty="0" smtClean="0"/>
              <a:t>Fosters evolution, customisation, compatibility</a:t>
            </a:r>
          </a:p>
          <a:p>
            <a:pPr marL="838200" lvl="1" indent="-381000" eaLnBrk="1" hangingPunct="1"/>
            <a:r>
              <a:rPr lang="en-GB" dirty="0" smtClean="0"/>
              <a:t>Multi-tasking</a:t>
            </a:r>
          </a:p>
          <a:p>
            <a:pPr marL="1257300" lvl="2" indent="-342900" eaLnBrk="1" hangingPunct="1"/>
            <a:r>
              <a:rPr lang="en-GB" dirty="0" smtClean="0"/>
              <a:t>More than one application can run at the same time</a:t>
            </a:r>
          </a:p>
          <a:p>
            <a:pPr marL="838200" lvl="1" indent="-381000" eaLnBrk="1" hangingPunct="1"/>
            <a:r>
              <a:rPr lang="en-GB" dirty="0" smtClean="0"/>
              <a:t>Multi-user</a:t>
            </a:r>
            <a:r>
              <a:rPr lang="en-US" dirty="0" smtClean="0"/>
              <a:t> </a:t>
            </a:r>
          </a:p>
          <a:p>
            <a:pPr marL="1257300" lvl="2" indent="-342900" eaLnBrk="1" hangingPunct="1"/>
            <a:r>
              <a:rPr lang="en-GB" dirty="0" smtClean="0"/>
              <a:t>More than one user can login and use it</a:t>
            </a:r>
          </a:p>
          <a:p>
            <a:pPr marL="838200" lvl="1" indent="-381000" eaLnBrk="1" hangingPunct="1"/>
            <a:r>
              <a:rPr lang="en-GB" dirty="0" smtClean="0"/>
              <a:t>Portability</a:t>
            </a:r>
          </a:p>
          <a:p>
            <a:pPr marL="1257300" lvl="2" indent="-342900" eaLnBrk="1" hangingPunct="1"/>
            <a:r>
              <a:rPr lang="en-GB" dirty="0" smtClean="0"/>
              <a:t>Most OSs are written in Assembler, specific for an architecture. VERY difficult to 'port' these OSs to other architectures.</a:t>
            </a:r>
          </a:p>
          <a:p>
            <a:pPr marL="1257300" lvl="2" indent="-342900" eaLnBrk="1" hangingPunct="1"/>
            <a:r>
              <a:rPr lang="en-GB" dirty="0" smtClean="0"/>
              <a:t>UNIX is mostly written in the C language, allowing it to be portable to many architectures.</a:t>
            </a:r>
          </a:p>
          <a:p>
            <a:pPr marL="1257300" lvl="2" indent="-342900" eaLnBrk="1" hangingPunct="1"/>
            <a:r>
              <a:rPr lang="en-GB" dirty="0" smtClean="0"/>
              <a:t>UNIX  runs on more architectures than any other OS</a:t>
            </a:r>
            <a:r>
              <a:rPr lang="ga-IE" dirty="0" smtClean="0"/>
              <a:t>, (from that time)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1.7 Unix - Introduction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562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Unix  main characteristics</a:t>
            </a:r>
          </a:p>
          <a:p>
            <a:pPr marL="838200" lvl="1" indent="-381000" eaLnBrk="1" hangingPunct="1"/>
            <a:r>
              <a:rPr lang="en-GB" smtClean="0"/>
              <a:t>Network Capabilities</a:t>
            </a:r>
          </a:p>
          <a:p>
            <a:pPr marL="1257300" lvl="2" indent="-342900" eaLnBrk="1" hangingPunct="1"/>
            <a:r>
              <a:rPr lang="en-GB" smtClean="0"/>
              <a:t>Support internet connections.</a:t>
            </a:r>
          </a:p>
          <a:p>
            <a:pPr marL="1257300" lvl="2" indent="-342900" eaLnBrk="1" hangingPunct="1"/>
            <a:r>
              <a:rPr lang="en-GB" smtClean="0"/>
              <a:t>Supports network applications to be run (e.g. web browsing application)</a:t>
            </a:r>
          </a:p>
          <a:p>
            <a:pPr marL="838200" lvl="1" indent="-381000" eaLnBrk="1" hangingPunct="1"/>
            <a:r>
              <a:rPr lang="en-GB" smtClean="0"/>
              <a:t>Various Software Availability</a:t>
            </a:r>
            <a:endParaRPr lang="en-GB" b="0" smtClean="0"/>
          </a:p>
          <a:p>
            <a:pPr marL="838200" lvl="1" indent="-381000" eaLnBrk="1" hangingPunct="1"/>
            <a:r>
              <a:rPr lang="en-GB" smtClean="0"/>
              <a:t>Tools and Utilities</a:t>
            </a:r>
            <a:r>
              <a:rPr lang="en-GB" b="0" smtClean="0"/>
              <a:t> provided, are simple and powerful    </a:t>
            </a:r>
            <a:endParaRPr lang="en-GB" b="0" u="sng" smtClean="0"/>
          </a:p>
          <a:p>
            <a:pPr marL="838200" lvl="1" indent="-381000" eaLnBrk="1" hangingPunct="1"/>
            <a:r>
              <a:rPr lang="en-GB" smtClean="0"/>
              <a:t>Virtual Memory support</a:t>
            </a:r>
          </a:p>
          <a:p>
            <a:pPr marL="1257300" lvl="2" indent="-342900" eaLnBrk="1" hangingPunct="1"/>
            <a:r>
              <a:rPr lang="en-GB" smtClean="0"/>
              <a:t>It can run programs  that require bigger memory space than amount  of RAM (main memory) the computer actually has!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Syllabus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6248400" cy="4679950"/>
          </a:xfrm>
        </p:spPr>
        <p:txBody>
          <a:bodyPr/>
          <a:lstStyle/>
          <a:p>
            <a:pPr eaLnBrk="1" hangingPunct="1"/>
            <a:r>
              <a:rPr lang="en-GB" dirty="0" smtClean="0"/>
              <a:t>Introduction into OS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GB" dirty="0" smtClean="0"/>
              <a:t>History, OS’s structure, Windows and Unix</a:t>
            </a:r>
            <a:endParaRPr lang="en-US" dirty="0" smtClean="0"/>
          </a:p>
          <a:p>
            <a:pPr eaLnBrk="1" hangingPunct="1"/>
            <a:r>
              <a:rPr lang="en-GB" dirty="0" smtClean="0"/>
              <a:t>User Interface</a:t>
            </a:r>
            <a:endParaRPr lang="en-US" sz="800" dirty="0" smtClean="0"/>
          </a:p>
          <a:p>
            <a:pPr eaLnBrk="1" hangingPunct="1"/>
            <a:r>
              <a:rPr lang="en-GB" dirty="0" smtClean="0"/>
              <a:t>OS Architecture (Windows and Unix)</a:t>
            </a:r>
          </a:p>
          <a:p>
            <a:pPr eaLnBrk="1" hangingPunct="1"/>
            <a:r>
              <a:rPr lang="en-GB" dirty="0" smtClean="0"/>
              <a:t>Resource Allocation and Scheduling</a:t>
            </a:r>
          </a:p>
          <a:p>
            <a:pPr lvl="1" eaLnBrk="1" hangingPunct="1"/>
            <a:r>
              <a:rPr lang="en-GB" dirty="0" smtClean="0"/>
              <a:t>Deadlock, Scheduling Algorithms,</a:t>
            </a:r>
          </a:p>
          <a:p>
            <a:pPr eaLnBrk="1" hangingPunct="1"/>
            <a:r>
              <a:rPr lang="en-GB" dirty="0" smtClean="0"/>
              <a:t>File System </a:t>
            </a:r>
          </a:p>
          <a:p>
            <a:pPr lvl="1" eaLnBrk="1" hangingPunct="1"/>
            <a:r>
              <a:rPr lang="en-GB" dirty="0" smtClean="0"/>
              <a:t>Exemplification on Windows and Unix</a:t>
            </a:r>
          </a:p>
          <a:p>
            <a:pPr eaLnBrk="1" hangingPunct="1"/>
            <a:r>
              <a:rPr lang="en-GB" dirty="0" smtClean="0"/>
              <a:t>Security and Protection</a:t>
            </a:r>
          </a:p>
          <a:p>
            <a:pPr eaLnBrk="1" hangingPunct="1"/>
            <a:r>
              <a:rPr lang="en-GB" dirty="0" smtClean="0"/>
              <a:t>Input and Output operations</a:t>
            </a:r>
          </a:p>
          <a:p>
            <a:pPr eaLnBrk="1" hangingPunct="1"/>
            <a:r>
              <a:rPr lang="en-GB" dirty="0" smtClean="0"/>
              <a:t>Memory Management</a:t>
            </a:r>
            <a:endParaRPr lang="ga-IE" dirty="0"/>
          </a:p>
          <a:p>
            <a:pPr eaLnBrk="1" hangingPunct="1"/>
            <a:r>
              <a:rPr lang="ga-IE" dirty="0" smtClean="0"/>
              <a:t>Revision class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smtClean="0"/>
              <a:t>1.8 Structure of an Operating System </a:t>
            </a:r>
            <a:endParaRPr lang="en-US" smtClean="0"/>
          </a:p>
        </p:txBody>
      </p:sp>
      <p:grpSp>
        <p:nvGrpSpPr>
          <p:cNvPr id="32771" name="Group 7"/>
          <p:cNvGrpSpPr>
            <a:grpSpLocks/>
          </p:cNvGrpSpPr>
          <p:nvPr/>
        </p:nvGrpSpPr>
        <p:grpSpPr bwMode="auto">
          <a:xfrm>
            <a:off x="1371600" y="1447800"/>
            <a:ext cx="6629400" cy="3581400"/>
            <a:chOff x="864" y="2304"/>
            <a:chExt cx="3846" cy="1728"/>
          </a:xfrm>
        </p:grpSpPr>
        <p:pic>
          <p:nvPicPr>
            <p:cNvPr id="32773" name="Picture 8" descr="on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995"/>
            <a:stretch>
              <a:fillRect/>
            </a:stretch>
          </p:blipFill>
          <p:spPr bwMode="auto">
            <a:xfrm>
              <a:off x="864" y="2304"/>
              <a:ext cx="3846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74" name="Group 9"/>
            <p:cNvGrpSpPr>
              <a:grpSpLocks/>
            </p:cNvGrpSpPr>
            <p:nvPr/>
          </p:nvGrpSpPr>
          <p:grpSpPr bwMode="auto">
            <a:xfrm>
              <a:off x="2400" y="3744"/>
              <a:ext cx="768" cy="288"/>
              <a:chOff x="2400" y="3744"/>
              <a:chExt cx="768" cy="288"/>
            </a:xfrm>
          </p:grpSpPr>
          <p:sp>
            <p:nvSpPr>
              <p:cNvPr id="32775" name="Rectangle 10"/>
              <p:cNvSpPr>
                <a:spLocks noChangeArrowheads="1"/>
              </p:cNvSpPr>
              <p:nvPr/>
            </p:nvSpPr>
            <p:spPr bwMode="auto">
              <a:xfrm>
                <a:off x="2400" y="3744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776" name="Text Box 11"/>
              <p:cNvSpPr txBox="1">
                <a:spLocks noChangeArrowheads="1"/>
              </p:cNvSpPr>
              <p:nvPr/>
            </p:nvSpPr>
            <p:spPr bwMode="auto">
              <a:xfrm>
                <a:off x="2496" y="3811"/>
                <a:ext cx="576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 b="1"/>
                  <a:t>Hardware</a:t>
                </a:r>
              </a:p>
            </p:txBody>
          </p:sp>
        </p:grpSp>
      </p:grpSp>
      <p:sp>
        <p:nvSpPr>
          <p:cNvPr id="3277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0"/>
            <a:ext cx="82296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layer provides a set of functions dependent only on the services provided by the system layer within it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We will talk about each layer in the next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620000" cy="1447800"/>
          </a:xfrm>
        </p:spPr>
        <p:txBody>
          <a:bodyPr/>
          <a:lstStyle/>
          <a:p>
            <a:pPr eaLnBrk="1" hangingPunct="1"/>
            <a:r>
              <a:rPr lang="en-GB" smtClean="0"/>
              <a:t>Learning Outcome</a:t>
            </a:r>
            <a:r>
              <a:rPr lang="en-US" smtClean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After this lecture you should have an overall understanding of the purpose of an Operating System.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You should know the following: </a:t>
            </a:r>
          </a:p>
          <a:p>
            <a:pPr marL="838200" lvl="1" indent="-381000" eaLnBrk="1" hangingPunct="1"/>
            <a:r>
              <a:rPr lang="en-GB" smtClean="0"/>
              <a:t>The typical characteristics of an Operating System.</a:t>
            </a:r>
          </a:p>
          <a:p>
            <a:pPr marL="838200" lvl="1" indent="-381000" eaLnBrk="1" hangingPunct="1"/>
            <a:r>
              <a:rPr lang="en-GB" smtClean="0"/>
              <a:t>Operating System responsibilities</a:t>
            </a:r>
          </a:p>
          <a:p>
            <a:pPr marL="838200" lvl="1" indent="-381000" eaLnBrk="1" hangingPunct="1"/>
            <a:r>
              <a:rPr lang="en-GB" smtClean="0"/>
              <a:t>A bit of Operating System’s history</a:t>
            </a:r>
          </a:p>
          <a:p>
            <a:pPr marL="838200" lvl="1" indent="-381000" eaLnBrk="1" hangingPunct="1"/>
            <a:r>
              <a:rPr lang="en-GB" smtClean="0"/>
              <a:t>Brief introduction about Windows NT and Unix</a:t>
            </a:r>
          </a:p>
          <a:p>
            <a:pPr marL="1257300" lvl="2" indent="-342900" eaLnBrk="1" hangingPunct="1"/>
            <a:r>
              <a:rPr lang="en-GB" smtClean="0"/>
              <a:t>History</a:t>
            </a:r>
          </a:p>
          <a:p>
            <a:pPr marL="1257300" lvl="2" indent="-342900" eaLnBrk="1" hangingPunct="1"/>
            <a:r>
              <a:rPr lang="en-GB" smtClean="0"/>
              <a:t>Main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 Reading Books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u="sng" dirty="0" smtClean="0">
                <a:solidFill>
                  <a:srgbClr val="CC0000"/>
                </a:solidFill>
              </a:rPr>
              <a:t>Essential Reading</a:t>
            </a:r>
            <a:endParaRPr lang="en-GB" sz="20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z="2000" dirty="0" smtClean="0"/>
              <a:t>Stallings, W. (20</a:t>
            </a:r>
            <a:r>
              <a:rPr lang="ga-IE" sz="2000" dirty="0" smtClean="0"/>
              <a:t>11</a:t>
            </a:r>
            <a:r>
              <a:rPr lang="en-GB" sz="2000" dirty="0" smtClean="0"/>
              <a:t>) </a:t>
            </a:r>
            <a:r>
              <a:rPr lang="en-GB" sz="2000" i="1" dirty="0" smtClean="0"/>
              <a:t>Operating Systems Internals and Design Principles</a:t>
            </a:r>
            <a:r>
              <a:rPr lang="en-GB" sz="2000" dirty="0" smtClean="0"/>
              <a:t>, </a:t>
            </a:r>
            <a:r>
              <a:rPr lang="ga-IE" sz="2000" dirty="0" smtClean="0"/>
              <a:t>7</a:t>
            </a:r>
            <a:r>
              <a:rPr lang="en-GB" sz="2000" baseline="30000" dirty="0" err="1" smtClean="0"/>
              <a:t>th</a:t>
            </a:r>
            <a:r>
              <a:rPr lang="en-GB" sz="2000" dirty="0" smtClean="0"/>
              <a:t> Edition, Prentice-Hall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z="2000" dirty="0" smtClean="0"/>
              <a:t>Colin Ritchie (2003): </a:t>
            </a:r>
            <a:r>
              <a:rPr lang="en-GB" sz="2000" i="1" dirty="0" smtClean="0"/>
              <a:t>Operating Systems Incorporating Unix and Windows</a:t>
            </a:r>
            <a:r>
              <a:rPr lang="en-GB" sz="2000" dirty="0" smtClean="0"/>
              <a:t>, 4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Edition, Letts Educational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z="2000" dirty="0" err="1" smtClean="0"/>
              <a:t>Hocombe</a:t>
            </a:r>
            <a:r>
              <a:rPr lang="en-GB" sz="2000" dirty="0" smtClean="0"/>
              <a:t> 2005): Survey of Operating Systems, </a:t>
            </a:r>
            <a:r>
              <a:rPr lang="en-GB" sz="2000" dirty="0" err="1" smtClean="0"/>
              <a:t>Mc</a:t>
            </a:r>
            <a:r>
              <a:rPr lang="en-GB" sz="2000" dirty="0" smtClean="0"/>
              <a:t> </a:t>
            </a:r>
            <a:r>
              <a:rPr lang="en-GB" sz="2000" dirty="0" err="1" smtClean="0"/>
              <a:t>GrawHill</a:t>
            </a:r>
            <a:endParaRPr lang="en-GB" sz="2000" dirty="0" smtClean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GB" sz="2000" u="sng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u="sng" dirty="0" smtClean="0">
                <a:solidFill>
                  <a:srgbClr val="CC0000"/>
                </a:solidFill>
              </a:rPr>
              <a:t>Recommended Reading</a:t>
            </a:r>
            <a:endParaRPr lang="en-GB" sz="20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sz="2000" dirty="0" err="1" smtClean="0"/>
              <a:t>Silberschatz</a:t>
            </a:r>
            <a:r>
              <a:rPr lang="en-GB" sz="2000" dirty="0" smtClean="0"/>
              <a:t>, Galvin and Gagne (20</a:t>
            </a:r>
            <a:r>
              <a:rPr lang="ga-IE" sz="2000" dirty="0" smtClean="0"/>
              <a:t>12</a:t>
            </a:r>
            <a:r>
              <a:rPr lang="en-GB" sz="2000" dirty="0" smtClean="0"/>
              <a:t>) </a:t>
            </a:r>
            <a:r>
              <a:rPr lang="en-GB" sz="2000" i="1" dirty="0" smtClean="0"/>
              <a:t>Operating System Concepts</a:t>
            </a:r>
            <a:r>
              <a:rPr lang="en-GB" sz="2000" dirty="0" smtClean="0"/>
              <a:t>, </a:t>
            </a:r>
            <a:r>
              <a:rPr lang="ga-IE" sz="2000" dirty="0" smtClean="0"/>
              <a:t>9</a:t>
            </a:r>
            <a:r>
              <a:rPr lang="en-GB" sz="2000" baseline="30000" dirty="0" err="1" smtClean="0"/>
              <a:t>th</a:t>
            </a:r>
            <a:r>
              <a:rPr lang="en-GB" sz="2000" dirty="0" smtClean="0"/>
              <a:t> Edition, John Wiley &amp; Sons </a:t>
            </a:r>
            <a:r>
              <a:rPr lang="en-GB" sz="2000" dirty="0" err="1" smtClean="0"/>
              <a:t>Inc</a:t>
            </a:r>
            <a:endParaRPr lang="en-GB" sz="20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sz="2000" dirty="0" smtClean="0"/>
              <a:t>Lister, A.M and Eager, R.D. (1993) </a:t>
            </a:r>
            <a:r>
              <a:rPr lang="en-GB" sz="2000" i="1" dirty="0" smtClean="0"/>
              <a:t>Fundamentals of Operating Systems,</a:t>
            </a:r>
            <a:r>
              <a:rPr lang="en-GB" sz="2000" dirty="0" smtClean="0"/>
              <a:t> Macmillan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sz="2000" dirty="0" smtClean="0"/>
              <a:t>Nutt, G. J. (2003) </a:t>
            </a:r>
            <a:r>
              <a:rPr lang="en-GB" sz="2000" i="1" dirty="0" smtClean="0"/>
              <a:t>Operating Systems: A Modern perspective</a:t>
            </a:r>
            <a:r>
              <a:rPr lang="en-GB" sz="2000" dirty="0" smtClean="0"/>
              <a:t>,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Edition, Addison Wesley.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Topics covered in this lecture</a:t>
            </a:r>
            <a:r>
              <a:rPr lang="en-GB" u="sng" smtClean="0"/>
              <a:t/>
            </a:r>
            <a:br>
              <a:rPr lang="en-GB" u="sng" smtClean="0"/>
            </a:br>
            <a:endParaRPr lang="en-US" u="sng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pPr eaLnBrk="1" hangingPunct="1"/>
            <a:r>
              <a:rPr lang="en-GB" smtClean="0"/>
              <a:t>What is an Operating System (OS)? </a:t>
            </a:r>
          </a:p>
          <a:p>
            <a:pPr eaLnBrk="1" hangingPunct="1"/>
            <a:r>
              <a:rPr lang="en-GB" smtClean="0"/>
              <a:t>Characteristics of typical Operating System</a:t>
            </a:r>
          </a:p>
          <a:p>
            <a:pPr eaLnBrk="1" hangingPunct="1"/>
            <a:r>
              <a:rPr lang="en-GB" smtClean="0"/>
              <a:t>Responsibilities of a Operating System </a:t>
            </a:r>
          </a:p>
          <a:p>
            <a:pPr eaLnBrk="1" hangingPunct="1"/>
            <a:r>
              <a:rPr lang="en-GB" smtClean="0"/>
              <a:t>Brief background and history of OSs</a:t>
            </a:r>
          </a:p>
          <a:p>
            <a:pPr lvl="1" eaLnBrk="1" hangingPunct="1"/>
            <a:r>
              <a:rPr lang="en-GB" smtClean="0"/>
              <a:t>Windows and Unix</a:t>
            </a:r>
          </a:p>
          <a:p>
            <a:pPr eaLnBrk="1" hangingPunct="1"/>
            <a:r>
              <a:rPr lang="en-GB" smtClean="0"/>
              <a:t>Brief introduction about Windows NT and Unix</a:t>
            </a:r>
          </a:p>
          <a:p>
            <a:pPr lvl="1" eaLnBrk="1" hangingPunct="1"/>
            <a:r>
              <a:rPr lang="en-GB" smtClean="0"/>
              <a:t>History</a:t>
            </a:r>
          </a:p>
          <a:p>
            <a:pPr lvl="1" eaLnBrk="1" hangingPunct="1"/>
            <a:r>
              <a:rPr lang="en-GB" smtClean="0"/>
              <a:t>Main characteristics</a:t>
            </a:r>
          </a:p>
          <a:p>
            <a:pPr eaLnBrk="1" hangingPunct="1"/>
            <a:r>
              <a:rPr lang="en-GB" smtClean="0"/>
              <a:t>The structure of a typical Operating System </a:t>
            </a:r>
          </a:p>
          <a:p>
            <a:pPr lvl="1"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1.1 </a:t>
            </a:r>
            <a:r>
              <a:rPr lang="en-GB" smtClean="0"/>
              <a:t>What is an Operating System?</a:t>
            </a:r>
            <a:r>
              <a:rPr lang="en-US" smtClean="0"/>
              <a:t> </a:t>
            </a:r>
          </a:p>
        </p:txBody>
      </p:sp>
      <p:grpSp>
        <p:nvGrpSpPr>
          <p:cNvPr id="8195" name="Group 18"/>
          <p:cNvGrpSpPr>
            <a:grpSpLocks/>
          </p:cNvGrpSpPr>
          <p:nvPr/>
        </p:nvGrpSpPr>
        <p:grpSpPr bwMode="auto">
          <a:xfrm>
            <a:off x="1092200" y="1295400"/>
            <a:ext cx="5156200" cy="1512888"/>
            <a:chOff x="528" y="1104"/>
            <a:chExt cx="3248" cy="953"/>
          </a:xfrm>
        </p:grpSpPr>
        <p:sp>
          <p:nvSpPr>
            <p:cNvPr id="8197" name="Text Box 7"/>
            <p:cNvSpPr txBox="1">
              <a:spLocks noChangeArrowheads="1"/>
            </p:cNvSpPr>
            <p:nvPr/>
          </p:nvSpPr>
          <p:spPr bwMode="auto">
            <a:xfrm>
              <a:off x="1543" y="1104"/>
              <a:ext cx="750" cy="3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cy-GB" altLang="ja-JP" sz="1600" b="1">
                  <a:latin typeface="Times New Roman" pitchFamily="18" charset="0"/>
                  <a:ea typeface="ＭＳ 明朝" charset="-128"/>
                </a:rPr>
                <a:t>Computer</a:t>
              </a:r>
            </a:p>
            <a:p>
              <a:pPr eaLnBrk="1" hangingPunct="1"/>
              <a:r>
                <a:rPr lang="cy-GB" altLang="ja-JP" sz="1600" b="1">
                  <a:latin typeface="Times New Roman" pitchFamily="18" charset="0"/>
                  <a:ea typeface="ＭＳ 明朝" charset="-128"/>
                </a:rPr>
                <a:t>Software</a:t>
              </a:r>
              <a:endParaRPr lang="en-US" b="1"/>
            </a:p>
          </p:txBody>
        </p:sp>
        <p:sp>
          <p:nvSpPr>
            <p:cNvPr id="8198" name="Text Box 8"/>
            <p:cNvSpPr txBox="1">
              <a:spLocks noChangeArrowheads="1"/>
            </p:cNvSpPr>
            <p:nvPr/>
          </p:nvSpPr>
          <p:spPr bwMode="auto">
            <a:xfrm>
              <a:off x="2624" y="1104"/>
              <a:ext cx="750" cy="360"/>
            </a:xfrm>
            <a:prstGeom prst="rect">
              <a:avLst/>
            </a:prstGeom>
            <a:solidFill>
              <a:srgbClr val="00FF99"/>
            </a:solidFill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cy-GB" altLang="ja-JP" sz="1600" b="1">
                  <a:latin typeface="Times New Roman" pitchFamily="18" charset="0"/>
                  <a:ea typeface="ＭＳ 明朝" charset="-128"/>
                </a:rPr>
                <a:t>Computer</a:t>
              </a:r>
            </a:p>
            <a:p>
              <a:pPr eaLnBrk="1" hangingPunct="1"/>
              <a:r>
                <a:rPr lang="cy-GB" altLang="ja-JP" sz="1600" b="1">
                  <a:latin typeface="Times New Roman" pitchFamily="18" charset="0"/>
                  <a:ea typeface="ＭＳ 明朝" charset="-128"/>
                </a:rPr>
                <a:t>Hardware</a:t>
              </a:r>
              <a:endParaRPr lang="en-US" b="1"/>
            </a:p>
          </p:txBody>
        </p:sp>
        <p:sp>
          <p:nvSpPr>
            <p:cNvPr id="8199" name="Text Box 10"/>
            <p:cNvSpPr txBox="1">
              <a:spLocks noChangeArrowheads="1"/>
            </p:cNvSpPr>
            <p:nvPr/>
          </p:nvSpPr>
          <p:spPr bwMode="auto">
            <a:xfrm>
              <a:off x="2984" y="1694"/>
              <a:ext cx="792" cy="36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cy-GB" altLang="ja-JP" sz="1600" b="1">
                  <a:solidFill>
                    <a:srgbClr val="333399"/>
                  </a:solidFill>
                  <a:latin typeface="Times New Roman" pitchFamily="18" charset="0"/>
                  <a:ea typeface="ＭＳ 明朝" charset="-128"/>
                </a:rPr>
                <a:t>Application</a:t>
              </a:r>
            </a:p>
            <a:p>
              <a:pPr algn="ctr" eaLnBrk="1" hangingPunct="1"/>
              <a:r>
                <a:rPr lang="cy-GB" altLang="ja-JP" sz="1600" b="1">
                  <a:solidFill>
                    <a:srgbClr val="333399"/>
                  </a:solidFill>
                  <a:latin typeface="Times New Roman" pitchFamily="18" charset="0"/>
                  <a:ea typeface="ＭＳ 明朝" charset="-128"/>
                </a:rPr>
                <a:t>Software</a:t>
              </a:r>
              <a:endParaRPr lang="en-US" b="1"/>
            </a:p>
          </p:txBody>
        </p:sp>
        <p:sp>
          <p:nvSpPr>
            <p:cNvPr id="8200" name="Text Box 11"/>
            <p:cNvSpPr txBox="1">
              <a:spLocks noChangeArrowheads="1"/>
            </p:cNvSpPr>
            <p:nvPr/>
          </p:nvSpPr>
          <p:spPr bwMode="auto">
            <a:xfrm>
              <a:off x="1833" y="1694"/>
              <a:ext cx="791" cy="36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cy-GB" altLang="ja-JP" sz="1600" b="1">
                  <a:solidFill>
                    <a:srgbClr val="800000"/>
                  </a:solidFill>
                  <a:latin typeface="Times New Roman" pitchFamily="18" charset="0"/>
                  <a:ea typeface="ＭＳ 明朝" charset="-128"/>
                </a:rPr>
                <a:t>System</a:t>
              </a:r>
            </a:p>
            <a:p>
              <a:pPr algn="ctr" eaLnBrk="1" hangingPunct="1"/>
              <a:r>
                <a:rPr lang="cy-GB" altLang="ja-JP" sz="1600" b="1">
                  <a:solidFill>
                    <a:srgbClr val="800000"/>
                  </a:solidFill>
                  <a:latin typeface="Times New Roman" pitchFamily="18" charset="0"/>
                  <a:ea typeface="ＭＳ 明朝" charset="-128"/>
                </a:rPr>
                <a:t>Software</a:t>
              </a:r>
              <a:endParaRPr lang="en-US" b="1"/>
            </a:p>
          </p:txBody>
        </p:sp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682" y="1697"/>
              <a:ext cx="791" cy="3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cy-GB" altLang="ja-JP" sz="1600" b="1">
                  <a:latin typeface="Times New Roman" pitchFamily="18" charset="0"/>
                  <a:ea typeface="ＭＳ 明朝" charset="-128"/>
                </a:rPr>
                <a:t>Computer</a:t>
              </a:r>
            </a:p>
            <a:p>
              <a:pPr algn="ctr" eaLnBrk="1" hangingPunct="1"/>
              <a:r>
                <a:rPr lang="cy-GB" altLang="ja-JP" sz="1600" b="1">
                  <a:latin typeface="Times New Roman" pitchFamily="18" charset="0"/>
                  <a:ea typeface="ＭＳ 明朝" charset="-128"/>
                </a:rPr>
                <a:t>Software</a:t>
              </a:r>
              <a:endParaRPr lang="en-US" b="1"/>
            </a:p>
          </p:txBody>
        </p:sp>
        <p:sp>
          <p:nvSpPr>
            <p:cNvPr id="8202" name="Text Box 13"/>
            <p:cNvSpPr txBox="1">
              <a:spLocks noChangeArrowheads="1"/>
            </p:cNvSpPr>
            <p:nvPr/>
          </p:nvSpPr>
          <p:spPr bwMode="auto">
            <a:xfrm>
              <a:off x="1536" y="1776"/>
              <a:ext cx="21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cy-GB" altLang="ja-JP" b="1">
                  <a:ea typeface="ＭＳ 明朝" charset="-128"/>
                </a:rPr>
                <a:t>=</a:t>
              </a:r>
              <a:endParaRPr lang="en-US" b="1"/>
            </a:p>
          </p:txBody>
        </p:sp>
        <p:sp>
          <p:nvSpPr>
            <p:cNvPr id="8203" name="Text Box 14"/>
            <p:cNvSpPr txBox="1">
              <a:spLocks noChangeArrowheads="1"/>
            </p:cNvSpPr>
            <p:nvPr/>
          </p:nvSpPr>
          <p:spPr bwMode="auto">
            <a:xfrm>
              <a:off x="2696" y="1769"/>
              <a:ext cx="21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cy-GB" altLang="ja-JP">
                  <a:ea typeface="ＭＳ 明朝" charset="-128"/>
                </a:rPr>
                <a:t>+</a:t>
              </a:r>
              <a:endParaRPr lang="en-US"/>
            </a:p>
          </p:txBody>
        </p:sp>
        <p:sp>
          <p:nvSpPr>
            <p:cNvPr id="8204" name="Rectangle 15"/>
            <p:cNvSpPr>
              <a:spLocks noChangeArrowheads="1"/>
            </p:cNvSpPr>
            <p:nvPr/>
          </p:nvSpPr>
          <p:spPr bwMode="auto">
            <a:xfrm>
              <a:off x="528" y="115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GB" b="1"/>
                <a:t>Computer</a:t>
              </a:r>
              <a:r>
                <a:rPr lang="en-GB"/>
                <a:t> =</a:t>
              </a:r>
              <a:r>
                <a:rPr lang="en-US"/>
                <a:t> </a:t>
              </a:r>
            </a:p>
          </p:txBody>
        </p:sp>
        <p:sp>
          <p:nvSpPr>
            <p:cNvPr id="8205" name="Rectangle 16"/>
            <p:cNvSpPr>
              <a:spLocks noChangeArrowheads="1"/>
            </p:cNvSpPr>
            <p:nvPr/>
          </p:nvSpPr>
          <p:spPr bwMode="auto">
            <a:xfrm>
              <a:off x="2352" y="120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GB" b="1"/>
                <a:t>+</a:t>
              </a:r>
              <a:r>
                <a:rPr lang="en-US"/>
                <a:t> </a:t>
              </a:r>
            </a:p>
          </p:txBody>
        </p:sp>
      </p:grpSp>
      <p:pic>
        <p:nvPicPr>
          <p:cNvPr id="8196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6600"/>
            <a:ext cx="44958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1.1 </a:t>
            </a:r>
            <a:r>
              <a:rPr lang="en-GB" smtClean="0"/>
              <a:t>What is an Operating System?</a:t>
            </a:r>
            <a:r>
              <a:rPr lang="en-US" smtClean="0"/>
              <a:t> </a:t>
            </a:r>
            <a:endParaRPr lang="en-US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/>
            <a:r>
              <a:rPr lang="en-GB" sz="2000" smtClean="0"/>
              <a:t>Computer Hardware</a:t>
            </a:r>
          </a:p>
          <a:p>
            <a:pPr lvl="1" eaLnBrk="1" hangingPunct="1"/>
            <a:r>
              <a:rPr lang="en-GB" sz="1800" smtClean="0"/>
              <a:t>a comprehensive term for all of the physical parts of a computer</a:t>
            </a:r>
          </a:p>
          <a:p>
            <a:pPr lvl="1" eaLnBrk="1" hangingPunct="1"/>
            <a:r>
              <a:rPr lang="en-GB" sz="1800" smtClean="0"/>
              <a:t>Example: CPU, mouse, hard drive, printer, monitor, memory, etc.</a:t>
            </a:r>
          </a:p>
          <a:p>
            <a:pPr eaLnBrk="1" hangingPunct="1"/>
            <a:endParaRPr lang="en-US" sz="2000" smtClean="0"/>
          </a:p>
        </p:txBody>
      </p:sp>
      <p:pic>
        <p:nvPicPr>
          <p:cNvPr id="9220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71800"/>
            <a:ext cx="44958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1.1 </a:t>
            </a:r>
            <a:r>
              <a:rPr lang="en-GB" smtClean="0"/>
              <a:t>What is an Operating System?</a:t>
            </a:r>
            <a:r>
              <a:rPr lang="en-US" smtClean="0"/>
              <a:t> </a:t>
            </a:r>
            <a:endParaRPr lang="en-US" u="sng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Computer Hardware</a:t>
            </a:r>
          </a:p>
          <a:p>
            <a:pPr eaLnBrk="1" hangingPunct="1">
              <a:defRPr/>
            </a:pPr>
            <a:r>
              <a:rPr lang="en-GB" sz="2000" i="1" dirty="0" smtClean="0"/>
              <a:t>System Software</a:t>
            </a:r>
          </a:p>
          <a:p>
            <a:pPr lvl="1" eaLnBrk="1" hangingPunct="1">
              <a:defRPr/>
            </a:pPr>
            <a:r>
              <a:rPr lang="en-GB" sz="1800" dirty="0" smtClean="0"/>
              <a:t>Provides a general programming environment in which programmers can create specific applications to suit their needs</a:t>
            </a:r>
          </a:p>
          <a:p>
            <a:pPr lvl="1" eaLnBrk="1" hangingPunct="1">
              <a:defRPr/>
            </a:pPr>
            <a:r>
              <a:rPr lang="en-GB" sz="1800" dirty="0" smtClean="0"/>
              <a:t>It acts as an interface between the hardware of the computer and the application software that users need to run on the computer.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pic>
        <p:nvPicPr>
          <p:cNvPr id="1024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00425"/>
            <a:ext cx="44958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1.1 </a:t>
            </a:r>
            <a:r>
              <a:rPr lang="en-GB" smtClean="0"/>
              <a:t>What is an Operating System?</a:t>
            </a:r>
            <a:r>
              <a:rPr lang="en-US" smtClean="0"/>
              <a:t> </a:t>
            </a:r>
            <a:endParaRPr lang="en-US" u="sng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Computer Hardware</a:t>
            </a:r>
          </a:p>
          <a:p>
            <a:pPr eaLnBrk="1" hangingPunct="1">
              <a:defRPr/>
            </a:pP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System Software</a:t>
            </a:r>
          </a:p>
          <a:p>
            <a:pPr eaLnBrk="1" hangingPunct="1">
              <a:defRPr/>
            </a:pPr>
            <a:r>
              <a:rPr lang="en-GB" sz="2000" dirty="0" smtClean="0"/>
              <a:t>Application Software</a:t>
            </a:r>
          </a:p>
          <a:p>
            <a:pPr lvl="1" eaLnBrk="1" hangingPunct="1">
              <a:defRPr/>
            </a:pPr>
            <a:r>
              <a:rPr lang="en-GB" sz="1800" dirty="0" smtClean="0"/>
              <a:t>Consists of a collection of programs used by various uses for performing different tasks. </a:t>
            </a:r>
          </a:p>
          <a:p>
            <a:pPr lvl="1" eaLnBrk="1" hangingPunct="1">
              <a:defRPr/>
            </a:pPr>
            <a:r>
              <a:rPr lang="en-GB" sz="1800" dirty="0" smtClean="0"/>
              <a:t>Examples: </a:t>
            </a:r>
            <a:r>
              <a:rPr lang="en-GB" sz="1800" dirty="0" err="1" smtClean="0"/>
              <a:t>spreadsheets</a:t>
            </a:r>
            <a:r>
              <a:rPr lang="en-GB" sz="1800" dirty="0" smtClean="0"/>
              <a:t>, database systems, desktop publishing systems, program development software, and games. </a:t>
            </a:r>
          </a:p>
          <a:p>
            <a:pPr lvl="1" eaLnBrk="1" hangingPunct="1">
              <a:defRPr/>
            </a:pPr>
            <a:r>
              <a:rPr lang="en-GB" sz="1800" dirty="0" smtClean="0"/>
              <a:t>This software is designed to solve a particular problem for users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pic>
        <p:nvPicPr>
          <p:cNvPr id="11268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010025"/>
            <a:ext cx="378618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1- Introduction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W1- Introduction</Template>
  <TotalTime>5</TotalTime>
  <Words>2296</Words>
  <Application>Microsoft Office PowerPoint</Application>
  <PresentationFormat>On-screen Show (4:3)</PresentationFormat>
  <Paragraphs>340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W1- Introduction</vt:lpstr>
      <vt:lpstr>Operating Systems BSHC1</vt:lpstr>
      <vt:lpstr>Module Information (BSHC1 and BSHBIS1)</vt:lpstr>
      <vt:lpstr>Syllabus</vt:lpstr>
      <vt:lpstr> Reading Books</vt:lpstr>
      <vt:lpstr>Topics covered in this lecture </vt:lpstr>
      <vt:lpstr>1.1 What is an Operating System? </vt:lpstr>
      <vt:lpstr>1.1 What is an Operating System? </vt:lpstr>
      <vt:lpstr>1.1 What is an Operating System? </vt:lpstr>
      <vt:lpstr>1.1 What is an Operating System? </vt:lpstr>
      <vt:lpstr>1.1 What is an Operating System? </vt:lpstr>
      <vt:lpstr>1.2 Operating System’s responsibilities </vt:lpstr>
      <vt:lpstr>1.3 Characteristics of a typical OS</vt:lpstr>
      <vt:lpstr>1.4 Operating Systems - Brief History</vt:lpstr>
      <vt:lpstr>1.4 Operating Systems - Brief History</vt:lpstr>
      <vt:lpstr>1.4 Operating Systems - Brief History</vt:lpstr>
      <vt:lpstr>1.4 Operating Systems - Brief History</vt:lpstr>
      <vt:lpstr>1.4 Operating Systems - Brief History</vt:lpstr>
      <vt:lpstr>1.5 How do we choose an OS?</vt:lpstr>
      <vt:lpstr>1.5 How do we choose an OS?</vt:lpstr>
      <vt:lpstr>1.5 How do we choose an OS?</vt:lpstr>
      <vt:lpstr>1.5 Examples of Operating Systems</vt:lpstr>
      <vt:lpstr>1.6 Windows NT - Introduction</vt:lpstr>
      <vt:lpstr>1.6 Windows NT - Introduction</vt:lpstr>
      <vt:lpstr>1.6 Windows NT - Introduction</vt:lpstr>
      <vt:lpstr>1.6 Windows NT - Introduction</vt:lpstr>
      <vt:lpstr>1.7 Unix - Introduction</vt:lpstr>
      <vt:lpstr>1.7 Unix - Introduction</vt:lpstr>
      <vt:lpstr>1.7 Unix - Introduction</vt:lpstr>
      <vt:lpstr>1.7 Unix - Introduction</vt:lpstr>
      <vt:lpstr>1.8 Structure of an Operating System </vt:lpstr>
      <vt:lpstr>Learning Outcome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BSHC1</dc:title>
  <dc:creator>Christina Hava Muntean</dc:creator>
  <cp:lastModifiedBy>Christina Hava Muntean</cp:lastModifiedBy>
  <cp:revision>6</cp:revision>
  <dcterms:created xsi:type="dcterms:W3CDTF">2013-01-28T10:26:19Z</dcterms:created>
  <dcterms:modified xsi:type="dcterms:W3CDTF">2015-01-26T00:22:27Z</dcterms:modified>
</cp:coreProperties>
</file>