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7"/>
  </p:notesMasterIdLst>
  <p:sldIdLst>
    <p:sldId id="283" r:id="rId2"/>
    <p:sldId id="304" r:id="rId3"/>
    <p:sldId id="282" r:id="rId4"/>
    <p:sldId id="280" r:id="rId5"/>
    <p:sldId id="284" r:id="rId6"/>
    <p:sldId id="285" r:id="rId7"/>
    <p:sldId id="286" r:id="rId8"/>
    <p:sldId id="287" r:id="rId9"/>
    <p:sldId id="305" r:id="rId10"/>
    <p:sldId id="307" r:id="rId11"/>
    <p:sldId id="288" r:id="rId12"/>
    <p:sldId id="289" r:id="rId13"/>
    <p:sldId id="290" r:id="rId14"/>
    <p:sldId id="292" r:id="rId15"/>
    <p:sldId id="306" r:id="rId16"/>
    <p:sldId id="293" r:id="rId17"/>
    <p:sldId id="294" r:id="rId18"/>
    <p:sldId id="295" r:id="rId19"/>
    <p:sldId id="297" r:id="rId20"/>
    <p:sldId id="299" r:id="rId21"/>
    <p:sldId id="300" r:id="rId22"/>
    <p:sldId id="301" r:id="rId23"/>
    <p:sldId id="303" r:id="rId24"/>
    <p:sldId id="308" r:id="rId25"/>
    <p:sldId id="281" r:id="rId2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719" autoAdjust="0"/>
  </p:normalViewPr>
  <p:slideViewPr>
    <p:cSldViewPr>
      <p:cViewPr varScale="1">
        <p:scale>
          <a:sx n="107" d="100"/>
          <a:sy n="107" d="100"/>
        </p:scale>
        <p:origin x="-1086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4E7EEF6D-B5B1-400A-9457-94AB673B6D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0045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411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3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411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3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r>
              <a:rPr lang="en-US"/>
              <a:t>Dr. Cristina Muntean</a:t>
            </a:r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06F14FE-28DB-494C-94E6-27524D4B0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178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E306F0-59FE-40A5-AD0A-67D01F208F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160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BFEE45-B37B-4C23-84A8-B5B6779A01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574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6A5908-74FF-4E22-9F87-9DD33823FB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116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C759AE-5E5E-4520-BE30-E3AD6B03FB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32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44054B-BB78-4986-8827-310B29E2D9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64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4F83A9-DC8C-46C5-9B1B-43786EDEA3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798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2100DC-29F5-490B-A35F-9832A77735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754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48D8EC-4845-4834-926C-1F768723A9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581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AF6558-048E-45F3-AE10-9579CE4E7E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152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F7CF18-385D-4ABB-9348-731D43E5DE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522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13DF58-CEC5-4B88-A5E0-0331D59BE2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258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 Black" pitchFamily="34" charset="0"/>
              </a:defRPr>
            </a:lvl1pPr>
          </a:lstStyle>
          <a:p>
            <a:pPr>
              <a:defRPr/>
            </a:pPr>
            <a:fld id="{EBEC2545-A9AE-4CCB-A2AA-8191F08444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1" name="Rectangle 17"/>
          <p:cNvSpPr>
            <a:spLocks noChangeArrowheads="1"/>
          </p:cNvSpPr>
          <p:nvPr userDrawn="1"/>
        </p:nvSpPr>
        <p:spPr bwMode="auto">
          <a:xfrm>
            <a:off x="381000" y="6400800"/>
            <a:ext cx="1536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GB" sz="1000"/>
              <a:t>© Dr. Cristina Muntean</a:t>
            </a:r>
            <a:r>
              <a:rPr lang="en-GB"/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9933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993300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993300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993300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993300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9933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9933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9933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9933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200" b="1">
          <a:solidFill>
            <a:srgbClr val="0000CC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000"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Ø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Blip>
          <a:blip r:embed="rId14"/>
        </a:buBlip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6"/>
          <p:cNvSpPr>
            <a:spLocks noGrp="1" noChangeArrowheads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Dr. Cristina Muntean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00200" y="1828800"/>
            <a:ext cx="7391400" cy="2209800"/>
          </a:xfrm>
        </p:spPr>
        <p:txBody>
          <a:bodyPr/>
          <a:lstStyle/>
          <a:p>
            <a:pPr eaLnBrk="1" hangingPunct="1"/>
            <a:r>
              <a:rPr lang="en-US" smtClean="0"/>
              <a:t>Operating Systems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2057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User Interfaces</a:t>
            </a:r>
          </a:p>
          <a:p>
            <a:pPr eaLnBrk="1" hangingPunct="1">
              <a:lnSpc>
                <a:spcPct val="90000"/>
              </a:lnSpc>
            </a:pPr>
            <a:endParaRPr lang="en-US" sz="2800" dirty="0" smtClean="0"/>
          </a:p>
          <a:p>
            <a:pPr eaLnBrk="1" hangingPunct="1">
              <a:lnSpc>
                <a:spcPct val="90000"/>
              </a:lnSpc>
            </a:pPr>
            <a:endParaRPr lang="en-US" sz="2100" dirty="0" smtClean="0"/>
          </a:p>
          <a:p>
            <a:pPr algn="ctr" eaLnBrk="1" hangingPunct="1">
              <a:lnSpc>
                <a:spcPct val="90000"/>
              </a:lnSpc>
            </a:pPr>
            <a:r>
              <a:rPr lang="en-IE" sz="2100" dirty="0" err="1" smtClean="0"/>
              <a:t>Dr.</a:t>
            </a:r>
            <a:r>
              <a:rPr lang="en-IE" sz="2100" dirty="0" smtClean="0"/>
              <a:t> Cristina Muntean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200" dirty="0" smtClean="0"/>
              <a:t>Cristina.Muntean</a:t>
            </a:r>
            <a:r>
              <a:rPr lang="en-US" sz="1200" dirty="0" smtClean="0"/>
              <a:t>@ncirl.ie</a:t>
            </a:r>
            <a:endParaRPr lang="en-US" sz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534400" cy="1447800"/>
          </a:xfrm>
        </p:spPr>
        <p:txBody>
          <a:bodyPr/>
          <a:lstStyle/>
          <a:p>
            <a:pPr eaLnBrk="1" hangingPunct="1"/>
            <a:r>
              <a:rPr lang="en-GB" smtClean="0"/>
              <a:t>2.3 Types of User Interface</a:t>
            </a:r>
            <a:r>
              <a:rPr lang="en-US" smtClean="0"/>
              <a:t> 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915400" cy="5257800"/>
          </a:xfrm>
        </p:spPr>
        <p:txBody>
          <a:bodyPr/>
          <a:lstStyle/>
          <a:p>
            <a:pPr marL="419100" indent="-419100" eaLnBrk="1" hangingPunct="1">
              <a:buFont typeface="Wingdings" pitchFamily="2" charset="2"/>
              <a:buNone/>
            </a:pPr>
            <a:r>
              <a:rPr lang="en-GB" dirty="0" smtClean="0">
                <a:solidFill>
                  <a:srgbClr val="CC0000"/>
                </a:solidFill>
              </a:rPr>
              <a:t>Command Line Interface (CLI) (</a:t>
            </a:r>
            <a:r>
              <a:rPr lang="en-GB" dirty="0" err="1" smtClean="0">
                <a:solidFill>
                  <a:srgbClr val="CC0000"/>
                </a:solidFill>
              </a:rPr>
              <a:t>cont</a:t>
            </a:r>
            <a:r>
              <a:rPr lang="en-GB" dirty="0" smtClean="0">
                <a:solidFill>
                  <a:srgbClr val="CC0000"/>
                </a:solidFill>
              </a:rPr>
              <a:t>)</a:t>
            </a:r>
          </a:p>
          <a:p>
            <a:pPr marL="419100" indent="-419100" eaLnBrk="1" hangingPunct="1">
              <a:spcBef>
                <a:spcPct val="40000"/>
              </a:spcBef>
            </a:pPr>
            <a:r>
              <a:rPr lang="en-GB" dirty="0" smtClean="0"/>
              <a:t>Similar commands can be executed using the Shell CLI provided by Unix</a:t>
            </a:r>
          </a:p>
          <a:p>
            <a:pPr marL="419100" indent="-419100" eaLnBrk="1" hangingPunct="1">
              <a:spcBef>
                <a:spcPct val="40000"/>
              </a:spcBef>
            </a:pPr>
            <a:r>
              <a:rPr lang="en-GB" dirty="0" smtClean="0"/>
              <a:t>The commands may have different format under different CLIs</a:t>
            </a:r>
          </a:p>
          <a:p>
            <a:pPr marL="419100" indent="-419100" eaLnBrk="1" hangingPunct="1">
              <a:spcBef>
                <a:spcPct val="40000"/>
              </a:spcBef>
            </a:pPr>
            <a:r>
              <a:rPr lang="en-GB" dirty="0" smtClean="0"/>
              <a:t>Exercises on Unix</a:t>
            </a:r>
            <a:r>
              <a:rPr lang="ga-IE" dirty="0" smtClean="0"/>
              <a:t>-like OS</a:t>
            </a:r>
            <a:r>
              <a:rPr lang="en-GB" dirty="0" smtClean="0"/>
              <a:t> will be done in the lab session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534400" cy="1447800"/>
          </a:xfrm>
        </p:spPr>
        <p:txBody>
          <a:bodyPr/>
          <a:lstStyle/>
          <a:p>
            <a:pPr eaLnBrk="1" hangingPunct="1"/>
            <a:r>
              <a:rPr lang="en-GB" smtClean="0"/>
              <a:t>2.3 Types of User Interface</a:t>
            </a:r>
            <a:r>
              <a:rPr lang="en-US" smtClean="0"/>
              <a:t> 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458200" cy="5257800"/>
          </a:xfrm>
        </p:spPr>
        <p:txBody>
          <a:bodyPr/>
          <a:lstStyle/>
          <a:p>
            <a:pPr marL="419100" indent="-419100" eaLnBrk="1" hangingPunct="1">
              <a:buFont typeface="Wingdings" pitchFamily="2" charset="2"/>
              <a:buNone/>
            </a:pPr>
            <a:r>
              <a:rPr lang="en-GB" smtClean="0">
                <a:solidFill>
                  <a:srgbClr val="CC0000"/>
                </a:solidFill>
              </a:rPr>
              <a:t>Command Line Interface (CLI) (cont)</a:t>
            </a:r>
          </a:p>
          <a:p>
            <a:pPr marL="419100" indent="-419100" eaLnBrk="1" hangingPunct="1"/>
            <a:r>
              <a:rPr lang="en-GB" smtClean="0"/>
              <a:t>Advantages of CLI</a:t>
            </a:r>
            <a:endParaRPr lang="en-GB" i="1" smtClean="0"/>
          </a:p>
          <a:p>
            <a:pPr marL="838200" lvl="1" indent="-381000" eaLnBrk="1" hangingPunct="1"/>
            <a:r>
              <a:rPr lang="en-GB" smtClean="0"/>
              <a:t>Relatively simple commands can be connected together to perform more complex tasks and to achieve a very flexible range of results</a:t>
            </a:r>
            <a:endParaRPr lang="en-US" smtClean="0"/>
          </a:p>
          <a:p>
            <a:pPr marL="838200" lvl="1" indent="-381000" eaLnBrk="1" hangingPunct="1"/>
            <a:r>
              <a:rPr lang="en-US" smtClean="0"/>
              <a:t>Skilled users can perform many tasks faster by using CLI instead of GUI</a:t>
            </a:r>
          </a:p>
          <a:p>
            <a:pPr marL="838200" lvl="1" indent="-381000" eaLnBrk="1" hangingPunct="1"/>
            <a:r>
              <a:rPr lang="en-US" smtClean="0"/>
              <a:t>Operations are often invoked one “level” away from the basic command. With GUI options appear in different menus and on various menu levels</a:t>
            </a:r>
            <a:endParaRPr lang="en-GB" smtClean="0"/>
          </a:p>
          <a:p>
            <a:pPr marL="419100" indent="-419100" eaLnBrk="1" hangingPunct="1"/>
            <a:endParaRPr lang="en-GB" i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534400" cy="1447800"/>
          </a:xfrm>
        </p:spPr>
        <p:txBody>
          <a:bodyPr/>
          <a:lstStyle/>
          <a:p>
            <a:pPr eaLnBrk="1" hangingPunct="1"/>
            <a:r>
              <a:rPr lang="en-GB" smtClean="0"/>
              <a:t>2.3 Types of User Interface</a:t>
            </a:r>
            <a:r>
              <a:rPr lang="en-US" smtClean="0"/>
              <a:t> 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458200" cy="5257800"/>
          </a:xfrm>
        </p:spPr>
        <p:txBody>
          <a:bodyPr/>
          <a:lstStyle/>
          <a:p>
            <a:pPr marL="419100" indent="-419100" eaLnBrk="1" hangingPunct="1">
              <a:buFont typeface="Wingdings" pitchFamily="2" charset="2"/>
              <a:buNone/>
            </a:pPr>
            <a:r>
              <a:rPr lang="en-GB" smtClean="0">
                <a:solidFill>
                  <a:srgbClr val="CC0000"/>
                </a:solidFill>
              </a:rPr>
              <a:t>Command Line Interface (CLI) (cont)</a:t>
            </a:r>
          </a:p>
          <a:p>
            <a:pPr marL="419100" indent="-419100" eaLnBrk="1" hangingPunct="1"/>
            <a:r>
              <a:rPr lang="en-GB" smtClean="0"/>
              <a:t>Disadvantages of CLI</a:t>
            </a:r>
            <a:endParaRPr lang="en-GB" i="1" smtClean="0"/>
          </a:p>
          <a:p>
            <a:pPr marL="838200" lvl="1" indent="-381000" eaLnBrk="1" hangingPunct="1"/>
            <a:r>
              <a:rPr lang="en-GB" smtClean="0"/>
              <a:t>More difficult to learn to use CLI. Especially for non-technical persons</a:t>
            </a:r>
            <a:endParaRPr lang="en-US" smtClean="0"/>
          </a:p>
          <a:p>
            <a:pPr marL="838200" lvl="1" indent="-381000" eaLnBrk="1" hangingPunct="1"/>
            <a:r>
              <a:rPr lang="en-US" smtClean="0"/>
              <a:t>CLIs are unsuited to certain tasks, such as image and sound editing</a:t>
            </a:r>
            <a:endParaRPr lang="en-GB" smtClean="0"/>
          </a:p>
          <a:p>
            <a:pPr marL="838200" lvl="1" indent="-381000" eaLnBrk="1" hangingPunct="1"/>
            <a:r>
              <a:rPr lang="en-GB" smtClean="0"/>
              <a:t>Multitasking command line environments do not offer the possibility to view multiple things at once on one screen.</a:t>
            </a:r>
          </a:p>
          <a:p>
            <a:pPr marL="838200" lvl="1" indent="-381000" eaLnBrk="1" hangingPunct="1">
              <a:buFont typeface="Wingdings" pitchFamily="2" charset="2"/>
              <a:buNone/>
            </a:pPr>
            <a:endParaRPr lang="en-GB" smtClean="0"/>
          </a:p>
          <a:p>
            <a:pPr marL="1257300" lvl="2" indent="-342900" eaLnBrk="1" hangingPunct="1"/>
            <a:r>
              <a:rPr lang="en-GB" smtClean="0"/>
              <a:t>multitasking = ability to run multiple programs/commands and/or multiple instances of a single program/command simultaneously</a:t>
            </a:r>
            <a:r>
              <a:rPr lang="en-GB" sz="2000" smtClean="0">
                <a:solidFill>
                  <a:srgbClr val="0000CC"/>
                </a:solidFill>
              </a:rPr>
              <a:t> </a:t>
            </a:r>
            <a:endParaRPr lang="en-GB" smtClean="0"/>
          </a:p>
          <a:p>
            <a:pPr marL="419100" indent="-419100" eaLnBrk="1" hangingPunct="1"/>
            <a:endParaRPr lang="en-GB" i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534400" cy="1447800"/>
          </a:xfrm>
        </p:spPr>
        <p:txBody>
          <a:bodyPr/>
          <a:lstStyle/>
          <a:p>
            <a:pPr eaLnBrk="1" hangingPunct="1"/>
            <a:r>
              <a:rPr lang="en-GB" smtClean="0"/>
              <a:t>2.3 Types of User Interface</a:t>
            </a:r>
            <a:r>
              <a:rPr lang="en-US" smtClean="0"/>
              <a:t> 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458200" cy="5257800"/>
          </a:xfrm>
        </p:spPr>
        <p:txBody>
          <a:bodyPr/>
          <a:lstStyle/>
          <a:p>
            <a:pPr marL="419100" indent="-41910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GB" dirty="0" smtClean="0">
                <a:solidFill>
                  <a:srgbClr val="CC0000"/>
                </a:solidFill>
              </a:rPr>
              <a:t>Graphical User Interface (GUI)</a:t>
            </a:r>
          </a:p>
          <a:p>
            <a:pPr marL="419100" indent="-419100" eaLnBrk="1" hangingPunct="1">
              <a:lnSpc>
                <a:spcPct val="90000"/>
              </a:lnSpc>
              <a:defRPr/>
            </a:pPr>
            <a:r>
              <a:rPr lang="en-GB" dirty="0" err="1" smtClean="0"/>
              <a:t>WordNet</a:t>
            </a:r>
            <a:r>
              <a:rPr lang="en-GB" dirty="0" smtClean="0"/>
              <a:t> Dictionary Definition:</a:t>
            </a:r>
            <a:r>
              <a:rPr lang="en-GB" i="1" dirty="0" smtClean="0"/>
              <a:t> </a:t>
            </a:r>
          </a:p>
          <a:p>
            <a:pPr marL="838200" lvl="1" indent="-381000" eaLnBrk="1" hangingPunct="1">
              <a:lnSpc>
                <a:spcPct val="90000"/>
              </a:lnSpc>
              <a:defRPr/>
            </a:pPr>
            <a:r>
              <a:rPr lang="en-GB" i="1" dirty="0" smtClean="0"/>
              <a:t>“user interface based on graphics (icons and pictures and menus) instead of text; uses a mouse as well as a keyboard as an input device</a:t>
            </a:r>
          </a:p>
          <a:p>
            <a:pPr marL="419100" indent="-419100" eaLnBrk="1" hangingPunct="1">
              <a:lnSpc>
                <a:spcPct val="90000"/>
              </a:lnSpc>
              <a:defRPr/>
            </a:pPr>
            <a:r>
              <a:rPr lang="en-GB" dirty="0" smtClean="0"/>
              <a:t>GUI :</a:t>
            </a:r>
          </a:p>
          <a:p>
            <a:pPr marL="819150" lvl="1" indent="-419100" eaLnBrk="1" hangingPunct="1">
              <a:lnSpc>
                <a:spcPct val="90000"/>
              </a:lnSpc>
              <a:defRPr/>
            </a:pPr>
            <a:r>
              <a:rPr lang="en-GB" dirty="0" smtClean="0"/>
              <a:t>accepts input via devices such as computer keyboard and mouse </a:t>
            </a:r>
          </a:p>
          <a:p>
            <a:pPr marL="819150" lvl="1" indent="-419100" eaLnBrk="1" hangingPunct="1">
              <a:lnSpc>
                <a:spcPct val="90000"/>
              </a:lnSpc>
              <a:defRPr/>
            </a:pPr>
            <a:r>
              <a:rPr lang="en-GB" dirty="0" smtClean="0"/>
              <a:t>provides graphical output on the computer monitor</a:t>
            </a:r>
          </a:p>
          <a:p>
            <a:pPr marL="419100" indent="-419100" eaLnBrk="1" hangingPunct="1">
              <a:lnSpc>
                <a:spcPct val="90000"/>
              </a:lnSpc>
              <a:spcBef>
                <a:spcPct val="40000"/>
              </a:spcBef>
              <a:defRPr/>
            </a:pPr>
            <a:r>
              <a:rPr lang="en-GB" dirty="0" smtClean="0"/>
              <a:t>Macintosh has introduced the first GUI for personal computers in 1983 in Apple Computer's Lisa. Later on, </a:t>
            </a:r>
            <a:r>
              <a:rPr lang="en-GB" u="sng" dirty="0" smtClean="0"/>
              <a:t>Macintosh's GUI</a:t>
            </a:r>
            <a:r>
              <a:rPr lang="en-GB" dirty="0" smtClean="0"/>
              <a:t> style inspired other PC manufacturers.</a:t>
            </a:r>
          </a:p>
          <a:p>
            <a:pPr marL="419100" indent="-419100" eaLnBrk="1" hangingPunct="1">
              <a:lnSpc>
                <a:spcPct val="90000"/>
              </a:lnSpc>
              <a:spcBef>
                <a:spcPct val="40000"/>
              </a:spcBef>
              <a:defRPr/>
            </a:pPr>
            <a:r>
              <a:rPr lang="en-GB" dirty="0" smtClean="0"/>
              <a:t>In 1985 Microsoft introduced </a:t>
            </a:r>
            <a:r>
              <a:rPr lang="en-GB" u="sng" dirty="0" smtClean="0"/>
              <a:t>Windows,</a:t>
            </a:r>
            <a:r>
              <a:rPr lang="en-GB" dirty="0" smtClean="0"/>
              <a:t> a GUI for MS-DOS–based computers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534400" cy="1447800"/>
          </a:xfrm>
        </p:spPr>
        <p:txBody>
          <a:bodyPr/>
          <a:lstStyle/>
          <a:p>
            <a:pPr eaLnBrk="1" hangingPunct="1"/>
            <a:r>
              <a:rPr lang="en-GB" smtClean="0"/>
              <a:t>2.3 Types of User Interface</a:t>
            </a:r>
            <a:r>
              <a:rPr lang="en-US" smtClean="0"/>
              <a:t> 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458200" cy="5257800"/>
          </a:xfrm>
        </p:spPr>
        <p:txBody>
          <a:bodyPr/>
          <a:lstStyle/>
          <a:p>
            <a:pPr marL="419100" indent="-419100" eaLnBrk="1" hangingPunct="1">
              <a:buFont typeface="Wingdings" pitchFamily="2" charset="2"/>
              <a:buNone/>
            </a:pPr>
            <a:r>
              <a:rPr lang="en-GB" smtClean="0">
                <a:solidFill>
                  <a:srgbClr val="CC0000"/>
                </a:solidFill>
              </a:rPr>
              <a:t>Graphical User Interface (GUI) (cont.)</a:t>
            </a:r>
          </a:p>
          <a:p>
            <a:pPr marL="419100" indent="-419100" eaLnBrk="1" hangingPunct="1">
              <a:buFont typeface="Wingdings" pitchFamily="2" charset="2"/>
              <a:buNone/>
            </a:pPr>
            <a:endParaRPr lang="en-GB" smtClean="0">
              <a:solidFill>
                <a:srgbClr val="CC0000"/>
              </a:solidFill>
            </a:endParaRPr>
          </a:p>
          <a:p>
            <a:pPr marL="419100" indent="-419100" eaLnBrk="1" hangingPunct="1"/>
            <a:r>
              <a:rPr lang="en-GB" smtClean="0"/>
              <a:t>Example of GUI offered by Microsoft Windows </a:t>
            </a:r>
            <a:r>
              <a:rPr lang="en-GB" i="1" smtClean="0"/>
              <a:t> </a:t>
            </a:r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590800"/>
            <a:ext cx="5486400" cy="411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534400" cy="1447800"/>
          </a:xfrm>
        </p:spPr>
        <p:txBody>
          <a:bodyPr/>
          <a:lstStyle/>
          <a:p>
            <a:pPr eaLnBrk="1" hangingPunct="1"/>
            <a:r>
              <a:rPr lang="en-GB" smtClean="0"/>
              <a:t>2.3 Types of User Interface</a:t>
            </a:r>
            <a:r>
              <a:rPr lang="en-US" smtClean="0"/>
              <a:t> 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915400" cy="5257800"/>
          </a:xfrm>
        </p:spPr>
        <p:txBody>
          <a:bodyPr/>
          <a:lstStyle/>
          <a:p>
            <a:pPr marL="419100" indent="-419100" eaLnBrk="1" hangingPunct="1">
              <a:buFont typeface="Wingdings" pitchFamily="2" charset="2"/>
              <a:buNone/>
            </a:pPr>
            <a:r>
              <a:rPr lang="en-GB" smtClean="0">
                <a:solidFill>
                  <a:srgbClr val="CC0000"/>
                </a:solidFill>
              </a:rPr>
              <a:t>Graphical User Interface (CLI) (cont)</a:t>
            </a:r>
          </a:p>
          <a:p>
            <a:pPr marL="419100" indent="-419100" eaLnBrk="1" hangingPunct="1">
              <a:spcBef>
                <a:spcPct val="40000"/>
              </a:spcBef>
            </a:pPr>
            <a:r>
              <a:rPr lang="en-GB" smtClean="0"/>
              <a:t>Exercise</a:t>
            </a:r>
          </a:p>
          <a:p>
            <a:pPr marL="838200" lvl="1" indent="-381000" eaLnBrk="1" hangingPunct="1">
              <a:spcBef>
                <a:spcPct val="40000"/>
              </a:spcBef>
            </a:pPr>
            <a:r>
              <a:rPr lang="en-GB" smtClean="0"/>
              <a:t>Open Windows Explorer within MS Windows operating system to visualise the structure of the folders on your computer</a:t>
            </a:r>
          </a:p>
          <a:p>
            <a:pPr marL="838200" lvl="1" indent="-381000" eaLnBrk="1" hangingPunct="1">
              <a:spcBef>
                <a:spcPct val="40000"/>
              </a:spcBef>
            </a:pPr>
            <a:r>
              <a:rPr lang="en-GB" smtClean="0"/>
              <a:t>Visualise the files /folders located in the H directory (your home folder)</a:t>
            </a:r>
          </a:p>
          <a:p>
            <a:pPr marL="838200" lvl="1" indent="-381000" eaLnBrk="1" hangingPunct="1">
              <a:spcBef>
                <a:spcPct val="40000"/>
              </a:spcBef>
            </a:pPr>
            <a:r>
              <a:rPr lang="en-GB" smtClean="0"/>
              <a:t>Create a file named “myfilewin.txt”</a:t>
            </a:r>
          </a:p>
          <a:p>
            <a:pPr marL="838200" lvl="1" indent="-381000" eaLnBrk="1" hangingPunct="1">
              <a:spcBef>
                <a:spcPct val="40000"/>
              </a:spcBef>
            </a:pPr>
            <a:r>
              <a:rPr lang="en-GB" smtClean="0"/>
              <a:t>Create a folder named “johnwin”</a:t>
            </a:r>
          </a:p>
          <a:p>
            <a:pPr marL="838200" lvl="1" indent="-381000" eaLnBrk="1" hangingPunct="1">
              <a:spcBef>
                <a:spcPct val="40000"/>
              </a:spcBef>
            </a:pPr>
            <a:r>
              <a:rPr lang="en-GB" smtClean="0"/>
              <a:t>Copy the “myfilewin.txt” file into “johnwin” folder</a:t>
            </a:r>
          </a:p>
          <a:p>
            <a:pPr marL="838200" lvl="1" indent="-381000" eaLnBrk="1" hangingPunct="1">
              <a:spcBef>
                <a:spcPct val="40000"/>
              </a:spcBef>
            </a:pPr>
            <a:r>
              <a:rPr lang="en-GB" smtClean="0"/>
              <a:t>Delete the “myfilewin.txt” file within “johnwin” folder</a:t>
            </a:r>
          </a:p>
          <a:p>
            <a:pPr marL="838200" lvl="1" indent="-381000" eaLnBrk="1" hangingPunct="1">
              <a:spcBef>
                <a:spcPct val="40000"/>
              </a:spcBef>
            </a:pPr>
            <a:endParaRPr lang="en-GB" smtClean="0"/>
          </a:p>
          <a:p>
            <a:pPr marL="419100" indent="-419100" eaLnBrk="1" hangingPunct="1">
              <a:spcBef>
                <a:spcPct val="40000"/>
              </a:spcBef>
            </a:pPr>
            <a:r>
              <a:rPr lang="en-GB" sz="2400" smtClean="0"/>
              <a:t>Which UI did you find being easier to use?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534400" cy="1447800"/>
          </a:xfrm>
        </p:spPr>
        <p:txBody>
          <a:bodyPr/>
          <a:lstStyle/>
          <a:p>
            <a:pPr eaLnBrk="1" hangingPunct="1"/>
            <a:r>
              <a:rPr lang="en-GB" smtClean="0"/>
              <a:t>2.3 Types of User Interface</a:t>
            </a:r>
            <a:r>
              <a:rPr lang="en-US" smtClean="0"/>
              <a:t> 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763000" cy="5257800"/>
          </a:xfrm>
        </p:spPr>
        <p:txBody>
          <a:bodyPr/>
          <a:lstStyle/>
          <a:p>
            <a:pPr marL="419100" indent="-4191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2000" smtClean="0">
                <a:solidFill>
                  <a:srgbClr val="CC0000"/>
                </a:solidFill>
              </a:rPr>
              <a:t>Graphical User Interface (GUI) (cont.)</a:t>
            </a:r>
          </a:p>
          <a:p>
            <a:pPr marL="419100" indent="-4191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2000" smtClean="0"/>
              <a:t>Currently, GUIs are used as:</a:t>
            </a:r>
          </a:p>
          <a:p>
            <a:pPr marL="419100" indent="-419100" eaLnBrk="1" hangingPunct="1"/>
            <a:r>
              <a:rPr lang="en-GB" sz="2000" smtClean="0"/>
              <a:t>operating-system interfaces</a:t>
            </a:r>
          </a:p>
          <a:p>
            <a:pPr marL="838200" lvl="1" indent="-381000" eaLnBrk="1" hangingPunct="1"/>
            <a:r>
              <a:rPr lang="en-GB" sz="1800" smtClean="0"/>
              <a:t>To select commands, work with the files, start programs, execute tasks</a:t>
            </a:r>
          </a:p>
          <a:p>
            <a:pPr marL="838200" lvl="1" indent="-381000" eaLnBrk="1" hangingPunct="1"/>
            <a:r>
              <a:rPr lang="en-GB" sz="1800" smtClean="0"/>
              <a:t>The mouse is used to point to pictorial symbols (icons) or lists of menu choices and to perform an action.  No type in text commands.</a:t>
            </a:r>
          </a:p>
          <a:p>
            <a:pPr marL="838200" lvl="1" indent="-381000" eaLnBrk="1" hangingPunct="1"/>
            <a:r>
              <a:rPr lang="en-GB" sz="1800" smtClean="0"/>
              <a:t>Example: Mac OS, Microsoft Windows, X Windows System</a:t>
            </a:r>
          </a:p>
          <a:p>
            <a:pPr marL="419100" indent="-419100" eaLnBrk="1" hangingPunct="1"/>
            <a:r>
              <a:rPr lang="en-GB" sz="2000" smtClean="0"/>
              <a:t>Web-based user interfaces</a:t>
            </a:r>
          </a:p>
          <a:p>
            <a:pPr marL="838200" lvl="1" indent="-381000" eaLnBrk="1" hangingPunct="1"/>
            <a:r>
              <a:rPr lang="en-GB" sz="1800" smtClean="0"/>
              <a:t>provide as output web pages transported via the Internet and visualised with a Web browser application </a:t>
            </a:r>
          </a:p>
          <a:p>
            <a:pPr marL="419100" indent="-419100" eaLnBrk="1" hangingPunct="1"/>
            <a:r>
              <a:rPr lang="en-GB" sz="2000" smtClean="0"/>
              <a:t>application specific interfaces</a:t>
            </a:r>
          </a:p>
          <a:p>
            <a:pPr marL="838200" lvl="1" indent="-381000" eaLnBrk="1" hangingPunct="1"/>
            <a:r>
              <a:rPr lang="en-GB" sz="1800" smtClean="0"/>
              <a:t>touch-screen GUIs for applications such as: airline self check-in, information kiosks</a:t>
            </a:r>
          </a:p>
          <a:p>
            <a:pPr marL="419100" indent="-419100" eaLnBrk="1" hangingPunct="1"/>
            <a:r>
              <a:rPr lang="en-GB" sz="2000" smtClean="0"/>
              <a:t>3D GUI</a:t>
            </a:r>
          </a:p>
          <a:p>
            <a:pPr marL="838200" lvl="1" indent="-381000" eaLnBrk="1" hangingPunct="1"/>
            <a:r>
              <a:rPr lang="en-GB" sz="1800" smtClean="0"/>
              <a:t>common in science fiction movies (e.g.Jurassic Park)</a:t>
            </a:r>
          </a:p>
          <a:p>
            <a:pPr marL="838200" lvl="1" indent="-381000" eaLnBrk="1" hangingPunct="1"/>
            <a:r>
              <a:rPr lang="en-GB" sz="1800" smtClean="0"/>
              <a:t>currently used in computer games, art and computer aided design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534400" cy="1066800"/>
          </a:xfrm>
        </p:spPr>
        <p:txBody>
          <a:bodyPr/>
          <a:lstStyle/>
          <a:p>
            <a:pPr eaLnBrk="1" hangingPunct="1"/>
            <a:r>
              <a:rPr lang="en-GB" smtClean="0"/>
              <a:t>2.3 Types of User Interface</a:t>
            </a:r>
            <a:r>
              <a:rPr lang="en-US" smtClean="0"/>
              <a:t> 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763000" cy="5562600"/>
          </a:xfrm>
        </p:spPr>
        <p:txBody>
          <a:bodyPr/>
          <a:lstStyle/>
          <a:p>
            <a:pPr marL="419100" indent="-419100" eaLnBrk="1" hangingPunct="1">
              <a:buFont typeface="Wingdings" pitchFamily="2" charset="2"/>
              <a:buNone/>
            </a:pPr>
            <a:r>
              <a:rPr lang="en-GB" smtClean="0">
                <a:solidFill>
                  <a:srgbClr val="CC0000"/>
                </a:solidFill>
              </a:rPr>
              <a:t>Graphical User Interface (GUI) (cont.)</a:t>
            </a:r>
          </a:p>
          <a:p>
            <a:pPr marL="419100" indent="-419100" eaLnBrk="1" hangingPunct="1"/>
            <a:r>
              <a:rPr lang="en-GB" smtClean="0"/>
              <a:t>Advantages of GUIs</a:t>
            </a:r>
            <a:endParaRPr lang="en-GB" i="1" smtClean="0"/>
          </a:p>
          <a:p>
            <a:pPr marL="838200" lvl="1" indent="-381000" eaLnBrk="1" hangingPunct="1"/>
            <a:r>
              <a:rPr lang="en-GB" smtClean="0"/>
              <a:t>make computer operation more intuitive, and easier to learn and use</a:t>
            </a:r>
          </a:p>
          <a:p>
            <a:pPr marL="1257300" lvl="2" indent="-342900" eaLnBrk="1" hangingPunct="1"/>
            <a:r>
              <a:rPr lang="en-GB" smtClean="0"/>
              <a:t>drag-and-drop a file using mouse vs command(s) based task</a:t>
            </a:r>
          </a:p>
          <a:p>
            <a:pPr marL="838200" lvl="1" indent="-381000" eaLnBrk="1" hangingPunct="1"/>
            <a:r>
              <a:rPr lang="en-GB" smtClean="0"/>
              <a:t>provide users with immediate, visual feedback on the effect of an action (e.g. delete file)</a:t>
            </a:r>
          </a:p>
          <a:p>
            <a:pPr marL="838200" lvl="1" indent="-381000" eaLnBrk="1" hangingPunct="1"/>
            <a:r>
              <a:rPr lang="en-GB" smtClean="0"/>
              <a:t>allow users to take full advantage of the powerful multitasking capability offered by the modern OSs </a:t>
            </a:r>
          </a:p>
          <a:p>
            <a:pPr marL="1257300" lvl="2" indent="-342900" eaLnBrk="1" hangingPunct="1"/>
            <a:r>
              <a:rPr lang="en-GB" smtClean="0"/>
              <a:t>multitasking = ability to run multiple programs and/or multiple instances of a single program simultaneously </a:t>
            </a:r>
          </a:p>
          <a:p>
            <a:pPr marL="1257300" lvl="2" indent="-342900" eaLnBrk="1" hangingPunct="1"/>
            <a:endParaRPr lang="en-GB" smtClean="0"/>
          </a:p>
          <a:p>
            <a:pPr marL="419100" indent="-419100" eaLnBrk="1" hangingPunct="1"/>
            <a:r>
              <a:rPr lang="en-GB" smtClean="0"/>
              <a:t>Disadvantages of GUIs</a:t>
            </a:r>
          </a:p>
          <a:p>
            <a:pPr marL="838200" lvl="1" indent="-381000" eaLnBrk="1" hangingPunct="1"/>
            <a:r>
              <a:rPr lang="en-GB" smtClean="0"/>
              <a:t>intensive use of the processor’s power in order to display the graphic elements or to perform multitasking operations</a:t>
            </a:r>
          </a:p>
          <a:p>
            <a:pPr marL="838200" lvl="1" indent="-381000" eaLnBrk="1" hangingPunct="1"/>
            <a:r>
              <a:rPr lang="en-GB" smtClean="0"/>
              <a:t>More complex to develop a GUI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534400" cy="1066800"/>
          </a:xfrm>
        </p:spPr>
        <p:txBody>
          <a:bodyPr/>
          <a:lstStyle/>
          <a:p>
            <a:pPr eaLnBrk="1" hangingPunct="1"/>
            <a:r>
              <a:rPr lang="en-GB" smtClean="0"/>
              <a:t>2.3 Types of User Interface</a:t>
            </a:r>
            <a:r>
              <a:rPr lang="en-US" smtClean="0"/>
              <a:t> 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763000" cy="5562600"/>
          </a:xfrm>
        </p:spPr>
        <p:txBody>
          <a:bodyPr/>
          <a:lstStyle/>
          <a:p>
            <a:pPr marL="419100" indent="-419100" eaLnBrk="1" hangingPunct="1">
              <a:buFont typeface="Wingdings" pitchFamily="2" charset="2"/>
              <a:buNone/>
            </a:pPr>
            <a:r>
              <a:rPr lang="en-GB" smtClean="0">
                <a:solidFill>
                  <a:srgbClr val="CC0000"/>
                </a:solidFill>
              </a:rPr>
              <a:t>Batch Interface (Job Control Interface )</a:t>
            </a:r>
          </a:p>
          <a:p>
            <a:pPr marL="419100" indent="-419100" eaLnBrk="1" hangingPunct="1"/>
            <a:r>
              <a:rPr lang="en-GB" smtClean="0"/>
              <a:t>Batch Interface (BI) = non-interactive user interface. </a:t>
            </a:r>
          </a:p>
          <a:p>
            <a:pPr marL="419100" indent="-419100" eaLnBrk="1" hangingPunct="1"/>
            <a:r>
              <a:rPr lang="en-GB" smtClean="0"/>
              <a:t>How BI works?</a:t>
            </a:r>
          </a:p>
          <a:p>
            <a:pPr marL="838200" lvl="1" indent="-381000" eaLnBrk="1" hangingPunct="1"/>
            <a:r>
              <a:rPr lang="en-GB" smtClean="0"/>
              <a:t>The user specifies all the details (e.g. commands) for a batch job =&gt; batch file</a:t>
            </a:r>
          </a:p>
          <a:p>
            <a:pPr marL="838200" lvl="1" indent="-381000" eaLnBrk="1" hangingPunct="1"/>
            <a:r>
              <a:rPr lang="en-GB" smtClean="0"/>
              <a:t>A batch system processes the batch file</a:t>
            </a:r>
            <a:endParaRPr lang="en-US" smtClean="0"/>
          </a:p>
          <a:p>
            <a:pPr marL="838200" lvl="1" indent="-381000" eaLnBrk="1" hangingPunct="1"/>
            <a:r>
              <a:rPr lang="en-US" smtClean="0"/>
              <a:t>The output is provided when all the processing is done</a:t>
            </a:r>
          </a:p>
          <a:p>
            <a:pPr marL="838200" lvl="1" indent="-381000" eaLnBrk="1" hangingPunct="1"/>
            <a:r>
              <a:rPr lang="en-US" smtClean="0"/>
              <a:t>The computer does not require input data after the processing has started.</a:t>
            </a:r>
            <a:endParaRPr lang="en-GB" smtClean="0"/>
          </a:p>
          <a:p>
            <a:pPr marL="419100" indent="-419100" eaLnBrk="1" hangingPunct="1"/>
            <a:endParaRPr lang="en-GB" smtClean="0"/>
          </a:p>
          <a:p>
            <a:pPr marL="419100" indent="-419100" eaLnBrk="1" hangingPunct="1"/>
            <a:r>
              <a:rPr lang="en-GB" smtClean="0"/>
              <a:t>Batch File = a file that contains a sequence of systems commands for performing a particular task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534400" cy="1066800"/>
          </a:xfrm>
        </p:spPr>
        <p:txBody>
          <a:bodyPr/>
          <a:lstStyle/>
          <a:p>
            <a:pPr eaLnBrk="1" hangingPunct="1"/>
            <a:r>
              <a:rPr lang="en-GB" smtClean="0"/>
              <a:t>2.3 Types of User Interface</a:t>
            </a:r>
            <a:r>
              <a:rPr lang="en-US" smtClean="0"/>
              <a:t> 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763000" cy="5562600"/>
          </a:xfrm>
        </p:spPr>
        <p:txBody>
          <a:bodyPr/>
          <a:lstStyle/>
          <a:p>
            <a:pPr marL="419100" indent="-419100" eaLnBrk="1" hangingPunct="1">
              <a:buFont typeface="Wingdings" pitchFamily="2" charset="2"/>
              <a:buNone/>
            </a:pPr>
            <a:r>
              <a:rPr lang="en-GB" smtClean="0">
                <a:solidFill>
                  <a:srgbClr val="CC0000"/>
                </a:solidFill>
              </a:rPr>
              <a:t>Application Programming Interface (API )</a:t>
            </a:r>
          </a:p>
          <a:p>
            <a:pPr marL="419100" indent="-419100" eaLnBrk="1" hangingPunct="1">
              <a:spcBef>
                <a:spcPct val="40000"/>
              </a:spcBef>
            </a:pPr>
            <a:r>
              <a:rPr lang="en-GB" i="1" smtClean="0"/>
              <a:t>API</a:t>
            </a:r>
            <a:r>
              <a:rPr lang="en-GB" smtClean="0"/>
              <a:t> = A language used by an application program (developed by a programmer) to communicate with the operating system or other control programs (e.g. database management systems, communications protocol)</a:t>
            </a:r>
          </a:p>
          <a:p>
            <a:pPr marL="419100" indent="-419100" eaLnBrk="1" hangingPunct="1">
              <a:spcBef>
                <a:spcPct val="40000"/>
              </a:spcBef>
            </a:pPr>
            <a:r>
              <a:rPr lang="en-GB" smtClean="0"/>
              <a:t>APIs exist for operating systems, file systems, database systems, networking systems, etc. </a:t>
            </a:r>
          </a:p>
          <a:p>
            <a:pPr marL="419100" indent="-419100" eaLnBrk="1" hangingPunct="1">
              <a:spcBef>
                <a:spcPct val="40000"/>
              </a:spcBef>
            </a:pPr>
            <a:r>
              <a:rPr lang="en-GB" smtClean="0"/>
              <a:t>Most operating systems make API available to the programmers to invoke system calls within a program</a:t>
            </a:r>
          </a:p>
          <a:p>
            <a:pPr marL="838200" lvl="1" indent="-381000" eaLnBrk="1" hangingPunct="1"/>
            <a:r>
              <a:rPr lang="en-GB" smtClean="0"/>
              <a:t>E.g. open/close a file, release a block of memory, get the system’s date and time</a:t>
            </a:r>
          </a:p>
          <a:p>
            <a:pPr marL="838200" lvl="1" indent="-381000" eaLnBrk="1" hangingPunct="1"/>
            <a:r>
              <a:rPr lang="en-GB" smtClean="0"/>
              <a:t>Windows NT provides an API called WIN32 API that is the official OS interface to all Microsoft Operating Systems.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Topics covered in this lecture</a:t>
            </a:r>
            <a:r>
              <a:rPr lang="en-GB" u="sng" smtClean="0"/>
              <a:t/>
            </a:r>
            <a:br>
              <a:rPr lang="en-GB" u="sng" smtClean="0"/>
            </a:br>
            <a:endParaRPr lang="en-US" u="sng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dirty="0" smtClean="0"/>
              <a:t>Different types of User Interface</a:t>
            </a:r>
          </a:p>
          <a:p>
            <a:pPr lvl="1" eaLnBrk="1" hangingPunct="1">
              <a:lnSpc>
                <a:spcPct val="90000"/>
              </a:lnSpc>
            </a:pPr>
            <a:r>
              <a:rPr lang="en-GB" dirty="0" smtClean="0"/>
              <a:t>Command Line Interface (CLI)</a:t>
            </a:r>
          </a:p>
          <a:p>
            <a:pPr lvl="1" eaLnBrk="1" hangingPunct="1">
              <a:lnSpc>
                <a:spcPct val="90000"/>
              </a:lnSpc>
            </a:pPr>
            <a:r>
              <a:rPr lang="en-GB" dirty="0" smtClean="0"/>
              <a:t>Graphical User Interface (GUI)</a:t>
            </a:r>
          </a:p>
          <a:p>
            <a:pPr lvl="1" eaLnBrk="1" hangingPunct="1">
              <a:lnSpc>
                <a:spcPct val="90000"/>
              </a:lnSpc>
            </a:pPr>
            <a:r>
              <a:rPr lang="en-GB" dirty="0" smtClean="0"/>
              <a:t>Batch Interface</a:t>
            </a:r>
          </a:p>
          <a:p>
            <a:pPr lvl="1" eaLnBrk="1" hangingPunct="1">
              <a:lnSpc>
                <a:spcPct val="90000"/>
              </a:lnSpc>
            </a:pPr>
            <a:r>
              <a:rPr lang="en-GB" dirty="0" smtClean="0"/>
              <a:t>Application Programming Interface (API)</a:t>
            </a:r>
          </a:p>
          <a:p>
            <a:pPr lvl="1" eaLnBrk="1" hangingPunct="1">
              <a:lnSpc>
                <a:spcPct val="90000"/>
              </a:lnSpc>
            </a:pPr>
            <a:endParaRPr lang="en-GB" dirty="0" smtClean="0"/>
          </a:p>
          <a:p>
            <a:pPr eaLnBrk="1" hangingPunct="1">
              <a:lnSpc>
                <a:spcPct val="90000"/>
              </a:lnSpc>
            </a:pPr>
            <a:r>
              <a:rPr lang="en-GB" dirty="0" smtClean="0"/>
              <a:t>Different types of user</a:t>
            </a:r>
          </a:p>
          <a:p>
            <a:pPr lvl="1" eaLnBrk="1" hangingPunct="1">
              <a:lnSpc>
                <a:spcPct val="90000"/>
              </a:lnSpc>
            </a:pPr>
            <a:r>
              <a:rPr lang="en-GB" dirty="0" smtClean="0"/>
              <a:t>Programmer</a:t>
            </a:r>
          </a:p>
          <a:p>
            <a:pPr lvl="1" eaLnBrk="1" hangingPunct="1">
              <a:lnSpc>
                <a:spcPct val="90000"/>
              </a:lnSpc>
            </a:pPr>
            <a:r>
              <a:rPr lang="en-GB" dirty="0" smtClean="0"/>
              <a:t>Operational User</a:t>
            </a:r>
          </a:p>
          <a:p>
            <a:pPr lvl="1" eaLnBrk="1" hangingPunct="1">
              <a:lnSpc>
                <a:spcPct val="90000"/>
              </a:lnSpc>
            </a:pPr>
            <a:r>
              <a:rPr lang="en-GB" dirty="0" smtClean="0"/>
              <a:t>End-User</a:t>
            </a:r>
          </a:p>
          <a:p>
            <a:pPr eaLnBrk="1" hangingPunct="1">
              <a:lnSpc>
                <a:spcPct val="90000"/>
              </a:lnSpc>
            </a:pPr>
            <a:endParaRPr lang="en-GB" dirty="0" smtClean="0"/>
          </a:p>
          <a:p>
            <a:pPr eaLnBrk="1" hangingPunct="1">
              <a:lnSpc>
                <a:spcPct val="90000"/>
              </a:lnSpc>
            </a:pPr>
            <a:r>
              <a:rPr lang="en-GB" dirty="0" smtClean="0"/>
              <a:t>Relationship between user types and interface types</a:t>
            </a:r>
          </a:p>
          <a:p>
            <a:pPr eaLnBrk="1" hangingPunct="1">
              <a:lnSpc>
                <a:spcPct val="90000"/>
              </a:lnSpc>
            </a:pPr>
            <a:r>
              <a:rPr lang="en-GB" dirty="0" smtClean="0"/>
              <a:t>User interfaces under Windows and Unix</a:t>
            </a:r>
            <a:r>
              <a:rPr lang="ga-IE" dirty="0" smtClean="0"/>
              <a:t> -like Operating Systems</a:t>
            </a:r>
            <a:endParaRPr lang="en-GB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8153400" cy="1066800"/>
          </a:xfrm>
        </p:spPr>
        <p:txBody>
          <a:bodyPr/>
          <a:lstStyle/>
          <a:p>
            <a:pPr eaLnBrk="1" hangingPunct="1"/>
            <a:r>
              <a:rPr lang="en-GB" smtClean="0"/>
              <a:t>2.4 Categories of people that may interact with an UI</a:t>
            </a:r>
            <a:r>
              <a:rPr lang="en-US" smtClean="0"/>
              <a:t> 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52600"/>
            <a:ext cx="8153400" cy="4191000"/>
          </a:xfrm>
        </p:spPr>
        <p:txBody>
          <a:bodyPr/>
          <a:lstStyle/>
          <a:p>
            <a:pPr marL="419100" indent="-419100" eaLnBrk="1" hangingPunct="1"/>
            <a:r>
              <a:rPr lang="en-GB" smtClean="0"/>
              <a:t>1. Programmer</a:t>
            </a:r>
          </a:p>
          <a:p>
            <a:pPr marL="838200" lvl="1" indent="-381000" eaLnBrk="1" hangingPunct="1"/>
            <a:r>
              <a:rPr lang="en-GB" smtClean="0"/>
              <a:t>A person that produces a software for himself or for others </a:t>
            </a:r>
            <a:endParaRPr lang="en-GB" i="1" smtClean="0"/>
          </a:p>
          <a:p>
            <a:pPr marL="838200" lvl="1" indent="-381000" eaLnBrk="1" hangingPunct="1"/>
            <a:r>
              <a:rPr lang="en-GB" i="1" smtClean="0"/>
              <a:t>Application programmer</a:t>
            </a:r>
            <a:r>
              <a:rPr lang="en-GB" smtClean="0"/>
              <a:t> produces programs for </a:t>
            </a:r>
            <a:r>
              <a:rPr lang="en-GB" i="1" smtClean="0"/>
              <a:t>“Users”.</a:t>
            </a:r>
            <a:r>
              <a:rPr lang="en-GB" smtClean="0"/>
              <a:t> E.g. databases, spreadsheets, word processors, mortgage repayment calculators,   </a:t>
            </a:r>
            <a:endParaRPr lang="en-GB" i="1" smtClean="0"/>
          </a:p>
          <a:p>
            <a:pPr marL="838200" lvl="1" indent="-381000" eaLnBrk="1" hangingPunct="1"/>
            <a:r>
              <a:rPr lang="en-GB" i="1" smtClean="0"/>
              <a:t>Systems programmer</a:t>
            </a:r>
            <a:r>
              <a:rPr lang="en-GB" smtClean="0"/>
              <a:t> produces low level software (E.g. Operating Systems, Compilers )  </a:t>
            </a:r>
          </a:p>
          <a:p>
            <a:pPr marL="838200" lvl="1" indent="-381000" eaLnBrk="1" hangingPunct="1"/>
            <a:r>
              <a:rPr lang="en-GB" smtClean="0"/>
              <a:t>Systems programmer uses system calls via the API to make requests directly to the Operating System.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8153400" cy="1066800"/>
          </a:xfrm>
        </p:spPr>
        <p:txBody>
          <a:bodyPr/>
          <a:lstStyle/>
          <a:p>
            <a:pPr eaLnBrk="1" hangingPunct="1"/>
            <a:r>
              <a:rPr lang="en-GB" smtClean="0"/>
              <a:t>2.4 Categories of people that may interact with an UI</a:t>
            </a:r>
            <a:r>
              <a:rPr lang="en-US" smtClean="0"/>
              <a:t> 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52600"/>
            <a:ext cx="8153400" cy="4191000"/>
          </a:xfrm>
        </p:spPr>
        <p:txBody>
          <a:bodyPr/>
          <a:lstStyle/>
          <a:p>
            <a:pPr marL="419100" indent="-419100" eaLnBrk="1" hangingPunct="1"/>
            <a:r>
              <a:rPr lang="en-GB" smtClean="0"/>
              <a:t>2. Operational User</a:t>
            </a:r>
          </a:p>
          <a:p>
            <a:pPr marL="838200" lvl="1" indent="-381000" eaLnBrk="1" hangingPunct="1"/>
            <a:r>
              <a:rPr lang="en-GB" smtClean="0"/>
              <a:t>A person responsible for providing PC/system related facilities to the others.  </a:t>
            </a:r>
          </a:p>
          <a:p>
            <a:pPr marL="1257300" lvl="2" indent="-342900" eaLnBrk="1" hangingPunct="1"/>
            <a:r>
              <a:rPr lang="en-GB" smtClean="0"/>
              <a:t>E.g. Operators, Network administrators</a:t>
            </a:r>
          </a:p>
          <a:p>
            <a:pPr marL="838200" lvl="1" indent="-381000" eaLnBrk="1" hangingPunct="1"/>
            <a:r>
              <a:rPr lang="en-GB" smtClean="0"/>
              <a:t>Needs wide ranging access to the system resources in order to perform various tasks (e.g. delete/move files, adjust process priorities)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8153400" cy="1066800"/>
          </a:xfrm>
        </p:spPr>
        <p:txBody>
          <a:bodyPr/>
          <a:lstStyle/>
          <a:p>
            <a:pPr eaLnBrk="1" hangingPunct="1"/>
            <a:r>
              <a:rPr lang="en-GB" smtClean="0"/>
              <a:t>2.4 Categories of people that may interact with an UI</a:t>
            </a:r>
            <a:r>
              <a:rPr lang="en-US" smtClean="0"/>
              <a:t> 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752600"/>
            <a:ext cx="8763000" cy="4191000"/>
          </a:xfrm>
        </p:spPr>
        <p:txBody>
          <a:bodyPr/>
          <a:lstStyle/>
          <a:p>
            <a:pPr marL="419100" indent="-419100" eaLnBrk="1" hangingPunct="1"/>
            <a:r>
              <a:rPr lang="en-GB" smtClean="0"/>
              <a:t>3. End-User</a:t>
            </a:r>
          </a:p>
          <a:p>
            <a:pPr marL="838200" lvl="1" indent="-381000" eaLnBrk="1" hangingPunct="1"/>
            <a:r>
              <a:rPr lang="en-GB" smtClean="0"/>
              <a:t>A person for whom a hardware or software product is designed</a:t>
            </a:r>
          </a:p>
          <a:p>
            <a:pPr marL="838200" lvl="1" indent="-381000" eaLnBrk="1" hangingPunct="1"/>
            <a:r>
              <a:rPr lang="en-GB" smtClean="0"/>
              <a:t>The term “</a:t>
            </a:r>
            <a:r>
              <a:rPr lang="en-GB" i="1" u="sng" smtClean="0"/>
              <a:t>end</a:t>
            </a:r>
            <a:r>
              <a:rPr lang="en-GB" i="1" smtClean="0"/>
              <a:t>-user”</a:t>
            </a:r>
            <a:r>
              <a:rPr lang="en-GB" smtClean="0"/>
              <a:t> makes the differentiation between the user for which the product is designed, and the other users (e,g, designers, developers, installers) who are making the product possible for the end-user</a:t>
            </a:r>
          </a:p>
          <a:p>
            <a:pPr marL="838200" lvl="1" indent="-381000" eaLnBrk="1" hangingPunct="1"/>
            <a:r>
              <a:rPr lang="en-GB" smtClean="0"/>
              <a:t>The end-user may use a hardware or software product to solve a problem, produce a document, record some data, etc.</a:t>
            </a:r>
          </a:p>
          <a:p>
            <a:pPr marL="838200" lvl="1" indent="-381000" eaLnBrk="1" hangingPunct="1"/>
            <a:r>
              <a:rPr lang="en-GB" smtClean="0"/>
              <a:t>The end-user may or may not need extra skills</a:t>
            </a:r>
            <a:endParaRPr lang="en-US" smtClean="0"/>
          </a:p>
          <a:p>
            <a:pPr marL="1257300" lvl="2" indent="-342900" eaLnBrk="1" hangingPunct="1"/>
            <a:r>
              <a:rPr lang="en-GB" smtClean="0"/>
              <a:t>E.g. ATM user vs. Legal Secretary using Word</a:t>
            </a:r>
            <a:endParaRPr lang="en-US" smtClean="0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457200" y="5578475"/>
            <a:ext cx="8001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GB" b="1" u="sng">
                <a:solidFill>
                  <a:srgbClr val="CC0000"/>
                </a:solidFill>
              </a:rPr>
              <a:t>NOTE:</a:t>
            </a:r>
            <a:r>
              <a:rPr lang="en-GB" b="1">
                <a:solidFill>
                  <a:srgbClr val="CC0000"/>
                </a:solidFill>
              </a:rPr>
              <a:t> One person may at different times perform tasks within each of the categories!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304800"/>
            <a:ext cx="8077200" cy="1066800"/>
          </a:xfrm>
        </p:spPr>
        <p:txBody>
          <a:bodyPr/>
          <a:lstStyle/>
          <a:p>
            <a:pPr eaLnBrk="1" hangingPunct="1"/>
            <a:r>
              <a:rPr lang="en-GB" smtClean="0"/>
              <a:t>Your Turn: Answer the Questions</a:t>
            </a:r>
            <a:r>
              <a:rPr lang="en-US" smtClean="0"/>
              <a:t> 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219200"/>
            <a:ext cx="8382000" cy="5257800"/>
          </a:xfrm>
        </p:spPr>
        <p:txBody>
          <a:bodyPr/>
          <a:lstStyle/>
          <a:p>
            <a:pPr marL="419100" indent="-419100" eaLnBrk="1" hangingPunct="1"/>
            <a:r>
              <a:rPr lang="en-GB" sz="2000" smtClean="0"/>
              <a:t>1) Which class of user is each of the following?</a:t>
            </a:r>
          </a:p>
          <a:p>
            <a:pPr marL="838200" lvl="1" indent="-381000" eaLnBrk="1" hangingPunct="1"/>
            <a:r>
              <a:rPr lang="en-GB" sz="1800" smtClean="0"/>
              <a:t>Software engineer preparing her monthly expense claim in Excel</a:t>
            </a:r>
          </a:p>
          <a:p>
            <a:pPr marL="838200" lvl="1" indent="-381000" eaLnBrk="1" hangingPunct="1"/>
            <a:r>
              <a:rPr lang="en-GB" sz="1800" smtClean="0"/>
              <a:t>Parent configuring Internet Explorer on a home PC.</a:t>
            </a:r>
          </a:p>
          <a:p>
            <a:pPr marL="838200" lvl="1" indent="-381000" eaLnBrk="1" hangingPunct="1"/>
            <a:r>
              <a:rPr lang="en-GB" sz="1800" smtClean="0"/>
              <a:t>Student sending email to a friend</a:t>
            </a:r>
          </a:p>
          <a:p>
            <a:pPr marL="838200" lvl="1" indent="-381000" eaLnBrk="1" hangingPunct="1"/>
            <a:r>
              <a:rPr lang="en-GB" sz="1800" smtClean="0"/>
              <a:t>Accountant editing a .BAT file  to schedule regular backups of his hard drive </a:t>
            </a:r>
          </a:p>
          <a:p>
            <a:pPr marL="838200" lvl="1" indent="-381000" eaLnBrk="1" hangingPunct="1"/>
            <a:endParaRPr lang="en-GB" sz="1800" smtClean="0"/>
          </a:p>
          <a:p>
            <a:pPr marL="419100" indent="-419100" eaLnBrk="1" hangingPunct="1"/>
            <a:r>
              <a:rPr lang="en-GB" sz="2000" smtClean="0"/>
              <a:t>2) What type of user interface is used by each of the following?  </a:t>
            </a:r>
          </a:p>
          <a:p>
            <a:pPr marL="838200" lvl="1" indent="-381000" eaLnBrk="1" hangingPunct="1"/>
            <a:r>
              <a:rPr lang="en-GB" sz="1800" smtClean="0"/>
              <a:t>Software engineer writing operating system extension</a:t>
            </a:r>
          </a:p>
          <a:p>
            <a:pPr marL="838200" lvl="1" indent="-381000" eaLnBrk="1" hangingPunct="1"/>
            <a:r>
              <a:rPr lang="en-GB" sz="1800" smtClean="0"/>
              <a:t>Computer Operator running batch jobs on  a mainframe system</a:t>
            </a:r>
          </a:p>
          <a:p>
            <a:pPr marL="838200" lvl="1" indent="-381000" eaLnBrk="1" hangingPunct="1"/>
            <a:r>
              <a:rPr lang="en-GB" sz="1800" smtClean="0"/>
              <a:t>NT Administrator running batch jobs on Windows NT system</a:t>
            </a:r>
          </a:p>
          <a:p>
            <a:pPr marL="838200" lvl="1" indent="-381000" eaLnBrk="1" hangingPunct="1"/>
            <a:r>
              <a:rPr lang="en-GB" sz="1800" smtClean="0"/>
              <a:t>Student ordering books on Amazon.COM </a:t>
            </a:r>
          </a:p>
          <a:p>
            <a:pPr marL="838200" lvl="1" indent="-381000" eaLnBrk="1" hangingPunct="1"/>
            <a:r>
              <a:rPr lang="en-GB" sz="1800" smtClean="0"/>
              <a:t>Sales assistant scanning purchases at a supermarket checkout</a:t>
            </a:r>
          </a:p>
          <a:p>
            <a:pPr marL="838200" lvl="1" indent="-381000" eaLnBrk="1" hangingPunct="1"/>
            <a:r>
              <a:rPr lang="en-GB" sz="1800" smtClean="0"/>
              <a:t>Java programmer writing a program using Visual Studio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304800"/>
            <a:ext cx="8077200" cy="1066800"/>
          </a:xfrm>
        </p:spPr>
        <p:txBody>
          <a:bodyPr/>
          <a:lstStyle/>
          <a:p>
            <a:pPr eaLnBrk="1" hangingPunct="1"/>
            <a:r>
              <a:rPr lang="en-GB" smtClean="0"/>
              <a:t>Your Turn: Answer the Questions</a:t>
            </a:r>
            <a:r>
              <a:rPr lang="en-US" smtClean="0"/>
              <a:t> 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219200"/>
            <a:ext cx="8382000" cy="5257800"/>
          </a:xfrm>
        </p:spPr>
        <p:txBody>
          <a:bodyPr/>
          <a:lstStyle/>
          <a:p>
            <a:pPr marL="419100" indent="-419100" eaLnBrk="1" hangingPunct="1"/>
            <a:endParaRPr lang="en-GB" sz="2000" smtClean="0"/>
          </a:p>
          <a:p>
            <a:pPr marL="419100" indent="-419100" eaLnBrk="1" hangingPunct="1"/>
            <a:r>
              <a:rPr lang="en-GB" sz="2000" smtClean="0"/>
              <a:t>Exercises</a:t>
            </a:r>
          </a:p>
          <a:p>
            <a:pPr marL="838200" lvl="1" indent="-381000" eaLnBrk="1" hangingPunct="1"/>
            <a:r>
              <a:rPr lang="en-GB" sz="1800" smtClean="0"/>
              <a:t>Give new examples </a:t>
            </a:r>
            <a:r>
              <a:rPr lang="en-GB" sz="1800" u="sng" smtClean="0"/>
              <a:t>( ie not from the Notes</a:t>
            </a:r>
            <a:r>
              <a:rPr lang="en-GB" sz="1800" smtClean="0"/>
              <a:t> ) of users doing a task and identify which type they are.</a:t>
            </a:r>
          </a:p>
          <a:p>
            <a:pPr marL="838200" lvl="1" indent="-381000" eaLnBrk="1" hangingPunct="1"/>
            <a:r>
              <a:rPr lang="en-GB" sz="1800" smtClean="0"/>
              <a:t>What type of user interface has the AERTEL system on RTE television?  Explain.</a:t>
            </a:r>
            <a:r>
              <a:rPr lang="en-US" sz="1800" smtClean="0"/>
              <a:t> </a:t>
            </a:r>
          </a:p>
          <a:p>
            <a:pPr marL="838200" lvl="1" indent="-381000" eaLnBrk="1" hangingPunct="1"/>
            <a:r>
              <a:rPr lang="en-GB" sz="1800" smtClean="0"/>
              <a:t>What is meant by a GUI? What are its characteristics?</a:t>
            </a:r>
            <a:r>
              <a:rPr lang="en-US" sz="1800" smtClean="0"/>
              <a:t> </a:t>
            </a:r>
            <a:endParaRPr lang="en-GB" sz="1800" smtClean="0"/>
          </a:p>
          <a:p>
            <a:pPr marL="838200" lvl="1" indent="-381000" eaLnBrk="1" hangingPunct="1">
              <a:buFont typeface="Wingdings" pitchFamily="2" charset="2"/>
              <a:buNone/>
            </a:pPr>
            <a:endParaRPr lang="en-GB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620000" cy="1447800"/>
          </a:xfrm>
        </p:spPr>
        <p:txBody>
          <a:bodyPr/>
          <a:lstStyle/>
          <a:p>
            <a:pPr eaLnBrk="1" hangingPunct="1"/>
            <a:r>
              <a:rPr lang="en-GB" smtClean="0"/>
              <a:t>Learning Outcome</a:t>
            </a:r>
            <a:r>
              <a:rPr lang="en-US" smtClean="0"/>
              <a:t> 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458200" cy="4876800"/>
          </a:xfrm>
        </p:spPr>
        <p:txBody>
          <a:bodyPr/>
          <a:lstStyle/>
          <a:p>
            <a:pPr marL="419100" indent="-419100" eaLnBrk="1" hangingPunct="1"/>
            <a:r>
              <a:rPr lang="en-GB" smtClean="0"/>
              <a:t>After this lecture you should have an understanding of what a User Interface is and where it fits on our logical Operating System.  </a:t>
            </a:r>
          </a:p>
          <a:p>
            <a:pPr marL="419100" indent="-419100" eaLnBrk="1" hangingPunct="1"/>
            <a:endParaRPr lang="en-GB" smtClean="0"/>
          </a:p>
          <a:p>
            <a:pPr marL="419100" indent="-419100" eaLnBrk="1" hangingPunct="1"/>
            <a:r>
              <a:rPr lang="en-GB" smtClean="0"/>
              <a:t>You should know the following:</a:t>
            </a:r>
          </a:p>
          <a:p>
            <a:pPr marL="838200" lvl="1" indent="-381000" eaLnBrk="1" hangingPunct="1"/>
            <a:r>
              <a:rPr lang="en-GB" smtClean="0"/>
              <a:t>4 different type of User Interface and their characteristics, advantages and disadvantages</a:t>
            </a:r>
          </a:p>
          <a:p>
            <a:pPr marL="838200" lvl="1" indent="-381000" eaLnBrk="1" hangingPunct="1"/>
            <a:r>
              <a:rPr lang="en-GB" smtClean="0"/>
              <a:t>3 different classes of User and their distinguishing features</a:t>
            </a:r>
          </a:p>
          <a:p>
            <a:pPr marL="838200" lvl="1" indent="-381000" eaLnBrk="1" hangingPunct="1"/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991600" cy="1447800"/>
          </a:xfrm>
        </p:spPr>
        <p:txBody>
          <a:bodyPr/>
          <a:lstStyle/>
          <a:p>
            <a:pPr eaLnBrk="1" hangingPunct="1"/>
            <a:r>
              <a:rPr lang="en-GB" smtClean="0"/>
              <a:t>2.1 User Interfaces </a:t>
            </a:r>
            <a:endParaRPr lang="en-US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458200" cy="4876800"/>
          </a:xfrm>
        </p:spPr>
        <p:txBody>
          <a:bodyPr/>
          <a:lstStyle/>
          <a:p>
            <a:pPr marL="419100" indent="-419100" eaLnBrk="1" hangingPunct="1"/>
            <a:r>
              <a:rPr lang="en-GB" u="sng" smtClean="0"/>
              <a:t>User Interface (UI) </a:t>
            </a:r>
            <a:r>
              <a:rPr lang="en-GB" smtClean="0"/>
              <a:t>is the outermost layer of a logical operating system</a:t>
            </a:r>
          </a:p>
          <a:p>
            <a:pPr marL="419100" indent="-419100" eaLnBrk="1" hangingPunct="1">
              <a:buFont typeface="Wingdings" pitchFamily="2" charset="2"/>
              <a:buNone/>
            </a:pPr>
            <a:endParaRPr lang="en-GB" smtClean="0"/>
          </a:p>
          <a:p>
            <a:pPr marL="419100" indent="-419100" eaLnBrk="1" hangingPunct="1"/>
            <a:r>
              <a:rPr lang="en-GB" smtClean="0"/>
              <a:t>Definition:  </a:t>
            </a:r>
          </a:p>
          <a:p>
            <a:pPr marL="419100" indent="-419100" eaLnBrk="1" hangingPunct="1">
              <a:buFont typeface="Wingdings" pitchFamily="2" charset="2"/>
              <a:buNone/>
            </a:pPr>
            <a:r>
              <a:rPr lang="en-GB" smtClean="0"/>
              <a:t>	</a:t>
            </a:r>
            <a:r>
              <a:rPr lang="en-GB" i="1" smtClean="0"/>
              <a:t>UI is a hardware and software which facilitate communication between the user and the computer.</a:t>
            </a:r>
            <a:endParaRPr lang="en-GB" smtClean="0"/>
          </a:p>
        </p:txBody>
      </p:sp>
      <p:grpSp>
        <p:nvGrpSpPr>
          <p:cNvPr id="5124" name="Group 8"/>
          <p:cNvGrpSpPr>
            <a:grpSpLocks/>
          </p:cNvGrpSpPr>
          <p:nvPr/>
        </p:nvGrpSpPr>
        <p:grpSpPr bwMode="auto">
          <a:xfrm>
            <a:off x="1371600" y="3886200"/>
            <a:ext cx="6105525" cy="2743200"/>
            <a:chOff x="864" y="2304"/>
            <a:chExt cx="3846" cy="1728"/>
          </a:xfrm>
        </p:grpSpPr>
        <p:pic>
          <p:nvPicPr>
            <p:cNvPr id="5126" name="Picture 4" descr="onion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1995"/>
            <a:stretch>
              <a:fillRect/>
            </a:stretch>
          </p:blipFill>
          <p:spPr bwMode="auto">
            <a:xfrm>
              <a:off x="864" y="2304"/>
              <a:ext cx="3846" cy="16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5127" name="Group 7"/>
            <p:cNvGrpSpPr>
              <a:grpSpLocks/>
            </p:cNvGrpSpPr>
            <p:nvPr/>
          </p:nvGrpSpPr>
          <p:grpSpPr bwMode="auto">
            <a:xfrm>
              <a:off x="2400" y="3744"/>
              <a:ext cx="768" cy="288"/>
              <a:chOff x="2400" y="3744"/>
              <a:chExt cx="768" cy="288"/>
            </a:xfrm>
          </p:grpSpPr>
          <p:sp>
            <p:nvSpPr>
              <p:cNvPr id="5128" name="Rectangle 5"/>
              <p:cNvSpPr>
                <a:spLocks noChangeArrowheads="1"/>
              </p:cNvSpPr>
              <p:nvPr/>
            </p:nvSpPr>
            <p:spPr bwMode="auto">
              <a:xfrm>
                <a:off x="2400" y="3744"/>
                <a:ext cx="768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129" name="Text Box 6"/>
              <p:cNvSpPr txBox="1">
                <a:spLocks noChangeArrowheads="1"/>
              </p:cNvSpPr>
              <p:nvPr/>
            </p:nvSpPr>
            <p:spPr bwMode="auto">
              <a:xfrm>
                <a:off x="2496" y="3811"/>
                <a:ext cx="576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200" b="1"/>
                  <a:t>Hardware</a:t>
                </a:r>
              </a:p>
            </p:txBody>
          </p:sp>
        </p:grpSp>
      </p:grpSp>
      <p:sp>
        <p:nvSpPr>
          <p:cNvPr id="5125" name="Oval 9"/>
          <p:cNvSpPr>
            <a:spLocks noChangeArrowheads="1"/>
          </p:cNvSpPr>
          <p:nvPr/>
        </p:nvSpPr>
        <p:spPr bwMode="auto">
          <a:xfrm>
            <a:off x="3200400" y="3810000"/>
            <a:ext cx="22860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534400" cy="1447800"/>
          </a:xfrm>
        </p:spPr>
        <p:txBody>
          <a:bodyPr/>
          <a:lstStyle/>
          <a:p>
            <a:pPr eaLnBrk="1" hangingPunct="1"/>
            <a:r>
              <a:rPr lang="en-GB" smtClean="0"/>
              <a:t>2.2 User – Computer </a:t>
            </a:r>
            <a:br>
              <a:rPr lang="en-GB" smtClean="0"/>
            </a:br>
            <a:r>
              <a:rPr lang="en-GB" smtClean="0"/>
              <a:t>Communication Mechanism</a:t>
            </a:r>
            <a:r>
              <a:rPr lang="en-US" smtClean="0"/>
              <a:t> 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458200" cy="4876800"/>
          </a:xfrm>
        </p:spPr>
        <p:txBody>
          <a:bodyPr/>
          <a:lstStyle/>
          <a:p>
            <a:pPr marL="419100" indent="-419100" eaLnBrk="1" hangingPunct="1"/>
            <a:r>
              <a:rPr lang="en-GB" smtClean="0"/>
              <a:t>UI uses a two way communication mechanism</a:t>
            </a:r>
            <a:endParaRPr lang="en-GB" i="1" smtClean="0"/>
          </a:p>
          <a:p>
            <a:pPr marL="838200" lvl="1" indent="-381000" eaLnBrk="1" hangingPunct="1">
              <a:spcBef>
                <a:spcPct val="40000"/>
              </a:spcBef>
            </a:pPr>
            <a:r>
              <a:rPr lang="en-GB" i="1" smtClean="0"/>
              <a:t>USER =&gt; COMPUTER</a:t>
            </a:r>
            <a:r>
              <a:rPr lang="en-GB" smtClean="0"/>
              <a:t> communication using input devices such as mouse, keyboard, touch screen, microphone, etc. It tells the computer what you want to do.</a:t>
            </a:r>
            <a:endParaRPr lang="en-GB" i="1" smtClean="0"/>
          </a:p>
          <a:p>
            <a:pPr marL="838200" lvl="1" indent="-381000" eaLnBrk="1" hangingPunct="1">
              <a:spcBef>
                <a:spcPct val="40000"/>
              </a:spcBef>
            </a:pPr>
            <a:r>
              <a:rPr lang="en-GB" i="1" smtClean="0"/>
              <a:t>COMPUTER =&gt; USER</a:t>
            </a:r>
            <a:r>
              <a:rPr lang="en-GB" smtClean="0"/>
              <a:t> communication using output devices such as monitor, printer, speaker, etc. The computer shows you what it did.</a:t>
            </a:r>
          </a:p>
          <a:p>
            <a:pPr marL="838200" lvl="1" indent="-381000" eaLnBrk="1" hangingPunct="1">
              <a:spcBef>
                <a:spcPct val="40000"/>
              </a:spcBef>
              <a:buFont typeface="Wingdings" pitchFamily="2" charset="2"/>
              <a:buNone/>
            </a:pPr>
            <a:endParaRPr lang="en-GB" smtClean="0"/>
          </a:p>
          <a:p>
            <a:pPr marL="419100" indent="-419100" eaLnBrk="1" hangingPunct="1"/>
            <a:r>
              <a:rPr lang="en-GB" smtClean="0"/>
              <a:t>Both user and computer exchange data or instructions through these devices.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534400" cy="1447800"/>
          </a:xfrm>
        </p:spPr>
        <p:txBody>
          <a:bodyPr/>
          <a:lstStyle/>
          <a:p>
            <a:pPr eaLnBrk="1" hangingPunct="1"/>
            <a:r>
              <a:rPr lang="en-GB" smtClean="0"/>
              <a:t>2.3 Types of User Interface</a:t>
            </a:r>
            <a:r>
              <a:rPr lang="en-US" smtClean="0"/>
              <a:t> 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458200" cy="4876800"/>
          </a:xfrm>
        </p:spPr>
        <p:txBody>
          <a:bodyPr/>
          <a:lstStyle/>
          <a:p>
            <a:pPr marL="419100" indent="-419100" eaLnBrk="1" hangingPunct="1">
              <a:buFont typeface="Wingdings" pitchFamily="2" charset="2"/>
              <a:buNone/>
            </a:pPr>
            <a:r>
              <a:rPr lang="en-GB" smtClean="0"/>
              <a:t>Various types of User Interface:</a:t>
            </a:r>
          </a:p>
          <a:p>
            <a:pPr marL="419100" indent="-419100" eaLnBrk="1" hangingPunct="1"/>
            <a:r>
              <a:rPr lang="en-GB" smtClean="0"/>
              <a:t>Command Line  Interface (CLI)</a:t>
            </a:r>
          </a:p>
          <a:p>
            <a:pPr marL="419100" indent="-419100" eaLnBrk="1" hangingPunct="1"/>
            <a:r>
              <a:rPr lang="en-GB" smtClean="0"/>
              <a:t>Graphical User Interface (GUI)</a:t>
            </a:r>
          </a:p>
          <a:p>
            <a:pPr marL="419100" indent="-419100" eaLnBrk="1" hangingPunct="1"/>
            <a:r>
              <a:rPr lang="en-GB" smtClean="0"/>
              <a:t>Batch Interface (Job Control Interface)</a:t>
            </a:r>
          </a:p>
          <a:p>
            <a:pPr marL="419100" indent="-419100" eaLnBrk="1" hangingPunct="1"/>
            <a:r>
              <a:rPr lang="en-GB" smtClean="0"/>
              <a:t>Application Programming Interface (API) (System calls)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534400" cy="1447800"/>
          </a:xfrm>
        </p:spPr>
        <p:txBody>
          <a:bodyPr/>
          <a:lstStyle/>
          <a:p>
            <a:pPr eaLnBrk="1" hangingPunct="1"/>
            <a:r>
              <a:rPr lang="en-GB" smtClean="0"/>
              <a:t>2.3 Types of User Interface</a:t>
            </a:r>
            <a:r>
              <a:rPr lang="en-US" smtClean="0"/>
              <a:t> 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458200" cy="4876800"/>
          </a:xfrm>
        </p:spPr>
        <p:txBody>
          <a:bodyPr/>
          <a:lstStyle/>
          <a:p>
            <a:pPr marL="419100" indent="-419100" eaLnBrk="1" hangingPunct="1">
              <a:buFont typeface="Wingdings" pitchFamily="2" charset="2"/>
              <a:buNone/>
            </a:pPr>
            <a:r>
              <a:rPr lang="en-GB" smtClean="0">
                <a:solidFill>
                  <a:srgbClr val="CC0000"/>
                </a:solidFill>
              </a:rPr>
              <a:t>Command Line Interface (CLI)</a:t>
            </a:r>
          </a:p>
          <a:p>
            <a:pPr marL="419100" indent="-419100" eaLnBrk="1" hangingPunct="1">
              <a:spcBef>
                <a:spcPct val="40000"/>
              </a:spcBef>
            </a:pPr>
            <a:r>
              <a:rPr lang="en-GB" i="1" smtClean="0"/>
              <a:t>Command Line</a:t>
            </a:r>
            <a:r>
              <a:rPr lang="en-GB" smtClean="0"/>
              <a:t> = blank line on screen ready to receive  instructions (commands) from the user</a:t>
            </a:r>
          </a:p>
          <a:p>
            <a:pPr marL="419100" indent="-419100" eaLnBrk="1" hangingPunct="1">
              <a:spcBef>
                <a:spcPct val="40000"/>
              </a:spcBef>
            </a:pPr>
            <a:r>
              <a:rPr lang="en-GB" smtClean="0"/>
              <a:t>CLI allows a user to interact with a computer using a text terminal that provides a command line (prompt)</a:t>
            </a:r>
          </a:p>
          <a:p>
            <a:pPr marL="419100" indent="-419100" eaLnBrk="1" hangingPunct="1">
              <a:spcBef>
                <a:spcPct val="40000"/>
              </a:spcBef>
            </a:pPr>
            <a:r>
              <a:rPr lang="en-GB" smtClean="0"/>
              <a:t>CLI accepts as input lines of text from the computer’s keyboard and mouse and provides as output a text displayed on the computer monitor or a sound</a:t>
            </a: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2133600" y="5791200"/>
            <a:ext cx="419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2000" b="1"/>
              <a:t>Have you used a CLI?</a:t>
            </a:r>
            <a:endParaRPr lang="en-US" sz="20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534400" cy="1447800"/>
          </a:xfrm>
        </p:spPr>
        <p:txBody>
          <a:bodyPr/>
          <a:lstStyle/>
          <a:p>
            <a:pPr eaLnBrk="1" hangingPunct="1"/>
            <a:r>
              <a:rPr lang="en-GB" smtClean="0"/>
              <a:t>2.3 Types of User Interface</a:t>
            </a:r>
            <a:r>
              <a:rPr lang="en-US" smtClean="0"/>
              <a:t> 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458200" cy="5257800"/>
          </a:xfrm>
        </p:spPr>
        <p:txBody>
          <a:bodyPr/>
          <a:lstStyle/>
          <a:p>
            <a:pPr marL="419100" indent="-4191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smtClean="0">
                <a:solidFill>
                  <a:srgbClr val="CC0000"/>
                </a:solidFill>
              </a:rPr>
              <a:t>Command Line Interface (CLI) (cont)</a:t>
            </a:r>
          </a:p>
          <a:p>
            <a:pPr marL="419100" indent="-419100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GB" smtClean="0"/>
              <a:t>How CLI works?</a:t>
            </a:r>
          </a:p>
          <a:p>
            <a:pPr marL="838200" lvl="1" indent="-381000" eaLnBrk="1" hangingPunct="1">
              <a:lnSpc>
                <a:spcPct val="90000"/>
              </a:lnSpc>
            </a:pPr>
            <a:r>
              <a:rPr lang="en-GB" smtClean="0"/>
              <a:t>the user types a command on the keyboard</a:t>
            </a:r>
          </a:p>
          <a:p>
            <a:pPr marL="838200" lvl="1" indent="-381000" eaLnBrk="1" hangingPunct="1">
              <a:lnSpc>
                <a:spcPct val="90000"/>
              </a:lnSpc>
            </a:pPr>
            <a:r>
              <a:rPr lang="en-GB" smtClean="0"/>
              <a:t>the user terminates the command usually with the ‘Enter’ key</a:t>
            </a:r>
          </a:p>
          <a:p>
            <a:pPr marL="838200" lvl="1" indent="-381000" eaLnBrk="1" hangingPunct="1">
              <a:lnSpc>
                <a:spcPct val="90000"/>
              </a:lnSpc>
            </a:pPr>
            <a:r>
              <a:rPr lang="en-GB" smtClean="0"/>
              <a:t>the computer executes the command</a:t>
            </a:r>
          </a:p>
          <a:p>
            <a:pPr marL="838200" lvl="1" indent="-381000" eaLnBrk="1" hangingPunct="1">
              <a:lnSpc>
                <a:spcPct val="90000"/>
              </a:lnSpc>
            </a:pPr>
            <a:r>
              <a:rPr lang="en-GB" smtClean="0"/>
              <a:t>the computer provides textual output</a:t>
            </a:r>
            <a:r>
              <a:rPr lang="en-US" smtClean="0"/>
              <a:t> </a:t>
            </a:r>
            <a:endParaRPr lang="en-GB" smtClean="0"/>
          </a:p>
          <a:p>
            <a:pPr marL="419100" indent="-419100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GB" smtClean="0"/>
              <a:t>A number of commands can be grouped in a file and we execute them as a group </a:t>
            </a:r>
          </a:p>
          <a:p>
            <a:pPr marL="419100" indent="-419100" eaLnBrk="1" hangingPunct="1">
              <a:lnSpc>
                <a:spcPct val="90000"/>
              </a:lnSpc>
            </a:pPr>
            <a:endParaRPr lang="en-GB" i="1" smtClean="0"/>
          </a:p>
          <a:p>
            <a:pPr marL="419100" indent="-419100" eaLnBrk="1" hangingPunct="1">
              <a:lnSpc>
                <a:spcPct val="90000"/>
              </a:lnSpc>
            </a:pPr>
            <a:r>
              <a:rPr lang="en-GB" i="1" smtClean="0"/>
              <a:t>Command line interpreter (shell)</a:t>
            </a:r>
            <a:r>
              <a:rPr lang="en-GB" smtClean="0"/>
              <a:t> = A program that implements the CLI </a:t>
            </a:r>
          </a:p>
          <a:p>
            <a:pPr marL="838200" lvl="1" indent="-381000" eaLnBrk="1" hangingPunct="1">
              <a:lnSpc>
                <a:spcPct val="90000"/>
              </a:lnSpc>
            </a:pPr>
            <a:r>
              <a:rPr lang="en-GB" smtClean="0"/>
              <a:t>Examples:</a:t>
            </a:r>
          </a:p>
          <a:p>
            <a:pPr marL="1257300" lvl="2" indent="-342900" eaLnBrk="1" hangingPunct="1">
              <a:lnSpc>
                <a:spcPct val="90000"/>
              </a:lnSpc>
            </a:pPr>
            <a:r>
              <a:rPr lang="en-GB" smtClean="0"/>
              <a:t>Unix’s shells (sh, ksh, csh, tcsh, bash, etc.)</a:t>
            </a:r>
          </a:p>
          <a:p>
            <a:pPr marL="1257300" lvl="2" indent="-342900" eaLnBrk="1" hangingPunct="1">
              <a:lnSpc>
                <a:spcPct val="90000"/>
              </a:lnSpc>
            </a:pPr>
            <a:r>
              <a:rPr lang="en-GB" smtClean="0"/>
              <a:t>DOS’s Command.com (“Command Prompt”)</a:t>
            </a:r>
          </a:p>
          <a:p>
            <a:pPr marL="1257300" lvl="2" indent="-342900" eaLnBrk="1" hangingPunct="1">
              <a:lnSpc>
                <a:spcPct val="90000"/>
              </a:lnSpc>
            </a:pPr>
            <a:r>
              <a:rPr lang="en-GB" smtClean="0"/>
              <a:t> MS Windows offers CLI in a command window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534400" cy="1447800"/>
          </a:xfrm>
        </p:spPr>
        <p:txBody>
          <a:bodyPr/>
          <a:lstStyle/>
          <a:p>
            <a:pPr eaLnBrk="1" hangingPunct="1"/>
            <a:r>
              <a:rPr lang="en-GB" smtClean="0"/>
              <a:t>2.3 Types of User Interface</a:t>
            </a:r>
            <a:r>
              <a:rPr lang="en-US" smtClean="0"/>
              <a:t> 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8839200" cy="5257800"/>
          </a:xfrm>
        </p:spPr>
        <p:txBody>
          <a:bodyPr/>
          <a:lstStyle/>
          <a:p>
            <a:pPr marL="419100" indent="-4191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2000" smtClean="0">
                <a:solidFill>
                  <a:srgbClr val="CC0000"/>
                </a:solidFill>
              </a:rPr>
              <a:t>Command Line Interface (CLI) (cont)</a:t>
            </a:r>
          </a:p>
          <a:p>
            <a:pPr marL="419100" indent="-419100" eaLnBrk="1" hangingPunct="1">
              <a:lnSpc>
                <a:spcPct val="80000"/>
              </a:lnSpc>
              <a:spcBef>
                <a:spcPct val="40000"/>
              </a:spcBef>
            </a:pPr>
            <a:r>
              <a:rPr lang="en-GB" sz="2000" smtClean="0"/>
              <a:t>DOS Command Prompt (Windows)</a:t>
            </a:r>
          </a:p>
          <a:p>
            <a:pPr marL="419100" indent="-419100" eaLnBrk="1" hangingPunct="1">
              <a:lnSpc>
                <a:spcPct val="80000"/>
              </a:lnSpc>
              <a:spcBef>
                <a:spcPct val="40000"/>
              </a:spcBef>
            </a:pPr>
            <a:r>
              <a:rPr lang="en-GB" sz="2000" smtClean="0"/>
              <a:t>Command Format</a:t>
            </a:r>
          </a:p>
          <a:p>
            <a:pPr marL="419100" indent="-4191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500" i="1" smtClean="0"/>
              <a:t>   doAction   toFile</a:t>
            </a:r>
            <a:endParaRPr lang="en-US" sz="1500" smtClean="0"/>
          </a:p>
          <a:p>
            <a:pPr marL="419100" indent="-4191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500" smtClean="0">
                <a:solidFill>
                  <a:schemeClr val="tx1"/>
                </a:solidFill>
              </a:rPr>
              <a:t>          or</a:t>
            </a:r>
            <a:endParaRPr lang="en-US" sz="1500" i="1" smtClean="0">
              <a:solidFill>
                <a:schemeClr val="tx1"/>
              </a:solidFill>
            </a:endParaRPr>
          </a:p>
          <a:p>
            <a:pPr marL="419100" indent="-4191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500" i="1" smtClean="0"/>
              <a:t>   doAction   &lt; inputFile  &gt; outputFile</a:t>
            </a:r>
            <a:endParaRPr lang="en-GB" sz="1500" smtClean="0"/>
          </a:p>
          <a:p>
            <a:pPr marL="838200" lvl="1" indent="-381000" eaLnBrk="1" hangingPunct="1">
              <a:lnSpc>
                <a:spcPct val="80000"/>
              </a:lnSpc>
              <a:buFont typeface="Wingdings" pitchFamily="2" charset="2"/>
              <a:buNone/>
            </a:pPr>
            <a:endParaRPr lang="en-GB" sz="1800" smtClean="0"/>
          </a:p>
          <a:p>
            <a:pPr marL="838200" lvl="1" indent="-3810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800" b="0" smtClean="0"/>
              <a:t>Examples</a:t>
            </a:r>
          </a:p>
          <a:p>
            <a:pPr marL="838200" lvl="1" indent="-3810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600" b="0" smtClean="0"/>
              <a:t>dir</a:t>
            </a:r>
          </a:p>
          <a:p>
            <a:pPr marL="838200" lvl="1" indent="-3810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600" b="0" smtClean="0"/>
              <a:t>echo Hello!</a:t>
            </a:r>
            <a:r>
              <a:rPr lang="en-US" sz="1800" smtClean="0"/>
              <a:t> </a:t>
            </a:r>
          </a:p>
          <a:p>
            <a:pPr marL="838200" lvl="1" indent="-3810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600" b="0" smtClean="0"/>
              <a:t>echo Hello! &gt;myfile.txt</a:t>
            </a:r>
            <a:r>
              <a:rPr lang="en-US" sz="1800" smtClean="0"/>
              <a:t> </a:t>
            </a:r>
            <a:endParaRPr lang="en-GB" sz="1800" smtClean="0"/>
          </a:p>
          <a:p>
            <a:pPr marL="838200" lvl="1" indent="-381000" eaLnBrk="1" hangingPunct="1">
              <a:lnSpc>
                <a:spcPct val="80000"/>
              </a:lnSpc>
            </a:pPr>
            <a:endParaRPr lang="en-GB" sz="1800" smtClean="0"/>
          </a:p>
          <a:p>
            <a:pPr marL="838200" lvl="1" indent="-381000" eaLnBrk="1" hangingPunct="1">
              <a:lnSpc>
                <a:spcPct val="80000"/>
              </a:lnSpc>
              <a:buFont typeface="Wingdings" pitchFamily="2" charset="2"/>
              <a:buNone/>
            </a:pPr>
            <a:endParaRPr lang="en-GB" sz="1800" smtClean="0"/>
          </a:p>
          <a:p>
            <a:pPr marL="838200" lvl="1" indent="-381000" eaLnBrk="1" hangingPunct="1">
              <a:lnSpc>
                <a:spcPct val="8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sz="1600" i="1" smtClean="0"/>
              <a:t>doAction</a:t>
            </a:r>
            <a:r>
              <a:rPr lang="en-US" sz="1600" smtClean="0"/>
              <a:t> – a command (e.g. open, print) to be executed </a:t>
            </a:r>
          </a:p>
          <a:p>
            <a:pPr marL="838200" lvl="1" indent="-381000" eaLnBrk="1" hangingPunct="1">
              <a:lnSpc>
                <a:spcPct val="8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sz="1600" smtClean="0"/>
              <a:t>&lt;,  &gt;  are redirection characters</a:t>
            </a:r>
            <a:endParaRPr lang="en-US" sz="1600" i="1" smtClean="0"/>
          </a:p>
          <a:p>
            <a:pPr marL="838200" lvl="1" indent="-381000" eaLnBrk="1" hangingPunct="1">
              <a:lnSpc>
                <a:spcPct val="8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sz="1600" i="1" smtClean="0"/>
              <a:t>&gt;outputFile</a:t>
            </a:r>
            <a:r>
              <a:rPr lang="en-US" sz="1600" smtClean="0"/>
              <a:t>  - send the output of the previous command (that is on the left of '&gt;') to a  </a:t>
            </a:r>
          </a:p>
          <a:p>
            <a:pPr marL="838200" lvl="1" indent="-381000" eaLnBrk="1" hangingPunct="1">
              <a:lnSpc>
                <a:spcPct val="80000"/>
              </a:lnSpc>
              <a:spcBef>
                <a:spcPct val="15000"/>
              </a:spcBef>
              <a:buFont typeface="Wingdings" pitchFamily="2" charset="2"/>
              <a:buNone/>
            </a:pPr>
            <a:r>
              <a:rPr lang="en-US" sz="1600" smtClean="0"/>
              <a:t>                        file (</a:t>
            </a:r>
            <a:r>
              <a:rPr lang="en-US" sz="1600" i="1" smtClean="0"/>
              <a:t>outputFile</a:t>
            </a:r>
            <a:r>
              <a:rPr lang="en-US" sz="1600" smtClean="0"/>
              <a:t>) and not on  the screen</a:t>
            </a:r>
            <a:endParaRPr lang="en-US" sz="1600" i="1" smtClean="0"/>
          </a:p>
          <a:p>
            <a:pPr marL="838200" lvl="1" indent="-381000" eaLnBrk="1" hangingPunct="1">
              <a:lnSpc>
                <a:spcPct val="8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sz="1600" i="1" smtClean="0"/>
              <a:t>&lt;inputFile  </a:t>
            </a:r>
            <a:r>
              <a:rPr lang="en-US" sz="1600" smtClean="0"/>
              <a:t>- the command (</a:t>
            </a:r>
            <a:r>
              <a:rPr lang="en-US" sz="1600" i="1" smtClean="0"/>
              <a:t>doAction) </a:t>
            </a:r>
            <a:r>
              <a:rPr lang="en-US" sz="1600" smtClean="0"/>
              <a:t>takes as input data stored in the</a:t>
            </a:r>
            <a:r>
              <a:rPr lang="en-US" sz="1600" i="1" smtClean="0"/>
              <a:t> inputFile</a:t>
            </a:r>
            <a:endParaRPr lang="en-GB" sz="1600" i="1" smtClean="0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133600"/>
            <a:ext cx="54864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534400" cy="1447800"/>
          </a:xfrm>
        </p:spPr>
        <p:txBody>
          <a:bodyPr/>
          <a:lstStyle/>
          <a:p>
            <a:pPr eaLnBrk="1" hangingPunct="1"/>
            <a:r>
              <a:rPr lang="en-GB" smtClean="0"/>
              <a:t>2.3 Types of User Interface</a:t>
            </a:r>
            <a:r>
              <a:rPr lang="en-US" smtClean="0"/>
              <a:t> 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915400" cy="5257800"/>
          </a:xfrm>
        </p:spPr>
        <p:txBody>
          <a:bodyPr/>
          <a:lstStyle/>
          <a:p>
            <a:pPr marL="419100" indent="-419100" eaLnBrk="1" hangingPunct="1">
              <a:buFont typeface="Wingdings" pitchFamily="2" charset="2"/>
              <a:buNone/>
            </a:pPr>
            <a:r>
              <a:rPr lang="en-GB" smtClean="0">
                <a:solidFill>
                  <a:srgbClr val="CC0000"/>
                </a:solidFill>
              </a:rPr>
              <a:t>Command Line Interface (CLI) (cont)</a:t>
            </a:r>
          </a:p>
          <a:p>
            <a:pPr marL="419100" indent="-419100" eaLnBrk="1" hangingPunct="1">
              <a:spcBef>
                <a:spcPct val="40000"/>
              </a:spcBef>
            </a:pPr>
            <a:r>
              <a:rPr lang="en-GB" smtClean="0"/>
              <a:t>Exercise</a:t>
            </a:r>
          </a:p>
          <a:p>
            <a:pPr marL="838200" lvl="1" indent="-381000" eaLnBrk="1" hangingPunct="1"/>
            <a:r>
              <a:rPr lang="en-GB" smtClean="0"/>
              <a:t>Open the MS Windows Command Prompt Interface</a:t>
            </a:r>
          </a:p>
          <a:p>
            <a:pPr marL="838200" lvl="1" indent="-381000" eaLnBrk="1" hangingPunct="1"/>
            <a:r>
              <a:rPr lang="en-GB" smtClean="0"/>
              <a:t>Type in the following commands (one by one)</a:t>
            </a:r>
          </a:p>
          <a:p>
            <a:pPr marL="838200" lvl="1" indent="-381000"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GB" smtClean="0"/>
              <a:t>	</a:t>
            </a:r>
            <a:r>
              <a:rPr lang="en-GB" sz="1600" smtClean="0"/>
              <a:t>cd c:\</a:t>
            </a:r>
            <a:r>
              <a:rPr lang="en-GB" sz="1600" b="0" smtClean="0"/>
              <a:t>		         </a:t>
            </a:r>
            <a:r>
              <a:rPr lang="en-GB" sz="1600" b="0" i="1" smtClean="0"/>
              <a:t>Changing the directory to c folder</a:t>
            </a:r>
            <a:endParaRPr lang="en-GB" sz="1600" b="0" smtClean="0"/>
          </a:p>
          <a:p>
            <a:pPr marL="838200" lvl="1" indent="-381000"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GB" sz="1600" b="0" smtClean="0"/>
              <a:t>	</a:t>
            </a:r>
            <a:r>
              <a:rPr lang="en-GB" sz="1600" smtClean="0"/>
              <a:t>dir</a:t>
            </a:r>
            <a:r>
              <a:rPr lang="en-GB" sz="1600" b="0" smtClean="0"/>
              <a:t>		         </a:t>
            </a:r>
            <a:r>
              <a:rPr lang="en-GB" sz="1600" b="0" i="1" smtClean="0"/>
              <a:t>Shows the available files and folders in the current directory</a:t>
            </a:r>
            <a:endParaRPr lang="en-GB" sz="1600" b="0" smtClean="0"/>
          </a:p>
          <a:p>
            <a:pPr marL="838200" lvl="1" indent="-381000"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GB" sz="1600" b="0" smtClean="0"/>
              <a:t>	</a:t>
            </a:r>
            <a:r>
              <a:rPr lang="en-GB" sz="1600" smtClean="0"/>
              <a:t>echo Hello!</a:t>
            </a:r>
            <a:r>
              <a:rPr lang="en-GB" sz="1600" b="0" smtClean="0"/>
              <a:t>	         R</a:t>
            </a:r>
            <a:r>
              <a:rPr lang="en-GB" sz="1600" b="0" i="1" smtClean="0"/>
              <a:t>epeat the typed text to the screen</a:t>
            </a:r>
            <a:endParaRPr lang="en-GB" sz="1600" b="0" smtClean="0"/>
          </a:p>
          <a:p>
            <a:pPr marL="838200" lvl="1" indent="-381000"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GB" sz="1600" b="0" smtClean="0"/>
              <a:t>	</a:t>
            </a:r>
            <a:r>
              <a:rPr lang="en-GB" sz="1600" smtClean="0"/>
              <a:t>echo Hello! &gt;myfile.txt</a:t>
            </a:r>
            <a:r>
              <a:rPr lang="en-GB" sz="1600" b="0" smtClean="0"/>
              <a:t>      S</a:t>
            </a:r>
            <a:r>
              <a:rPr lang="en-GB" sz="1600" b="0" i="1" smtClean="0"/>
              <a:t>ave the text into myfile.txt</a:t>
            </a:r>
            <a:endParaRPr lang="en-GB" sz="1600" b="0" smtClean="0"/>
          </a:p>
          <a:p>
            <a:pPr marL="838200" lvl="1" indent="-381000"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GB" sz="1600" b="0" smtClean="0"/>
              <a:t>	</a:t>
            </a:r>
            <a:r>
              <a:rPr lang="en-GB" sz="1600" smtClean="0"/>
              <a:t>md john</a:t>
            </a:r>
            <a:r>
              <a:rPr lang="en-GB" sz="1600" b="0" smtClean="0"/>
              <a:t>		          C</a:t>
            </a:r>
            <a:r>
              <a:rPr lang="en-GB" sz="1600" b="0" i="1" smtClean="0"/>
              <a:t>reate your own directory called “john”</a:t>
            </a:r>
            <a:endParaRPr lang="en-GB" sz="1600" b="0" smtClean="0"/>
          </a:p>
          <a:p>
            <a:pPr marL="838200" lvl="1" indent="-381000"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GB" sz="1600" b="0" smtClean="0"/>
              <a:t>       </a:t>
            </a:r>
            <a:r>
              <a:rPr lang="en-GB" sz="1600" smtClean="0"/>
              <a:t>copy myfile.txt john         </a:t>
            </a:r>
            <a:r>
              <a:rPr lang="en-GB" sz="1600" b="0" smtClean="0"/>
              <a:t>C</a:t>
            </a:r>
            <a:r>
              <a:rPr lang="en-GB" sz="1600" b="0" i="1" smtClean="0"/>
              <a:t>opy one or more files to an alternate location</a:t>
            </a:r>
            <a:endParaRPr lang="en-GB" sz="1600" b="0" smtClean="0"/>
          </a:p>
          <a:p>
            <a:pPr marL="838200" lvl="1" indent="-381000"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GB" sz="1600" b="0" smtClean="0"/>
              <a:t>	</a:t>
            </a:r>
            <a:r>
              <a:rPr lang="en-GB" sz="1600" smtClean="0"/>
              <a:t>del john</a:t>
            </a:r>
            <a:r>
              <a:rPr lang="en-GB" sz="1600" b="0" smtClean="0"/>
              <a:t>		          D</a:t>
            </a:r>
            <a:r>
              <a:rPr lang="en-GB" sz="1600" b="0" i="1" smtClean="0"/>
              <a:t>elete files within “john” folder</a:t>
            </a:r>
          </a:p>
          <a:p>
            <a:pPr marL="838200" lvl="1" indent="-381000"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GB" sz="1600" b="0" i="1" smtClean="0"/>
              <a:t>       </a:t>
            </a:r>
            <a:r>
              <a:rPr lang="en-GB" sz="1600" smtClean="0"/>
              <a:t>dir | sort</a:t>
            </a:r>
            <a:r>
              <a:rPr lang="en-GB" sz="1600" b="0" i="1" smtClean="0"/>
              <a:t>		          pipes output from “dir” command to  “sort” command. The </a:t>
            </a:r>
          </a:p>
          <a:p>
            <a:pPr marL="838200" lvl="1" indent="-381000" eaLnBrk="1" hangingPunct="1">
              <a:spcBef>
                <a:spcPct val="10000"/>
              </a:spcBef>
              <a:buFont typeface="Wingdings" pitchFamily="2" charset="2"/>
              <a:buNone/>
            </a:pPr>
            <a:r>
              <a:rPr lang="en-GB" sz="1600" b="0" i="1" smtClean="0"/>
              <a:t>				          output from “sort” is sent to the screen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2209800" y="6248400"/>
            <a:ext cx="4629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GB" b="1" u="sng">
                <a:solidFill>
                  <a:srgbClr val="CC0000"/>
                </a:solidFill>
              </a:rPr>
              <a:t>NOTE:</a:t>
            </a:r>
            <a:r>
              <a:rPr lang="en-GB" b="1">
                <a:solidFill>
                  <a:srgbClr val="CC0000"/>
                </a:solidFill>
              </a:rPr>
              <a:t> Be carefully what files you delete!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1426</TotalTime>
  <Words>1902</Words>
  <Application>Microsoft Office PowerPoint</Application>
  <PresentationFormat>On-screen Show (4:3)</PresentationFormat>
  <Paragraphs>224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Pixel</vt:lpstr>
      <vt:lpstr>Operating Systems</vt:lpstr>
      <vt:lpstr>Topics covered in this lecture </vt:lpstr>
      <vt:lpstr>2.1 User Interfaces </vt:lpstr>
      <vt:lpstr>2.2 User – Computer  Communication Mechanism </vt:lpstr>
      <vt:lpstr>2.3 Types of User Interface </vt:lpstr>
      <vt:lpstr>2.3 Types of User Interface </vt:lpstr>
      <vt:lpstr>2.3 Types of User Interface </vt:lpstr>
      <vt:lpstr>2.3 Types of User Interface </vt:lpstr>
      <vt:lpstr>2.3 Types of User Interface </vt:lpstr>
      <vt:lpstr>2.3 Types of User Interface </vt:lpstr>
      <vt:lpstr>2.3 Types of User Interface </vt:lpstr>
      <vt:lpstr>2.3 Types of User Interface </vt:lpstr>
      <vt:lpstr>2.3 Types of User Interface </vt:lpstr>
      <vt:lpstr>2.3 Types of User Interface </vt:lpstr>
      <vt:lpstr>2.3 Types of User Interface </vt:lpstr>
      <vt:lpstr>2.3 Types of User Interface </vt:lpstr>
      <vt:lpstr>2.3 Types of User Interface </vt:lpstr>
      <vt:lpstr>2.3 Types of User Interface </vt:lpstr>
      <vt:lpstr>2.3 Types of User Interface </vt:lpstr>
      <vt:lpstr>2.4 Categories of people that may interact with an UI </vt:lpstr>
      <vt:lpstr>2.4 Categories of people that may interact with an UI </vt:lpstr>
      <vt:lpstr>2.4 Categories of people that may interact with an UI </vt:lpstr>
      <vt:lpstr>Your Turn: Answer the Questions </vt:lpstr>
      <vt:lpstr>Your Turn: Answer the Questions </vt:lpstr>
      <vt:lpstr>Learning Outcome </vt:lpstr>
    </vt:vector>
  </TitlesOfParts>
  <Company>nci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cmuntean</dc:creator>
  <cp:lastModifiedBy>Christina Hava Muntean</cp:lastModifiedBy>
  <cp:revision>30</cp:revision>
  <dcterms:created xsi:type="dcterms:W3CDTF">2008-08-27T11:08:12Z</dcterms:created>
  <dcterms:modified xsi:type="dcterms:W3CDTF">2014-02-03T15:39:52Z</dcterms:modified>
</cp:coreProperties>
</file>