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83" r:id="rId2"/>
    <p:sldId id="304" r:id="rId3"/>
    <p:sldId id="282" r:id="rId4"/>
    <p:sldId id="309" r:id="rId5"/>
    <p:sldId id="310" r:id="rId6"/>
    <p:sldId id="280" r:id="rId7"/>
    <p:sldId id="311" r:id="rId8"/>
    <p:sldId id="312" r:id="rId9"/>
    <p:sldId id="313" r:id="rId10"/>
    <p:sldId id="314" r:id="rId11"/>
    <p:sldId id="315" r:id="rId12"/>
    <p:sldId id="316" r:id="rId13"/>
    <p:sldId id="318" r:id="rId14"/>
    <p:sldId id="319" r:id="rId15"/>
    <p:sldId id="320" r:id="rId16"/>
    <p:sldId id="322" r:id="rId17"/>
    <p:sldId id="323" r:id="rId18"/>
    <p:sldId id="285" r:id="rId19"/>
    <p:sldId id="325" r:id="rId20"/>
    <p:sldId id="327" r:id="rId21"/>
    <p:sldId id="326" r:id="rId22"/>
    <p:sldId id="328" r:id="rId23"/>
    <p:sldId id="329" r:id="rId24"/>
    <p:sldId id="334" r:id="rId25"/>
    <p:sldId id="333" r:id="rId26"/>
    <p:sldId id="330" r:id="rId27"/>
    <p:sldId id="281" r:id="rId28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3E2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0375" autoAdjust="0"/>
  </p:normalViewPr>
  <p:slideViewPr>
    <p:cSldViewPr>
      <p:cViewPr varScale="1">
        <p:scale>
          <a:sx n="97" d="100"/>
          <a:sy n="97" d="100"/>
        </p:scale>
        <p:origin x="-138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29510BAA-D30E-4F8C-B50E-2A0E5CE92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4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l">
                  <a:spcBef>
                    <a:spcPct val="0"/>
                  </a:spcBef>
                </a:pPr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41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3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r>
              <a:rPr lang="en-US"/>
              <a:t>Dr. Cristina Muntean</a:t>
            </a: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D5441-340C-465B-9BED-A9F254A2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09A12-F949-4814-B3C2-06DA42085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C8C99-216F-4562-A143-71CCCC34D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3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B3A55-DBB5-4961-BFA3-AFDB1816A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CE3AC-B761-4BA4-9FC7-D02877F4C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4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A9E98-C224-4ED0-9835-85FA8A9F6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5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416DE-9F3A-47D6-8B45-FFBF63E4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59B97-533C-482C-855B-89B49EADE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124A1-53D3-4162-B94D-9B6D1D364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7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3497-155A-4CC6-AB2E-79DF7D422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297A03-E9D1-4B28-8591-A3CFDB1371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91D13C1-7E90-4589-BDAD-0CBC5C9F6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7"/>
          <p:cNvSpPr>
            <a:spLocks noChangeArrowheads="1"/>
          </p:cNvSpPr>
          <p:nvPr userDrawn="1"/>
        </p:nvSpPr>
        <p:spPr bwMode="auto">
          <a:xfrm>
            <a:off x="381000" y="6400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GB" sz="1000"/>
              <a:t>© Dr. Cristina Muntean</a:t>
            </a:r>
            <a:r>
              <a:rPr lang="en-GB" sz="180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99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Ø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Blip>
          <a:blip r:embed="rId13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file:///E:\nci\opsys2\y2opsys2\Conceptual%20Architecture%20of%20the%20Linux%20Kernel_files\layer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E:\nci\opsys2\y2opsys2\Conceptual%20Architecture%20of%20the%20Linux%20Kernel_files\layer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 smtClean="0"/>
              <a:t>Dr. Cristina Muntean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7391400" cy="2209800"/>
          </a:xfrm>
        </p:spPr>
        <p:txBody>
          <a:bodyPr/>
          <a:lstStyle/>
          <a:p>
            <a:pPr eaLnBrk="1" hangingPunct="1"/>
            <a:r>
              <a:rPr lang="en-US" smtClean="0"/>
              <a:t>Operating Systems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Operating System Architecture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  <a:p>
            <a:pPr algn="ctr" eaLnBrk="1" hangingPunct="1">
              <a:lnSpc>
                <a:spcPct val="90000"/>
              </a:lnSpc>
            </a:pPr>
            <a:r>
              <a:rPr lang="en-IE" sz="2100" dirty="0" err="1" smtClean="0"/>
              <a:t>Dr.</a:t>
            </a:r>
            <a:r>
              <a:rPr lang="en-IE" sz="2100" dirty="0" smtClean="0"/>
              <a:t> Cristina Muntean</a:t>
            </a:r>
          </a:p>
          <a:p>
            <a:pPr algn="ctr" eaLnBrk="1" hangingPunct="1">
              <a:lnSpc>
                <a:spcPct val="90000"/>
              </a:lnSpc>
            </a:pPr>
            <a:r>
              <a:rPr lang="en-IE" sz="1400" dirty="0" smtClean="0"/>
              <a:t>Cristina.Muntean@ncirl.ie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3.1.2 Overview of the Kernel Structure </a:t>
            </a:r>
            <a:endParaRPr 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916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Virtual File System (VFS) </a:t>
            </a:r>
          </a:p>
          <a:p>
            <a:pPr marL="838200" lvl="1" indent="-381000" eaLnBrk="1" hangingPunct="1"/>
            <a:r>
              <a:rPr lang="en-GB" i="1" smtClean="0">
                <a:solidFill>
                  <a:srgbClr val="FF0000"/>
                </a:solidFill>
              </a:rPr>
              <a:t>GOAL: to present a consistent view of data as stored on hardware    </a:t>
            </a:r>
          </a:p>
          <a:p>
            <a:pPr marL="838200" lvl="1" indent="-381000" eaLnBrk="1" hangingPunct="1">
              <a:buFont typeface="Wingdings" pitchFamily="2" charset="2"/>
              <a:buNone/>
            </a:pPr>
            <a:r>
              <a:rPr lang="en-GB" i="1" smtClean="0">
                <a:solidFill>
                  <a:srgbClr val="FF0000"/>
                </a:solidFill>
              </a:rPr>
              <a:t>                       devices</a:t>
            </a:r>
            <a:r>
              <a:rPr lang="en-US" smtClean="0"/>
              <a:t> </a:t>
            </a:r>
            <a:endParaRPr lang="en-GB" smtClean="0"/>
          </a:p>
          <a:p>
            <a:pPr marL="1257300" lvl="2" indent="-342900" eaLnBrk="1" hangingPunct="1">
              <a:buFont typeface="Wingdings" pitchFamily="2" charset="2"/>
              <a:buNone/>
            </a:pPr>
            <a:r>
              <a:rPr lang="en-GB" sz="2000" b="1" i="1" smtClean="0">
                <a:solidFill>
                  <a:srgbClr val="FF0000"/>
                </a:solidFill>
              </a:rPr>
              <a:t>           to abstract the details of the variety of hardware devices.</a:t>
            </a:r>
          </a:p>
          <a:p>
            <a:pPr marL="838200" lvl="1" indent="-381000" eaLnBrk="1" hangingPunct="1"/>
            <a:r>
              <a:rPr lang="en-GB" smtClean="0"/>
              <a:t>Presents a common file interface to all devices. </a:t>
            </a:r>
          </a:p>
          <a:p>
            <a:pPr marL="838200" lvl="1" indent="-381000" eaLnBrk="1" hangingPunct="1"/>
            <a:r>
              <a:rPr lang="en-GB" smtClean="0"/>
              <a:t>Supports several file system formats that are compatible with other operating systems</a:t>
            </a:r>
            <a:r>
              <a:rPr lang="en-US" smtClean="0"/>
              <a:t> </a:t>
            </a:r>
            <a:endParaRPr lang="en-GB" smtClean="0"/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</a:t>
            </a: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2362200" y="3810000"/>
            <a:ext cx="3733800" cy="2819400"/>
            <a:chOff x="1008" y="2352"/>
            <a:chExt cx="2496" cy="1968"/>
          </a:xfrm>
        </p:grpSpPr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Memory Management (MM)</a:t>
              </a:r>
              <a:endParaRPr lang="en-US"/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Virtual File System (VFS)</a:t>
              </a:r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1248" y="3600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Network Interface (NET)</a:t>
              </a:r>
              <a:endParaRPr 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1" name="Text Box 13"/>
            <p:cNvSpPr txBox="1">
              <a:spLocks noChangeArrowheads="1"/>
            </p:cNvSpPr>
            <p:nvPr/>
          </p:nvSpPr>
          <p:spPr bwMode="auto">
            <a:xfrm>
              <a:off x="1248" y="2592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Process Scheduler (SCHED)</a:t>
              </a:r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1248" y="3935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Inter-Process Comm. (IPC))</a:t>
              </a:r>
              <a:endParaRPr lang="en-US"/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400" b="1">
                  <a:solidFill>
                    <a:srgbClr val="CC0000"/>
                  </a:solidFill>
                </a:rPr>
                <a:t>KERNEL</a:t>
              </a:r>
              <a:endParaRPr lang="en-US" sz="14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3.1.2 Overview of the Kernel Structure 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Network Interface (NET) </a:t>
            </a:r>
          </a:p>
          <a:p>
            <a:pPr marL="838200" lvl="1" indent="-381000" eaLnBrk="1" hangingPunct="1"/>
            <a:r>
              <a:rPr lang="en-GB" smtClean="0">
                <a:solidFill>
                  <a:srgbClr val="FF0000"/>
                </a:solidFill>
              </a:rPr>
              <a:t>GOAL: </a:t>
            </a:r>
            <a:r>
              <a:rPr lang="en-GB" i="1" smtClean="0">
                <a:solidFill>
                  <a:srgbClr val="FF0000"/>
                </a:solidFill>
              </a:rPr>
              <a:t>allows Linux system to connect to other systems over a network</a:t>
            </a:r>
            <a:r>
              <a:rPr lang="en-GB" smtClean="0">
                <a:solidFill>
                  <a:srgbClr val="FF0000"/>
                </a:solidFill>
              </a:rPr>
              <a:t>.</a:t>
            </a:r>
            <a:r>
              <a:rPr lang="en-US" smtClean="0"/>
              <a:t> </a:t>
            </a:r>
            <a:endParaRPr lang="en-GB" smtClean="0"/>
          </a:p>
          <a:p>
            <a:pPr marL="838200" lvl="1" indent="-381000" eaLnBrk="1" hangingPunct="1"/>
            <a:r>
              <a:rPr lang="en-GB" smtClean="0"/>
              <a:t>Provides access to several networking standards and to a variety of network hardware.</a:t>
            </a:r>
            <a:r>
              <a:rPr lang="en-US" smtClean="0"/>
              <a:t> </a:t>
            </a:r>
          </a:p>
          <a:p>
            <a:pPr marL="838200" lvl="1" indent="-381000" eaLnBrk="1" hangingPunct="1"/>
            <a:r>
              <a:rPr lang="en-GB" smtClean="0">
                <a:solidFill>
                  <a:srgbClr val="FF0000"/>
                </a:solidFill>
              </a:rPr>
              <a:t>Abstracts both network-related hardware devices and network protocols</a:t>
            </a:r>
            <a:r>
              <a:rPr lang="en-GB" smtClean="0"/>
              <a:t> so that processes can access the network without knowing what physical devices or protocol is being used</a:t>
            </a:r>
            <a:r>
              <a:rPr lang="en-US" smtClean="0"/>
              <a:t> </a:t>
            </a:r>
            <a:endParaRPr lang="en-GB" smtClean="0"/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362200" y="4038600"/>
            <a:ext cx="3733800" cy="2819400"/>
            <a:chOff x="1008" y="2352"/>
            <a:chExt cx="2496" cy="1968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Memory Management (MM)</a:t>
              </a:r>
              <a:endParaRPr lang="en-US"/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Virtual File System (VFS)</a:t>
              </a:r>
              <a:endParaRPr lang="en-US"/>
            </a:p>
          </p:txBody>
        </p:sp>
        <p:sp>
          <p:nvSpPr>
            <p:cNvPr id="13322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23" name="Text Box 11"/>
            <p:cNvSpPr txBox="1">
              <a:spLocks noChangeArrowheads="1"/>
            </p:cNvSpPr>
            <p:nvPr/>
          </p:nvSpPr>
          <p:spPr bwMode="auto">
            <a:xfrm>
              <a:off x="1248" y="3600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Network Interface (NET)</a:t>
              </a:r>
              <a:endParaRPr lang="en-US"/>
            </a:p>
          </p:txBody>
        </p: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248" y="2592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Process Scheduler (SCHED)</a:t>
              </a:r>
              <a:endParaRPr lang="en-US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1248" y="3935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Inter-Process Comm. (IPC))</a:t>
              </a:r>
              <a:endParaRPr lang="en-US"/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400" b="1">
                  <a:solidFill>
                    <a:srgbClr val="CC0000"/>
                  </a:solidFill>
                </a:rPr>
                <a:t>KERNEL</a:t>
              </a:r>
              <a:endParaRPr lang="en-US" sz="14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3.1.2 Overview of the Kernel Structure 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Inter-Process Communication (IPC) subsystem </a:t>
            </a:r>
          </a:p>
          <a:p>
            <a:pPr marL="838200" lvl="1" indent="-381000" eaLnBrk="1" hangingPunct="1"/>
            <a:r>
              <a:rPr lang="en-GB" i="1" smtClean="0">
                <a:solidFill>
                  <a:srgbClr val="FF0000"/>
                </a:solidFill>
              </a:rPr>
              <a:t>GOAL: to allow processes to exchange information if required</a:t>
            </a:r>
          </a:p>
          <a:p>
            <a:pPr marL="838200" lvl="1" indent="-381000" eaLnBrk="1" hangingPunct="1"/>
            <a:r>
              <a:rPr lang="en-GB" smtClean="0"/>
              <a:t>Supports several mechanisms (e.g. pipe, signals, common shared memory area) for process-to-process communication on a single Linux system</a:t>
            </a:r>
            <a:r>
              <a:rPr lang="en-US" smtClean="0"/>
              <a:t> </a:t>
            </a:r>
            <a:endParaRPr lang="en-GB" smtClean="0"/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362200" y="3810000"/>
            <a:ext cx="3733800" cy="2819400"/>
            <a:chOff x="1008" y="2352"/>
            <a:chExt cx="2496" cy="1968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Memory Management (MM)</a:t>
              </a:r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Virtual File System (VFS)</a:t>
              </a:r>
              <a:endParaRPr lang="en-US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1248" y="3600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Network Interface (NET)</a:t>
              </a:r>
              <a:endParaRPr lang="en-US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49" name="Text Box 13"/>
            <p:cNvSpPr txBox="1">
              <a:spLocks noChangeArrowheads="1"/>
            </p:cNvSpPr>
            <p:nvPr/>
          </p:nvSpPr>
          <p:spPr bwMode="auto">
            <a:xfrm>
              <a:off x="1248" y="2592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Process Scheduler (SCHED)</a:t>
              </a:r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1248" y="3935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Inter-Process Comm. (IPC))</a:t>
              </a:r>
              <a:endParaRPr 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400" b="1">
                  <a:solidFill>
                    <a:srgbClr val="CC0000"/>
                  </a:solidFill>
                </a:rPr>
                <a:t>KERNEL</a:t>
              </a:r>
              <a:endParaRPr lang="en-US" sz="14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3.1.3 Kernel’s Data Structures </a:t>
            </a:r>
            <a:endParaRPr 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9916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Process Scheduler: </a:t>
            </a:r>
            <a:r>
              <a:rPr lang="en-GB" u="sng" smtClean="0"/>
              <a:t>Task List </a:t>
            </a:r>
            <a:r>
              <a:rPr lang="en-GB" smtClean="0"/>
              <a:t>data structure</a:t>
            </a:r>
          </a:p>
          <a:p>
            <a:pPr marL="838200" lvl="1" indent="-381000" eaLnBrk="1" hangingPunct="1"/>
            <a:r>
              <a:rPr lang="en-GB" smtClean="0"/>
              <a:t>The Process Scheduler maintains a block of data for each process that is active. </a:t>
            </a:r>
          </a:p>
          <a:p>
            <a:pPr marL="838200" lvl="1" indent="-381000" eaLnBrk="1" hangingPunct="1"/>
            <a:r>
              <a:rPr lang="en-GB" smtClean="0"/>
              <a:t>These blocks of data are stored in a linked list called  </a:t>
            </a:r>
            <a:r>
              <a:rPr lang="en-GB" i="1" smtClean="0"/>
              <a:t>task list</a:t>
            </a:r>
            <a:endParaRPr lang="en-GB" smtClean="0"/>
          </a:p>
          <a:p>
            <a:pPr marL="838200" lvl="1" indent="-381000" eaLnBrk="1" hangingPunct="1"/>
            <a:r>
              <a:rPr lang="en-GB" smtClean="0"/>
              <a:t>The Process Scheduler always maintains a current pointer that indicates the current process that is active.</a:t>
            </a:r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</a:t>
            </a:r>
          </a:p>
        </p:txBody>
      </p:sp>
      <p:grpSp>
        <p:nvGrpSpPr>
          <p:cNvPr id="15364" name="Group 5"/>
          <p:cNvGrpSpPr>
            <a:grpSpLocks/>
          </p:cNvGrpSpPr>
          <p:nvPr/>
        </p:nvGrpSpPr>
        <p:grpSpPr bwMode="auto">
          <a:xfrm>
            <a:off x="6400800" y="152400"/>
            <a:ext cx="2743200" cy="1828800"/>
            <a:chOff x="1008" y="2352"/>
            <a:chExt cx="2496" cy="1968"/>
          </a:xfrm>
        </p:grpSpPr>
        <p:sp>
          <p:nvSpPr>
            <p:cNvPr id="15379" name="Rectangle 6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0" name="Rectangle 7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1" name="Text Box 8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Memory Management (MM)</a:t>
              </a:r>
              <a:endParaRPr lang="en-US" sz="1200"/>
            </a:p>
          </p:txBody>
        </p:sp>
        <p:sp>
          <p:nvSpPr>
            <p:cNvPr id="15382" name="Rectangle 9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3" name="Text Box 10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Virtual File System (VFS)</a:t>
              </a:r>
              <a:endParaRPr lang="en-US" sz="1200"/>
            </a:p>
          </p:txBody>
        </p:sp>
        <p:sp>
          <p:nvSpPr>
            <p:cNvPr id="15384" name="Rectangle 11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5" name="Text Box 12"/>
            <p:cNvSpPr txBox="1">
              <a:spLocks noChangeArrowheads="1"/>
            </p:cNvSpPr>
            <p:nvPr/>
          </p:nvSpPr>
          <p:spPr bwMode="auto">
            <a:xfrm>
              <a:off x="1248" y="3599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Network Interface (NET)</a:t>
              </a:r>
              <a:endParaRPr lang="en-US" sz="1200"/>
            </a:p>
          </p:txBody>
        </p:sp>
        <p:sp>
          <p:nvSpPr>
            <p:cNvPr id="15386" name="Rectangle 13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7" name="Text Box 14"/>
            <p:cNvSpPr txBox="1">
              <a:spLocks noChangeArrowheads="1"/>
            </p:cNvSpPr>
            <p:nvPr/>
          </p:nvSpPr>
          <p:spPr bwMode="auto">
            <a:xfrm>
              <a:off x="1248" y="2591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Process Scheduler (SCHED)</a:t>
              </a:r>
              <a:endParaRPr lang="en-US" sz="1200"/>
            </a:p>
          </p:txBody>
        </p:sp>
        <p:sp>
          <p:nvSpPr>
            <p:cNvPr id="15388" name="Rectangle 15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389" name="Text Box 16"/>
            <p:cNvSpPr txBox="1">
              <a:spLocks noChangeArrowheads="1"/>
            </p:cNvSpPr>
            <p:nvPr/>
          </p:nvSpPr>
          <p:spPr bwMode="auto">
            <a:xfrm>
              <a:off x="1248" y="3936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Inter-Process Comm. (IPC))</a:t>
              </a:r>
              <a:endParaRPr lang="en-US" sz="1200"/>
            </a:p>
          </p:txBody>
        </p:sp>
        <p:sp>
          <p:nvSpPr>
            <p:cNvPr id="15390" name="Text Box 17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000" b="1">
                  <a:solidFill>
                    <a:srgbClr val="CC0000"/>
                  </a:solidFill>
                </a:rPr>
                <a:t>KERNEL</a:t>
              </a:r>
              <a:endParaRPr lang="en-US" sz="1000" b="1">
                <a:solidFill>
                  <a:srgbClr val="CC0000"/>
                </a:solidFill>
              </a:endParaRPr>
            </a:p>
          </p:txBody>
        </p:sp>
      </p:grpSp>
      <p:grpSp>
        <p:nvGrpSpPr>
          <p:cNvPr id="15365" name="Group 35"/>
          <p:cNvGrpSpPr>
            <a:grpSpLocks/>
          </p:cNvGrpSpPr>
          <p:nvPr/>
        </p:nvGrpSpPr>
        <p:grpSpPr bwMode="auto">
          <a:xfrm>
            <a:off x="2514600" y="3990975"/>
            <a:ext cx="4419600" cy="2638425"/>
            <a:chOff x="1584" y="2514"/>
            <a:chExt cx="2784" cy="1662"/>
          </a:xfrm>
        </p:grpSpPr>
        <p:sp>
          <p:nvSpPr>
            <p:cNvPr id="15366" name="Rectangle 18"/>
            <p:cNvSpPr>
              <a:spLocks noChangeArrowheads="1"/>
            </p:cNvSpPr>
            <p:nvPr/>
          </p:nvSpPr>
          <p:spPr bwMode="auto">
            <a:xfrm>
              <a:off x="2160" y="3216"/>
              <a:ext cx="432" cy="432"/>
            </a:xfrm>
            <a:prstGeom prst="rect">
              <a:avLst/>
            </a:prstGeom>
            <a:noFill/>
            <a:ln w="2857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5367" name="Text Box 19"/>
            <p:cNvSpPr txBox="1">
              <a:spLocks noChangeArrowheads="1"/>
            </p:cNvSpPr>
            <p:nvPr/>
          </p:nvSpPr>
          <p:spPr bwMode="auto">
            <a:xfrm>
              <a:off x="2208" y="331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800" b="1"/>
                <a:t>P1</a:t>
              </a:r>
              <a:endParaRPr lang="en-US" sz="1800" b="1"/>
            </a:p>
          </p:txBody>
        </p:sp>
        <p:sp>
          <p:nvSpPr>
            <p:cNvPr id="15368" name="Text Box 20"/>
            <p:cNvSpPr txBox="1">
              <a:spLocks noChangeArrowheads="1"/>
            </p:cNvSpPr>
            <p:nvPr/>
          </p:nvSpPr>
          <p:spPr bwMode="auto">
            <a:xfrm>
              <a:off x="2304" y="2514"/>
              <a:ext cx="105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b="1">
                  <a:solidFill>
                    <a:srgbClr val="FF0000"/>
                  </a:solidFill>
                </a:rPr>
                <a:t>Pointer to the active process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5369" name="Line 21"/>
            <p:cNvSpPr>
              <a:spLocks noChangeShapeType="1"/>
            </p:cNvSpPr>
            <p:nvPr/>
          </p:nvSpPr>
          <p:spPr bwMode="auto">
            <a:xfrm flipV="1">
              <a:off x="2304" y="3744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22"/>
            <p:cNvSpPr>
              <a:spLocks noChangeArrowheads="1"/>
            </p:cNvSpPr>
            <p:nvPr/>
          </p:nvSpPr>
          <p:spPr bwMode="auto">
            <a:xfrm>
              <a:off x="2832" y="3216"/>
              <a:ext cx="432" cy="432"/>
            </a:xfrm>
            <a:prstGeom prst="rect">
              <a:avLst/>
            </a:prstGeom>
            <a:noFill/>
            <a:ln w="2857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5371" name="Text Box 23"/>
            <p:cNvSpPr txBox="1">
              <a:spLocks noChangeArrowheads="1"/>
            </p:cNvSpPr>
            <p:nvPr/>
          </p:nvSpPr>
          <p:spPr bwMode="auto">
            <a:xfrm>
              <a:off x="2880" y="331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800" b="1"/>
                <a:t>P2</a:t>
              </a:r>
              <a:endParaRPr lang="en-US" sz="1800" b="1"/>
            </a:p>
          </p:txBody>
        </p:sp>
        <p:sp>
          <p:nvSpPr>
            <p:cNvPr id="15372" name="Rectangle 24"/>
            <p:cNvSpPr>
              <a:spLocks noChangeArrowheads="1"/>
            </p:cNvSpPr>
            <p:nvPr/>
          </p:nvSpPr>
          <p:spPr bwMode="auto">
            <a:xfrm>
              <a:off x="3936" y="3216"/>
              <a:ext cx="432" cy="432"/>
            </a:xfrm>
            <a:prstGeom prst="rect">
              <a:avLst/>
            </a:prstGeom>
            <a:noFill/>
            <a:ln w="28575" algn="ctr">
              <a:solidFill>
                <a:srgbClr val="33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5373" name="Text Box 25"/>
            <p:cNvSpPr txBox="1">
              <a:spLocks noChangeArrowheads="1"/>
            </p:cNvSpPr>
            <p:nvPr/>
          </p:nvSpPr>
          <p:spPr bwMode="auto">
            <a:xfrm>
              <a:off x="3984" y="3312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800" b="1"/>
                <a:t>Pn</a:t>
              </a:r>
              <a:endParaRPr lang="en-US" sz="1800" b="1"/>
            </a:p>
          </p:txBody>
        </p:sp>
        <p:sp>
          <p:nvSpPr>
            <p:cNvPr id="15374" name="Text Box 28"/>
            <p:cNvSpPr txBox="1">
              <a:spLocks noChangeArrowheads="1"/>
            </p:cNvSpPr>
            <p:nvPr/>
          </p:nvSpPr>
          <p:spPr bwMode="auto">
            <a:xfrm>
              <a:off x="3360" y="340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2400" b="1"/>
                <a:t>. . .</a:t>
              </a:r>
              <a:r>
                <a:rPr lang="en-GB"/>
                <a:t> </a:t>
              </a:r>
              <a:endParaRPr lang="en-US"/>
            </a:p>
          </p:txBody>
        </p:sp>
        <p:sp>
          <p:nvSpPr>
            <p:cNvPr id="15375" name="Line 29"/>
            <p:cNvSpPr>
              <a:spLocks noChangeShapeType="1"/>
            </p:cNvSpPr>
            <p:nvPr/>
          </p:nvSpPr>
          <p:spPr bwMode="auto">
            <a:xfrm>
              <a:off x="2592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6" name="Line 31"/>
            <p:cNvSpPr>
              <a:spLocks noChangeShapeType="1"/>
            </p:cNvSpPr>
            <p:nvPr/>
          </p:nvSpPr>
          <p:spPr bwMode="auto">
            <a:xfrm>
              <a:off x="3312" y="3456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7" name="Text Box 33"/>
            <p:cNvSpPr txBox="1">
              <a:spLocks noChangeArrowheads="1"/>
            </p:cNvSpPr>
            <p:nvPr/>
          </p:nvSpPr>
          <p:spPr bwMode="auto">
            <a:xfrm>
              <a:off x="1584" y="3984"/>
              <a:ext cx="13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400"/>
                <a:t>Block of Data used for P1</a:t>
              </a:r>
              <a:endParaRPr lang="en-US" sz="1400"/>
            </a:p>
          </p:txBody>
        </p:sp>
        <p:sp>
          <p:nvSpPr>
            <p:cNvPr id="15378" name="AutoShape 34"/>
            <p:cNvSpPr>
              <a:spLocks noChangeArrowheads="1"/>
            </p:cNvSpPr>
            <p:nvPr/>
          </p:nvSpPr>
          <p:spPr bwMode="auto">
            <a:xfrm rot="3597518">
              <a:off x="2736" y="2928"/>
              <a:ext cx="384" cy="192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3.1.3 Kernel’s Data Structures 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89916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Memory Manager: </a:t>
            </a:r>
            <a:r>
              <a:rPr lang="en-GB" u="sng" smtClean="0"/>
              <a:t>Memory Map </a:t>
            </a:r>
            <a:r>
              <a:rPr lang="en-GB" smtClean="0"/>
              <a:t>data structure</a:t>
            </a:r>
          </a:p>
          <a:p>
            <a:pPr marL="838200" lvl="1" indent="-381000" eaLnBrk="1" hangingPunct="1"/>
            <a:r>
              <a:rPr lang="en-GB" smtClean="0"/>
              <a:t>a mapping of virtual memory to physical addresses on a per-process basis</a:t>
            </a:r>
          </a:p>
          <a:p>
            <a:pPr marL="838200" lvl="1" indent="-381000" eaLnBrk="1" hangingPunct="1"/>
            <a:r>
              <a:rPr lang="en-GB" smtClean="0"/>
              <a:t>additional information on how to fetch and replace particular  memory sections (pages) 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6400800" y="152400"/>
            <a:ext cx="2743200" cy="1828800"/>
            <a:chOff x="1008" y="2352"/>
            <a:chExt cx="2496" cy="1968"/>
          </a:xfrm>
        </p:grpSpPr>
        <p:sp>
          <p:nvSpPr>
            <p:cNvPr id="16394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5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6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Memory Management (MM)</a:t>
              </a:r>
              <a:endParaRPr lang="en-US" sz="1200"/>
            </a:p>
          </p:txBody>
        </p:sp>
        <p:sp>
          <p:nvSpPr>
            <p:cNvPr id="16397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398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Virtual File System (VFS)</a:t>
              </a:r>
              <a:endParaRPr lang="en-US" sz="1200"/>
            </a:p>
          </p:txBody>
        </p:sp>
        <p:sp>
          <p:nvSpPr>
            <p:cNvPr id="16399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0" name="Text Box 11"/>
            <p:cNvSpPr txBox="1">
              <a:spLocks noChangeArrowheads="1"/>
            </p:cNvSpPr>
            <p:nvPr/>
          </p:nvSpPr>
          <p:spPr bwMode="auto">
            <a:xfrm>
              <a:off x="1248" y="3599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Network Interface (NET)</a:t>
              </a:r>
              <a:endParaRPr lang="en-US" sz="1200"/>
            </a:p>
          </p:txBody>
        </p:sp>
        <p:sp>
          <p:nvSpPr>
            <p:cNvPr id="16401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2" name="Text Box 13"/>
            <p:cNvSpPr txBox="1">
              <a:spLocks noChangeArrowheads="1"/>
            </p:cNvSpPr>
            <p:nvPr/>
          </p:nvSpPr>
          <p:spPr bwMode="auto">
            <a:xfrm>
              <a:off x="1248" y="2591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Process Scheduler (SCHED)</a:t>
              </a:r>
              <a:endParaRPr lang="en-US" sz="1200"/>
            </a:p>
          </p:txBody>
        </p:sp>
        <p:sp>
          <p:nvSpPr>
            <p:cNvPr id="16403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1248" y="3936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Inter-Process Comm. (IPC))</a:t>
              </a:r>
              <a:endParaRPr lang="en-US" sz="1200"/>
            </a:p>
          </p:txBody>
        </p:sp>
        <p:sp>
          <p:nvSpPr>
            <p:cNvPr id="16405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000" b="1">
                  <a:solidFill>
                    <a:srgbClr val="CC0000"/>
                  </a:solidFill>
                </a:rPr>
                <a:t>KERNEL</a:t>
              </a:r>
              <a:endParaRPr lang="en-US" sz="1000" b="1">
                <a:solidFill>
                  <a:srgbClr val="CC0000"/>
                </a:solidFill>
              </a:endParaRPr>
            </a:p>
          </p:txBody>
        </p:sp>
      </p:grpSp>
      <p:grpSp>
        <p:nvGrpSpPr>
          <p:cNvPr id="16389" name="Group 35"/>
          <p:cNvGrpSpPr>
            <a:grpSpLocks/>
          </p:cNvGrpSpPr>
          <p:nvPr/>
        </p:nvGrpSpPr>
        <p:grpSpPr bwMode="auto">
          <a:xfrm>
            <a:off x="3581400" y="3200400"/>
            <a:ext cx="4022725" cy="3657600"/>
            <a:chOff x="2256" y="2016"/>
            <a:chExt cx="2534" cy="2304"/>
          </a:xfrm>
        </p:grpSpPr>
        <p:grpSp>
          <p:nvGrpSpPr>
            <p:cNvPr id="16390" name="Group 33"/>
            <p:cNvGrpSpPr>
              <a:grpSpLocks/>
            </p:cNvGrpSpPr>
            <p:nvPr/>
          </p:nvGrpSpPr>
          <p:grpSpPr bwMode="auto">
            <a:xfrm>
              <a:off x="2256" y="2016"/>
              <a:ext cx="2534" cy="2304"/>
              <a:chOff x="2256" y="2016"/>
              <a:chExt cx="2534" cy="2304"/>
            </a:xfrm>
          </p:grpSpPr>
          <p:pic>
            <p:nvPicPr>
              <p:cNvPr id="16392" name="Picture 31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016"/>
                <a:ext cx="2246" cy="2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" name="Text Box 32"/>
              <p:cNvSpPr txBox="1">
                <a:spLocks noChangeArrowheads="1"/>
              </p:cNvSpPr>
              <p:nvPr/>
            </p:nvSpPr>
            <p:spPr bwMode="auto">
              <a:xfrm>
                <a:off x="2256" y="3312"/>
                <a:ext cx="864" cy="1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1200"/>
                  <a:t>Virtual Memory</a:t>
                </a:r>
                <a:endParaRPr lang="en-US" sz="1200"/>
              </a:p>
            </p:txBody>
          </p:sp>
        </p:grpSp>
        <p:sp>
          <p:nvSpPr>
            <p:cNvPr id="16391" name="Rectangle 34"/>
            <p:cNvSpPr>
              <a:spLocks noChangeArrowheads="1"/>
            </p:cNvSpPr>
            <p:nvPr/>
          </p:nvSpPr>
          <p:spPr bwMode="auto">
            <a:xfrm>
              <a:off x="2736" y="2016"/>
              <a:ext cx="158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3.1.3 Kernel’s Data Structures 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916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Virtual File System: Index – Nodes (</a:t>
            </a:r>
            <a:r>
              <a:rPr lang="en-GB" u="sng" smtClean="0"/>
              <a:t>i-nodes</a:t>
            </a:r>
            <a:r>
              <a:rPr lang="en-GB" smtClean="0"/>
              <a:t>)</a:t>
            </a:r>
          </a:p>
          <a:p>
            <a:pPr marL="838200" lvl="1" indent="-381000" eaLnBrk="1" hangingPunct="1"/>
            <a:r>
              <a:rPr lang="en-GB" smtClean="0"/>
              <a:t>The Virtual File System uses </a:t>
            </a:r>
            <a:r>
              <a:rPr lang="en-GB" i="1" smtClean="0">
                <a:solidFill>
                  <a:srgbClr val="FF0000"/>
                </a:solidFill>
              </a:rPr>
              <a:t>i-nodes</a:t>
            </a:r>
            <a:r>
              <a:rPr lang="en-GB" smtClean="0"/>
              <a:t> to represent files on a logical file system. </a:t>
            </a:r>
          </a:p>
          <a:p>
            <a:pPr marL="838200" lvl="1" indent="-381000" eaLnBrk="1" hangingPunct="1"/>
            <a:r>
              <a:rPr lang="en-GB" smtClean="0"/>
              <a:t>i-node data structure stores the mapping of file block numbers to physical device (e.g. HDD) addresses. </a:t>
            </a:r>
          </a:p>
          <a:p>
            <a:pPr marL="838200" lvl="1" indent="-381000" eaLnBrk="1" hangingPunct="1"/>
            <a:r>
              <a:rPr lang="en-GB" smtClean="0"/>
              <a:t>i-node data structure can be shared across processes if two processes have the same file open. 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400800" y="152400"/>
            <a:ext cx="2743200" cy="1828800"/>
            <a:chOff x="1008" y="2352"/>
            <a:chExt cx="2496" cy="1968"/>
          </a:xfrm>
        </p:grpSpPr>
        <p:sp>
          <p:nvSpPr>
            <p:cNvPr id="17414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Memory Management (MM)</a:t>
              </a:r>
              <a:endParaRPr lang="en-US" sz="1200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Virtual File System (VFS)</a:t>
              </a:r>
              <a:endParaRPr lang="en-US" sz="1200"/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0" name="Text Box 11"/>
            <p:cNvSpPr txBox="1">
              <a:spLocks noChangeArrowheads="1"/>
            </p:cNvSpPr>
            <p:nvPr/>
          </p:nvSpPr>
          <p:spPr bwMode="auto">
            <a:xfrm>
              <a:off x="1248" y="3599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Network Interface (NET)</a:t>
              </a:r>
              <a:endParaRPr lang="en-US" sz="1200"/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1248" y="2591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Process Scheduler (SCHED)</a:t>
              </a:r>
              <a:endParaRPr lang="en-US" sz="1200"/>
            </a:p>
          </p:txBody>
        </p:sp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1248" y="3936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Inter-Process Comm. (IPC))</a:t>
              </a:r>
              <a:endParaRPr lang="en-US" sz="1200"/>
            </a:p>
          </p:txBody>
        </p:sp>
        <p:sp>
          <p:nvSpPr>
            <p:cNvPr id="17425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000" b="1">
                  <a:solidFill>
                    <a:srgbClr val="CC0000"/>
                  </a:solidFill>
                </a:rPr>
                <a:t>KERNEL</a:t>
              </a:r>
              <a:endParaRPr lang="en-US" sz="1000" b="1">
                <a:solidFill>
                  <a:srgbClr val="CC0000"/>
                </a:solidFill>
              </a:endParaRPr>
            </a:p>
          </p:txBody>
        </p:sp>
      </p:grpSp>
      <p:pic>
        <p:nvPicPr>
          <p:cNvPr id="17413" name="Pictur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38600"/>
            <a:ext cx="476250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3.1.3 Kernel’s Data Structures 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916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Network Interface: </a:t>
            </a:r>
            <a:r>
              <a:rPr lang="en-GB" u="sng" smtClean="0"/>
              <a:t>Sockets</a:t>
            </a:r>
          </a:p>
          <a:p>
            <a:pPr marL="838200" lvl="1" indent="-381000" eaLnBrk="1" hangingPunct="1"/>
            <a:r>
              <a:rPr lang="en-GB" smtClean="0"/>
              <a:t>Each network object is represented as a socket. </a:t>
            </a:r>
          </a:p>
          <a:p>
            <a:pPr marL="838200" lvl="1" indent="-381000" eaLnBrk="1" hangingPunct="1"/>
            <a:r>
              <a:rPr lang="en-GB" smtClean="0"/>
              <a:t>Sockets are associated with processes that communicate over the network</a:t>
            </a:r>
          </a:p>
          <a:p>
            <a:pPr marL="838200" lvl="1" indent="-381000" eaLnBrk="1" hangingPunct="1"/>
            <a:r>
              <a:rPr lang="en-GB" smtClean="0"/>
              <a:t>Sockets can be share amongst processes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6400800" y="152400"/>
            <a:ext cx="2743200" cy="1828800"/>
            <a:chOff x="1008" y="2352"/>
            <a:chExt cx="2496" cy="1968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Memory Management (MM)</a:t>
              </a:r>
              <a:endParaRPr lang="en-US" sz="1200"/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Virtual File System (VFS)</a:t>
              </a:r>
              <a:endParaRPr lang="en-US" sz="1200"/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248" y="3599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Network Interface (NET)</a:t>
              </a:r>
              <a:endParaRPr lang="en-US" sz="1200"/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248" y="2591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Process Scheduler (SCHED)</a:t>
              </a:r>
              <a:endParaRPr lang="en-US" sz="1200"/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447" name="Text Box 15"/>
            <p:cNvSpPr txBox="1">
              <a:spLocks noChangeArrowheads="1"/>
            </p:cNvSpPr>
            <p:nvPr/>
          </p:nvSpPr>
          <p:spPr bwMode="auto">
            <a:xfrm>
              <a:off x="1248" y="3936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Inter-Process Comm. (IPC))</a:t>
              </a:r>
              <a:endParaRPr lang="en-US" sz="1200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000" b="1">
                  <a:solidFill>
                    <a:srgbClr val="CC0000"/>
                  </a:solidFill>
                </a:rPr>
                <a:t>KERNEL</a:t>
              </a:r>
              <a:endParaRPr lang="en-US" sz="10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3.1.3 Kernel’s Data Structures </a:t>
            </a: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916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Data Structures Connection</a:t>
            </a:r>
          </a:p>
          <a:p>
            <a:pPr marL="838200" lvl="1" indent="-381000" eaLnBrk="1" hangingPunct="1"/>
            <a:r>
              <a:rPr lang="en-GB" smtClean="0"/>
              <a:t>All the data structures are rooted at the task list of the process scheduler. </a:t>
            </a:r>
          </a:p>
          <a:p>
            <a:pPr marL="838200" lvl="1" indent="-381000" eaLnBrk="1" hangingPunct="1"/>
            <a:r>
              <a:rPr lang="en-GB" smtClean="0"/>
              <a:t>Each process on the system has a data structure containing</a:t>
            </a:r>
          </a:p>
          <a:p>
            <a:pPr marL="1257300" lvl="2" indent="-342900" eaLnBrk="1" hangingPunct="1"/>
            <a:r>
              <a:rPr lang="en-GB" smtClean="0"/>
              <a:t>a pointer to its memory mapping information</a:t>
            </a:r>
          </a:p>
          <a:p>
            <a:pPr marL="1257300" lvl="2" indent="-342900" eaLnBrk="1" hangingPunct="1"/>
            <a:r>
              <a:rPr lang="en-GB" smtClean="0"/>
              <a:t>pointers to the i-nodes representing all of the opened files. </a:t>
            </a:r>
          </a:p>
          <a:p>
            <a:pPr marL="1257300" lvl="2" indent="-342900" eaLnBrk="1" hangingPunct="1"/>
            <a:r>
              <a:rPr lang="en-GB" smtClean="0"/>
              <a:t>Pointers to the sockets used that represent all opened network connections associated with the process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6400800" y="152400"/>
            <a:ext cx="2743200" cy="1828800"/>
            <a:chOff x="1008" y="2352"/>
            <a:chExt cx="2496" cy="1968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Memory Management (MM)</a:t>
              </a:r>
              <a:endParaRPr lang="en-US" sz="1200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Virtual File System (VFS)</a:t>
              </a:r>
              <a:endParaRPr lang="en-US" sz="1200"/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1248" y="3599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Network Interface (NET)</a:t>
              </a:r>
              <a:endParaRPr lang="en-US" sz="1200"/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1248" y="2591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Process Scheduler (SCHED)</a:t>
              </a:r>
              <a:endParaRPr lang="en-US" sz="1200"/>
            </a:p>
          </p:txBody>
        </p:sp>
        <p:sp>
          <p:nvSpPr>
            <p:cNvPr id="19470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248" y="3936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Inter-Process Comm. (IPC))</a:t>
              </a:r>
              <a:endParaRPr lang="en-US" sz="1200"/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000" b="1">
                  <a:solidFill>
                    <a:srgbClr val="CC0000"/>
                  </a:solidFill>
                </a:rPr>
                <a:t>KERNEL</a:t>
              </a:r>
              <a:endParaRPr lang="en-US" sz="10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dirty="0" smtClean="0"/>
              <a:t>3.2 Windows NT Architecture</a:t>
            </a:r>
            <a:r>
              <a:rPr lang="en-US" dirty="0" smtClean="0"/>
              <a:t> (2000/XP)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5105400" cy="4876800"/>
          </a:xfrm>
        </p:spPr>
        <p:txBody>
          <a:bodyPr/>
          <a:lstStyle/>
          <a:p>
            <a:pPr marL="419100" indent="-419100" eaLnBrk="1" hangingPunct="1"/>
            <a:r>
              <a:rPr lang="en-US" dirty="0" smtClean="0"/>
              <a:t>Windows NT</a:t>
            </a:r>
            <a:r>
              <a:rPr lang="ga-IE" dirty="0"/>
              <a:t> </a:t>
            </a:r>
            <a:r>
              <a:rPr lang="en-US" dirty="0" smtClean="0">
                <a:effectLst/>
              </a:rPr>
              <a:t>operating system family's </a:t>
            </a:r>
            <a:r>
              <a:rPr lang="ga-IE" dirty="0" smtClean="0">
                <a:effectLst/>
              </a:rPr>
              <a:t>architecture </a:t>
            </a:r>
            <a:r>
              <a:rPr lang="en-US" dirty="0" smtClean="0">
                <a:effectLst/>
              </a:rPr>
              <a:t>consists</a:t>
            </a:r>
            <a:r>
              <a:rPr lang="en-US" dirty="0" smtClean="0"/>
              <a:t> of two main layers:</a:t>
            </a:r>
          </a:p>
          <a:p>
            <a:pPr marL="838200" lvl="1" indent="-381000" eaLnBrk="1" hangingPunct="1"/>
            <a:r>
              <a:rPr lang="en-US" dirty="0" smtClean="0"/>
              <a:t>User Mode</a:t>
            </a:r>
          </a:p>
          <a:p>
            <a:pPr marL="838200" lvl="1" indent="-381000" eaLnBrk="1" hangingPunct="1"/>
            <a:r>
              <a:rPr lang="en-US" dirty="0" smtClean="0"/>
              <a:t>Kernel Mode</a:t>
            </a:r>
            <a:endParaRPr lang="en-GB" dirty="0" smtClean="0"/>
          </a:p>
        </p:txBody>
      </p:sp>
      <p:pic>
        <p:nvPicPr>
          <p:cNvPr id="20484" name="Picture 6" descr="500px-Windows_2000_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66800"/>
            <a:ext cx="44577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066800"/>
          </a:xfrm>
        </p:spPr>
        <p:txBody>
          <a:bodyPr/>
          <a:lstStyle/>
          <a:p>
            <a:pPr eaLnBrk="1" hangingPunct="1"/>
            <a:r>
              <a:rPr lang="en-GB" dirty="0" smtClean="0"/>
              <a:t>3.2 Windows NT Architecture</a:t>
            </a:r>
            <a:r>
              <a:rPr lang="en-US" dirty="0" smtClean="0"/>
              <a:t> (2000/XP)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7924800" cy="4572000"/>
          </a:xfrm>
        </p:spPr>
        <p:txBody>
          <a:bodyPr/>
          <a:lstStyle/>
          <a:p>
            <a:pPr marL="419100" indent="-419100" eaLnBrk="1" hangingPunct="1"/>
            <a:r>
              <a:rPr lang="en-US" smtClean="0"/>
              <a:t>The architecture’ s layers : </a:t>
            </a:r>
            <a:r>
              <a:rPr lang="en-US" smtClean="0">
                <a:solidFill>
                  <a:srgbClr val="FF0000"/>
                </a:solidFill>
              </a:rPr>
              <a:t>User Mode Layer</a:t>
            </a:r>
          </a:p>
          <a:p>
            <a:pPr marL="838200" lvl="1" indent="-381000" eaLnBrk="1" hangingPunct="1"/>
            <a:r>
              <a:rPr lang="en-GB" smtClean="0"/>
              <a:t>This is the environment in which user applications (E.g. MS Word, IE) and environment subsystems are executed.</a:t>
            </a:r>
            <a:endParaRPr lang="en-US" smtClean="0"/>
          </a:p>
          <a:p>
            <a:pPr marL="838200" lvl="1" indent="-381000" eaLnBrk="1" hangingPunct="1"/>
            <a:r>
              <a:rPr lang="en-US" smtClean="0"/>
              <a:t>Programs and subsystems in user mode are limited in terms of what system resources they have access to.</a:t>
            </a:r>
          </a:p>
          <a:p>
            <a:pPr marL="838200" lvl="1" indent="-381000" eaLnBrk="1" hangingPunct="1"/>
            <a:endParaRPr lang="en-US" smtClean="0"/>
          </a:p>
          <a:p>
            <a:pPr marL="838200" lvl="1" indent="-381000" eaLnBrk="1" hangingPunct="1"/>
            <a:r>
              <a:rPr lang="en-US" smtClean="0"/>
              <a:t>Two subsystems make up the user mode:</a:t>
            </a:r>
          </a:p>
          <a:p>
            <a:pPr marL="1257300" lvl="2" indent="-342900" eaLnBrk="1" hangingPunct="1"/>
            <a:r>
              <a:rPr lang="en-GB" b="1" i="1" smtClean="0"/>
              <a:t>Environment Subsystems</a:t>
            </a:r>
          </a:p>
          <a:p>
            <a:pPr marL="1257300" lvl="2" indent="-342900" eaLnBrk="1" hangingPunct="1"/>
            <a:r>
              <a:rPr lang="en-GB" b="1" i="1" smtClean="0"/>
              <a:t>Integral Subsystems</a:t>
            </a:r>
          </a:p>
        </p:txBody>
      </p:sp>
      <p:pic>
        <p:nvPicPr>
          <p:cNvPr id="21508" name="Picture 5" descr="500px-Windows_2000_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3" y="2819400"/>
            <a:ext cx="315118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Topics covered in this lecture</a:t>
            </a:r>
            <a:r>
              <a:rPr lang="en-GB" u="sng" smtClean="0"/>
              <a:t/>
            </a:r>
            <a:br>
              <a:rPr lang="en-GB" u="sng" smtClean="0"/>
            </a:br>
            <a:endParaRPr lang="en-US" u="sng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eaLnBrk="1" hangingPunct="1"/>
            <a:r>
              <a:rPr lang="en-GB" dirty="0" smtClean="0"/>
              <a:t>Unix</a:t>
            </a:r>
            <a:r>
              <a:rPr lang="ga-IE" dirty="0" smtClean="0"/>
              <a:t>/Linux</a:t>
            </a:r>
            <a:r>
              <a:rPr lang="en-GB" dirty="0" smtClean="0"/>
              <a:t> OS Architecture</a:t>
            </a:r>
          </a:p>
          <a:p>
            <a:pPr eaLnBrk="1" hangingPunct="1"/>
            <a:r>
              <a:rPr lang="en-GB" dirty="0" smtClean="0"/>
              <a:t>Windows NT Architecture (</a:t>
            </a:r>
            <a:r>
              <a:rPr lang="ga-IE" dirty="0" smtClean="0"/>
              <a:t>e.g. </a:t>
            </a:r>
            <a:r>
              <a:rPr lang="en-GB" dirty="0" smtClean="0"/>
              <a:t>2000/XP</a:t>
            </a:r>
            <a:r>
              <a:rPr lang="ga-IE" dirty="0" smtClean="0"/>
              <a:t>/Windows 7</a:t>
            </a:r>
            <a:r>
              <a:rPr lang="en-GB" dirty="0" smtClean="0"/>
              <a:t>)</a:t>
            </a:r>
          </a:p>
          <a:p>
            <a:pPr lvl="1"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dirty="0" smtClean="0"/>
              <a:t>3.2 Windows NT Architecture</a:t>
            </a:r>
            <a:r>
              <a:rPr lang="en-US" dirty="0" smtClean="0"/>
              <a:t> (2000/XP)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382000" cy="45720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US" sz="2000" smtClean="0"/>
              <a:t>The architecture’ s layers : </a:t>
            </a:r>
            <a:r>
              <a:rPr lang="en-US" sz="2000" smtClean="0">
                <a:solidFill>
                  <a:srgbClr val="FF0000"/>
                </a:solidFill>
              </a:rPr>
              <a:t>User Mode Layer</a:t>
            </a:r>
          </a:p>
          <a:p>
            <a:pPr marL="419100" indent="-419100" eaLnBrk="1" hangingPunct="1"/>
            <a:r>
              <a:rPr lang="en-GB" sz="2000" i="1" smtClean="0"/>
              <a:t>Environment Subsystems</a:t>
            </a:r>
          </a:p>
          <a:p>
            <a:pPr marL="838200" lvl="1" indent="-381000" eaLnBrk="1" hangingPunct="1"/>
            <a:r>
              <a:rPr lang="en-US" sz="1800" smtClean="0"/>
              <a:t>Designed to run applications written for different types of  OS</a:t>
            </a:r>
            <a:endParaRPr lang="en-GB" sz="1800" smtClean="0"/>
          </a:p>
          <a:p>
            <a:pPr marL="838200" lvl="1" indent="-381000" eaLnBrk="1" hangingPunct="1"/>
            <a:r>
              <a:rPr lang="en-GB" sz="1800" smtClean="0"/>
              <a:t>Allow Windows to effectively act as if it were a different  OS</a:t>
            </a:r>
          </a:p>
          <a:p>
            <a:pPr marL="838200" lvl="1" indent="-381000" eaLnBrk="1" hangingPunct="1"/>
            <a:r>
              <a:rPr lang="en-US" sz="1800" smtClean="0"/>
              <a:t>There are three main environment subsystems:</a:t>
            </a:r>
            <a:r>
              <a:rPr lang="en-US" sz="1800" i="1" smtClean="0"/>
              <a:t> </a:t>
            </a:r>
            <a:endParaRPr lang="en-US" sz="1800" i="1" u="sng" smtClean="0"/>
          </a:p>
          <a:p>
            <a:pPr marL="1257300" lvl="2" indent="-342900" eaLnBrk="1" hangingPunct="1">
              <a:spcBef>
                <a:spcPct val="40000"/>
              </a:spcBef>
            </a:pPr>
            <a:r>
              <a:rPr lang="en-US" sz="1600" b="1" i="1" u="sng" smtClean="0"/>
              <a:t>Win32 subsystem</a:t>
            </a:r>
            <a:r>
              <a:rPr lang="en-US" sz="1600" i="1" smtClean="0"/>
              <a:t> - </a:t>
            </a:r>
            <a:r>
              <a:rPr lang="en-GB" sz="1600" i="1" smtClean="0"/>
              <a:t>the native and primary subsystem for Windows NT</a:t>
            </a:r>
            <a:r>
              <a:rPr lang="en-US" sz="1600" i="1" smtClean="0"/>
              <a:t>. </a:t>
            </a:r>
            <a:endParaRPr lang="en-US" sz="1600" i="1" u="sng" smtClean="0"/>
          </a:p>
          <a:p>
            <a:pPr marL="1257300" lvl="2" indent="-342900" eaLnBrk="1" hangingPunct="1">
              <a:spcBef>
                <a:spcPct val="40000"/>
              </a:spcBef>
            </a:pPr>
            <a:r>
              <a:rPr lang="en-US" sz="1600" b="1" i="1" u="sng" smtClean="0"/>
              <a:t>OS/2 subsystem</a:t>
            </a:r>
            <a:r>
              <a:rPr lang="en-US" sz="1600" i="1" smtClean="0"/>
              <a:t> - Initially </a:t>
            </a:r>
            <a:r>
              <a:rPr lang="en-GB" sz="1600" i="1" smtClean="0"/>
              <a:t>was scheduled to be the default and primary subsystem for Windows NT. But… a decision was made to give NT the Windows interface and to build it as the successor for the Windows platform=&gt; the emphasis on OS/2 support was diminished.</a:t>
            </a:r>
            <a:endParaRPr lang="en-US" sz="1600" i="1" u="sng" smtClean="0"/>
          </a:p>
          <a:p>
            <a:pPr marL="1257300" lvl="2" indent="-342900" eaLnBrk="1" hangingPunct="1">
              <a:spcBef>
                <a:spcPct val="40000"/>
              </a:spcBef>
            </a:pPr>
            <a:r>
              <a:rPr lang="en-US" sz="1600" b="1" i="1" u="sng" smtClean="0"/>
              <a:t>POSIX subsystem</a:t>
            </a:r>
            <a:r>
              <a:rPr lang="en-US" sz="1600" i="1" smtClean="0"/>
              <a:t> - </a:t>
            </a:r>
            <a:r>
              <a:rPr lang="en-GB" sz="1600" i="1" smtClean="0"/>
              <a:t>developed by the IEEE as a standard for use on UNIX systems.  When a POSIX application runs on Windows NT, the POSIX subsystem is loaded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dirty="0" smtClean="0"/>
              <a:t>3.2 Windows NT Architecture </a:t>
            </a:r>
            <a:r>
              <a:rPr lang="en-US" dirty="0" smtClean="0"/>
              <a:t>(2000/XP)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572000"/>
          </a:xfrm>
        </p:spPr>
        <p:txBody>
          <a:bodyPr/>
          <a:lstStyle/>
          <a:p>
            <a:pPr marL="419100" indent="-419100" eaLnBrk="1" hangingPunct="1">
              <a:buFont typeface="Wingdings" pitchFamily="2" charset="2"/>
              <a:buNone/>
            </a:pPr>
            <a:r>
              <a:rPr lang="en-US" smtClean="0"/>
              <a:t>The architecture’ s layers : </a:t>
            </a:r>
            <a:r>
              <a:rPr lang="en-US" smtClean="0">
                <a:solidFill>
                  <a:srgbClr val="FF0000"/>
                </a:solidFill>
              </a:rPr>
              <a:t>User Mode Layer</a:t>
            </a:r>
          </a:p>
          <a:p>
            <a:pPr marL="419100" indent="-419100" eaLnBrk="1" hangingPunct="1"/>
            <a:r>
              <a:rPr lang="en-GB" i="1" smtClean="0"/>
              <a:t>Integral Subsystems</a:t>
            </a:r>
          </a:p>
          <a:p>
            <a:pPr marL="838200" lvl="1" indent="-381000" eaLnBrk="1" hangingPunct="1"/>
            <a:r>
              <a:rPr lang="en-US" smtClean="0"/>
              <a:t>Provide important services to all applications, including </a:t>
            </a:r>
            <a:r>
              <a:rPr lang="en-US" i="1" smtClean="0"/>
              <a:t>client</a:t>
            </a:r>
            <a:r>
              <a:rPr lang="en-US" smtClean="0"/>
              <a:t>, </a:t>
            </a:r>
            <a:r>
              <a:rPr lang="en-US" i="1" smtClean="0"/>
              <a:t>server</a:t>
            </a:r>
            <a:r>
              <a:rPr lang="en-US" smtClean="0"/>
              <a:t>, and </a:t>
            </a:r>
            <a:r>
              <a:rPr lang="en-US" i="1" smtClean="0"/>
              <a:t>security</a:t>
            </a:r>
            <a:r>
              <a:rPr lang="en-US" smtClean="0"/>
              <a:t> services</a:t>
            </a:r>
            <a:endParaRPr lang="en-GB" smtClean="0"/>
          </a:p>
          <a:p>
            <a:pPr marL="838200" lvl="1" indent="-381000" eaLnBrk="1" hangingPunct="1"/>
            <a:r>
              <a:rPr lang="en-GB" smtClean="0"/>
              <a:t>It handles the logon requests and </a:t>
            </a:r>
            <a:r>
              <a:rPr lang="en-US" smtClean="0"/>
              <a:t>initiates logon authentication</a:t>
            </a:r>
            <a:endParaRPr lang="en-GB" smtClean="0"/>
          </a:p>
          <a:p>
            <a:pPr marL="838200" lvl="1" indent="-381000" eaLnBrk="1" hangingPunct="1"/>
            <a:r>
              <a:rPr lang="en-GB" smtClean="0"/>
              <a:t>It works with the Security Reference Monitor in the Kernel Mode to verify the password.</a:t>
            </a:r>
            <a:endParaRPr lang="en-US" smtClean="0"/>
          </a:p>
          <a:p>
            <a:pPr marL="838200" lvl="1" indent="-381000" eaLnBrk="1" hangingPunct="1"/>
            <a:r>
              <a:rPr lang="en-US" smtClean="0"/>
              <a:t>Grants or denies access to user accounts based on resource permissions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dirty="0" smtClean="0"/>
              <a:t>3.2 Windows NT Architecture</a:t>
            </a:r>
            <a:r>
              <a:rPr lang="en-US" dirty="0" smtClean="0"/>
              <a:t> (2000/XP)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49530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The architecture’ s layers : </a:t>
            </a:r>
            <a:r>
              <a:rPr lang="en-US" smtClean="0">
                <a:solidFill>
                  <a:srgbClr val="FF0000"/>
                </a:solidFill>
              </a:rPr>
              <a:t>Kernel Mode Layer</a:t>
            </a:r>
          </a:p>
          <a:p>
            <a:pPr marL="419100" indent="-419100" eaLnBrk="1" hangingPunct="1">
              <a:lnSpc>
                <a:spcPct val="90000"/>
              </a:lnSpc>
            </a:pPr>
            <a:r>
              <a:rPr lang="en-GB" smtClean="0"/>
              <a:t>Consists of </a:t>
            </a:r>
            <a:endParaRPr lang="en-US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mtClean="0"/>
              <a:t>Programs that help software running on our system use the computer’s hardware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mtClean="0"/>
              <a:t>Device drivers (software interfaces to hardware)</a:t>
            </a:r>
          </a:p>
          <a:p>
            <a:pPr marL="419100" indent="-419100" eaLnBrk="1" hangingPunct="1">
              <a:lnSpc>
                <a:spcPct val="90000"/>
              </a:lnSpc>
            </a:pPr>
            <a:endParaRPr lang="en-US" smtClean="0"/>
          </a:p>
          <a:p>
            <a:pPr marL="419100" indent="-419100" eaLnBrk="1" hangingPunct="1">
              <a:lnSpc>
                <a:spcPct val="90000"/>
              </a:lnSpc>
            </a:pPr>
            <a:r>
              <a:rPr lang="en-US" smtClean="0"/>
              <a:t>It has full access to the hardware and system resources of the computer and runs in a protected memory area.</a:t>
            </a:r>
          </a:p>
          <a:p>
            <a:pPr marL="419100" indent="-419100" eaLnBrk="1" hangingPunct="1">
              <a:lnSpc>
                <a:spcPct val="90000"/>
              </a:lnSpc>
            </a:pPr>
            <a:r>
              <a:rPr lang="en-US" smtClean="0"/>
              <a:t>It controls access to scheduling apps, memory management and the interaction with hardware</a:t>
            </a:r>
          </a:p>
          <a:p>
            <a:pPr marL="419100" indent="-419100" eaLnBrk="1" hangingPunct="1">
              <a:lnSpc>
                <a:spcPct val="90000"/>
              </a:lnSpc>
            </a:pPr>
            <a:r>
              <a:rPr lang="en-US" smtClean="0"/>
              <a:t>The kernel mode stops User Mode applications from accessing critical areas of the operating system that they should not have access.</a:t>
            </a:r>
            <a:endParaRPr lang="en-GB" smtClean="0"/>
          </a:p>
          <a:p>
            <a:pPr marL="419100" indent="-419100" eaLnBrk="1" hangingPunct="1">
              <a:lnSpc>
                <a:spcPct val="90000"/>
              </a:lnSpc>
            </a:pPr>
            <a:r>
              <a:rPr lang="en-GB" smtClean="0"/>
              <a:t>It has execution priority over all User Mode applications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dirty="0" smtClean="0"/>
              <a:t>3.2 Windows NT Architecture </a:t>
            </a:r>
            <a:r>
              <a:rPr lang="en-US" dirty="0" smtClean="0"/>
              <a:t>(2000/XP)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Kernel Mode Layer consists of</a:t>
            </a:r>
          </a:p>
          <a:p>
            <a:pPr marL="419100" indent="-419100" eaLnBrk="1" hangingPunct="1">
              <a:lnSpc>
                <a:spcPct val="80000"/>
              </a:lnSpc>
            </a:pPr>
            <a:r>
              <a:rPr lang="en-GB" sz="2000" i="1" u="sng" smtClean="0"/>
              <a:t>1. Executive</a:t>
            </a:r>
            <a:r>
              <a:rPr lang="en-GB" sz="2000" i="1" smtClean="0"/>
              <a:t> - </a:t>
            </a:r>
            <a:r>
              <a:rPr lang="en-GB" sz="2000" smtClean="0"/>
              <a:t>the interface between the Kernel and the User Mode subsystems. 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GB" sz="1800" smtClean="0"/>
              <a:t>It provides services to support requests from the User Mode subsystems</a:t>
            </a:r>
            <a:r>
              <a:rPr lang="en-US" sz="1800" smtClean="0"/>
              <a:t> </a:t>
            </a:r>
            <a:endParaRPr lang="en-GB" sz="180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GB" sz="1800" smtClean="0"/>
              <a:t>The executive is </a:t>
            </a:r>
            <a:r>
              <a:rPr lang="en-US" sz="1800" smtClean="0"/>
              <a:t>divided into several </a:t>
            </a:r>
            <a:r>
              <a:rPr lang="en-US" sz="1800" i="1" smtClean="0"/>
              <a:t>subsystems</a:t>
            </a:r>
            <a:r>
              <a:rPr lang="en-GB" sz="1800" smtClean="0"/>
              <a:t>:  </a:t>
            </a:r>
            <a:endParaRPr lang="en-US" sz="1800" i="1" u="sng" smtClean="0"/>
          </a:p>
          <a:p>
            <a:pPr marL="1257300" lvl="2" indent="-3429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i="1" u="sng" smtClean="0"/>
              <a:t>I/O Manager </a:t>
            </a:r>
            <a:r>
              <a:rPr lang="en-US" i="1" smtClean="0"/>
              <a:t>- </a:t>
            </a:r>
            <a:r>
              <a:rPr lang="en-US" smtClean="0"/>
              <a:t>allows devices to communicate with user-mode subsystems</a:t>
            </a:r>
            <a:endParaRPr lang="en-US" i="1" u="sng" smtClean="0"/>
          </a:p>
          <a:p>
            <a:pPr marL="1257300" lvl="2" indent="-3429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i="1" u="sng" smtClean="0"/>
              <a:t>Object Manager </a:t>
            </a:r>
            <a:r>
              <a:rPr lang="en-US" i="1" smtClean="0"/>
              <a:t>- </a:t>
            </a:r>
            <a:r>
              <a:rPr lang="en-US" smtClean="0"/>
              <a:t>special executive subsystem that all other executive subsystems, especially system calls, must pass through to gain access to Windows NT  resources</a:t>
            </a:r>
            <a:endParaRPr lang="en-US" i="1" u="sng" smtClean="0"/>
          </a:p>
          <a:p>
            <a:pPr marL="1257300" lvl="2" indent="-3429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i="1" u="sng" smtClean="0"/>
              <a:t>Security Ref.</a:t>
            </a:r>
            <a:r>
              <a:rPr lang="en-GB" i="1" u="sng" smtClean="0"/>
              <a:t> Monitor</a:t>
            </a:r>
            <a:r>
              <a:rPr lang="en-GB" i="1" smtClean="0"/>
              <a:t> </a:t>
            </a:r>
            <a:r>
              <a:rPr lang="en-GB" smtClean="0"/>
              <a:t>-</a:t>
            </a:r>
            <a:r>
              <a:rPr lang="en-GB" i="1" smtClean="0"/>
              <a:t> </a:t>
            </a:r>
            <a:r>
              <a:rPr lang="en-GB" smtClean="0"/>
              <a:t>Enforces security policies on the local computer , guards operating system resources</a:t>
            </a:r>
            <a:endParaRPr lang="en-US" i="1" u="sng" smtClean="0"/>
          </a:p>
          <a:p>
            <a:pPr marL="1257300" lvl="2" indent="-3429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i="1" u="sng" smtClean="0"/>
              <a:t>Local Procedure Call (LPC</a:t>
            </a:r>
            <a:r>
              <a:rPr lang="en-US" i="1" smtClean="0"/>
              <a:t>) - </a:t>
            </a:r>
            <a:r>
              <a:rPr lang="en-US" smtClean="0"/>
              <a:t>provides inter-process communication ports</a:t>
            </a:r>
            <a:endParaRPr lang="en-GB" i="1" u="sng" smtClean="0"/>
          </a:p>
          <a:p>
            <a:pPr marL="1257300" lvl="2" indent="-342900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GB" i="1" u="sng" smtClean="0"/>
              <a:t>Memory Manager</a:t>
            </a:r>
            <a:r>
              <a:rPr lang="en-GB" i="1" smtClean="0"/>
              <a:t> – </a:t>
            </a:r>
            <a:r>
              <a:rPr lang="en-US" smtClean="0"/>
              <a:t>manages virtual memory, controls memory protection and paging of memory in and out of physical memory to secondary storage.</a:t>
            </a:r>
            <a:endParaRPr lang="en-GB" i="1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dirty="0" smtClean="0"/>
              <a:t>3.2 Windows </a:t>
            </a:r>
            <a:r>
              <a:rPr lang="en-GB" smtClean="0"/>
              <a:t>NT Architecture </a:t>
            </a:r>
            <a:r>
              <a:rPr lang="en-US" smtClean="0"/>
              <a:t>(2000/XP) </a:t>
            </a:r>
            <a:endParaRPr 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763000" cy="5334000"/>
          </a:xfrm>
        </p:spPr>
        <p:txBody>
          <a:bodyPr/>
          <a:lstStyle/>
          <a:p>
            <a:pPr marL="419100" indent="-4191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FF0000"/>
                </a:solidFill>
              </a:rPr>
              <a:t>Kernel Mode Layer consists of</a:t>
            </a:r>
          </a:p>
          <a:p>
            <a:pPr marL="419100" indent="-419100" eaLnBrk="1" hangingPunct="1">
              <a:lnSpc>
                <a:spcPct val="80000"/>
              </a:lnSpc>
            </a:pPr>
            <a:r>
              <a:rPr lang="en-GB" sz="2000" i="1" u="sng" smtClean="0"/>
              <a:t>1. Executive</a:t>
            </a:r>
            <a:r>
              <a:rPr lang="en-GB" sz="2000" i="1" smtClean="0"/>
              <a:t> - </a:t>
            </a:r>
            <a:r>
              <a:rPr lang="en-GB" sz="2000" smtClean="0"/>
              <a:t>the interface between the Kernel and the User Mode subsystems. </a:t>
            </a:r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GB" sz="1800" smtClean="0"/>
              <a:t>It provides services to support requests from the User Mode subsystems</a:t>
            </a:r>
            <a:r>
              <a:rPr lang="en-US" sz="1800" smtClean="0"/>
              <a:t> </a:t>
            </a:r>
            <a:endParaRPr lang="en-GB" sz="1800" smtClean="0"/>
          </a:p>
          <a:p>
            <a:pPr marL="838200" lvl="1" indent="-381000" eaLnBrk="1" hangingPunct="1">
              <a:lnSpc>
                <a:spcPct val="80000"/>
              </a:lnSpc>
            </a:pPr>
            <a:r>
              <a:rPr lang="en-GB" sz="1800" smtClean="0"/>
              <a:t>The executive is </a:t>
            </a:r>
            <a:r>
              <a:rPr lang="en-US" sz="1800" smtClean="0"/>
              <a:t>divided into several </a:t>
            </a:r>
            <a:r>
              <a:rPr lang="en-US" sz="1800" i="1" smtClean="0"/>
              <a:t>subsystems</a:t>
            </a:r>
            <a:r>
              <a:rPr lang="en-GB" sz="1800" smtClean="0"/>
              <a:t>:  </a:t>
            </a:r>
            <a:endParaRPr lang="en-US" sz="1800" i="1" u="sng" smtClean="0"/>
          </a:p>
          <a:p>
            <a:pPr marL="1257300" lvl="2" indent="-342900" eaLnBrk="1" hangingPunct="1">
              <a:spcBef>
                <a:spcPct val="30000"/>
              </a:spcBef>
            </a:pPr>
            <a:r>
              <a:rPr lang="en-GB" i="1" u="sng" smtClean="0"/>
              <a:t>Process Manager </a:t>
            </a:r>
            <a:r>
              <a:rPr lang="en-GB" smtClean="0"/>
              <a:t>- Creates and terminates processes</a:t>
            </a:r>
            <a:endParaRPr lang="en-GB" i="1" u="sng" smtClean="0"/>
          </a:p>
          <a:p>
            <a:pPr marL="1257300" lvl="2" indent="-342900" eaLnBrk="1" hangingPunct="1">
              <a:spcBef>
                <a:spcPct val="30000"/>
              </a:spcBef>
            </a:pPr>
            <a:r>
              <a:rPr lang="en-GB" i="1" u="sng" smtClean="0"/>
              <a:t>Plug and play manager</a:t>
            </a:r>
            <a:r>
              <a:rPr lang="en-GB" smtClean="0"/>
              <a:t>  (PnP)-</a:t>
            </a:r>
            <a:r>
              <a:rPr lang="en-GB" i="1" smtClean="0"/>
              <a:t> </a:t>
            </a:r>
            <a:r>
              <a:rPr lang="en-GB" smtClean="0"/>
              <a:t>Determines which drivers are required for a device and loads them</a:t>
            </a:r>
            <a:r>
              <a:rPr lang="en-GB" i="1" smtClean="0"/>
              <a:t>. </a:t>
            </a:r>
            <a:r>
              <a:rPr lang="en-GB" smtClean="0"/>
              <a:t>Sends notifications for device changes on the system</a:t>
            </a:r>
            <a:endParaRPr lang="en-GB" i="1" u="sng" smtClean="0"/>
          </a:p>
          <a:p>
            <a:pPr marL="1257300" lvl="2" indent="-342900" eaLnBrk="1" hangingPunct="1">
              <a:spcBef>
                <a:spcPct val="30000"/>
              </a:spcBef>
            </a:pPr>
            <a:r>
              <a:rPr lang="en-GB" i="1" u="sng" smtClean="0"/>
              <a:t>Power Manager</a:t>
            </a:r>
            <a:r>
              <a:rPr lang="en-GB" smtClean="0"/>
              <a:t> - Can put CPU to sleep when system is idle to reduce power consumption</a:t>
            </a:r>
          </a:p>
          <a:p>
            <a:pPr marL="1257300" lvl="2" indent="-342900" eaLnBrk="1" hangingPunct="1">
              <a:spcBef>
                <a:spcPct val="30000"/>
              </a:spcBef>
            </a:pPr>
            <a:r>
              <a:rPr lang="en-US" i="1" u="sng" smtClean="0"/>
              <a:t>GDI – Graphical Device Interface</a:t>
            </a:r>
            <a:r>
              <a:rPr lang="en-US" u="sng" smtClean="0"/>
              <a:t> - </a:t>
            </a:r>
            <a:r>
              <a:rPr lang="en-US" smtClean="0"/>
              <a:t>responsible for tasks such as drawing lines and curves, rendering fonts  </a:t>
            </a:r>
            <a:endParaRPr lang="en-GB" u="sng" smtClean="0"/>
          </a:p>
          <a:p>
            <a:pPr marL="1257300" lvl="2" indent="-342900" eaLnBrk="1" hangingPunct="1">
              <a:spcBef>
                <a:spcPct val="30000"/>
              </a:spcBef>
            </a:pPr>
            <a:r>
              <a:rPr lang="en-GB" i="1" u="sng" smtClean="0"/>
              <a:t>Object Manager</a:t>
            </a:r>
            <a:r>
              <a:rPr lang="en-GB" smtClean="0"/>
              <a:t> </a:t>
            </a:r>
            <a:r>
              <a:rPr lang="en-US" smtClean="0"/>
              <a:t>is an executive subsystem that all other executive subsystems must pass through to gain access to the resources 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1447800"/>
          </a:xfrm>
        </p:spPr>
        <p:txBody>
          <a:bodyPr/>
          <a:lstStyle/>
          <a:p>
            <a:pPr eaLnBrk="1" hangingPunct="1"/>
            <a:r>
              <a:rPr lang="en-GB" smtClean="0"/>
              <a:t>3.2 Windows NT Architecture</a:t>
            </a:r>
            <a:r>
              <a:rPr lang="en-US" smtClean="0"/>
              <a:t> (2000/XP)</a:t>
            </a:r>
          </a:p>
        </p:txBody>
      </p:sp>
      <p:pic>
        <p:nvPicPr>
          <p:cNvPr id="27651" name="Picture 4" descr="500px-Windows_2000_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4577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1447800" y="3048000"/>
            <a:ext cx="5410200" cy="1905000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534400" cy="990600"/>
          </a:xfrm>
        </p:spPr>
        <p:txBody>
          <a:bodyPr/>
          <a:lstStyle/>
          <a:p>
            <a:pPr eaLnBrk="1" hangingPunct="1"/>
            <a:r>
              <a:rPr lang="en-GB" smtClean="0"/>
              <a:t>3.2 Windows NT Architecture </a:t>
            </a:r>
            <a:r>
              <a:rPr lang="en-US" smtClean="0"/>
              <a:t>(2000/XP)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562600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FF0000"/>
                </a:solidFill>
              </a:rPr>
              <a:t>Kernel Mode Layer consists of</a:t>
            </a:r>
          </a:p>
          <a:p>
            <a:pPr marL="419100" indent="-419100" eaLnBrk="1" hangingPunct="1">
              <a:lnSpc>
                <a:spcPct val="90000"/>
              </a:lnSpc>
            </a:pPr>
            <a:r>
              <a:rPr lang="en-GB" i="1" u="sng" smtClean="0"/>
              <a:t>2. Microkernel</a:t>
            </a:r>
            <a:r>
              <a:rPr lang="en-GB" i="1" smtClean="0"/>
              <a:t> -</a:t>
            </a:r>
            <a:r>
              <a:rPr lang="en-GB" smtClean="0"/>
              <a:t> the nucleus of the Operating system.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It schedules all system activities for optimum performance. 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smtClean="0"/>
              <a:t>It provides building-blocks for all the Executive Services running in the Kernel</a:t>
            </a:r>
            <a:endParaRPr lang="en-US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smtClean="0"/>
              <a:t>It is also responsible for initializing device drivers at bootup that are necessary to get the operating system up and running</a:t>
            </a:r>
            <a:r>
              <a:rPr lang="en-US" sz="1600" b="0" smtClean="0"/>
              <a:t> </a:t>
            </a:r>
            <a:endParaRPr lang="en-GB" i="1" u="sng" smtClean="0"/>
          </a:p>
          <a:p>
            <a:pPr marL="419100" indent="-419100" eaLnBrk="1" hangingPunct="1">
              <a:lnSpc>
                <a:spcPct val="90000"/>
              </a:lnSpc>
            </a:pPr>
            <a:r>
              <a:rPr lang="en-GB" i="1" u="sng" smtClean="0"/>
              <a:t>3. Hardware Abstraction Layer (HAL)</a:t>
            </a:r>
            <a:endParaRPr lang="en-US" b="0" u="sng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US" b="0" smtClean="0"/>
              <a:t>a layer between the physical hardware of the computer and the rest of the operating system</a:t>
            </a:r>
            <a:endParaRPr lang="en-GB" b="0" smtClean="0"/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b="0" smtClean="0"/>
              <a:t>The HAL hides the individual differences between various types of hardware from the Operating System.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b="0" smtClean="0"/>
              <a:t>The HAL can only be accessed by components of the Executive, and is never called directly by User Mode programs.</a:t>
            </a:r>
          </a:p>
          <a:p>
            <a:pPr marL="419100" indent="-419100" eaLnBrk="1" hangingPunct="1">
              <a:lnSpc>
                <a:spcPct val="90000"/>
              </a:lnSpc>
            </a:pPr>
            <a:r>
              <a:rPr lang="en-GB" i="1" u="sng" smtClean="0"/>
              <a:t>4. Kernel Mode drivers</a:t>
            </a:r>
            <a:r>
              <a:rPr lang="en-GB" b="0" smtClean="0"/>
              <a:t> </a:t>
            </a:r>
          </a:p>
          <a:p>
            <a:pPr marL="838200" lvl="1" indent="-381000" eaLnBrk="1" hangingPunct="1">
              <a:lnSpc>
                <a:spcPct val="90000"/>
              </a:lnSpc>
            </a:pPr>
            <a:r>
              <a:rPr lang="en-GB" b="0" smtClean="0"/>
              <a:t>used by Windows OS </a:t>
            </a:r>
            <a:r>
              <a:rPr lang="en-US" b="0" smtClean="0"/>
              <a:t>to interact with the hardware devices</a:t>
            </a:r>
            <a:endParaRPr lang="en-GB" b="0" smtClean="0"/>
          </a:p>
          <a:p>
            <a:pPr marL="419100" indent="-4191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620000" cy="1447800"/>
          </a:xfrm>
        </p:spPr>
        <p:txBody>
          <a:bodyPr/>
          <a:lstStyle/>
          <a:p>
            <a:pPr eaLnBrk="1" hangingPunct="1"/>
            <a:r>
              <a:rPr lang="en-GB" smtClean="0"/>
              <a:t>Learning Outcome</a:t>
            </a:r>
            <a:r>
              <a:rPr lang="en-US" smtClean="0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922" y="1066800"/>
            <a:ext cx="8686800" cy="762000"/>
          </a:xfrm>
        </p:spPr>
        <p:txBody>
          <a:bodyPr/>
          <a:lstStyle/>
          <a:p>
            <a:pPr marL="419100" indent="-419100" eaLnBrk="1" hangingPunct="1"/>
            <a:r>
              <a:rPr lang="en-GB" sz="2000" dirty="0" smtClean="0"/>
              <a:t>After this lecture you should have an understanding of the architecture of two Operating Systems: </a:t>
            </a:r>
            <a:r>
              <a:rPr lang="ga-IE" sz="2000" dirty="0" smtClean="0"/>
              <a:t>Linux </a:t>
            </a:r>
            <a:r>
              <a:rPr lang="en-GB" sz="2000" dirty="0" smtClean="0"/>
              <a:t>and Windows</a:t>
            </a:r>
          </a:p>
          <a:p>
            <a:pPr marL="419100" indent="-419100" eaLnBrk="1" hangingPunct="1"/>
            <a:endParaRPr lang="en-GB" sz="2000" dirty="0" smtClean="0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28600" y="1739126"/>
            <a:ext cx="6324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GB" sz="2000" b="1" dirty="0">
                <a:solidFill>
                  <a:srgbClr val="0000CC"/>
                </a:solidFill>
              </a:rPr>
              <a:t>You should know the following</a:t>
            </a:r>
            <a:r>
              <a:rPr lang="en-GB" sz="2200" b="1" dirty="0">
                <a:solidFill>
                  <a:srgbClr val="0000CC"/>
                </a:solidFill>
              </a:rPr>
              <a:t>:</a:t>
            </a:r>
          </a:p>
          <a:p>
            <a:pPr marL="838200" lvl="1" indent="-3810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ga-IE" sz="1800" b="1" dirty="0" smtClean="0"/>
              <a:t>Unix/Linux </a:t>
            </a:r>
            <a:r>
              <a:rPr lang="en-GB" sz="1800" b="1" dirty="0" smtClean="0"/>
              <a:t>Architecture </a:t>
            </a:r>
            <a:r>
              <a:rPr lang="en-GB" sz="1800" b="1" dirty="0"/>
              <a:t>consists of 4 subsystems</a:t>
            </a:r>
          </a:p>
          <a:p>
            <a:pPr marL="838200" lvl="1" indent="-3810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1800" b="1" dirty="0"/>
              <a:t>Unix Kernel structure and the data structures used</a:t>
            </a:r>
          </a:p>
          <a:p>
            <a:pPr marL="838200" lvl="1" indent="-3810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1800" b="1" dirty="0"/>
              <a:t>Windows architecture consists of two layers </a:t>
            </a:r>
          </a:p>
          <a:p>
            <a:pPr marL="838200" lvl="1" indent="-3810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en-GB" sz="2000" b="1" dirty="0"/>
          </a:p>
        </p:txBody>
      </p:sp>
      <p:pic>
        <p:nvPicPr>
          <p:cNvPr id="29701" name="Picture 19" descr="E:\nci\opsys2\y2opsys2\Conceptual Architecture of the Linux Kernel_files\layer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28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2" name="Group 20"/>
          <p:cNvGrpSpPr>
            <a:grpSpLocks/>
          </p:cNvGrpSpPr>
          <p:nvPr/>
        </p:nvGrpSpPr>
        <p:grpSpPr bwMode="auto">
          <a:xfrm>
            <a:off x="6400800" y="3505200"/>
            <a:ext cx="2743200" cy="1828800"/>
            <a:chOff x="1008" y="2352"/>
            <a:chExt cx="2496" cy="1968"/>
          </a:xfrm>
        </p:grpSpPr>
        <p:sp>
          <p:nvSpPr>
            <p:cNvPr id="29704" name="Rectangle 21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5" name="Rectangle 22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6" name="Text Box 23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Memory Management (MM)</a:t>
              </a:r>
              <a:endParaRPr lang="en-US" sz="1200"/>
            </a:p>
          </p:txBody>
        </p:sp>
        <p:sp>
          <p:nvSpPr>
            <p:cNvPr id="29707" name="Rectangle 24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08" name="Text Box 25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Virtual File System (VFS)</a:t>
              </a:r>
              <a:endParaRPr lang="en-US" sz="1200"/>
            </a:p>
          </p:txBody>
        </p:sp>
        <p:sp>
          <p:nvSpPr>
            <p:cNvPr id="29709" name="Rectangle 26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0" name="Text Box 27"/>
            <p:cNvSpPr txBox="1">
              <a:spLocks noChangeArrowheads="1"/>
            </p:cNvSpPr>
            <p:nvPr/>
          </p:nvSpPr>
          <p:spPr bwMode="auto">
            <a:xfrm>
              <a:off x="1248" y="3599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Network Interface (NET)</a:t>
              </a:r>
              <a:endParaRPr lang="en-US" sz="1200"/>
            </a:p>
          </p:txBody>
        </p:sp>
        <p:sp>
          <p:nvSpPr>
            <p:cNvPr id="29711" name="Rectangle 28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2" name="Text Box 29"/>
            <p:cNvSpPr txBox="1">
              <a:spLocks noChangeArrowheads="1"/>
            </p:cNvSpPr>
            <p:nvPr/>
          </p:nvSpPr>
          <p:spPr bwMode="auto">
            <a:xfrm>
              <a:off x="1248" y="2591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Process Scheduler (SCHED)</a:t>
              </a:r>
              <a:endParaRPr lang="en-US" sz="1200"/>
            </a:p>
          </p:txBody>
        </p:sp>
        <p:sp>
          <p:nvSpPr>
            <p:cNvPr id="29713" name="Rectangle 30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714" name="Text Box 31"/>
            <p:cNvSpPr txBox="1">
              <a:spLocks noChangeArrowheads="1"/>
            </p:cNvSpPr>
            <p:nvPr/>
          </p:nvSpPr>
          <p:spPr bwMode="auto">
            <a:xfrm>
              <a:off x="1248" y="3936"/>
              <a:ext cx="1969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200"/>
                <a:t>Inter-Process Comm. (IPC))</a:t>
              </a:r>
              <a:endParaRPr lang="en-US" sz="1200"/>
            </a:p>
          </p:txBody>
        </p:sp>
        <p:sp>
          <p:nvSpPr>
            <p:cNvPr id="29715" name="Text Box 32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000" b="1">
                  <a:solidFill>
                    <a:srgbClr val="CC0000"/>
                  </a:solidFill>
                </a:rPr>
                <a:t>KERNEL</a:t>
              </a:r>
              <a:endParaRPr lang="en-US" sz="1000" b="1">
                <a:solidFill>
                  <a:srgbClr val="CC0000"/>
                </a:solidFill>
              </a:endParaRPr>
            </a:p>
          </p:txBody>
        </p:sp>
      </p:grpSp>
      <p:pic>
        <p:nvPicPr>
          <p:cNvPr id="29703" name="Picture 33" descr="500px-Windows_2000_archite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57600"/>
            <a:ext cx="249713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dirty="0" smtClean="0"/>
              <a:t>3.1 </a:t>
            </a:r>
            <a:r>
              <a:rPr lang="ga-IE" dirty="0" smtClean="0"/>
              <a:t>Linux </a:t>
            </a:r>
            <a:r>
              <a:rPr lang="en-GB" dirty="0" smtClean="0"/>
              <a:t>System Architecture </a:t>
            </a:r>
            <a:endParaRPr 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409700"/>
            <a:ext cx="8458200" cy="4191000"/>
          </a:xfrm>
        </p:spPr>
        <p:txBody>
          <a:bodyPr/>
          <a:lstStyle/>
          <a:p>
            <a:pPr marL="419100" indent="-419100" eaLnBrk="1" hangingPunct="1"/>
            <a:r>
              <a:rPr lang="en-GB" dirty="0" smtClean="0"/>
              <a:t>The </a:t>
            </a:r>
            <a:r>
              <a:rPr lang="ga-IE" dirty="0" smtClean="0"/>
              <a:t>Linux </a:t>
            </a:r>
            <a:r>
              <a:rPr lang="en-GB" dirty="0" smtClean="0"/>
              <a:t>operating system is composed of four major subsystems</a:t>
            </a:r>
            <a:r>
              <a:rPr lang="en-US" dirty="0" smtClean="0"/>
              <a:t> </a:t>
            </a:r>
            <a:endParaRPr lang="en-GB" b="0" dirty="0" smtClean="0"/>
          </a:p>
          <a:p>
            <a:pPr marL="419100" indent="-419100" eaLnBrk="1" hangingPunct="1">
              <a:buFont typeface="Wingdings" pitchFamily="2" charset="2"/>
              <a:buNone/>
            </a:pPr>
            <a:endParaRPr lang="en-GB" dirty="0" smtClean="0"/>
          </a:p>
        </p:txBody>
      </p:sp>
      <p:sp>
        <p:nvSpPr>
          <p:cNvPr id="5124" name="Rectangle 2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34853" name="Group 37"/>
          <p:cNvGraphicFramePr>
            <a:graphicFrameLocks noGrp="1"/>
          </p:cNvGraphicFramePr>
          <p:nvPr/>
        </p:nvGraphicFramePr>
        <p:xfrm>
          <a:off x="4479925" y="2486025"/>
          <a:ext cx="207968" cy="792352"/>
        </p:xfrm>
        <a:graphic>
          <a:graphicData uri="http://schemas.openxmlformats.org/drawingml/2006/table">
            <a:tbl>
              <a:tblPr/>
              <a:tblGrid>
                <a:gridCol w="20796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L="91284" marR="91284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L="91284" marR="91284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8" name="Rectangle 38"/>
          <p:cNvSpPr>
            <a:spLocks noChangeArrowheads="1"/>
          </p:cNvSpPr>
          <p:nvPr/>
        </p:nvSpPr>
        <p:spPr bwMode="auto">
          <a:xfrm>
            <a:off x="3429000" y="2209800"/>
            <a:ext cx="5410200" cy="990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A set of applications in use: E.g. Web browser</a:t>
            </a:r>
            <a:r>
              <a:rPr lang="en-US" sz="2200" b="1">
                <a:solidFill>
                  <a:srgbClr val="0000CC"/>
                </a:solidFill>
              </a:rPr>
              <a:t> </a:t>
            </a:r>
            <a:endParaRPr lang="en-GB" sz="2200" b="1">
              <a:solidFill>
                <a:srgbClr val="0000CC"/>
              </a:solidFill>
            </a:endParaRPr>
          </a:p>
          <a:p>
            <a:pPr marL="419100" indent="-419100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word-processing application, </a:t>
            </a:r>
            <a:endParaRPr lang="en-GB" sz="2200" b="1">
              <a:solidFill>
                <a:srgbClr val="0000CC"/>
              </a:solidFill>
            </a:endParaRPr>
          </a:p>
        </p:txBody>
      </p:sp>
      <p:sp>
        <p:nvSpPr>
          <p:cNvPr id="5129" name="Rectangle 39"/>
          <p:cNvSpPr>
            <a:spLocks noChangeArrowheads="1"/>
          </p:cNvSpPr>
          <p:nvPr/>
        </p:nvSpPr>
        <p:spPr bwMode="auto">
          <a:xfrm>
            <a:off x="3429000" y="3733800"/>
            <a:ext cx="5334000" cy="1828800"/>
          </a:xfrm>
          <a:prstGeom prst="rect">
            <a:avLst/>
          </a:prstGeom>
          <a:noFill/>
          <a:ln w="1270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Services that are part of the OS</a:t>
            </a:r>
          </a:p>
          <a:p>
            <a:pPr marL="419100" indent="-4191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(windowing system, command shell, etc.); </a:t>
            </a:r>
          </a:p>
          <a:p>
            <a:pPr marL="419100" indent="-4191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GB" sz="1800" b="1">
              <a:solidFill>
                <a:srgbClr val="0000CC"/>
              </a:solidFill>
            </a:endParaRPr>
          </a:p>
          <a:p>
            <a:pPr marL="419100" indent="-4191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Programming interface to the kernel </a:t>
            </a:r>
          </a:p>
          <a:p>
            <a:pPr marL="419100" indent="-4191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(compiler tool, library) is also included here.</a:t>
            </a:r>
            <a:r>
              <a:rPr lang="en-US" sz="2200" b="1">
                <a:solidFill>
                  <a:srgbClr val="0000CC"/>
                </a:solidFill>
              </a:rPr>
              <a:t> </a:t>
            </a:r>
            <a:endParaRPr lang="en-GB" sz="2200" b="1">
              <a:solidFill>
                <a:srgbClr val="0000CC"/>
              </a:solidFill>
            </a:endParaRPr>
          </a:p>
        </p:txBody>
      </p:sp>
      <p:sp>
        <p:nvSpPr>
          <p:cNvPr id="5130" name="Line 40"/>
          <p:cNvSpPr>
            <a:spLocks noChangeShapeType="1"/>
          </p:cNvSpPr>
          <p:nvPr/>
        </p:nvSpPr>
        <p:spPr bwMode="auto">
          <a:xfrm flipV="1">
            <a:off x="2971800" y="2590800"/>
            <a:ext cx="457200" cy="1524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41"/>
          <p:cNvSpPr>
            <a:spLocks noChangeShapeType="1"/>
          </p:cNvSpPr>
          <p:nvPr/>
        </p:nvSpPr>
        <p:spPr bwMode="auto">
          <a:xfrm>
            <a:off x="2971800" y="3505200"/>
            <a:ext cx="457200" cy="60960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32" name="Group 1"/>
          <p:cNvGrpSpPr>
            <a:grpSpLocks/>
          </p:cNvGrpSpPr>
          <p:nvPr/>
        </p:nvGrpSpPr>
        <p:grpSpPr bwMode="auto">
          <a:xfrm>
            <a:off x="304800" y="2514600"/>
            <a:ext cx="2667000" cy="2438400"/>
            <a:chOff x="304800" y="2514600"/>
            <a:chExt cx="2667000" cy="2438400"/>
          </a:xfrm>
        </p:grpSpPr>
        <p:sp>
          <p:nvSpPr>
            <p:cNvPr id="5133" name="Rectangle 4"/>
            <p:cNvSpPr>
              <a:spLocks noChangeArrowheads="1"/>
            </p:cNvSpPr>
            <p:nvPr/>
          </p:nvSpPr>
          <p:spPr bwMode="auto">
            <a:xfrm>
              <a:off x="457200" y="2514600"/>
              <a:ext cx="2514600" cy="609600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134" name="TextBox 5"/>
            <p:cNvSpPr txBox="1">
              <a:spLocks noChangeArrowheads="1"/>
            </p:cNvSpPr>
            <p:nvPr/>
          </p:nvSpPr>
          <p:spPr bwMode="auto">
            <a:xfrm>
              <a:off x="342900" y="2619375"/>
              <a:ext cx="2514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User Applications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457200" y="3124200"/>
              <a:ext cx="2514600" cy="609600"/>
            </a:xfrm>
            <a:prstGeom prst="rect">
              <a:avLst/>
            </a:prstGeom>
            <a:noFill/>
            <a:ln w="25400" algn="ctr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136" name="TextBox 24"/>
            <p:cNvSpPr txBox="1">
              <a:spLocks noChangeArrowheads="1"/>
            </p:cNvSpPr>
            <p:nvPr/>
          </p:nvSpPr>
          <p:spPr bwMode="auto">
            <a:xfrm>
              <a:off x="381000" y="3228975"/>
              <a:ext cx="2286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O/S Services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57200" y="3733800"/>
              <a:ext cx="2514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5138" name="TextBox 26"/>
            <p:cNvSpPr txBox="1">
              <a:spLocks noChangeArrowheads="1"/>
            </p:cNvSpPr>
            <p:nvPr/>
          </p:nvSpPr>
          <p:spPr bwMode="auto">
            <a:xfrm>
              <a:off x="304800" y="3838575"/>
              <a:ext cx="2514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Unix Kernel</a:t>
              </a:r>
            </a:p>
          </p:txBody>
        </p:sp>
        <p:sp>
          <p:nvSpPr>
            <p:cNvPr id="5139" name="Rectangle 27"/>
            <p:cNvSpPr>
              <a:spLocks noChangeArrowheads="1"/>
            </p:cNvSpPr>
            <p:nvPr/>
          </p:nvSpPr>
          <p:spPr bwMode="auto">
            <a:xfrm>
              <a:off x="457200" y="4343400"/>
              <a:ext cx="2514600" cy="6096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5140" name="TextBox 28"/>
            <p:cNvSpPr txBox="1">
              <a:spLocks noChangeArrowheads="1"/>
            </p:cNvSpPr>
            <p:nvPr/>
          </p:nvSpPr>
          <p:spPr bwMode="auto">
            <a:xfrm>
              <a:off x="381000" y="4448175"/>
              <a:ext cx="2590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Hardware Controllers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dirty="0" smtClean="0"/>
              <a:t>3.1 Linux System Architecture (</a:t>
            </a:r>
            <a:r>
              <a:rPr lang="en-GB" dirty="0" err="1" smtClean="0"/>
              <a:t>cont</a:t>
            </a:r>
            <a:r>
              <a:rPr lang="en-GB" dirty="0" smtClean="0"/>
              <a:t>)</a:t>
            </a:r>
            <a:endParaRPr lang="en-US" dirty="0" smtClean="0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64518" name="Group 6"/>
          <p:cNvGraphicFramePr>
            <a:graphicFrameLocks noGrp="1"/>
          </p:cNvGraphicFramePr>
          <p:nvPr/>
        </p:nvGraphicFramePr>
        <p:xfrm>
          <a:off x="4479925" y="2486025"/>
          <a:ext cx="207968" cy="792352"/>
        </p:xfrm>
        <a:graphic>
          <a:graphicData uri="http://schemas.openxmlformats.org/drawingml/2006/table">
            <a:tbl>
              <a:tblPr/>
              <a:tblGrid>
                <a:gridCol w="20796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L="91284" marR="91284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L="91284" marR="91284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3505200" y="2590800"/>
            <a:ext cx="5410200" cy="990600"/>
          </a:xfrm>
          <a:prstGeom prst="rect">
            <a:avLst/>
          </a:prstGeom>
          <a:noFill/>
          <a:ln w="12700">
            <a:solidFill>
              <a:srgbClr val="7030A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The kernel abstracts and mediates access to </a:t>
            </a:r>
          </a:p>
          <a:p>
            <a:pPr marL="419100" indent="-419100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the hardware resources, including the CPU. </a:t>
            </a:r>
          </a:p>
          <a:p>
            <a:pPr marL="419100" indent="-419100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The main area of interest in this lecture</a:t>
            </a:r>
            <a:r>
              <a:rPr lang="en-US" sz="2200" b="1">
                <a:solidFill>
                  <a:srgbClr val="0000CC"/>
                </a:solidFill>
              </a:rPr>
              <a:t> </a:t>
            </a:r>
            <a:endParaRPr lang="en-GB" sz="2200" b="1">
              <a:solidFill>
                <a:srgbClr val="0000CC"/>
              </a:solidFill>
            </a:endParaRPr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457200" y="4724400"/>
            <a:ext cx="8534400" cy="76200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It is comprised of all the possible physical devices in a Linux installation</a:t>
            </a:r>
          </a:p>
          <a:p>
            <a:pPr marL="419100" indent="-419100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1800" b="1">
                <a:solidFill>
                  <a:srgbClr val="0000CC"/>
                </a:solidFill>
              </a:rPr>
              <a:t>Example: CPU, memory hardware, hard disks,  network hardware, etc.</a:t>
            </a:r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V="1">
            <a:off x="2971800" y="3124200"/>
            <a:ext cx="533400" cy="0"/>
          </a:xfrm>
          <a:prstGeom prst="line">
            <a:avLst/>
          </a:prstGeom>
          <a:noFill/>
          <a:ln w="317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154" name="Line 16"/>
          <p:cNvSpPr>
            <a:spLocks noChangeShapeType="1"/>
          </p:cNvSpPr>
          <p:nvPr/>
        </p:nvSpPr>
        <p:spPr bwMode="auto">
          <a:xfrm>
            <a:off x="1828800" y="4114800"/>
            <a:ext cx="533400" cy="5334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Rectangle 17"/>
          <p:cNvSpPr>
            <a:spLocks noChangeArrowheads="1"/>
          </p:cNvSpPr>
          <p:nvPr/>
        </p:nvSpPr>
        <p:spPr bwMode="auto">
          <a:xfrm>
            <a:off x="228600" y="57912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 algn="l">
              <a:spcBef>
                <a:spcPct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2200" b="1">
                <a:solidFill>
                  <a:srgbClr val="FF0000"/>
                </a:solidFill>
              </a:rPr>
              <a:t>	Each subsystem layer can only communicate with the subsystem layers that are immediately adjacent to it</a:t>
            </a:r>
            <a:r>
              <a:rPr lang="en-US" sz="2200" b="1">
                <a:solidFill>
                  <a:srgbClr val="0000CC"/>
                </a:solidFill>
              </a:rPr>
              <a:t> </a:t>
            </a:r>
            <a:endParaRPr lang="en-GB" sz="2200" b="1">
              <a:solidFill>
                <a:srgbClr val="0000CC"/>
              </a:solidFill>
            </a:endParaRPr>
          </a:p>
        </p:txBody>
      </p:sp>
      <p:grpSp>
        <p:nvGrpSpPr>
          <p:cNvPr id="6156" name="Group 2"/>
          <p:cNvGrpSpPr>
            <a:grpSpLocks/>
          </p:cNvGrpSpPr>
          <p:nvPr/>
        </p:nvGrpSpPr>
        <p:grpSpPr bwMode="auto">
          <a:xfrm>
            <a:off x="304800" y="1676400"/>
            <a:ext cx="2667000" cy="2438400"/>
            <a:chOff x="304800" y="1676400"/>
            <a:chExt cx="2667000" cy="2438400"/>
          </a:xfrm>
        </p:grpSpPr>
        <p:grpSp>
          <p:nvGrpSpPr>
            <p:cNvPr id="6157" name="Group 1"/>
            <p:cNvGrpSpPr>
              <a:grpSpLocks/>
            </p:cNvGrpSpPr>
            <p:nvPr/>
          </p:nvGrpSpPr>
          <p:grpSpPr bwMode="auto">
            <a:xfrm>
              <a:off x="342900" y="1676400"/>
              <a:ext cx="2628900" cy="2438400"/>
              <a:chOff x="342900" y="1676400"/>
              <a:chExt cx="2628900" cy="2438400"/>
            </a:xfrm>
          </p:grpSpPr>
          <p:sp>
            <p:nvSpPr>
              <p:cNvPr id="6159" name="Rectangle 19"/>
              <p:cNvSpPr>
                <a:spLocks noChangeArrowheads="1"/>
              </p:cNvSpPr>
              <p:nvPr/>
            </p:nvSpPr>
            <p:spPr bwMode="auto">
              <a:xfrm>
                <a:off x="457200" y="1676400"/>
                <a:ext cx="2514600" cy="609600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60" name="TextBox 20"/>
              <p:cNvSpPr txBox="1">
                <a:spLocks noChangeArrowheads="1"/>
              </p:cNvSpPr>
              <p:nvPr/>
            </p:nvSpPr>
            <p:spPr bwMode="auto">
              <a:xfrm>
                <a:off x="342900" y="1781175"/>
                <a:ext cx="25146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/>
                  <a:t>User Applications</a:t>
                </a:r>
              </a:p>
            </p:txBody>
          </p:sp>
          <p:sp>
            <p:nvSpPr>
              <p:cNvPr id="6161" name="Rectangle 21"/>
              <p:cNvSpPr>
                <a:spLocks noChangeArrowheads="1"/>
              </p:cNvSpPr>
              <p:nvPr/>
            </p:nvSpPr>
            <p:spPr bwMode="auto">
              <a:xfrm>
                <a:off x="457200" y="2286000"/>
                <a:ext cx="2514600" cy="609600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62" name="TextBox 22"/>
              <p:cNvSpPr txBox="1">
                <a:spLocks noChangeArrowheads="1"/>
              </p:cNvSpPr>
              <p:nvPr/>
            </p:nvSpPr>
            <p:spPr bwMode="auto">
              <a:xfrm>
                <a:off x="381000" y="2390775"/>
                <a:ext cx="22860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/>
                  <a:t>O/S Services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457200" y="2895600"/>
                <a:ext cx="2514600" cy="609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6164" name="Rectangle 25"/>
              <p:cNvSpPr>
                <a:spLocks noChangeArrowheads="1"/>
              </p:cNvSpPr>
              <p:nvPr/>
            </p:nvSpPr>
            <p:spPr bwMode="auto">
              <a:xfrm>
                <a:off x="457200" y="3505200"/>
                <a:ext cx="2514600" cy="609600"/>
              </a:xfrm>
              <a:prstGeom prst="rect">
                <a:avLst/>
              </a:prstGeom>
              <a:noFill/>
              <a:ln w="25400" algn="ctr">
                <a:solidFill>
                  <a:srgbClr val="FFC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6165" name="TextBox 26"/>
              <p:cNvSpPr txBox="1">
                <a:spLocks noChangeArrowheads="1"/>
              </p:cNvSpPr>
              <p:nvPr/>
            </p:nvSpPr>
            <p:spPr bwMode="auto">
              <a:xfrm>
                <a:off x="381000" y="3609975"/>
                <a:ext cx="25908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GB" sz="2000"/>
                  <a:t>Hardware Controllers</a:t>
                </a:r>
              </a:p>
            </p:txBody>
          </p:sp>
        </p:grpSp>
        <p:sp>
          <p:nvSpPr>
            <p:cNvPr id="6158" name="TextBox 24"/>
            <p:cNvSpPr txBox="1">
              <a:spLocks noChangeArrowheads="1"/>
            </p:cNvSpPr>
            <p:nvPr/>
          </p:nvSpPr>
          <p:spPr bwMode="auto">
            <a:xfrm>
              <a:off x="304800" y="3000375"/>
              <a:ext cx="2514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Unix Kernel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91600" cy="1447800"/>
          </a:xfrm>
        </p:spPr>
        <p:txBody>
          <a:bodyPr/>
          <a:lstStyle/>
          <a:p>
            <a:pPr eaLnBrk="1" hangingPunct="1"/>
            <a:r>
              <a:rPr lang="en-GB" smtClean="0"/>
              <a:t>3.1 Linux System Architecture (cont)</a:t>
            </a:r>
            <a:endParaRPr lang="en-US" smtClean="0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aphicFrame>
        <p:nvGraphicFramePr>
          <p:cNvPr id="65541" name="Group 5"/>
          <p:cNvGraphicFramePr>
            <a:graphicFrameLocks noGrp="1"/>
          </p:cNvGraphicFramePr>
          <p:nvPr/>
        </p:nvGraphicFramePr>
        <p:xfrm>
          <a:off x="4479925" y="2486025"/>
          <a:ext cx="207968" cy="792352"/>
        </p:xfrm>
        <a:graphic>
          <a:graphicData uri="http://schemas.openxmlformats.org/drawingml/2006/table">
            <a:tbl>
              <a:tblPr/>
              <a:tblGrid>
                <a:gridCol w="207968"/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L="91284" marR="91284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charset="0"/>
                      </a:endParaRPr>
                    </a:p>
                  </a:txBody>
                  <a:tcPr marL="91284" marR="91284" marT="45688" marB="45688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5" name="Rectangle 16"/>
          <p:cNvSpPr>
            <a:spLocks noChangeArrowheads="1"/>
          </p:cNvSpPr>
          <p:nvPr/>
        </p:nvSpPr>
        <p:spPr bwMode="auto">
          <a:xfrm>
            <a:off x="152400" y="4572000"/>
            <a:ext cx="8839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19100" indent="-4191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GB" sz="2200" b="1">
                <a:solidFill>
                  <a:srgbClr val="0000CC"/>
                </a:solidFill>
              </a:rPr>
              <a:t>The dependencies between subsystems are from the top down</a:t>
            </a:r>
          </a:p>
          <a:p>
            <a:pPr marL="838200" lvl="1" indent="-3810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2000" b="1"/>
              <a:t> Subsystem layers pictured near the top depend on lower layers</a:t>
            </a:r>
          </a:p>
          <a:p>
            <a:pPr marL="838200" lvl="1" indent="-3810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GB" sz="2000" b="1"/>
              <a:t> Subsystems nearer the bottom do not depend on higher layers.</a:t>
            </a:r>
          </a:p>
        </p:txBody>
      </p:sp>
      <p:sp>
        <p:nvSpPr>
          <p:cNvPr id="7176" name="AutoShape 17"/>
          <p:cNvSpPr>
            <a:spLocks noChangeArrowheads="1"/>
          </p:cNvSpPr>
          <p:nvPr/>
        </p:nvSpPr>
        <p:spPr bwMode="auto">
          <a:xfrm>
            <a:off x="3657600" y="1524000"/>
            <a:ext cx="609600" cy="2667000"/>
          </a:xfrm>
          <a:prstGeom prst="downArrow">
            <a:avLst>
              <a:gd name="adj1" fmla="val 50000"/>
              <a:gd name="adj2" fmla="val 109375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7177" name="Group 1"/>
          <p:cNvGrpSpPr>
            <a:grpSpLocks/>
          </p:cNvGrpSpPr>
          <p:nvPr/>
        </p:nvGrpSpPr>
        <p:grpSpPr bwMode="auto">
          <a:xfrm>
            <a:off x="609600" y="1524000"/>
            <a:ext cx="2667000" cy="2438400"/>
            <a:chOff x="4876800" y="1371600"/>
            <a:chExt cx="2667000" cy="2438400"/>
          </a:xfrm>
        </p:grpSpPr>
        <p:sp>
          <p:nvSpPr>
            <p:cNvPr id="7178" name="Rectangle 28"/>
            <p:cNvSpPr>
              <a:spLocks noChangeArrowheads="1"/>
            </p:cNvSpPr>
            <p:nvPr/>
          </p:nvSpPr>
          <p:spPr bwMode="auto">
            <a:xfrm>
              <a:off x="5029200" y="1371600"/>
              <a:ext cx="2514600" cy="6096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7179" name="TextBox 29"/>
            <p:cNvSpPr txBox="1">
              <a:spLocks noChangeArrowheads="1"/>
            </p:cNvSpPr>
            <p:nvPr/>
          </p:nvSpPr>
          <p:spPr bwMode="auto">
            <a:xfrm>
              <a:off x="4914900" y="1476375"/>
              <a:ext cx="2514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User Applications</a:t>
              </a:r>
            </a:p>
          </p:txBody>
        </p:sp>
        <p:sp>
          <p:nvSpPr>
            <p:cNvPr id="7180" name="Rectangle 30"/>
            <p:cNvSpPr>
              <a:spLocks noChangeArrowheads="1"/>
            </p:cNvSpPr>
            <p:nvPr/>
          </p:nvSpPr>
          <p:spPr bwMode="auto">
            <a:xfrm>
              <a:off x="5029200" y="1981200"/>
              <a:ext cx="2514600" cy="6096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7181" name="TextBox 31"/>
            <p:cNvSpPr txBox="1">
              <a:spLocks noChangeArrowheads="1"/>
            </p:cNvSpPr>
            <p:nvPr/>
          </p:nvSpPr>
          <p:spPr bwMode="auto">
            <a:xfrm>
              <a:off x="4953000" y="2085975"/>
              <a:ext cx="22860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O/S Services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029200" y="2590800"/>
              <a:ext cx="2514600" cy="609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183" name="TextBox 33"/>
            <p:cNvSpPr txBox="1">
              <a:spLocks noChangeArrowheads="1"/>
            </p:cNvSpPr>
            <p:nvPr/>
          </p:nvSpPr>
          <p:spPr bwMode="auto">
            <a:xfrm>
              <a:off x="4876800" y="2695575"/>
              <a:ext cx="2514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Unix Kernel</a:t>
              </a:r>
            </a:p>
          </p:txBody>
        </p:sp>
        <p:sp>
          <p:nvSpPr>
            <p:cNvPr id="7184" name="Rectangle 34"/>
            <p:cNvSpPr>
              <a:spLocks noChangeArrowheads="1"/>
            </p:cNvSpPr>
            <p:nvPr/>
          </p:nvSpPr>
          <p:spPr bwMode="auto">
            <a:xfrm>
              <a:off x="5029200" y="3200400"/>
              <a:ext cx="2514600" cy="60960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/>
            </a:p>
          </p:txBody>
        </p:sp>
        <p:sp>
          <p:nvSpPr>
            <p:cNvPr id="7185" name="TextBox 35"/>
            <p:cNvSpPr txBox="1">
              <a:spLocks noChangeArrowheads="1"/>
            </p:cNvSpPr>
            <p:nvPr/>
          </p:nvSpPr>
          <p:spPr bwMode="auto">
            <a:xfrm>
              <a:off x="4953000" y="3305175"/>
              <a:ext cx="2590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/>
                <a:t>Hardware Controllers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457200"/>
            <a:ext cx="6470650" cy="1143000"/>
          </a:xfrm>
        </p:spPr>
        <p:txBody>
          <a:bodyPr/>
          <a:lstStyle/>
          <a:p>
            <a:pPr eaLnBrk="1" hangingPunct="1"/>
            <a:r>
              <a:rPr lang="en-GB" smtClean="0"/>
              <a:t>3.1.1 Linux Kernel </a:t>
            </a:r>
            <a:endParaRPr 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Linux kernel presents a </a:t>
            </a:r>
            <a:r>
              <a:rPr lang="en-GB" u="sng" smtClean="0"/>
              <a:t>virtual machine interface</a:t>
            </a:r>
            <a:r>
              <a:rPr lang="en-GB" smtClean="0"/>
              <a:t> to user processes (apps).</a:t>
            </a:r>
          </a:p>
          <a:p>
            <a:pPr marL="838200" lvl="1" indent="-381000" eaLnBrk="1" hangingPunct="1"/>
            <a:r>
              <a:rPr lang="en-GB" smtClean="0"/>
              <a:t> =&gt; processes do not need any knowledge of what physical hardware is installed on the computer</a:t>
            </a:r>
          </a:p>
          <a:p>
            <a:pPr marL="838200" lvl="1" indent="-381000" eaLnBrk="1" hangingPunct="1"/>
            <a:r>
              <a:rPr lang="en-GB" smtClean="0"/>
              <a:t>Linux kernel abstracts all hardware into a consistent virtual interface.</a:t>
            </a:r>
          </a:p>
          <a:p>
            <a:pPr marL="419100" indent="-419100" eaLnBrk="1" hangingPunct="1"/>
            <a:r>
              <a:rPr lang="en-GB" smtClean="0"/>
              <a:t> Linux supports </a:t>
            </a:r>
            <a:r>
              <a:rPr lang="en-GB" u="sng" smtClean="0"/>
              <a:t>multi-tasking</a:t>
            </a:r>
            <a:r>
              <a:rPr lang="en-GB" smtClean="0"/>
              <a:t> in a manner that is transparent to user processes</a:t>
            </a:r>
          </a:p>
          <a:p>
            <a:pPr marL="838200" lvl="1" indent="-381000" eaLnBrk="1" hangingPunct="1"/>
            <a:r>
              <a:rPr lang="en-GB" smtClean="0"/>
              <a:t>Each process acts as though it is the only process on the computer, with exclusive use of all hardware resources. </a:t>
            </a:r>
          </a:p>
          <a:p>
            <a:pPr marL="838200" lvl="1" indent="-381000" eaLnBrk="1" hangingPunct="1"/>
            <a:r>
              <a:rPr lang="en-GB" smtClean="0"/>
              <a:t>The kernel actually runs several processes concurrently</a:t>
            </a:r>
          </a:p>
          <a:p>
            <a:pPr marL="838200" lvl="1" indent="-381000" eaLnBrk="1" hangingPunct="1"/>
            <a:r>
              <a:rPr lang="en-GB" smtClean="0"/>
              <a:t>The kernel is responsible for mediating access to hardware resources so that each process has fair access while inter-process security is maintained</a:t>
            </a:r>
            <a:r>
              <a:rPr lang="en-US" smtClean="0"/>
              <a:t> </a:t>
            </a:r>
            <a:endParaRPr lang="en-GB" smtClean="0"/>
          </a:p>
        </p:txBody>
      </p:sp>
      <p:grpSp>
        <p:nvGrpSpPr>
          <p:cNvPr id="8196" name="Group 1"/>
          <p:cNvGrpSpPr>
            <a:grpSpLocks/>
          </p:cNvGrpSpPr>
          <p:nvPr/>
        </p:nvGrpSpPr>
        <p:grpSpPr bwMode="auto">
          <a:xfrm>
            <a:off x="6759575" y="152400"/>
            <a:ext cx="2155825" cy="990600"/>
            <a:chOff x="5464628" y="381000"/>
            <a:chExt cx="2155371" cy="990600"/>
          </a:xfrm>
        </p:grpSpPr>
        <p:sp>
          <p:nvSpPr>
            <p:cNvPr id="8197" name="Rectangle 28"/>
            <p:cNvSpPr>
              <a:spLocks noChangeArrowheads="1"/>
            </p:cNvSpPr>
            <p:nvPr/>
          </p:nvSpPr>
          <p:spPr bwMode="auto">
            <a:xfrm>
              <a:off x="5587792" y="428624"/>
              <a:ext cx="2032207" cy="22905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 sz="1400"/>
            </a:p>
          </p:txBody>
        </p:sp>
        <p:sp>
          <p:nvSpPr>
            <p:cNvPr id="8198" name="TextBox 29"/>
            <p:cNvSpPr txBox="1">
              <a:spLocks noChangeArrowheads="1"/>
            </p:cNvSpPr>
            <p:nvPr/>
          </p:nvSpPr>
          <p:spPr bwMode="auto">
            <a:xfrm>
              <a:off x="5495419" y="381000"/>
              <a:ext cx="2032207" cy="22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/>
                <a:t>User Applications</a:t>
              </a:r>
            </a:p>
          </p:txBody>
        </p:sp>
        <p:sp>
          <p:nvSpPr>
            <p:cNvPr id="8199" name="Rectangle 30"/>
            <p:cNvSpPr>
              <a:spLocks noChangeArrowheads="1"/>
            </p:cNvSpPr>
            <p:nvPr/>
          </p:nvSpPr>
          <p:spPr bwMode="auto">
            <a:xfrm>
              <a:off x="5587792" y="653701"/>
              <a:ext cx="2032207" cy="22905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 sz="1400"/>
            </a:p>
          </p:txBody>
        </p:sp>
        <p:sp>
          <p:nvSpPr>
            <p:cNvPr id="8200" name="TextBox 31"/>
            <p:cNvSpPr txBox="1">
              <a:spLocks noChangeArrowheads="1"/>
            </p:cNvSpPr>
            <p:nvPr/>
          </p:nvSpPr>
          <p:spPr bwMode="auto">
            <a:xfrm>
              <a:off x="5526210" y="609600"/>
              <a:ext cx="1847461" cy="22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/>
                <a:t>O/S Services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588427" y="879475"/>
              <a:ext cx="2031572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GB" sz="1400"/>
            </a:p>
          </p:txBody>
        </p:sp>
        <p:sp>
          <p:nvSpPr>
            <p:cNvPr id="8202" name="TextBox 33"/>
            <p:cNvSpPr txBox="1">
              <a:spLocks noChangeArrowheads="1"/>
            </p:cNvSpPr>
            <p:nvPr/>
          </p:nvSpPr>
          <p:spPr bwMode="auto">
            <a:xfrm>
              <a:off x="5464628" y="838200"/>
              <a:ext cx="2032207" cy="22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/>
                <a:t>Unix Kernel</a:t>
              </a:r>
            </a:p>
          </p:txBody>
        </p:sp>
        <p:sp>
          <p:nvSpPr>
            <p:cNvPr id="8203" name="Rectangle 34"/>
            <p:cNvSpPr>
              <a:spLocks noChangeArrowheads="1"/>
            </p:cNvSpPr>
            <p:nvPr/>
          </p:nvSpPr>
          <p:spPr bwMode="auto">
            <a:xfrm>
              <a:off x="5587792" y="1142546"/>
              <a:ext cx="2032207" cy="229054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GB" sz="1400"/>
            </a:p>
          </p:txBody>
        </p:sp>
        <p:sp>
          <p:nvSpPr>
            <p:cNvPr id="8204" name="TextBox 35"/>
            <p:cNvSpPr txBox="1">
              <a:spLocks noChangeArrowheads="1"/>
            </p:cNvSpPr>
            <p:nvPr/>
          </p:nvSpPr>
          <p:spPr bwMode="auto">
            <a:xfrm>
              <a:off x="5526210" y="1105491"/>
              <a:ext cx="2093789" cy="229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1400"/>
                <a:t>Hardware Controllers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GB" smtClean="0"/>
              <a:t>3.1.2 Overview of the Kernel Structure 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Linux Kernel is composed of </a:t>
            </a:r>
            <a:r>
              <a:rPr lang="en-GB" smtClean="0">
                <a:solidFill>
                  <a:srgbClr val="FF0000"/>
                </a:solidFill>
              </a:rPr>
              <a:t>five</a:t>
            </a:r>
            <a:r>
              <a:rPr lang="en-GB" smtClean="0"/>
              <a:t> main subsystems: </a:t>
            </a:r>
          </a:p>
          <a:p>
            <a:pPr marL="838200" lvl="1" indent="-381000" eaLnBrk="1" hangingPunct="1"/>
            <a:r>
              <a:rPr lang="en-GB" smtClean="0"/>
              <a:t>Process Scheduler (SCHED) </a:t>
            </a:r>
          </a:p>
          <a:p>
            <a:pPr marL="838200" lvl="1" indent="-381000" eaLnBrk="1" hangingPunct="1"/>
            <a:r>
              <a:rPr lang="en-GB" smtClean="0"/>
              <a:t>Memory Manager (MM) </a:t>
            </a:r>
          </a:p>
          <a:p>
            <a:pPr marL="838200" lvl="1" indent="-381000" eaLnBrk="1" hangingPunct="1"/>
            <a:r>
              <a:rPr lang="en-GB" smtClean="0"/>
              <a:t>Virtual File System (VFS) </a:t>
            </a:r>
          </a:p>
          <a:p>
            <a:pPr marL="838200" lvl="1" indent="-381000" eaLnBrk="1" hangingPunct="1"/>
            <a:r>
              <a:rPr lang="en-GB" smtClean="0"/>
              <a:t>Network Interface (NET) </a:t>
            </a:r>
          </a:p>
          <a:p>
            <a:pPr marL="838200" lvl="1" indent="-381000" eaLnBrk="1" hangingPunct="1"/>
            <a:r>
              <a:rPr lang="en-GB" smtClean="0"/>
              <a:t>Inter-Process Communication (IPC)</a:t>
            </a:r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</a:t>
            </a:r>
          </a:p>
        </p:txBody>
      </p:sp>
      <p:grpSp>
        <p:nvGrpSpPr>
          <p:cNvPr id="9220" name="Group 17"/>
          <p:cNvGrpSpPr>
            <a:grpSpLocks/>
          </p:cNvGrpSpPr>
          <p:nvPr/>
        </p:nvGrpSpPr>
        <p:grpSpPr bwMode="auto">
          <a:xfrm>
            <a:off x="5105400" y="3657600"/>
            <a:ext cx="3962400" cy="3124200"/>
            <a:chOff x="1008" y="2352"/>
            <a:chExt cx="2496" cy="1968"/>
          </a:xfrm>
        </p:grpSpPr>
        <p:sp>
          <p:nvSpPr>
            <p:cNvPr id="9222" name="Rectangle 1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3" name="Rectangle 5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4" name="Text Box 6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800"/>
                <a:t>Memory Management (MM)</a:t>
              </a:r>
              <a:endParaRPr lang="en-US" sz="1800"/>
            </a:p>
          </p:txBody>
        </p:sp>
        <p:sp>
          <p:nvSpPr>
            <p:cNvPr id="9225" name="Rectangle 7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6" name="Text Box 8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800"/>
                <a:t>Virtual File System (VFS)</a:t>
              </a:r>
              <a:endParaRPr lang="en-US" sz="1800"/>
            </a:p>
          </p:txBody>
        </p:sp>
        <p:sp>
          <p:nvSpPr>
            <p:cNvPr id="9227" name="Rectangle 9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28" name="Text Box 10"/>
            <p:cNvSpPr txBox="1">
              <a:spLocks noChangeArrowheads="1"/>
            </p:cNvSpPr>
            <p:nvPr/>
          </p:nvSpPr>
          <p:spPr bwMode="auto">
            <a:xfrm>
              <a:off x="1248" y="3600"/>
              <a:ext cx="19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800"/>
                <a:t>Network Interface (NET)</a:t>
              </a:r>
              <a:endParaRPr lang="en-US" sz="1800"/>
            </a:p>
          </p:txBody>
        </p:sp>
        <p:sp>
          <p:nvSpPr>
            <p:cNvPr id="9229" name="Rectangle 11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0" name="Text Box 12"/>
            <p:cNvSpPr txBox="1">
              <a:spLocks noChangeArrowheads="1"/>
            </p:cNvSpPr>
            <p:nvPr/>
          </p:nvSpPr>
          <p:spPr bwMode="auto">
            <a:xfrm>
              <a:off x="1248" y="2592"/>
              <a:ext cx="19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800"/>
                <a:t>Process Scheduler (SCHED)</a:t>
              </a:r>
              <a:endParaRPr lang="en-US" sz="1800"/>
            </a:p>
          </p:txBody>
        </p:sp>
        <p:sp>
          <p:nvSpPr>
            <p:cNvPr id="9231" name="Rectangle 13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32" name="Text Box 14"/>
            <p:cNvSpPr txBox="1">
              <a:spLocks noChangeArrowheads="1"/>
            </p:cNvSpPr>
            <p:nvPr/>
          </p:nvSpPr>
          <p:spPr bwMode="auto">
            <a:xfrm>
              <a:off x="1248" y="3936"/>
              <a:ext cx="19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800"/>
                <a:t>Inter-Process Comm. (IPC))</a:t>
              </a:r>
              <a:endParaRPr lang="en-US" sz="1800"/>
            </a:p>
          </p:txBody>
        </p:sp>
        <p:sp>
          <p:nvSpPr>
            <p:cNvPr id="9233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100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400" b="1">
                  <a:solidFill>
                    <a:srgbClr val="CC0000"/>
                  </a:solidFill>
                </a:rPr>
                <a:t>Linux KERNEL</a:t>
              </a:r>
              <a:endParaRPr lang="en-US" sz="1400" b="1">
                <a:solidFill>
                  <a:srgbClr val="CC0000"/>
                </a:solidFill>
              </a:endParaRPr>
            </a:p>
          </p:txBody>
        </p:sp>
      </p:grpSp>
      <p:pic>
        <p:nvPicPr>
          <p:cNvPr id="9221" name="Picture 4" descr="E:\nci\opsys2\y2opsys2\Conceptual Architecture of the Linux Kernel_files\layer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762000"/>
          </a:xfrm>
        </p:spPr>
        <p:txBody>
          <a:bodyPr/>
          <a:lstStyle/>
          <a:p>
            <a:pPr eaLnBrk="1" hangingPunct="1"/>
            <a:r>
              <a:rPr lang="en-GB" smtClean="0"/>
              <a:t>3.1.2 Overview of the Kernel Structure 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Process Scheduler (SCHED) </a:t>
            </a:r>
          </a:p>
          <a:p>
            <a:pPr marL="838200" lvl="1" indent="-381000" eaLnBrk="1" hangingPunct="1"/>
            <a:r>
              <a:rPr lang="en-GB" smtClean="0">
                <a:solidFill>
                  <a:srgbClr val="FF0000"/>
                </a:solidFill>
              </a:rPr>
              <a:t>GOAL: T</a:t>
            </a:r>
            <a:r>
              <a:rPr lang="en-GB" i="1" smtClean="0">
                <a:solidFill>
                  <a:srgbClr val="FF0000"/>
                </a:solidFill>
              </a:rPr>
              <a:t>o control access to the computer's CPU(s).</a:t>
            </a:r>
            <a:r>
              <a:rPr lang="en-GB" smtClean="0"/>
              <a:t> This includes not only access by user processes, but also access for other kernel subsystems</a:t>
            </a:r>
            <a:r>
              <a:rPr lang="en-US" smtClean="0"/>
              <a:t> </a:t>
            </a:r>
          </a:p>
          <a:p>
            <a:pPr marL="838200" lvl="1" indent="-381000" eaLnBrk="1" hangingPunct="1"/>
            <a:r>
              <a:rPr lang="en-GB" smtClean="0"/>
              <a:t>The scheduler enforces a policy that ensures that:</a:t>
            </a:r>
          </a:p>
          <a:p>
            <a:pPr marL="1257300" lvl="2" indent="-342900" eaLnBrk="1" hangingPunct="1"/>
            <a:r>
              <a:rPr lang="en-GB" smtClean="0"/>
              <a:t>processes will have fair access to the CPU</a:t>
            </a:r>
          </a:p>
          <a:p>
            <a:pPr marL="1257300" lvl="2" indent="-342900" eaLnBrk="1" hangingPunct="1"/>
            <a:r>
              <a:rPr lang="en-GB" smtClean="0"/>
              <a:t>necessary hardware actions are performed by the kernel on time.</a:t>
            </a:r>
            <a:r>
              <a:rPr lang="en-GB" sz="2000" smtClean="0">
                <a:solidFill>
                  <a:srgbClr val="0000CC"/>
                </a:solidFill>
              </a:rPr>
              <a:t> </a:t>
            </a:r>
            <a:endParaRPr lang="en-GB" smtClean="0"/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362200" y="3810000"/>
            <a:ext cx="3733800" cy="2819400"/>
            <a:chOff x="1008" y="2352"/>
            <a:chExt cx="2496" cy="1968"/>
          </a:xfrm>
        </p:grpSpPr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Memory Management (MM)</a:t>
              </a:r>
              <a:endParaRPr 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Virtual File System (VFS)</a:t>
              </a:r>
              <a:endParaRPr 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1248" y="3600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Network Interface (NET)</a:t>
              </a:r>
              <a:endParaRPr lang="en-US"/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3" name="Text Box 13"/>
            <p:cNvSpPr txBox="1">
              <a:spLocks noChangeArrowheads="1"/>
            </p:cNvSpPr>
            <p:nvPr/>
          </p:nvSpPr>
          <p:spPr bwMode="auto">
            <a:xfrm>
              <a:off x="1248" y="2592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Process Scheduler (SCHED)</a:t>
              </a:r>
              <a:endParaRPr lang="en-US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1248" y="3935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Inter-Process Comm. (IPC))</a:t>
              </a:r>
              <a:endParaRPr lang="en-US"/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400" b="1">
                  <a:solidFill>
                    <a:srgbClr val="CC0000"/>
                  </a:solidFill>
                </a:rPr>
                <a:t>KERNEL</a:t>
              </a:r>
              <a:endParaRPr lang="en-US" sz="14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534400" cy="838200"/>
          </a:xfrm>
        </p:spPr>
        <p:txBody>
          <a:bodyPr/>
          <a:lstStyle/>
          <a:p>
            <a:pPr eaLnBrk="1" hangingPunct="1"/>
            <a:r>
              <a:rPr lang="en-GB" smtClean="0"/>
              <a:t>3.1.2 Overview of the Kernel Structure 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876800"/>
          </a:xfrm>
        </p:spPr>
        <p:txBody>
          <a:bodyPr/>
          <a:lstStyle/>
          <a:p>
            <a:pPr marL="419100" indent="-419100" eaLnBrk="1" hangingPunct="1"/>
            <a:r>
              <a:rPr lang="en-GB" smtClean="0"/>
              <a:t>Memory Manager (MM) </a:t>
            </a:r>
          </a:p>
          <a:p>
            <a:pPr marL="838200" lvl="1" indent="-381000" eaLnBrk="1" hangingPunct="1"/>
            <a:r>
              <a:rPr lang="en-GB" i="1" smtClean="0">
                <a:solidFill>
                  <a:srgbClr val="FF0000"/>
                </a:solidFill>
              </a:rPr>
              <a:t>GOAL: responsible for controlling process access to the hardware memory resources</a:t>
            </a:r>
            <a:r>
              <a:rPr lang="en-GB" smtClean="0">
                <a:solidFill>
                  <a:srgbClr val="FF0000"/>
                </a:solidFill>
              </a:rPr>
              <a:t>.</a:t>
            </a:r>
            <a:r>
              <a:rPr lang="en-US" smtClean="0"/>
              <a:t> </a:t>
            </a:r>
            <a:endParaRPr lang="en-GB" smtClean="0"/>
          </a:p>
          <a:p>
            <a:pPr marL="838200" lvl="1" indent="-381000" eaLnBrk="1" hangingPunct="1"/>
            <a:r>
              <a:rPr lang="en-GB" smtClean="0"/>
              <a:t>Permits multiple processes to share the main memory</a:t>
            </a:r>
          </a:p>
          <a:p>
            <a:pPr marL="838200" lvl="1" indent="-381000" eaLnBrk="1" hangingPunct="1"/>
            <a:r>
              <a:rPr lang="en-GB" smtClean="0"/>
              <a:t>Supports the virtual memory (VM)</a:t>
            </a:r>
          </a:p>
          <a:p>
            <a:pPr marL="1257300" lvl="2" indent="-342900" eaLnBrk="1" hangingPunct="1"/>
            <a:r>
              <a:rPr lang="en-GB" smtClean="0"/>
              <a:t>VM supports processes that use more memory than is available. </a:t>
            </a:r>
          </a:p>
          <a:p>
            <a:pPr marL="1257300" lvl="2" indent="-342900" eaLnBrk="1" hangingPunct="1"/>
            <a:r>
              <a:rPr lang="en-GB" smtClean="0"/>
              <a:t>Unused memory info is swapped out to persistent storage using the file system. Later on it is swapped back in the memory when needed. </a:t>
            </a:r>
          </a:p>
          <a:p>
            <a:pPr marL="419100" indent="-419100" eaLnBrk="1" hangingPunct="1">
              <a:buFont typeface="Wingdings" pitchFamily="2" charset="2"/>
              <a:buNone/>
            </a:pPr>
            <a:r>
              <a:rPr lang="en-GB" smtClean="0"/>
              <a:t> 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2362200" y="3962400"/>
            <a:ext cx="3733800" cy="2819400"/>
            <a:chOff x="1008" y="2352"/>
            <a:chExt cx="2496" cy="1968"/>
          </a:xfrm>
        </p:grpSpPr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1008" y="2352"/>
              <a:ext cx="2496" cy="1968"/>
            </a:xfrm>
            <a:prstGeom prst="rect">
              <a:avLst/>
            </a:prstGeom>
            <a:solidFill>
              <a:srgbClr val="D0D3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1248" y="2880"/>
              <a:ext cx="2016" cy="33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1248" y="2928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Memory Management (MM)</a:t>
              </a:r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1248" y="3216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1248" y="3264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Virtual File System (VFS)</a:t>
              </a:r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248" y="3552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1248" y="3600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Network Interface (NET)</a:t>
              </a:r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1248" y="2544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1248" y="2592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Process Scheduler (SCHED)</a:t>
              </a:r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1248" y="3888"/>
              <a:ext cx="2016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248" y="3935"/>
              <a:ext cx="1968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/>
                <a:t>Inter-Process Comm. (IPC))</a:t>
              </a:r>
              <a:endParaRPr lang="en-US"/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008" y="2352"/>
              <a:ext cx="81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GB" sz="1400" b="1">
                  <a:solidFill>
                    <a:srgbClr val="CC0000"/>
                  </a:solidFill>
                </a:rPr>
                <a:t>KERNEL</a:t>
              </a:r>
              <a:endParaRPr lang="en-US" sz="1400" b="1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6504</TotalTime>
  <Words>2168</Words>
  <Application>Microsoft Office PowerPoint</Application>
  <PresentationFormat>On-screen Show (4:3)</PresentationFormat>
  <Paragraphs>280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Pixel</vt:lpstr>
      <vt:lpstr>Operating Systems</vt:lpstr>
      <vt:lpstr>Topics covered in this lecture </vt:lpstr>
      <vt:lpstr>3.1 Linux System Architecture </vt:lpstr>
      <vt:lpstr>3.1 Linux System Architecture (cont)</vt:lpstr>
      <vt:lpstr>3.1 Linux System Architecture (cont)</vt:lpstr>
      <vt:lpstr>3.1.1 Linux Kernel </vt:lpstr>
      <vt:lpstr>3.1.2 Overview of the Kernel Structure </vt:lpstr>
      <vt:lpstr>3.1.2 Overview of the Kernel Structure </vt:lpstr>
      <vt:lpstr>3.1.2 Overview of the Kernel Structure </vt:lpstr>
      <vt:lpstr>3.1.2 Overview of the Kernel Structure </vt:lpstr>
      <vt:lpstr>3.1.2 Overview of the Kernel Structure </vt:lpstr>
      <vt:lpstr>3.1.2 Overview of the Kernel Structure </vt:lpstr>
      <vt:lpstr>3.1.3 Kernel’s Data Structures </vt:lpstr>
      <vt:lpstr>3.1.3 Kernel’s Data Structures </vt:lpstr>
      <vt:lpstr>3.1.3 Kernel’s Data Structures </vt:lpstr>
      <vt:lpstr>3.1.3 Kernel’s Data Structures </vt:lpstr>
      <vt:lpstr>3.1.3 Kernel’s Data Structures </vt:lpstr>
      <vt:lpstr>3.2 Windows NT Architecture (2000/XP)</vt:lpstr>
      <vt:lpstr>3.2 Windows NT Architecture (2000/XP)</vt:lpstr>
      <vt:lpstr>3.2 Windows NT Architecture (2000/XP)</vt:lpstr>
      <vt:lpstr>3.2 Windows NT Architecture (2000/XP) </vt:lpstr>
      <vt:lpstr>3.2 Windows NT Architecture (2000/XP)</vt:lpstr>
      <vt:lpstr>3.2 Windows NT Architecture (2000/XP) </vt:lpstr>
      <vt:lpstr>3.2 Windows NT Architecture (2000/XP) </vt:lpstr>
      <vt:lpstr>3.2 Windows NT Architecture (2000/XP)</vt:lpstr>
      <vt:lpstr>3.2 Windows NT Architecture (2000/XP) </vt:lpstr>
      <vt:lpstr>Learning Outcome </vt:lpstr>
    </vt:vector>
  </TitlesOfParts>
  <Company>nci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cmuntean</dc:creator>
  <cp:lastModifiedBy>Christina Hava Muntean</cp:lastModifiedBy>
  <cp:revision>65</cp:revision>
  <dcterms:created xsi:type="dcterms:W3CDTF">2008-08-27T11:08:12Z</dcterms:created>
  <dcterms:modified xsi:type="dcterms:W3CDTF">2014-02-03T15:47:43Z</dcterms:modified>
</cp:coreProperties>
</file>