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61" r:id="rId4"/>
    <p:sldId id="282" r:id="rId5"/>
    <p:sldId id="308" r:id="rId6"/>
    <p:sldId id="309" r:id="rId7"/>
    <p:sldId id="262" r:id="rId8"/>
    <p:sldId id="327" r:id="rId9"/>
    <p:sldId id="310" r:id="rId10"/>
    <p:sldId id="311" r:id="rId11"/>
    <p:sldId id="312" r:id="rId12"/>
    <p:sldId id="313" r:id="rId13"/>
    <p:sldId id="330" r:id="rId14"/>
    <p:sldId id="314" r:id="rId15"/>
    <p:sldId id="332" r:id="rId16"/>
    <p:sldId id="315" r:id="rId17"/>
    <p:sldId id="316" r:id="rId18"/>
    <p:sldId id="317" r:id="rId19"/>
    <p:sldId id="318" r:id="rId20"/>
    <p:sldId id="333" r:id="rId21"/>
    <p:sldId id="283" r:id="rId22"/>
    <p:sldId id="319" r:id="rId23"/>
    <p:sldId id="334" r:id="rId24"/>
    <p:sldId id="320" r:id="rId25"/>
    <p:sldId id="321" r:id="rId26"/>
    <p:sldId id="335" r:id="rId27"/>
    <p:sldId id="322" r:id="rId28"/>
    <p:sldId id="323" r:id="rId29"/>
    <p:sldId id="336" r:id="rId30"/>
    <p:sldId id="284" r:id="rId31"/>
    <p:sldId id="28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9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CD7F12-E15F-4250-82C4-DC75035BA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50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90E01-22F7-4BB6-9C4D-94FD6E524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FE45A-F97A-4045-B22C-16848083CF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C5E33-09B8-4439-A3FF-424047990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C527B-F961-4B60-906D-E994BB65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E8E92-9787-43E5-96EF-22B235F2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806D-786D-4330-A88D-5E8329391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B8DF4-D862-4077-82D1-D1D0BBEB3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8323-9E2B-463E-B5F6-662F1A6BC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7DD04-5C39-46ED-9D95-2266E1E49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1EC8-D338-4339-86A9-62E765455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0DFE5-3EE6-43CD-88ED-66B67AACA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C3C99-5C61-43A0-A03C-D2E5115EC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4F5ED6E-12EF-49C9-924C-7969A7E4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1000"/>
              <a:t>© Dr. Cristina Muntean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 Allocation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smtClean="0"/>
              <a:t>Dr. Cristina Muntean</a:t>
            </a:r>
          </a:p>
          <a:p>
            <a:pPr algn="ctr" eaLnBrk="1" hangingPunct="1">
              <a:lnSpc>
                <a:spcPct val="90000"/>
              </a:lnSpc>
            </a:pPr>
            <a:r>
              <a:rPr lang="en-IE" sz="2100" smtClean="0"/>
              <a:t>cmuntean@ncirl.ie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For deadlock to occur the following  </a:t>
            </a:r>
            <a:r>
              <a:rPr lang="en-GB" u="sng" smtClean="0"/>
              <a:t>four conditions</a:t>
            </a:r>
            <a:r>
              <a:rPr lang="en-GB" smtClean="0"/>
              <a:t> </a:t>
            </a:r>
            <a:r>
              <a:rPr lang="en-GB" u="sng" smtClean="0"/>
              <a:t>must exist</a:t>
            </a:r>
            <a:r>
              <a:rPr lang="en-GB" smtClean="0"/>
              <a:t>:</a:t>
            </a:r>
            <a:endParaRPr lang="en-GB" i="1" smtClean="0"/>
          </a:p>
          <a:p>
            <a:pPr eaLnBrk="1" hangingPunct="1"/>
            <a:r>
              <a:rPr lang="en-GB" i="1" smtClean="0"/>
              <a:t>3) Hold and Wait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a process acquires some resources and then hold them while it tries to acquire more resources </a:t>
            </a:r>
            <a:endParaRPr lang="en-GB" i="1" smtClean="0"/>
          </a:p>
          <a:p>
            <a:pPr eaLnBrk="1" hangingPunct="1"/>
            <a:r>
              <a:rPr lang="en-GB" i="1" smtClean="0"/>
              <a:t>4) Circular Wait</a:t>
            </a:r>
            <a:r>
              <a:rPr lang="en-GB" smtClean="0"/>
              <a:t>  </a:t>
            </a:r>
          </a:p>
          <a:p>
            <a:pPr lvl="1" eaLnBrk="1" hangingPunct="1"/>
            <a:r>
              <a:rPr lang="en-GB" smtClean="0"/>
              <a:t>A circular chain of two or more processes exist. Each process waiting for a resource held by the next member of the chain</a:t>
            </a:r>
          </a:p>
          <a:p>
            <a:pPr lvl="1" eaLnBrk="1" hangingPunct="1"/>
            <a:r>
              <a:rPr lang="en-GB" smtClean="0"/>
              <a:t>Process A has resources required by process B which has resources required by Process C which has resources required by Process A</a:t>
            </a:r>
            <a:r>
              <a:rPr lang="en-GB" sz="2400" smtClean="0">
                <a:solidFill>
                  <a:srgbClr val="0000CC"/>
                </a:solidFill>
              </a:rPr>
              <a:t>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0"/>
            <a:ext cx="1733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133600" y="6005513"/>
            <a:ext cx="562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2000" b="1">
                <a:solidFill>
                  <a:srgbClr val="CC0000"/>
                </a:solidFill>
              </a:rPr>
              <a:t>All four conditions are required for deadlock!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6172200" y="4513263"/>
          <a:ext cx="2819400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itmap Image" r:id="rId3" imgW="3419952" imgH="2657846" progId="Paint.Picture">
                  <p:embed/>
                </p:oleObj>
              </mc:Choice>
              <mc:Fallback>
                <p:oleObj name="Bitmap Image" r:id="rId3" imgW="3419952" imgH="265784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13263"/>
                        <a:ext cx="2819400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Resource Allocation Graph</a:t>
            </a:r>
            <a:endParaRPr lang="en-GB" i="1" smtClean="0">
              <a:solidFill>
                <a:srgbClr val="CC0000"/>
              </a:solidFill>
            </a:endParaRPr>
          </a:p>
          <a:p>
            <a:pPr eaLnBrk="1" hangingPunct="1"/>
            <a:r>
              <a:rPr lang="en-GB" smtClean="0"/>
              <a:t>These 4 conditions can be modelled using directed graphs:</a:t>
            </a:r>
          </a:p>
          <a:p>
            <a:pPr lvl="1" eaLnBrk="1" hangingPunct="1"/>
            <a:r>
              <a:rPr lang="en-GB" smtClean="0"/>
              <a:t>Processes, shown as </a:t>
            </a:r>
            <a:r>
              <a:rPr lang="en-GB" i="1" smtClean="0"/>
              <a:t>circles</a:t>
            </a:r>
            <a:r>
              <a:rPr lang="en-GB" smtClean="0"/>
              <a:t> (node)</a:t>
            </a:r>
          </a:p>
          <a:p>
            <a:pPr lvl="1" eaLnBrk="1" hangingPunct="1"/>
            <a:r>
              <a:rPr lang="en-GB" smtClean="0"/>
              <a:t>Resources, shown as </a:t>
            </a:r>
            <a:r>
              <a:rPr lang="en-GB" i="1" smtClean="0"/>
              <a:t>squares</a:t>
            </a:r>
            <a:r>
              <a:rPr lang="en-GB" smtClean="0"/>
              <a:t> (node)</a:t>
            </a:r>
            <a:endParaRPr lang="en-GB" i="1" smtClean="0"/>
          </a:p>
          <a:p>
            <a:pPr lvl="1" eaLnBrk="1" hangingPunct="1"/>
            <a:r>
              <a:rPr lang="en-GB" i="1" smtClean="0"/>
              <a:t>Arc directed from a resource to a process</a:t>
            </a:r>
            <a:r>
              <a:rPr lang="en-GB" smtClean="0"/>
              <a:t> (the resource has been previously requested by the process, granted to process, and it is currently held by that process) </a:t>
            </a:r>
          </a:p>
          <a:p>
            <a:pPr lvl="2" eaLnBrk="1" hangingPunct="1"/>
            <a:r>
              <a:rPr lang="en-GB" smtClean="0"/>
              <a:t>e.g. resource R is allocated to process A</a:t>
            </a:r>
            <a:endParaRPr lang="en-GB" i="1" smtClean="0"/>
          </a:p>
          <a:p>
            <a:pPr lvl="1" eaLnBrk="1" hangingPunct="1"/>
            <a:r>
              <a:rPr lang="en-GB" i="1" smtClean="0"/>
              <a:t>Arc directed from a process to a resource</a:t>
            </a:r>
            <a:r>
              <a:rPr lang="en-GB" smtClean="0"/>
              <a:t> (the process is currently blocked waiting for that resource)</a:t>
            </a:r>
          </a:p>
          <a:p>
            <a:pPr lvl="2" eaLnBrk="1" hangingPunct="1"/>
            <a:r>
              <a:rPr lang="en-GB" smtClean="0"/>
              <a:t>e.g. process B is waiting for resource 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Resource Allocation Graph</a:t>
            </a:r>
            <a:endParaRPr lang="en-GB" i="1" smtClean="0">
              <a:solidFill>
                <a:srgbClr val="CC0000"/>
              </a:solidFill>
            </a:endParaRPr>
          </a:p>
          <a:p>
            <a:pPr eaLnBrk="1" hangingPunct="1"/>
            <a:r>
              <a:rPr lang="en-GB" smtClean="0"/>
              <a:t>If a closed loop or a cycle appears in this graph representation   =&gt;  DEADLOCK</a:t>
            </a:r>
          </a:p>
          <a:p>
            <a:pPr eaLnBrk="1" hangingPunct="1"/>
            <a:endParaRPr lang="en-IE" smtClean="0"/>
          </a:p>
          <a:p>
            <a:pPr eaLnBrk="1" hangingPunct="1"/>
            <a:r>
              <a:rPr lang="en-IE" smtClean="0"/>
              <a:t>Example 1</a:t>
            </a:r>
            <a:r>
              <a:rPr lang="en-GB" smtClean="0"/>
              <a:t> (deadlock)</a:t>
            </a:r>
          </a:p>
          <a:p>
            <a:pPr lvl="1" eaLnBrk="1" hangingPunct="1"/>
            <a:r>
              <a:rPr lang="en-GB" smtClean="0"/>
              <a:t>Process D is waiting on/ will request res. T, </a:t>
            </a:r>
          </a:p>
          <a:p>
            <a:pPr lvl="1" eaLnBrk="1" hangingPunct="1"/>
            <a:r>
              <a:rPr lang="en-GB" smtClean="0"/>
              <a:t>Res. T is allocated to process C / Process C holds Res. T</a:t>
            </a:r>
          </a:p>
          <a:p>
            <a:pPr lvl="1" eaLnBrk="1" hangingPunct="1"/>
            <a:r>
              <a:rPr lang="en-GB" smtClean="0"/>
              <a:t>Process C is waiting on res. U,</a:t>
            </a:r>
          </a:p>
          <a:p>
            <a:pPr lvl="1" eaLnBrk="1" hangingPunct="1"/>
            <a:r>
              <a:rPr lang="en-GB" smtClean="0"/>
              <a:t>Res. U is allocated to process D!</a:t>
            </a:r>
          </a:p>
          <a:p>
            <a:pPr lvl="1" eaLnBrk="1" hangingPunct="1"/>
            <a:endParaRPr lang="en-GB" smtClean="0"/>
          </a:p>
          <a:p>
            <a:pPr lvl="1" eaLnBrk="1" hangingPunct="1"/>
            <a:r>
              <a:rPr lang="en-GB" smtClean="0"/>
              <a:t>Closed loop T-C-U-D-T =&gt; DEADLOCK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8013"/>
            <a:ext cx="31242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Exercise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Consider two processes P1</a:t>
            </a:r>
            <a:r>
              <a:rPr lang="ga-IE" smtClean="0"/>
              <a:t> </a:t>
            </a:r>
            <a:r>
              <a:rPr lang="en-GB" smtClean="0"/>
              <a:t>and P2 which compete for 2 resources R1 and R2.  P1 acquires R1 and R2 and runs for 20 minutes. </a:t>
            </a: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    P2 cannot run without the resources they require and so are blocked. </a:t>
            </a: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     Is this a deadlock?    Explain your answer</a:t>
            </a:r>
            <a:r>
              <a:rPr lang="en-US" smtClean="0"/>
              <a:t> </a:t>
            </a:r>
            <a:r>
              <a:rPr lang="en-GB" smtClean="0"/>
              <a:t>. </a:t>
            </a:r>
          </a:p>
          <a:p>
            <a:pPr marL="419100" indent="-419100" eaLnBrk="1" hangingPunct="1"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Handling Deadlock</a:t>
            </a:r>
            <a:endParaRPr lang="en-GB" i="1" smtClean="0">
              <a:solidFill>
                <a:srgbClr val="CC0000"/>
              </a:solidFill>
            </a:endParaRPr>
          </a:p>
          <a:p>
            <a:pPr eaLnBrk="1" hangingPunct="1"/>
            <a:r>
              <a:rPr lang="en-GB" smtClean="0"/>
              <a:t>There are four approaches for handling deadlock                   </a:t>
            </a:r>
            <a:endParaRPr lang="en-GB" i="1" smtClean="0"/>
          </a:p>
          <a:p>
            <a:pPr lvl="1" eaLnBrk="1" hangingPunct="1">
              <a:spcBef>
                <a:spcPct val="50000"/>
              </a:spcBef>
            </a:pPr>
            <a:r>
              <a:rPr lang="en-GB" i="1" smtClean="0"/>
              <a:t>Deadlock prevention</a:t>
            </a:r>
            <a:r>
              <a:rPr lang="en-GB" smtClean="0"/>
              <a:t> - attempts to deny one of the 4 conditions</a:t>
            </a:r>
            <a:endParaRPr lang="en-GB" i="1" smtClean="0"/>
          </a:p>
          <a:p>
            <a:pPr lvl="1" eaLnBrk="1" hangingPunct="1">
              <a:spcBef>
                <a:spcPct val="50000"/>
              </a:spcBef>
            </a:pPr>
            <a:r>
              <a:rPr lang="en-GB" i="1" smtClean="0"/>
              <a:t>Deadlock detection and recovery 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i="1" smtClean="0"/>
              <a:t>Deadlock avoidance</a:t>
            </a:r>
            <a:r>
              <a:rPr lang="en-GB" smtClean="0"/>
              <a:t> - use an algorithm to anticipate deadlock and deny the resource request </a:t>
            </a:r>
            <a:endParaRPr lang="en-GB" i="1" smtClean="0"/>
          </a:p>
          <a:p>
            <a:pPr lvl="1" eaLnBrk="1" hangingPunct="1">
              <a:spcBef>
                <a:spcPct val="50000"/>
              </a:spcBef>
            </a:pPr>
            <a:r>
              <a:rPr lang="en-GB" i="1" smtClean="0"/>
              <a:t>Ignore the problem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 smtClean="0"/>
              <a:t>                  </a:t>
            </a:r>
            <a:endParaRPr lang="en-GB" i="1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GB" dirty="0" smtClean="0">
                <a:solidFill>
                  <a:srgbClr val="CC0000"/>
                </a:solidFill>
              </a:rPr>
              <a:t>Handling Deadlock</a:t>
            </a:r>
            <a:endParaRPr lang="en-GB" i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/>
              <a:t>Deadlock prevention</a:t>
            </a:r>
            <a:r>
              <a:rPr lang="en-GB" dirty="0" smtClean="0"/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Deadlock detection and recovery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Deadlock avoidance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GB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Ignore the problem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4.4 Deadlock prevention strategy </a:t>
            </a:r>
            <a:endParaRPr lang="en-US" u="sng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GB" smtClean="0"/>
              <a:t>Denies one of the four conditions for deadlock to occur</a:t>
            </a:r>
          </a:p>
          <a:p>
            <a:pPr eaLnBrk="1" hangingPunct="1"/>
            <a:endParaRPr lang="en-GB" i="1" smtClean="0"/>
          </a:p>
          <a:p>
            <a:pPr eaLnBrk="1" hangingPunct="1"/>
            <a:r>
              <a:rPr lang="en-GB" i="1" smtClean="0"/>
              <a:t>(1)  Unshareable resources </a:t>
            </a:r>
          </a:p>
          <a:p>
            <a:pPr lvl="1" eaLnBrk="1" hangingPunct="1"/>
            <a:r>
              <a:rPr lang="en-GB" smtClean="0"/>
              <a:t>It means that only one process at a time can use the resource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Solution</a:t>
            </a:r>
          </a:p>
          <a:p>
            <a:pPr lvl="1" eaLnBrk="1" hangingPunct="1"/>
            <a:r>
              <a:rPr lang="en-GB" smtClean="0"/>
              <a:t>This condition cannot be denied as this is the nature of some devices (e.g. CPU, shared printer)</a:t>
            </a:r>
          </a:p>
          <a:p>
            <a:pPr lvl="1" eaLnBrk="1" hangingPunct="1"/>
            <a:r>
              <a:rPr lang="en-GB" smtClean="0"/>
              <a:t>BUT spooling technique may remove deadlock prevention of unshareable resources.  </a:t>
            </a:r>
          </a:p>
          <a:p>
            <a:pPr lvl="2" eaLnBrk="1" hangingPunct="1"/>
            <a:r>
              <a:rPr lang="en-GB" smtClean="0"/>
              <a:t>e.g. Spooling allows several processes output to printer at same time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4.4 Deadlock prevention strategy </a:t>
            </a:r>
            <a:endParaRPr lang="en-US" u="sng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Denies one of the four conditions for deadlock to occur</a:t>
            </a:r>
          </a:p>
          <a:p>
            <a:pPr eaLnBrk="1" hangingPunct="1">
              <a:lnSpc>
                <a:spcPct val="90000"/>
              </a:lnSpc>
            </a:pPr>
            <a:endParaRPr lang="en-GB" sz="2000" i="1" smtClean="0"/>
          </a:p>
          <a:p>
            <a:pPr eaLnBrk="1" hangingPunct="1">
              <a:lnSpc>
                <a:spcPct val="90000"/>
              </a:lnSpc>
            </a:pPr>
            <a:r>
              <a:rPr lang="en-GB" sz="2000" i="1" smtClean="0"/>
              <a:t>(2)  Hold and Wait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Processes hold resources they have acquired while waiting to acquire additional resources.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Many processes do not know how many resources they will need until they have started running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Solutions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This condition can be denied by insisting that a process to acquire all needed resources  up front and do not proceed until it has all the resources needed.</a:t>
            </a:r>
          </a:p>
          <a:p>
            <a:pPr lvl="1" eaLnBrk="1" hangingPunct="1">
              <a:lnSpc>
                <a:spcPct val="90000"/>
              </a:lnSpc>
            </a:pPr>
            <a:endParaRPr lang="en-GB" sz="18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This solution is not efficient. It does not allow optimal use of resources. But its simple!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E.g. A process may only need a resource for a short time near the end of processing but it holds it for a long time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4.4 Deadlock prevention strategy </a:t>
            </a:r>
            <a:endParaRPr lang="en-US" u="sng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/>
              <a:t>Denies one of the four conditions for deadlock to occur</a:t>
            </a:r>
          </a:p>
          <a:p>
            <a:pPr eaLnBrk="1" hangingPunct="1">
              <a:lnSpc>
                <a:spcPct val="90000"/>
              </a:lnSpc>
            </a:pPr>
            <a:endParaRPr lang="en-GB" sz="2000" i="1" smtClean="0"/>
          </a:p>
          <a:p>
            <a:pPr eaLnBrk="1" hangingPunct="1">
              <a:lnSpc>
                <a:spcPct val="90000"/>
              </a:lnSpc>
            </a:pPr>
            <a:r>
              <a:rPr lang="en-GB" sz="2000" i="1" smtClean="0"/>
              <a:t>(3) No pre-emption</a:t>
            </a:r>
            <a:r>
              <a:rPr lang="en-GB" sz="20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Resources cannot be pre-empted while being used. They must be explicitly released by the process holding them.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This condition can be denied by pre-empting all resources from a process when it is refused a request and making the process to request all the resources again.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This solution also denies condition (2) since Hold and Wait is not possible.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But not all resources can be successfully pre-empted.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What about a printer?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if a process was assigned the printer and is printing its output, taking away the printer from the process will lead to a mess on the papers</a:t>
            </a:r>
          </a:p>
          <a:p>
            <a:pPr lvl="1" eaLnBrk="1" hangingPunct="1">
              <a:lnSpc>
                <a:spcPct val="90000"/>
              </a:lnSpc>
            </a:pPr>
            <a:endParaRPr lang="en-GB" sz="18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Processor is always pre-emptible.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4.4 Deadlock prevention strategy </a:t>
            </a:r>
            <a:endParaRPr lang="en-US" u="sng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Denies one of the four conditions for deadlock to occur</a:t>
            </a:r>
          </a:p>
          <a:p>
            <a:pPr eaLnBrk="1" hangingPunct="1"/>
            <a:endParaRPr lang="en-GB" sz="2000" i="1" smtClean="0"/>
          </a:p>
          <a:p>
            <a:pPr eaLnBrk="1" hangingPunct="1"/>
            <a:r>
              <a:rPr lang="en-GB" sz="2000" i="1" smtClean="0"/>
              <a:t>(4) Circular Wait</a:t>
            </a:r>
            <a:r>
              <a:rPr lang="en-GB" sz="2000" smtClean="0"/>
              <a:t> </a:t>
            </a:r>
          </a:p>
          <a:p>
            <a:pPr lvl="1" eaLnBrk="1" hangingPunct="1"/>
            <a:r>
              <a:rPr lang="en-GB" sz="1800" smtClean="0"/>
              <a:t>Circular chain of processes exists such that each process holds resources that are currently being requested by the next process in the chain.</a:t>
            </a:r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Solutions</a:t>
            </a:r>
          </a:p>
          <a:p>
            <a:pPr lvl="1" eaLnBrk="1" hangingPunct="1"/>
            <a:r>
              <a:rPr lang="en-GB" sz="1800" smtClean="0"/>
              <a:t>Several ways to eliminate the circular wait</a:t>
            </a:r>
          </a:p>
          <a:p>
            <a:pPr lvl="1" eaLnBrk="1" hangingPunct="1"/>
            <a:r>
              <a:rPr lang="en-GB" sz="1800" smtClean="0"/>
              <a:t>Restrict a process to have only one resource at any moment (not always acceptable)</a:t>
            </a:r>
          </a:p>
          <a:p>
            <a:pPr lvl="1" eaLnBrk="1" hangingPunct="1"/>
            <a:r>
              <a:rPr lang="en-GB" sz="1800" smtClean="0"/>
              <a:t>Request resources in a particular order</a:t>
            </a:r>
          </a:p>
          <a:p>
            <a:pPr lvl="2" eaLnBrk="1" hangingPunct="1"/>
            <a:r>
              <a:rPr lang="en-GB" sz="1600" smtClean="0"/>
              <a:t>based on their type </a:t>
            </a:r>
          </a:p>
          <a:p>
            <a:pPr lvl="2" eaLnBrk="1" hangingPunct="1"/>
            <a:r>
              <a:rPr lang="en-GB" sz="1600" smtClean="0"/>
              <a:t>frequently used resources are put early in list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 in this lecture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 eaLnBrk="1" hangingPunct="1"/>
            <a:r>
              <a:rPr lang="en-GB" smtClean="0"/>
              <a:t>Objectives of Resource Allocation and Scheduling layer</a:t>
            </a:r>
          </a:p>
          <a:p>
            <a:pPr eaLnBrk="1" hangingPunct="1"/>
            <a:r>
              <a:rPr lang="en-GB" smtClean="0"/>
              <a:t>Difference between mechanisms and policies for Resource Allocation</a:t>
            </a:r>
          </a:p>
          <a:p>
            <a:pPr eaLnBrk="1" hangingPunct="1"/>
            <a:r>
              <a:rPr lang="en-GB" smtClean="0"/>
              <a:t>Deadlock definition and criteria for its existence</a:t>
            </a:r>
          </a:p>
          <a:p>
            <a:pPr eaLnBrk="1" hangingPunct="1"/>
            <a:r>
              <a:rPr lang="en-GB" smtClean="0"/>
              <a:t>Strategies for coping with Deadlock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 smtClean="0"/>
              <a:t>                  </a:t>
            </a:r>
            <a:endParaRPr lang="en-GB" i="1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GB" dirty="0" smtClean="0">
                <a:solidFill>
                  <a:srgbClr val="CC0000"/>
                </a:solidFill>
              </a:rPr>
              <a:t>Handling Deadlock</a:t>
            </a:r>
            <a:endParaRPr lang="en-GB" i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Deadlock prevention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dirty="0" smtClean="0"/>
              <a:t>Deadlock detection and recovery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Deadlock avoidance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GB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Ignore the problem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4.5 Deadlock detection and recovery strategy </a:t>
            </a:r>
            <a:endParaRPr lang="en-US" u="sng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4572000"/>
          </a:xfrm>
        </p:spPr>
        <p:txBody>
          <a:bodyPr/>
          <a:lstStyle/>
          <a:p>
            <a:pPr eaLnBrk="1" hangingPunct="1"/>
            <a:r>
              <a:rPr lang="en-GB" smtClean="0"/>
              <a:t>Idea</a:t>
            </a:r>
          </a:p>
          <a:p>
            <a:pPr lvl="1" eaLnBrk="1" hangingPunct="1"/>
            <a:r>
              <a:rPr lang="en-GB" smtClean="0"/>
              <a:t>Don't try to prevent deadlock </a:t>
            </a:r>
          </a:p>
          <a:p>
            <a:pPr lvl="1" eaLnBrk="1" hangingPunct="1"/>
            <a:r>
              <a:rPr lang="en-GB" smtClean="0"/>
              <a:t>The system detects when deadlock occurs and it takes actions to recover afterwards </a:t>
            </a:r>
          </a:p>
          <a:p>
            <a:pPr eaLnBrk="1" hangingPunct="1"/>
            <a:r>
              <a:rPr lang="en-GB" smtClean="0"/>
              <a:t>Its success depends on how frequently deadlock occurs and how recovery is achieved.</a:t>
            </a:r>
          </a:p>
          <a:p>
            <a:pPr eaLnBrk="1" hangingPunct="1"/>
            <a:r>
              <a:rPr lang="en-GB" smtClean="0"/>
              <a:t>Deadlock detection algorithms work by detecting the circular wait of condition (4).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Deadlock detection can be done by:</a:t>
            </a:r>
          </a:p>
          <a:p>
            <a:pPr lvl="1" eaLnBrk="1" hangingPunct="1"/>
            <a:r>
              <a:rPr lang="en-GB" smtClean="0"/>
              <a:t>A) maintaining a resource allocation graph</a:t>
            </a:r>
          </a:p>
          <a:p>
            <a:pPr lvl="1" eaLnBrk="1" hangingPunct="1"/>
            <a:r>
              <a:rPr lang="en-GB" smtClean="0"/>
              <a:t>B) the absence of a resource allocation graph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4.5 Deadlock detection and recovery strategy </a:t>
            </a:r>
            <a:endParaRPr lang="en-US" u="sng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>
                <a:solidFill>
                  <a:srgbClr val="C00000"/>
                </a:solidFill>
              </a:rPr>
              <a:t>Deadlock detection </a:t>
            </a:r>
            <a:r>
              <a:rPr lang="en-GB" smtClean="0"/>
              <a:t>can be done by: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A) Maintaining a resource allocation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Every time a resource is requested or released, the resource allocation graph is updated and a check is made to see if any cycles exist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Inspection of the graph at some predefined interval of time to detect a closed loop may be also performed </a:t>
            </a:r>
          </a:p>
          <a:p>
            <a:pPr lvl="1" eaLnBrk="1" hangingPunct="1">
              <a:lnSpc>
                <a:spcPct val="90000"/>
              </a:lnSpc>
            </a:pPr>
            <a:endParaRPr lang="en-GB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4.5 Deadlock detection and recovery strategy </a:t>
            </a:r>
            <a:endParaRPr lang="en-US" u="sng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>
                <a:solidFill>
                  <a:srgbClr val="C00000"/>
                </a:solidFill>
              </a:rPr>
              <a:t>Deadlock detection </a:t>
            </a:r>
            <a:r>
              <a:rPr lang="en-GB" smtClean="0"/>
              <a:t>can be done by: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B) In the absence of a resource allocation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Periodically check to see if there are any processes that have been continuously blocked for certain period of time (e.g. 1 hour) and killed them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Care must be taken to restore any modified files to their original state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4.5 Deadlock detection and recovery strategy </a:t>
            </a:r>
            <a:endParaRPr lang="en-US" u="sng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Recovery solutions</a:t>
            </a:r>
          </a:p>
          <a:p>
            <a:pPr eaLnBrk="1" hangingPunct="1"/>
            <a:r>
              <a:rPr lang="en-GB" u="sng" smtClean="0"/>
              <a:t>Solution 1 </a:t>
            </a:r>
            <a:r>
              <a:rPr lang="en-GB" smtClean="0"/>
              <a:t>- If a cycle in the resource allocation graph exists:</a:t>
            </a:r>
          </a:p>
          <a:p>
            <a:pPr lvl="1" eaLnBrk="1" hangingPunct="1"/>
            <a:r>
              <a:rPr lang="en-GB" smtClean="0"/>
              <a:t>One of the processes in the cycle is killed</a:t>
            </a:r>
          </a:p>
          <a:p>
            <a:pPr lvl="1" eaLnBrk="1" hangingPunct="1"/>
            <a:r>
              <a:rPr lang="en-GB" smtClean="0"/>
              <a:t>If this does not break the deadlock, another process is killed, and so on until the cycle is broken</a:t>
            </a:r>
          </a:p>
          <a:p>
            <a:pPr eaLnBrk="1" hangingPunct="1"/>
            <a:endParaRPr lang="en-GB" sz="800" smtClean="0"/>
          </a:p>
          <a:p>
            <a:pPr eaLnBrk="1" hangingPunct="1"/>
            <a:r>
              <a:rPr lang="en-GB" u="sng" smtClean="0"/>
              <a:t>Solution 2</a:t>
            </a:r>
          </a:p>
          <a:p>
            <a:pPr lvl="1" eaLnBrk="1" hangingPunct="1"/>
            <a:r>
              <a:rPr lang="en-GB" smtClean="0"/>
              <a:t>Abort all deadlocked processes</a:t>
            </a:r>
          </a:p>
          <a:p>
            <a:pPr lvl="1" eaLnBrk="1" hangingPunct="1"/>
            <a:r>
              <a:rPr lang="en-GB" smtClean="0"/>
              <a:t>Restart deadlocked processes from some checkpoint </a:t>
            </a:r>
          </a:p>
          <a:p>
            <a:pPr eaLnBrk="1" hangingPunct="1"/>
            <a:endParaRPr lang="en-GB" sz="800" smtClean="0"/>
          </a:p>
          <a:p>
            <a:pPr eaLnBrk="1" hangingPunct="1"/>
            <a:r>
              <a:rPr lang="en-GB" u="sng" smtClean="0"/>
              <a:t>Solution 3</a:t>
            </a:r>
          </a:p>
          <a:p>
            <a:pPr lvl="1" eaLnBrk="1" hangingPunct="1"/>
            <a:r>
              <a:rPr lang="en-GB" smtClean="0"/>
              <a:t>Successively abort deadlocked processes until deadlock no longer exists. </a:t>
            </a:r>
          </a:p>
          <a:p>
            <a:pPr lvl="1" eaLnBrk="1" hangingPunct="1"/>
            <a:r>
              <a:rPr lang="en-GB" smtClean="0"/>
              <a:t>Run deadlock algorithm between each one to check situation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4.5 Deadlock detection and recovery strategy </a:t>
            </a:r>
            <a:endParaRPr lang="en-US" u="sng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>
                <a:solidFill>
                  <a:srgbClr val="CC0000"/>
                </a:solidFill>
              </a:rPr>
              <a:t>Recovery solutions</a:t>
            </a:r>
          </a:p>
          <a:p>
            <a:pPr eaLnBrk="1" hangingPunct="1"/>
            <a:r>
              <a:rPr lang="en-GB" u="sng" smtClean="0"/>
              <a:t>Solution 4</a:t>
            </a:r>
          </a:p>
          <a:p>
            <a:pPr lvl="1" eaLnBrk="1" hangingPunct="1"/>
            <a:r>
              <a:rPr lang="en-GB" smtClean="0"/>
              <a:t>Successively take back resources from deadlocked processes until deadlock no longer exists. </a:t>
            </a:r>
          </a:p>
          <a:p>
            <a:pPr lvl="1" eaLnBrk="1" hangingPunct="1"/>
            <a:r>
              <a:rPr lang="en-GB" smtClean="0"/>
              <a:t>Processes will have to request resources again later. </a:t>
            </a:r>
          </a:p>
          <a:p>
            <a:pPr eaLnBrk="1" hangingPunct="1"/>
            <a:r>
              <a:rPr lang="en-GB" u="sng" smtClean="0"/>
              <a:t>Solution 5</a:t>
            </a:r>
          </a:p>
          <a:p>
            <a:pPr lvl="1" eaLnBrk="1" hangingPunct="1"/>
            <a:r>
              <a:rPr lang="en-GB" smtClean="0"/>
              <a:t>Detection and recovery is left to the (human) operators rather than to a system program. </a:t>
            </a:r>
          </a:p>
          <a:p>
            <a:pPr lvl="1" eaLnBrk="1" hangingPunct="1"/>
            <a:r>
              <a:rPr lang="en-GB" smtClean="0"/>
              <a:t>Operator detects processes that appear to be ‘stuck’. </a:t>
            </a:r>
          </a:p>
          <a:p>
            <a:pPr lvl="1" eaLnBrk="1" hangingPunct="1"/>
            <a:r>
              <a:rPr lang="en-GB" smtClean="0"/>
              <a:t>Operator cancels deadlocked processes and restarts them if possible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 smtClean="0"/>
              <a:t>                  </a:t>
            </a:r>
            <a:endParaRPr lang="en-GB" i="1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GB" dirty="0" smtClean="0">
                <a:solidFill>
                  <a:srgbClr val="CC0000"/>
                </a:solidFill>
              </a:rPr>
              <a:t>Handling Deadlock</a:t>
            </a:r>
            <a:endParaRPr lang="en-GB" i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Deadlock prevention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Deadlock detection and recovery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dirty="0" smtClean="0"/>
              <a:t>Deadlock avoidance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Ignore the problem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4.6 Deadlock avoidance strategy </a:t>
            </a:r>
            <a:endParaRPr lang="en-US" u="sng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eaLnBrk="1" hangingPunct="1"/>
            <a:r>
              <a:rPr lang="en-GB" smtClean="0"/>
              <a:t>Deadlock can be avoided by careful resource allocation, if certain information is available in advance </a:t>
            </a:r>
          </a:p>
          <a:p>
            <a:pPr lvl="1" eaLnBrk="1" hangingPunct="1"/>
            <a:r>
              <a:rPr lang="en-GB" smtClean="0"/>
              <a:t>e.g. the maximum resource needs, etc.</a:t>
            </a:r>
          </a:p>
          <a:p>
            <a:pPr lvl="1" eaLnBrk="1" hangingPunct="1"/>
            <a:r>
              <a:rPr lang="en-GB" smtClean="0"/>
              <a:t>Processes must pre-declare the resources that they will require (Bankers algorithm)</a:t>
            </a:r>
          </a:p>
          <a:p>
            <a:pPr eaLnBrk="1" hangingPunct="1"/>
            <a:endParaRPr lang="en-GB" smtClean="0"/>
          </a:p>
          <a:p>
            <a:pPr eaLnBrk="1" hangingPunct="1"/>
            <a:r>
              <a:rPr lang="en-GB" smtClean="0"/>
              <a:t>The required information is usually not available in advance (difficult to apply)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58200" cy="838200"/>
          </a:xfrm>
        </p:spPr>
        <p:txBody>
          <a:bodyPr/>
          <a:lstStyle/>
          <a:p>
            <a:pPr eaLnBrk="1" hangingPunct="1"/>
            <a:r>
              <a:rPr lang="en-US" smtClean="0"/>
              <a:t>4.6 Deadlock avoidance strategy </a:t>
            </a:r>
            <a:endParaRPr lang="en-US" u="sng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Possible approach to anticipate the deadlock:</a:t>
            </a:r>
          </a:p>
          <a:p>
            <a:pPr eaLnBrk="1" hangingPunct="1"/>
            <a:r>
              <a:rPr lang="en-GB" smtClean="0"/>
              <a:t>Before granting a request we </a:t>
            </a:r>
            <a:r>
              <a:rPr lang="en-GB" i="1" smtClean="0"/>
              <a:t>tentatively change the resource allocation graph</a:t>
            </a:r>
            <a:r>
              <a:rPr lang="en-GB" smtClean="0"/>
              <a:t> to how it would look if the request was granted. </a:t>
            </a:r>
          </a:p>
          <a:p>
            <a:pPr eaLnBrk="1" hangingPunct="1"/>
            <a:r>
              <a:rPr lang="en-GB" smtClean="0"/>
              <a:t>Then, </a:t>
            </a:r>
            <a:r>
              <a:rPr lang="en-GB" i="1" smtClean="0"/>
              <a:t>apply deadlock detection algorithm</a:t>
            </a:r>
            <a:r>
              <a:rPr lang="en-GB" smtClean="0"/>
              <a:t> to </a:t>
            </a:r>
            <a:r>
              <a:rPr lang="en-GB" i="1" smtClean="0"/>
              <a:t>check if</a:t>
            </a:r>
            <a:r>
              <a:rPr lang="en-GB" smtClean="0"/>
              <a:t> the change results in a </a:t>
            </a:r>
            <a:r>
              <a:rPr lang="en-GB" i="1" smtClean="0"/>
              <a:t>closed loop</a:t>
            </a:r>
            <a:r>
              <a:rPr lang="en-GB" smtClean="0"/>
              <a:t>. </a:t>
            </a:r>
            <a:endParaRPr lang="en-GB" i="1" smtClean="0"/>
          </a:p>
          <a:p>
            <a:pPr lvl="1" eaLnBrk="1" hangingPunct="1"/>
            <a:r>
              <a:rPr lang="en-GB" i="1" smtClean="0"/>
              <a:t>If not</a:t>
            </a:r>
            <a:r>
              <a:rPr lang="en-GB" smtClean="0"/>
              <a:t>, then grant the request and make the graph change permanent. </a:t>
            </a:r>
            <a:endParaRPr lang="en-GB" i="1" smtClean="0"/>
          </a:p>
          <a:p>
            <a:pPr lvl="1" eaLnBrk="1" hangingPunct="1"/>
            <a:r>
              <a:rPr lang="en-GB" i="1" smtClean="0"/>
              <a:t>If there is</a:t>
            </a:r>
            <a:r>
              <a:rPr lang="en-GB" smtClean="0"/>
              <a:t> a closed loop then restore the state graph to its original state and refuse the request.</a:t>
            </a:r>
            <a:r>
              <a:rPr lang="en-GB" sz="2200" smtClean="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GB" dirty="0" smtClean="0"/>
              <a:t>                  </a:t>
            </a:r>
            <a:endParaRPr lang="en-GB" i="1" dirty="0" smtClean="0"/>
          </a:p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GB" dirty="0" smtClean="0">
                <a:solidFill>
                  <a:srgbClr val="CC0000"/>
                </a:solidFill>
              </a:rPr>
              <a:t>Handling Deadlock</a:t>
            </a:r>
            <a:endParaRPr lang="en-GB" i="1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en-GB" i="1" dirty="0" smtClean="0">
                <a:solidFill>
                  <a:schemeClr val="bg1">
                    <a:lumMod val="65000"/>
                  </a:schemeClr>
                </a:solidFill>
              </a:rPr>
              <a:t>Deadlock prevention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Deadlock detection and recovery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Deadlock avoidance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GB" dirty="0" smtClean="0"/>
              <a:t>Ignore the problem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/>
          <a:lstStyle/>
          <a:p>
            <a:pPr eaLnBrk="1" hangingPunct="1"/>
            <a:r>
              <a:rPr lang="en-US" smtClean="0"/>
              <a:t>4.1 </a:t>
            </a:r>
            <a:r>
              <a:rPr lang="en-GB" smtClean="0"/>
              <a:t>Objectives of Resource Allocation and Scheduling layer</a:t>
            </a:r>
            <a:r>
              <a:rPr 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eaLnBrk="1" hangingPunct="1"/>
            <a:r>
              <a:rPr lang="en-GB" sz="2000" smtClean="0"/>
              <a:t>Ensure correct sharing of resources</a:t>
            </a:r>
          </a:p>
          <a:p>
            <a:pPr eaLnBrk="1" hangingPunct="1"/>
            <a:r>
              <a:rPr lang="en-GB" sz="2000" smtClean="0"/>
              <a:t>Prevent Deadlock arising in resource requests</a:t>
            </a:r>
          </a:p>
          <a:p>
            <a:pPr eaLnBrk="1" hangingPunct="1"/>
            <a:r>
              <a:rPr lang="en-GB" sz="2000" smtClean="0"/>
              <a:t>Ensure high level of resource utilisation</a:t>
            </a:r>
          </a:p>
          <a:p>
            <a:pPr eaLnBrk="1" hangingPunct="1"/>
            <a:r>
              <a:rPr lang="en-GB" sz="2000" smtClean="0"/>
              <a:t>Allow all processes to get resources they need within reasonable time </a:t>
            </a:r>
          </a:p>
          <a:p>
            <a:pPr eaLnBrk="1" hangingPunct="1"/>
            <a:endParaRPr lang="en-GB" sz="2000" smtClean="0"/>
          </a:p>
          <a:p>
            <a:pPr eaLnBrk="1" hangingPunct="1"/>
            <a:r>
              <a:rPr lang="en-GB" sz="2000" smtClean="0"/>
              <a:t>Conflicting objectives!</a:t>
            </a:r>
          </a:p>
          <a:p>
            <a:pPr lvl="1" eaLnBrk="1" hangingPunct="1"/>
            <a:r>
              <a:rPr lang="en-GB" sz="1800" smtClean="0"/>
              <a:t>high utilisation implies longer waiting time.</a:t>
            </a:r>
          </a:p>
          <a:p>
            <a:pPr lvl="1" eaLnBrk="1" hangingPunct="1"/>
            <a:endParaRPr lang="en-GB" sz="1800" smtClean="0"/>
          </a:p>
          <a:p>
            <a:pPr eaLnBrk="1" hangingPunct="1"/>
            <a:r>
              <a:rPr lang="en-GB" sz="2000" smtClean="0"/>
              <a:t>Different types of system will have different priorities</a:t>
            </a:r>
          </a:p>
          <a:p>
            <a:pPr lvl="1" eaLnBrk="1" hangingPunct="1"/>
            <a:r>
              <a:rPr lang="en-GB" sz="1800" smtClean="0"/>
              <a:t>real time system would give preference to user response time</a:t>
            </a:r>
          </a:p>
          <a:p>
            <a:pPr lvl="1" eaLnBrk="1" hangingPunct="1"/>
            <a:r>
              <a:rPr lang="en-GB" sz="1800" smtClean="0"/>
              <a:t>batch system might favour high utilisation.</a:t>
            </a:r>
          </a:p>
          <a:p>
            <a:pPr lvl="1" eaLnBrk="1" hangingPunct="1"/>
            <a:r>
              <a:rPr lang="en-GB" sz="1800" smtClean="0"/>
              <a:t>A system being both real time and batch needs to find a balance.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4.7 </a:t>
            </a:r>
            <a:r>
              <a:rPr lang="en-GB" smtClean="0"/>
              <a:t>Ignore the problem strategy </a:t>
            </a:r>
            <a:br>
              <a:rPr lang="en-GB" smtClean="0"/>
            </a:br>
            <a:r>
              <a:rPr lang="en-GB" smtClean="0"/>
              <a:t>-   “Ostrich algorithm”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4648200"/>
          </a:xfrm>
        </p:spPr>
        <p:txBody>
          <a:bodyPr/>
          <a:lstStyle/>
          <a:p>
            <a:pPr eaLnBrk="1" hangingPunct="1"/>
            <a:r>
              <a:rPr lang="en-GB" smtClean="0"/>
              <a:t>Idea: </a:t>
            </a:r>
          </a:p>
          <a:p>
            <a:pPr lvl="1" eaLnBrk="1" hangingPunct="1"/>
            <a:r>
              <a:rPr lang="en-GB" smtClean="0"/>
              <a:t>Stick the head in the sand and pretend there is no problem at all</a:t>
            </a:r>
          </a:p>
          <a:p>
            <a:pPr eaLnBrk="1" hangingPunct="1"/>
            <a:r>
              <a:rPr lang="en-GB" smtClean="0"/>
              <a:t>Mathematicians find this totally unacceptable</a:t>
            </a:r>
          </a:p>
          <a:p>
            <a:pPr eaLnBrk="1" hangingPunct="1"/>
            <a:r>
              <a:rPr lang="en-GB" smtClean="0"/>
              <a:t>Engineers ask how often the problem is expected, how often the system crashes for other reasons, and how serious a deadlock is</a:t>
            </a:r>
          </a:p>
          <a:p>
            <a:pPr eaLnBrk="1" hangingPunct="1"/>
            <a:r>
              <a:rPr lang="en-GB" smtClean="0"/>
              <a:t>In practice the price of eliminating deadlock is usually high, mostly in terms of putting inconvenient restrictions on processes</a:t>
            </a:r>
          </a:p>
          <a:p>
            <a:pPr eaLnBrk="1" hangingPunct="1"/>
            <a:r>
              <a:rPr lang="en-GB" smtClean="0"/>
              <a:t>There is always a trade-off between convenience and correctness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0292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After this lecture you should have an understanding of what is meant by:</a:t>
            </a:r>
          </a:p>
          <a:p>
            <a:pPr marL="838200" lvl="1" indent="-381000" eaLnBrk="1" hangingPunct="1"/>
            <a:r>
              <a:rPr lang="en-GB" smtClean="0"/>
              <a:t> Resource Allocation Mechanism and</a:t>
            </a:r>
          </a:p>
          <a:p>
            <a:pPr marL="838200" lvl="1" indent="-381000" eaLnBrk="1" hangingPunct="1"/>
            <a:r>
              <a:rPr lang="en-GB" smtClean="0"/>
              <a:t>Resource Allocation Policy. 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You should know the following:</a:t>
            </a:r>
          </a:p>
          <a:p>
            <a:pPr marL="838200" lvl="1" indent="-381000" eaLnBrk="1" hangingPunct="1"/>
            <a:r>
              <a:rPr lang="en-GB" smtClean="0"/>
              <a:t>What are the objectives of resource allocation policy?</a:t>
            </a:r>
          </a:p>
          <a:p>
            <a:pPr marL="838200" lvl="1" indent="-381000" eaLnBrk="1" hangingPunct="1"/>
            <a:r>
              <a:rPr lang="en-GB" smtClean="0"/>
              <a:t>What is deadlock?</a:t>
            </a:r>
          </a:p>
          <a:p>
            <a:pPr marL="838200" lvl="1" indent="-381000" eaLnBrk="1" hangingPunct="1"/>
            <a:r>
              <a:rPr lang="en-GB" smtClean="0"/>
              <a:t>Which are the 4 conditions under which deadlock may arise? </a:t>
            </a:r>
          </a:p>
          <a:p>
            <a:pPr marL="838200" lvl="1" indent="-381000" eaLnBrk="1" hangingPunct="1"/>
            <a:r>
              <a:rPr lang="en-GB" smtClean="0"/>
              <a:t>Which are the 4 possible strategies for coping with Deadlock?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mtClean="0"/>
              <a:t>4.2 Resource Allocation </a:t>
            </a:r>
            <a:endParaRPr lang="en-US" u="sng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eaLnBrk="1" hangingPunct="1"/>
            <a:r>
              <a:rPr lang="en-GB" smtClean="0"/>
              <a:t>We have to distinguish between </a:t>
            </a:r>
            <a:r>
              <a:rPr lang="en-GB" u="sng" smtClean="0"/>
              <a:t>mechanisms</a:t>
            </a:r>
            <a:r>
              <a:rPr lang="en-GB" smtClean="0"/>
              <a:t> and </a:t>
            </a:r>
            <a:r>
              <a:rPr lang="en-GB" u="sng" smtClean="0"/>
              <a:t>policies </a:t>
            </a:r>
            <a:r>
              <a:rPr lang="en-GB" smtClean="0"/>
              <a:t>for resource allocation</a:t>
            </a:r>
            <a:endParaRPr lang="en-GB" i="1" smtClean="0"/>
          </a:p>
          <a:p>
            <a:pPr eaLnBrk="1" hangingPunct="1"/>
            <a:endParaRPr lang="en-GB" i="1" smtClean="0"/>
          </a:p>
          <a:p>
            <a:pPr eaLnBrk="1" hangingPunct="1"/>
            <a:r>
              <a:rPr lang="en-GB" i="1" smtClean="0">
                <a:solidFill>
                  <a:srgbClr val="CC0000"/>
                </a:solidFill>
              </a:rPr>
              <a:t>Mechanism</a:t>
            </a:r>
            <a:r>
              <a:rPr lang="en-GB" smtClean="0"/>
              <a:t> - how resource allocation is made</a:t>
            </a:r>
          </a:p>
          <a:p>
            <a:pPr lvl="1" eaLnBrk="1" hangingPunct="1"/>
            <a:r>
              <a:rPr lang="en-GB" smtClean="0"/>
              <a:t>type of structures used to represent resources,</a:t>
            </a:r>
          </a:p>
          <a:p>
            <a:pPr lvl="1" eaLnBrk="1" hangingPunct="1"/>
            <a:r>
              <a:rPr lang="en-GB" smtClean="0"/>
              <a:t>techniques applied for mutual exclusion</a:t>
            </a:r>
            <a:endParaRPr lang="en-GB" i="1" smtClean="0"/>
          </a:p>
          <a:p>
            <a:pPr eaLnBrk="1" hangingPunct="1"/>
            <a:r>
              <a:rPr lang="en-GB" i="1" smtClean="0">
                <a:solidFill>
                  <a:srgbClr val="CC0000"/>
                </a:solidFill>
              </a:rPr>
              <a:t>Policy</a:t>
            </a:r>
            <a:r>
              <a:rPr lang="en-GB" smtClean="0"/>
              <a:t> – the way how the mechanism is applied </a:t>
            </a:r>
          </a:p>
          <a:p>
            <a:pPr lvl="1" eaLnBrk="1" hangingPunct="1"/>
            <a:r>
              <a:rPr lang="en-GB" smtClean="0"/>
              <a:t>wisdom of granting a  request even when resource is available </a:t>
            </a:r>
          </a:p>
          <a:p>
            <a:pPr lvl="1" eaLnBrk="1" hangingPunct="1"/>
            <a:r>
              <a:rPr lang="en-GB" smtClean="0"/>
              <a:t>management of system balance </a:t>
            </a:r>
          </a:p>
          <a:p>
            <a:pPr lvl="1" eaLnBrk="1" hangingPunct="1"/>
            <a:r>
              <a:rPr lang="en-GB" smtClean="0"/>
              <a:t>deadlock prevention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4.2 Resource Allocation </a:t>
            </a:r>
            <a:endParaRPr lang="en-US" u="sng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8392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u="sng" smtClean="0">
                <a:solidFill>
                  <a:srgbClr val="CC0000"/>
                </a:solidFill>
              </a:rPr>
              <a:t>Resource Allocation Mechanisms and Policies</a:t>
            </a:r>
            <a:endParaRPr lang="en-GB" i="1" u="sng" smtClean="0">
              <a:solidFill>
                <a:srgbClr val="CC0000"/>
              </a:solidFill>
            </a:endParaRPr>
          </a:p>
          <a:p>
            <a:pPr eaLnBrk="1" hangingPunct="1"/>
            <a:r>
              <a:rPr lang="en-GB" sz="2000" smtClean="0"/>
              <a:t>Any element of the computing system which is in limited supply and must be shared is a resource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GB" sz="1800" b="0" smtClean="0">
                <a:ea typeface="Times New Roman" pitchFamily="18" charset="0"/>
                <a:cs typeface="Arial" charset="0"/>
              </a:rPr>
              <a:t>Central Processor,  Main Memory</a:t>
            </a:r>
          </a:p>
          <a:p>
            <a:pPr lvl="1" eaLnBrk="1" hangingPunct="1"/>
            <a:r>
              <a:rPr lang="en-GB" sz="1800" b="0" smtClean="0">
                <a:ea typeface="Times New Roman" pitchFamily="18" charset="0"/>
                <a:cs typeface="Arial" charset="0"/>
              </a:rPr>
              <a:t>Peripherals (e.g. printer, web camera)</a:t>
            </a:r>
          </a:p>
          <a:p>
            <a:pPr lvl="1" eaLnBrk="1" hangingPunct="1"/>
            <a:r>
              <a:rPr lang="en-GB" sz="1800" b="0" smtClean="0">
                <a:ea typeface="Times New Roman" pitchFamily="18" charset="0"/>
                <a:cs typeface="Arial" charset="0"/>
              </a:rPr>
              <a:t>Backing Store (e.g. HDD),  Files</a:t>
            </a:r>
          </a:p>
          <a:p>
            <a:pPr eaLnBrk="1" hangingPunct="1"/>
            <a:r>
              <a:rPr lang="en-GB" sz="2000" smtClean="0"/>
              <a:t>What is the mechanism for registering as an NCI student?</a:t>
            </a:r>
          </a:p>
          <a:p>
            <a:pPr lvl="1" eaLnBrk="1" hangingPunct="1"/>
            <a:r>
              <a:rPr lang="en-GB" sz="1800" b="0" smtClean="0">
                <a:cs typeface="Times New Roman" pitchFamily="18" charset="0"/>
              </a:rPr>
              <a:t>Fill in the application form and submit it</a:t>
            </a:r>
          </a:p>
          <a:p>
            <a:pPr lvl="1" eaLnBrk="1" hangingPunct="1"/>
            <a:r>
              <a:rPr lang="en-GB" sz="1800" b="0" smtClean="0">
                <a:cs typeface="Times New Roman" pitchFamily="18" charset="0"/>
              </a:rPr>
              <a:t>Accept the NCI offer letter</a:t>
            </a:r>
          </a:p>
          <a:p>
            <a:pPr lvl="1" eaLnBrk="1" hangingPunct="1"/>
            <a:r>
              <a:rPr lang="en-GB" sz="1800" b="0" smtClean="0">
                <a:cs typeface="Times New Roman" pitchFamily="18" charset="0"/>
              </a:rPr>
              <a:t>Pay the fees</a:t>
            </a:r>
          </a:p>
          <a:p>
            <a:pPr eaLnBrk="1" hangingPunct="1"/>
            <a:r>
              <a:rPr lang="en-GB" sz="2000" smtClean="0"/>
              <a:t>What is the policy for registering as an NCI student?</a:t>
            </a:r>
            <a:endParaRPr lang="en-GB" sz="2000" b="0" smtClean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/>
            <a:r>
              <a:rPr lang="en-GB" sz="1800" b="0" smtClean="0">
                <a:cs typeface="Times New Roman" pitchFamily="18" charset="0"/>
              </a:rPr>
              <a:t>The application form should be submitted </a:t>
            </a:r>
            <a:r>
              <a:rPr lang="en-GB" sz="1800" b="0" u="sng" smtClean="0">
                <a:cs typeface="Times New Roman" pitchFamily="18" charset="0"/>
              </a:rPr>
              <a:t>online</a:t>
            </a:r>
            <a:r>
              <a:rPr lang="en-GB" sz="1800" b="0" smtClean="0">
                <a:cs typeface="Times New Roman" pitchFamily="18" charset="0"/>
              </a:rPr>
              <a:t> </a:t>
            </a:r>
            <a:r>
              <a:rPr lang="en-GB" sz="1800" b="0" u="sng" smtClean="0">
                <a:cs typeface="Times New Roman" pitchFamily="18" charset="0"/>
              </a:rPr>
              <a:t>before 1</a:t>
            </a:r>
            <a:r>
              <a:rPr lang="en-GB" sz="1800" b="0" u="sng" baseline="30000" smtClean="0">
                <a:cs typeface="Times New Roman" pitchFamily="18" charset="0"/>
              </a:rPr>
              <a:t>st</a:t>
            </a:r>
            <a:r>
              <a:rPr lang="en-GB" sz="1800" b="0" u="sng" smtClean="0">
                <a:cs typeface="Times New Roman" pitchFamily="18" charset="0"/>
              </a:rPr>
              <a:t> of March 2011</a:t>
            </a:r>
          </a:p>
          <a:p>
            <a:pPr lvl="1" eaLnBrk="1" hangingPunct="1"/>
            <a:r>
              <a:rPr lang="en-GB" sz="1800" b="0" smtClean="0">
                <a:cs typeface="Times New Roman" pitchFamily="18" charset="0"/>
              </a:rPr>
              <a:t>The NCI offer </a:t>
            </a:r>
            <a:r>
              <a:rPr lang="en-GB" sz="1800" b="0" u="sng" smtClean="0">
                <a:cs typeface="Times New Roman" pitchFamily="18" charset="0"/>
              </a:rPr>
              <a:t>should be accepted no later then one week </a:t>
            </a:r>
            <a:r>
              <a:rPr lang="en-GB" sz="1800" b="0" smtClean="0">
                <a:cs typeface="Times New Roman" pitchFamily="18" charset="0"/>
              </a:rPr>
              <a:t>since it was received</a:t>
            </a:r>
          </a:p>
          <a:p>
            <a:pPr lvl="1" eaLnBrk="1" hangingPunct="1"/>
            <a:r>
              <a:rPr lang="en-GB" sz="1800" b="0" smtClean="0">
                <a:cs typeface="Times New Roman" pitchFamily="18" charset="0"/>
              </a:rPr>
              <a:t>The </a:t>
            </a:r>
            <a:r>
              <a:rPr lang="en-GB" sz="1800" b="0" u="sng" smtClean="0">
                <a:cs typeface="Times New Roman" pitchFamily="18" charset="0"/>
              </a:rPr>
              <a:t>full fee </a:t>
            </a:r>
            <a:r>
              <a:rPr lang="en-GB" sz="1800" b="0" smtClean="0">
                <a:cs typeface="Times New Roman" pitchFamily="18" charset="0"/>
              </a:rPr>
              <a:t>should be paid though a bank transfer (direct debit, VISA)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4.2 Resource Allocation </a:t>
            </a:r>
            <a:endParaRPr lang="en-US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305800" cy="4343400"/>
          </a:xfrm>
        </p:spPr>
        <p:txBody>
          <a:bodyPr/>
          <a:lstStyle/>
          <a:p>
            <a:pPr eaLnBrk="1" hangingPunct="1"/>
            <a:r>
              <a:rPr lang="en-GB" smtClean="0"/>
              <a:t>Resource Allocation Policies are also concerned with: </a:t>
            </a:r>
            <a:endParaRPr lang="en-GB" i="1" smtClean="0"/>
          </a:p>
          <a:p>
            <a:pPr lvl="1" eaLnBrk="1" hangingPunct="1"/>
            <a:r>
              <a:rPr lang="en-GB" i="1" smtClean="0">
                <a:solidFill>
                  <a:srgbClr val="CC0000"/>
                </a:solidFill>
              </a:rPr>
              <a:t>Deadlock</a:t>
            </a:r>
            <a:r>
              <a:rPr lang="en-GB" smtClean="0"/>
              <a:t> – the system needs to allocate resources so that deadlock cannot occur or does not cause problems </a:t>
            </a:r>
            <a:endParaRPr lang="en-GB" i="1" smtClean="0"/>
          </a:p>
          <a:p>
            <a:pPr lvl="1" eaLnBrk="1" hangingPunct="1"/>
            <a:r>
              <a:rPr lang="en-GB" i="1" smtClean="0">
                <a:solidFill>
                  <a:srgbClr val="CC0000"/>
                </a:solidFill>
              </a:rPr>
              <a:t>System Balance</a:t>
            </a:r>
            <a:r>
              <a:rPr lang="en-GB" smtClean="0"/>
              <a:t> – ensure every process gets a fair share of the resources. These policies are called </a:t>
            </a:r>
            <a:r>
              <a:rPr lang="en-GB" i="1" smtClean="0"/>
              <a:t>scheduling polices</a:t>
            </a:r>
            <a:r>
              <a:rPr lang="en-GB" smtClean="0"/>
              <a:t>. 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Deadlock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 set of processes that interact is deadlocked if and only if each process in the set is </a:t>
            </a:r>
            <a:r>
              <a:rPr lang="en-GB" sz="1800" i="1" smtClean="0"/>
              <a:t>blocked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Cause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Deadlock appears when each process is waiting for an event that only another process in the set can cause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As all the processes are waiting, none of them will ever cause any of the events that would wake up any of the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Usually the "event" can be phrased in terms of accessing some shared resource currently allocated to another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Therefore each process is waiting for the release of such allocated resource</a:t>
            </a:r>
          </a:p>
          <a:p>
            <a:pPr eaLnBrk="1" hangingPunct="1">
              <a:lnSpc>
                <a:spcPct val="90000"/>
              </a:lnSpc>
            </a:pPr>
            <a:r>
              <a:rPr lang="en-IE" sz="2000" smtClean="0"/>
              <a:t>Note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It is assumed that when a process is denied access to a resource, it is put to sleep (blocked)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Almost any situation in which processes can be granted </a:t>
            </a:r>
            <a:r>
              <a:rPr lang="en-GB" sz="1800" i="1" smtClean="0"/>
              <a:t>exclusive</a:t>
            </a:r>
            <a:r>
              <a:rPr lang="en-GB" sz="1800" smtClean="0"/>
              <a:t> access to some resources (e.g. dedicated I/O devices) has potential for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6019800" cy="1295400"/>
          </a:xfrm>
        </p:spPr>
        <p:txBody>
          <a:bodyPr/>
          <a:lstStyle/>
          <a:p>
            <a:pPr eaLnBrk="1" hangingPunct="1"/>
            <a:r>
              <a:rPr lang="en-GB" sz="2400" smtClean="0"/>
              <a:t>Example</a:t>
            </a:r>
          </a:p>
          <a:p>
            <a:pPr lvl="1" eaLnBrk="1" hangingPunct="1"/>
            <a:r>
              <a:rPr lang="en-US" smtClean="0"/>
              <a:t>The processes are the cars, the resources are the spaces occupied by the cars</a:t>
            </a:r>
          </a:p>
        </p:txBody>
      </p:sp>
      <p:pic>
        <p:nvPicPr>
          <p:cNvPr id="10244" name="Picture 4" descr="dead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25146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800" y="2819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200" b="1" dirty="0">
                <a:solidFill>
                  <a:srgbClr val="0000CC"/>
                </a:solidFill>
              </a:rPr>
              <a:t>For a </a:t>
            </a:r>
            <a:r>
              <a:rPr lang="en-US" sz="2200" b="1" i="1" dirty="0">
                <a:solidFill>
                  <a:srgbClr val="0000CC"/>
                </a:solidFill>
              </a:rPr>
              <a:t>computer science example</a:t>
            </a:r>
            <a:r>
              <a:rPr lang="en-US" sz="2200" b="1" dirty="0">
                <a:solidFill>
                  <a:srgbClr val="0000CC"/>
                </a:solidFill>
              </a:rPr>
              <a:t> consider two processes A and B that each wants to print a file currently on tape.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 dirty="0"/>
              <a:t>A has obtained ownership of the printer and will release it after printing one file.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 dirty="0"/>
              <a:t>B has obtained ownership of the </a:t>
            </a:r>
            <a:r>
              <a:rPr lang="en-US" sz="2000" b="1" dirty="0" smtClean="0"/>
              <a:t>CD unit </a:t>
            </a:r>
            <a:r>
              <a:rPr lang="en-US" sz="2000" b="1" dirty="0"/>
              <a:t>will release it after reading one file.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 dirty="0"/>
              <a:t>A tries to get ownership of </a:t>
            </a:r>
            <a:r>
              <a:rPr lang="en-US" sz="2000" b="1"/>
              <a:t>the </a:t>
            </a:r>
            <a:r>
              <a:rPr lang="en-US" sz="2000" b="1" smtClean="0"/>
              <a:t>CD unit, </a:t>
            </a:r>
            <a:r>
              <a:rPr lang="en-US" sz="2000" b="1" dirty="0"/>
              <a:t>but is told to wait for B to release it.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b="1" dirty="0"/>
              <a:t>B tries to get ownership of the printer, but is told to wait for A to release the printer.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000" dirty="0"/>
              <a:t>Bingo</a:t>
            </a:r>
            <a:r>
              <a:rPr lang="en-US" sz="2000" b="1" dirty="0"/>
              <a:t>: deadlock! </a:t>
            </a:r>
            <a:br>
              <a:rPr lang="en-US" sz="2000" b="1" dirty="0"/>
            </a:br>
            <a:endParaRPr lang="en-GB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eaLnBrk="1" hangingPunct="1"/>
            <a:r>
              <a:rPr lang="en-US" smtClean="0"/>
              <a:t>4.3 Deadlock </a:t>
            </a:r>
            <a:endParaRPr lang="en-US" u="sng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For deadlock to occur the following  </a:t>
            </a:r>
            <a:r>
              <a:rPr lang="en-GB" u="sng" smtClean="0"/>
              <a:t>four conditions</a:t>
            </a:r>
            <a:r>
              <a:rPr lang="en-GB" smtClean="0"/>
              <a:t> </a:t>
            </a:r>
            <a:r>
              <a:rPr lang="en-GB" u="sng" smtClean="0"/>
              <a:t>must exist</a:t>
            </a:r>
            <a:r>
              <a:rPr lang="en-GB" smtClean="0"/>
              <a:t>:</a:t>
            </a:r>
            <a:endParaRPr lang="en-GB" i="1" smtClean="0"/>
          </a:p>
          <a:p>
            <a:pPr eaLnBrk="1" hangingPunct="1"/>
            <a:r>
              <a:rPr lang="en-GB" i="1" smtClean="0"/>
              <a:t>1) Resources are unshareable</a:t>
            </a:r>
            <a:endParaRPr lang="en-GB" smtClean="0"/>
          </a:p>
          <a:p>
            <a:pPr lvl="1" eaLnBrk="1" hangingPunct="1"/>
            <a:r>
              <a:rPr lang="en-GB" smtClean="0"/>
              <a:t>Only one process at a time can use the resource</a:t>
            </a:r>
          </a:p>
          <a:p>
            <a:pPr lvl="1" eaLnBrk="1" hangingPunct="1"/>
            <a:r>
              <a:rPr lang="en-GB" smtClean="0"/>
              <a:t>Each resource is currently assigned to exactly one process</a:t>
            </a:r>
          </a:p>
          <a:p>
            <a:pPr lvl="1" eaLnBrk="1" hangingPunct="1"/>
            <a:endParaRPr lang="en-GB" i="1" smtClean="0"/>
          </a:p>
          <a:p>
            <a:pPr eaLnBrk="1" hangingPunct="1"/>
            <a:r>
              <a:rPr lang="en-GB" i="1" smtClean="0"/>
              <a:t>2) No pre-emption</a:t>
            </a:r>
            <a:r>
              <a:rPr lang="en-GB" smtClean="0"/>
              <a:t> </a:t>
            </a:r>
          </a:p>
          <a:p>
            <a:pPr lvl="1" eaLnBrk="1" hangingPunct="1"/>
            <a:r>
              <a:rPr lang="en-GB" smtClean="0"/>
              <a:t>Once a process has a resource it keeps it until it is finished with it</a:t>
            </a:r>
          </a:p>
          <a:p>
            <a:pPr lvl="1" eaLnBrk="1" hangingPunct="1"/>
            <a:r>
              <a:rPr lang="en-GB" smtClean="0"/>
              <a:t>Resources previously granted cannot be forcibly taken away from a process. They must be explicitly released by the process holding them</a:t>
            </a:r>
            <a:endParaRPr lang="en-GB" i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2198</Words>
  <Application>Microsoft Office PowerPoint</Application>
  <PresentationFormat>On-screen Show (4:3)</PresentationFormat>
  <Paragraphs>270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Pixel</vt:lpstr>
      <vt:lpstr>Bitmap Image</vt:lpstr>
      <vt:lpstr>Operating Systems</vt:lpstr>
      <vt:lpstr>Topics covered in this lecture </vt:lpstr>
      <vt:lpstr>4.1 Objectives of Resource Allocation and Scheduling layer </vt:lpstr>
      <vt:lpstr>4.2 Resource Allocation </vt:lpstr>
      <vt:lpstr>4.2 Resource Allocation </vt:lpstr>
      <vt:lpstr>4.2 Resource Allocation </vt:lpstr>
      <vt:lpstr>4.3 Deadlock </vt:lpstr>
      <vt:lpstr>4.3 Deadlock </vt:lpstr>
      <vt:lpstr>4.3 Deadlock </vt:lpstr>
      <vt:lpstr>4.3 Deadlock </vt:lpstr>
      <vt:lpstr>4.3 Deadlock </vt:lpstr>
      <vt:lpstr>4.3 Deadlock </vt:lpstr>
      <vt:lpstr>Exercise</vt:lpstr>
      <vt:lpstr>4.3 Deadlock </vt:lpstr>
      <vt:lpstr>4.3 Deadlock </vt:lpstr>
      <vt:lpstr>4.4 Deadlock prevention strategy </vt:lpstr>
      <vt:lpstr>4.4 Deadlock prevention strategy </vt:lpstr>
      <vt:lpstr>4.4 Deadlock prevention strategy </vt:lpstr>
      <vt:lpstr>4.4 Deadlock prevention strategy </vt:lpstr>
      <vt:lpstr>4.3 Deadlock </vt:lpstr>
      <vt:lpstr>4.5 Deadlock detection and recovery strategy </vt:lpstr>
      <vt:lpstr>4.5 Deadlock detection and recovery strategy </vt:lpstr>
      <vt:lpstr>4.5 Deadlock detection and recovery strategy </vt:lpstr>
      <vt:lpstr>4.5 Deadlock detection and recovery strategy </vt:lpstr>
      <vt:lpstr>4.5 Deadlock detection and recovery strategy </vt:lpstr>
      <vt:lpstr>4.3 Deadlock </vt:lpstr>
      <vt:lpstr>4.6 Deadlock avoidance strategy </vt:lpstr>
      <vt:lpstr>4.6 Deadlock avoidance strategy </vt:lpstr>
      <vt:lpstr>4.3 Deadlock </vt:lpstr>
      <vt:lpstr>4.7 Ignore the problem strategy  -   “Ostrich algorithm”</vt:lpstr>
      <vt:lpstr>Learning Outcome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cmuntean</dc:creator>
  <cp:lastModifiedBy>Christina Hava Muntean</cp:lastModifiedBy>
  <cp:revision>52</cp:revision>
  <dcterms:created xsi:type="dcterms:W3CDTF">2008-08-27T11:08:12Z</dcterms:created>
  <dcterms:modified xsi:type="dcterms:W3CDTF">2014-02-17T23:26:50Z</dcterms:modified>
</cp:coreProperties>
</file>