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83" r:id="rId2"/>
    <p:sldId id="304" r:id="rId3"/>
    <p:sldId id="282" r:id="rId4"/>
    <p:sldId id="307" r:id="rId5"/>
    <p:sldId id="308" r:id="rId6"/>
    <p:sldId id="309" r:id="rId7"/>
    <p:sldId id="310" r:id="rId8"/>
    <p:sldId id="311" r:id="rId9"/>
    <p:sldId id="312" r:id="rId10"/>
    <p:sldId id="320" r:id="rId11"/>
    <p:sldId id="313" r:id="rId12"/>
    <p:sldId id="314" r:id="rId13"/>
    <p:sldId id="324" r:id="rId14"/>
    <p:sldId id="315" r:id="rId15"/>
    <p:sldId id="316" r:id="rId16"/>
    <p:sldId id="280" r:id="rId17"/>
    <p:sldId id="318" r:id="rId18"/>
    <p:sldId id="319" r:id="rId19"/>
    <p:sldId id="321" r:id="rId20"/>
    <p:sldId id="322" r:id="rId21"/>
    <p:sldId id="317" r:id="rId22"/>
    <p:sldId id="323" r:id="rId23"/>
    <p:sldId id="28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9" autoAdjust="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204B063-43BD-4A93-9584-83AC6FB5C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12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1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3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Dr. Cristina Muntean</a:t>
            </a: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3B4D7-8AC9-455E-BEF7-C6DA5C910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8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B4D8-08C2-45AC-9B63-5DB009AD1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0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7CE78-061D-47F9-94D8-03AFAE794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90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727A4-43D5-4AEE-BF40-B7CE83426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2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DD497-FBED-46ED-B863-D7175A87C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0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62D09-6DE4-4E27-A7B1-B485BFE9F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9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4B8DD-1D6D-4FE1-B279-43DD05803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5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3E11C-6B04-4408-9A9F-5F745D94C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1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0E3C9-DFBB-4211-B278-85AD19955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4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E79CF-C5C6-4C39-8ADB-3F4FC3C80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9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E98D1-333A-472A-8165-EB28FC1D8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6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00793-53A3-40A9-B8F1-CBA8F16DB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5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4993A25-14E8-4841-A7BA-F60CF3C2B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7"/>
          <p:cNvSpPr>
            <a:spLocks noChangeArrowheads="1"/>
          </p:cNvSpPr>
          <p:nvPr userDrawn="1"/>
        </p:nvSpPr>
        <p:spPr bwMode="auto">
          <a:xfrm>
            <a:off x="381000" y="6400800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GB" sz="1000"/>
              <a:t>© Dr. Cristina Muntean</a:t>
            </a:r>
            <a:r>
              <a:rPr lang="en-GB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Blip>
          <a:blip r:embed="rId14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Dr. Cristina Muntean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828800"/>
            <a:ext cx="7391400" cy="2209800"/>
          </a:xfrm>
        </p:spPr>
        <p:txBody>
          <a:bodyPr/>
          <a:lstStyle/>
          <a:p>
            <a:pPr eaLnBrk="1" hangingPunct="1"/>
            <a:r>
              <a:rPr lang="en-US" smtClean="0"/>
              <a:t>Operating Systems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Scheduling Algorithms (PART 1)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100" smtClean="0"/>
          </a:p>
          <a:p>
            <a:pPr algn="ctr" eaLnBrk="1" hangingPunct="1">
              <a:lnSpc>
                <a:spcPct val="90000"/>
              </a:lnSpc>
            </a:pPr>
            <a:r>
              <a:rPr lang="en-IE" sz="2100" smtClean="0"/>
              <a:t>Dr. Cristina Muntean</a:t>
            </a:r>
          </a:p>
          <a:p>
            <a:pPr algn="ctr" eaLnBrk="1" hangingPunct="1">
              <a:lnSpc>
                <a:spcPct val="90000"/>
              </a:lnSpc>
            </a:pPr>
            <a:r>
              <a:rPr lang="en-IE" sz="2100" smtClean="0"/>
              <a:t>cmuntean@ncirl.ie</a:t>
            </a:r>
            <a:endParaRPr lang="en-US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5.3 First Come First Served Algorithm (FCFS)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257800"/>
          </a:xfrm>
        </p:spPr>
        <p:txBody>
          <a:bodyPr/>
          <a:lstStyle/>
          <a:p>
            <a:pPr marL="419100" indent="-419100" eaLnBrk="1" hangingPunct="1"/>
            <a:endParaRPr lang="en-IE" smtClean="0"/>
          </a:p>
          <a:p>
            <a:pPr marL="419100" indent="-419100" eaLnBrk="1" hangingPunct="1"/>
            <a:r>
              <a:rPr lang="en-IE" smtClean="0"/>
              <a:t>Process Ready queue   = </a:t>
            </a:r>
            <a:r>
              <a:rPr lang="en-IE" smtClean="0">
                <a:solidFill>
                  <a:srgbClr val="FF0000"/>
                </a:solidFill>
              </a:rPr>
              <a:t>First in First Out (FIFO) queue</a:t>
            </a:r>
          </a:p>
          <a:p>
            <a:pPr marL="419100" indent="-419100" eaLnBrk="1" hangingPunct="1"/>
            <a:r>
              <a:rPr lang="en-IE" smtClean="0"/>
              <a:t>E.g. Grocery checkout (one lane)</a:t>
            </a:r>
          </a:p>
          <a:p>
            <a:pPr marL="419100" indent="-419100" eaLnBrk="1" hangingPunct="1"/>
            <a:endParaRPr lang="en-IE" smtClean="0"/>
          </a:p>
          <a:p>
            <a:pPr marL="419100" indent="-419100" eaLnBrk="1" hangingPunct="1"/>
            <a:endParaRPr lang="en-IE" smtClean="0"/>
          </a:p>
          <a:p>
            <a:pPr marL="419100" indent="-419100" eaLnBrk="1" hangingPunct="1"/>
            <a:endParaRPr lang="en-IE" smtClean="0"/>
          </a:p>
          <a:p>
            <a:pPr marL="419100" indent="-419100" eaLnBrk="1" hangingPunct="1"/>
            <a:endParaRPr lang="en-IE" smtClean="0"/>
          </a:p>
          <a:p>
            <a:pPr marL="419100" indent="-419100" eaLnBrk="1" hangingPunct="1"/>
            <a:endParaRPr lang="en-IE" smtClean="0"/>
          </a:p>
          <a:p>
            <a:pPr marL="419100" indent="-419100" eaLnBrk="1" hangingPunct="1"/>
            <a:endParaRPr lang="en-IE" smtClean="0"/>
          </a:p>
          <a:p>
            <a:pPr marL="419100" indent="-419100" eaLnBrk="1" hangingPunct="1"/>
            <a:endParaRPr lang="en-IE" smtClean="0"/>
          </a:p>
          <a:p>
            <a:pPr marL="419100" indent="-419100" eaLnBrk="1" hangingPunct="1"/>
            <a:r>
              <a:rPr lang="en-IE" smtClean="0"/>
              <a:t>Person with the smallest demand may wait the longest</a:t>
            </a:r>
          </a:p>
          <a:p>
            <a:pPr marL="419100" indent="-419100" eaLnBrk="1" hangingPunct="1"/>
            <a:endParaRPr lang="en-IE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71800"/>
            <a:ext cx="42449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2209800" y="4495800"/>
            <a:ext cx="4572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94" name="TextBox 4"/>
          <p:cNvSpPr txBox="1">
            <a:spLocks noChangeArrowheads="1"/>
          </p:cNvSpPr>
          <p:nvPr/>
        </p:nvSpPr>
        <p:spPr bwMode="auto">
          <a:xfrm>
            <a:off x="6781800" y="4402138"/>
            <a:ext cx="1752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1600" b="1"/>
              <a:t>Head of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5.3 First Come First Served Algorithm (FCFS)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257800"/>
          </a:xfrm>
        </p:spPr>
        <p:txBody>
          <a:bodyPr/>
          <a:lstStyle/>
          <a:p>
            <a:pPr marL="419100" indent="-419100" eaLnBrk="1" hangingPunct="1"/>
            <a:endParaRPr lang="en-IE" smtClean="0"/>
          </a:p>
          <a:p>
            <a:pPr marL="419100" indent="-419100" eaLnBrk="1" hangingPunct="1"/>
            <a:r>
              <a:rPr lang="en-IE" smtClean="0"/>
              <a:t>Exemplification</a:t>
            </a:r>
          </a:p>
        </p:txBody>
      </p:sp>
      <p:grpSp>
        <p:nvGrpSpPr>
          <p:cNvPr id="13316" name="Group 60"/>
          <p:cNvGrpSpPr>
            <a:grpSpLocks/>
          </p:cNvGrpSpPr>
          <p:nvPr/>
        </p:nvGrpSpPr>
        <p:grpSpPr bwMode="auto">
          <a:xfrm>
            <a:off x="3810000" y="1981200"/>
            <a:ext cx="990600" cy="1447800"/>
            <a:chOff x="2736" y="1872"/>
            <a:chExt cx="624" cy="912"/>
          </a:xfrm>
        </p:grpSpPr>
        <p:grpSp>
          <p:nvGrpSpPr>
            <p:cNvPr id="13482" name="Group 7"/>
            <p:cNvGrpSpPr>
              <a:grpSpLocks noChangeAspect="1"/>
            </p:cNvGrpSpPr>
            <p:nvPr/>
          </p:nvGrpSpPr>
          <p:grpSpPr bwMode="auto">
            <a:xfrm>
              <a:off x="3229" y="1909"/>
              <a:ext cx="131" cy="111"/>
              <a:chOff x="3322" y="3840"/>
              <a:chExt cx="960" cy="960"/>
            </a:xfrm>
          </p:grpSpPr>
          <p:sp>
            <p:nvSpPr>
              <p:cNvPr id="13500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1" name="Rectangle 9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99CC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3483" name="Group 10"/>
            <p:cNvGrpSpPr>
              <a:grpSpLocks noChangeAspect="1"/>
            </p:cNvGrpSpPr>
            <p:nvPr/>
          </p:nvGrpSpPr>
          <p:grpSpPr bwMode="auto">
            <a:xfrm>
              <a:off x="3229" y="2079"/>
              <a:ext cx="131" cy="111"/>
              <a:chOff x="3322" y="3840"/>
              <a:chExt cx="960" cy="960"/>
            </a:xfrm>
          </p:grpSpPr>
          <p:sp>
            <p:nvSpPr>
              <p:cNvPr id="13498" name="AutoShape 11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9" name="Rectangle 12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3484" name="Group 13"/>
            <p:cNvGrpSpPr>
              <a:grpSpLocks noChangeAspect="1"/>
            </p:cNvGrpSpPr>
            <p:nvPr/>
          </p:nvGrpSpPr>
          <p:grpSpPr bwMode="auto">
            <a:xfrm>
              <a:off x="3229" y="2241"/>
              <a:ext cx="131" cy="111"/>
              <a:chOff x="3322" y="3840"/>
              <a:chExt cx="960" cy="960"/>
            </a:xfrm>
          </p:grpSpPr>
          <p:sp>
            <p:nvSpPr>
              <p:cNvPr id="13496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7" name="Rectangle 15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FFFF99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3485" name="Group 16"/>
            <p:cNvGrpSpPr>
              <a:grpSpLocks noChangeAspect="1"/>
            </p:cNvGrpSpPr>
            <p:nvPr/>
          </p:nvGrpSpPr>
          <p:grpSpPr bwMode="auto">
            <a:xfrm>
              <a:off x="3229" y="2432"/>
              <a:ext cx="131" cy="112"/>
              <a:chOff x="3322" y="3840"/>
              <a:chExt cx="960" cy="960"/>
            </a:xfrm>
          </p:grpSpPr>
          <p:sp>
            <p:nvSpPr>
              <p:cNvPr id="13494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5" name="Rectangle 18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66FF99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3486" name="Group 19"/>
            <p:cNvGrpSpPr>
              <a:grpSpLocks noChangeAspect="1"/>
            </p:cNvGrpSpPr>
            <p:nvPr/>
          </p:nvGrpSpPr>
          <p:grpSpPr bwMode="auto">
            <a:xfrm>
              <a:off x="3229" y="2640"/>
              <a:ext cx="131" cy="111"/>
              <a:chOff x="3322" y="3840"/>
              <a:chExt cx="960" cy="960"/>
            </a:xfrm>
          </p:grpSpPr>
          <p:sp>
            <p:nvSpPr>
              <p:cNvPr id="13492" name="AutoShape 20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3" name="Rectangle 21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FF99CC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3487" name="Rectangle 22"/>
            <p:cNvSpPr>
              <a:spLocks noChangeArrowheads="1"/>
            </p:cNvSpPr>
            <p:nvPr/>
          </p:nvSpPr>
          <p:spPr bwMode="auto">
            <a:xfrm>
              <a:off x="2749" y="1872"/>
              <a:ext cx="2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1  </a:t>
              </a:r>
              <a:endParaRPr lang="en-GB" sz="1400"/>
            </a:p>
          </p:txBody>
        </p:sp>
        <p:sp>
          <p:nvSpPr>
            <p:cNvPr id="13488" name="Rectangle 23"/>
            <p:cNvSpPr>
              <a:spLocks noChangeArrowheads="1"/>
            </p:cNvSpPr>
            <p:nvPr/>
          </p:nvSpPr>
          <p:spPr bwMode="auto">
            <a:xfrm>
              <a:off x="2749" y="2031"/>
              <a:ext cx="2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2  </a:t>
              </a:r>
              <a:endParaRPr lang="en-GB" sz="1400"/>
            </a:p>
          </p:txBody>
        </p:sp>
        <p:sp>
          <p:nvSpPr>
            <p:cNvPr id="13489" name="Rectangle 24"/>
            <p:cNvSpPr>
              <a:spLocks noChangeArrowheads="1"/>
            </p:cNvSpPr>
            <p:nvPr/>
          </p:nvSpPr>
          <p:spPr bwMode="auto">
            <a:xfrm>
              <a:off x="2749" y="2208"/>
              <a:ext cx="2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3  </a:t>
              </a:r>
              <a:endParaRPr lang="en-GB" sz="1400"/>
            </a:p>
          </p:txBody>
        </p:sp>
        <p:sp>
          <p:nvSpPr>
            <p:cNvPr id="13490" name="Rectangle 25"/>
            <p:cNvSpPr>
              <a:spLocks noChangeArrowheads="1"/>
            </p:cNvSpPr>
            <p:nvPr/>
          </p:nvSpPr>
          <p:spPr bwMode="auto">
            <a:xfrm>
              <a:off x="2749" y="2400"/>
              <a:ext cx="2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4  </a:t>
              </a:r>
              <a:endParaRPr lang="en-GB" sz="1400"/>
            </a:p>
          </p:txBody>
        </p:sp>
        <p:sp>
          <p:nvSpPr>
            <p:cNvPr id="13491" name="Rectangle 26"/>
            <p:cNvSpPr>
              <a:spLocks noChangeArrowheads="1"/>
            </p:cNvSpPr>
            <p:nvPr/>
          </p:nvSpPr>
          <p:spPr bwMode="auto">
            <a:xfrm>
              <a:off x="2736" y="259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5  </a:t>
              </a:r>
              <a:endParaRPr lang="en-GB" sz="1400"/>
            </a:p>
          </p:txBody>
        </p:sp>
      </p:grpSp>
      <p:graphicFrame>
        <p:nvGraphicFramePr>
          <p:cNvPr id="69690" name="Group 58"/>
          <p:cNvGraphicFramePr>
            <a:graphicFrameLocks noGrp="1"/>
          </p:cNvGraphicFramePr>
          <p:nvPr/>
        </p:nvGraphicFramePr>
        <p:xfrm>
          <a:off x="3657600" y="1447800"/>
          <a:ext cx="5319713" cy="2044878"/>
        </p:xfrm>
        <a:graphic>
          <a:graphicData uri="http://schemas.openxmlformats.org/drawingml/2006/table">
            <a:tbl>
              <a:tblPr/>
              <a:tblGrid>
                <a:gridCol w="1773238"/>
                <a:gridCol w="1655762"/>
                <a:gridCol w="1890713"/>
              </a:tblGrid>
              <a:tr h="518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Process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Arrival Time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(Request  to run)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Service/Burst Time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347" name="Group 150"/>
          <p:cNvGrpSpPr>
            <a:grpSpLocks/>
          </p:cNvGrpSpPr>
          <p:nvPr/>
        </p:nvGrpSpPr>
        <p:grpSpPr bwMode="auto">
          <a:xfrm>
            <a:off x="95250" y="3665538"/>
            <a:ext cx="8896350" cy="2887662"/>
            <a:chOff x="76200" y="925513"/>
            <a:chExt cx="8896351" cy="2888117"/>
          </a:xfrm>
        </p:grpSpPr>
        <p:sp>
          <p:nvSpPr>
            <p:cNvPr id="152" name="Line 108"/>
            <p:cNvSpPr>
              <a:spLocks noChangeShapeType="1"/>
            </p:cNvSpPr>
            <p:nvPr/>
          </p:nvSpPr>
          <p:spPr bwMode="auto">
            <a:xfrm>
              <a:off x="957263" y="1828942"/>
              <a:ext cx="0" cy="19053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3" name="Line 108"/>
            <p:cNvSpPr>
              <a:spLocks noChangeShapeType="1"/>
            </p:cNvSpPr>
            <p:nvPr/>
          </p:nvSpPr>
          <p:spPr bwMode="auto">
            <a:xfrm>
              <a:off x="1338263" y="1905154"/>
              <a:ext cx="0" cy="19053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4" name="Line 108"/>
            <p:cNvSpPr>
              <a:spLocks noChangeShapeType="1"/>
            </p:cNvSpPr>
            <p:nvPr/>
          </p:nvSpPr>
          <p:spPr bwMode="auto">
            <a:xfrm>
              <a:off x="2100263" y="1828942"/>
              <a:ext cx="0" cy="19053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5" name="Line 108"/>
            <p:cNvSpPr>
              <a:spLocks noChangeShapeType="1"/>
            </p:cNvSpPr>
            <p:nvPr/>
          </p:nvSpPr>
          <p:spPr bwMode="auto">
            <a:xfrm>
              <a:off x="2481263" y="1828942"/>
              <a:ext cx="0" cy="19053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6" name="Line 108"/>
            <p:cNvSpPr>
              <a:spLocks noChangeShapeType="1"/>
            </p:cNvSpPr>
            <p:nvPr/>
          </p:nvSpPr>
          <p:spPr bwMode="auto">
            <a:xfrm>
              <a:off x="2862263" y="1905154"/>
              <a:ext cx="0" cy="19053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7" name="Line 108"/>
            <p:cNvSpPr>
              <a:spLocks noChangeShapeType="1"/>
            </p:cNvSpPr>
            <p:nvPr/>
          </p:nvSpPr>
          <p:spPr bwMode="auto">
            <a:xfrm>
              <a:off x="3243263" y="1828942"/>
              <a:ext cx="0" cy="19053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8" name="Line 108"/>
            <p:cNvSpPr>
              <a:spLocks noChangeShapeType="1"/>
            </p:cNvSpPr>
            <p:nvPr/>
          </p:nvSpPr>
          <p:spPr bwMode="auto">
            <a:xfrm>
              <a:off x="3624263" y="1828942"/>
              <a:ext cx="0" cy="19053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9" name="Line 108"/>
            <p:cNvSpPr>
              <a:spLocks noChangeShapeType="1"/>
            </p:cNvSpPr>
            <p:nvPr/>
          </p:nvSpPr>
          <p:spPr bwMode="auto">
            <a:xfrm>
              <a:off x="4386263" y="1905154"/>
              <a:ext cx="0" cy="19053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0" name="Line 108"/>
            <p:cNvSpPr>
              <a:spLocks noChangeShapeType="1"/>
            </p:cNvSpPr>
            <p:nvPr/>
          </p:nvSpPr>
          <p:spPr bwMode="auto">
            <a:xfrm>
              <a:off x="4767264" y="1905154"/>
              <a:ext cx="0" cy="19053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1" name="Line 108"/>
            <p:cNvSpPr>
              <a:spLocks noChangeShapeType="1"/>
            </p:cNvSpPr>
            <p:nvPr/>
          </p:nvSpPr>
          <p:spPr bwMode="auto">
            <a:xfrm>
              <a:off x="5148264" y="1905154"/>
              <a:ext cx="0" cy="19053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2" name="Line 108"/>
            <p:cNvSpPr>
              <a:spLocks noChangeShapeType="1"/>
            </p:cNvSpPr>
            <p:nvPr/>
          </p:nvSpPr>
          <p:spPr bwMode="auto">
            <a:xfrm>
              <a:off x="5910264" y="1828942"/>
              <a:ext cx="0" cy="19053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3" name="Line 108"/>
            <p:cNvSpPr>
              <a:spLocks noChangeShapeType="1"/>
            </p:cNvSpPr>
            <p:nvPr/>
          </p:nvSpPr>
          <p:spPr bwMode="auto">
            <a:xfrm>
              <a:off x="6291264" y="1905154"/>
              <a:ext cx="0" cy="19053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4" name="Line 108"/>
            <p:cNvSpPr>
              <a:spLocks noChangeShapeType="1"/>
            </p:cNvSpPr>
            <p:nvPr/>
          </p:nvSpPr>
          <p:spPr bwMode="auto">
            <a:xfrm>
              <a:off x="6672264" y="1905154"/>
              <a:ext cx="0" cy="19053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5" name="Line 108"/>
            <p:cNvSpPr>
              <a:spLocks noChangeShapeType="1"/>
            </p:cNvSpPr>
            <p:nvPr/>
          </p:nvSpPr>
          <p:spPr bwMode="auto">
            <a:xfrm>
              <a:off x="7053264" y="1905154"/>
              <a:ext cx="0" cy="19053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6" name="Line 108"/>
            <p:cNvSpPr>
              <a:spLocks noChangeShapeType="1"/>
            </p:cNvSpPr>
            <p:nvPr/>
          </p:nvSpPr>
          <p:spPr bwMode="auto">
            <a:xfrm>
              <a:off x="7434264" y="1908330"/>
              <a:ext cx="0" cy="19053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7" name="Line 108"/>
            <p:cNvSpPr>
              <a:spLocks noChangeShapeType="1"/>
            </p:cNvSpPr>
            <p:nvPr/>
          </p:nvSpPr>
          <p:spPr bwMode="auto">
            <a:xfrm>
              <a:off x="7815264" y="1908330"/>
              <a:ext cx="0" cy="19053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8" name="Line 108"/>
            <p:cNvSpPr>
              <a:spLocks noChangeShapeType="1"/>
            </p:cNvSpPr>
            <p:nvPr/>
          </p:nvSpPr>
          <p:spPr bwMode="auto">
            <a:xfrm>
              <a:off x="8577264" y="1905154"/>
              <a:ext cx="0" cy="19053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365" name="Text Box 5"/>
            <p:cNvSpPr txBox="1">
              <a:spLocks noChangeArrowheads="1"/>
            </p:cNvSpPr>
            <p:nvPr/>
          </p:nvSpPr>
          <p:spPr bwMode="auto">
            <a:xfrm>
              <a:off x="2557463" y="925513"/>
              <a:ext cx="4114800" cy="369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First Come First Served (FCFS)</a:t>
              </a:r>
            </a:p>
          </p:txBody>
        </p:sp>
        <p:grpSp>
          <p:nvGrpSpPr>
            <p:cNvPr id="13366" name="Group 9"/>
            <p:cNvGrpSpPr>
              <a:grpSpLocks/>
            </p:cNvGrpSpPr>
            <p:nvPr/>
          </p:nvGrpSpPr>
          <p:grpSpPr bwMode="auto">
            <a:xfrm>
              <a:off x="576263" y="1442582"/>
              <a:ext cx="385763" cy="384249"/>
              <a:chOff x="765" y="719"/>
              <a:chExt cx="243" cy="242"/>
            </a:xfrm>
          </p:grpSpPr>
          <p:sp>
            <p:nvSpPr>
              <p:cNvPr id="13480" name="Line 7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1" name="Line 8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67" name="Group 10"/>
            <p:cNvGrpSpPr>
              <a:grpSpLocks/>
            </p:cNvGrpSpPr>
            <p:nvPr/>
          </p:nvGrpSpPr>
          <p:grpSpPr bwMode="auto">
            <a:xfrm>
              <a:off x="962026" y="1444170"/>
              <a:ext cx="385763" cy="384249"/>
              <a:chOff x="765" y="719"/>
              <a:chExt cx="243" cy="242"/>
            </a:xfrm>
          </p:grpSpPr>
          <p:sp>
            <p:nvSpPr>
              <p:cNvPr id="13478" name="Line 11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9" name="Line 12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68" name="Group 13"/>
            <p:cNvGrpSpPr>
              <a:grpSpLocks/>
            </p:cNvGrpSpPr>
            <p:nvPr/>
          </p:nvGrpSpPr>
          <p:grpSpPr bwMode="auto">
            <a:xfrm>
              <a:off x="1343026" y="1444170"/>
              <a:ext cx="385763" cy="384249"/>
              <a:chOff x="765" y="719"/>
              <a:chExt cx="243" cy="242"/>
            </a:xfrm>
          </p:grpSpPr>
          <p:sp>
            <p:nvSpPr>
              <p:cNvPr id="13476" name="Line 14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7" name="Line 15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69" name="Group 16"/>
            <p:cNvGrpSpPr>
              <a:grpSpLocks/>
            </p:cNvGrpSpPr>
            <p:nvPr/>
          </p:nvGrpSpPr>
          <p:grpSpPr bwMode="auto">
            <a:xfrm>
              <a:off x="1724026" y="1444170"/>
              <a:ext cx="385763" cy="384249"/>
              <a:chOff x="765" y="719"/>
              <a:chExt cx="243" cy="242"/>
            </a:xfrm>
          </p:grpSpPr>
          <p:sp>
            <p:nvSpPr>
              <p:cNvPr id="13474" name="Line 17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5" name="Line 18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70" name="Group 19"/>
            <p:cNvGrpSpPr>
              <a:grpSpLocks/>
            </p:cNvGrpSpPr>
            <p:nvPr/>
          </p:nvGrpSpPr>
          <p:grpSpPr bwMode="auto">
            <a:xfrm>
              <a:off x="2105026" y="1444170"/>
              <a:ext cx="385763" cy="384249"/>
              <a:chOff x="765" y="719"/>
              <a:chExt cx="243" cy="242"/>
            </a:xfrm>
          </p:grpSpPr>
          <p:sp>
            <p:nvSpPr>
              <p:cNvPr id="13472" name="Line 20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3" name="Line 21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71" name="Group 22"/>
            <p:cNvGrpSpPr>
              <a:grpSpLocks/>
            </p:cNvGrpSpPr>
            <p:nvPr/>
          </p:nvGrpSpPr>
          <p:grpSpPr bwMode="auto">
            <a:xfrm>
              <a:off x="2486026" y="1444170"/>
              <a:ext cx="385763" cy="384249"/>
              <a:chOff x="765" y="719"/>
              <a:chExt cx="243" cy="242"/>
            </a:xfrm>
          </p:grpSpPr>
          <p:sp>
            <p:nvSpPr>
              <p:cNvPr id="13470" name="Line 23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1" name="Line 24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72" name="Group 25"/>
            <p:cNvGrpSpPr>
              <a:grpSpLocks/>
            </p:cNvGrpSpPr>
            <p:nvPr/>
          </p:nvGrpSpPr>
          <p:grpSpPr bwMode="auto">
            <a:xfrm>
              <a:off x="2867026" y="1444170"/>
              <a:ext cx="385763" cy="384249"/>
              <a:chOff x="765" y="719"/>
              <a:chExt cx="243" cy="242"/>
            </a:xfrm>
          </p:grpSpPr>
          <p:sp>
            <p:nvSpPr>
              <p:cNvPr id="13468" name="Line 26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9" name="Line 27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73" name="Group 28"/>
            <p:cNvGrpSpPr>
              <a:grpSpLocks/>
            </p:cNvGrpSpPr>
            <p:nvPr/>
          </p:nvGrpSpPr>
          <p:grpSpPr bwMode="auto">
            <a:xfrm>
              <a:off x="3248026" y="1444170"/>
              <a:ext cx="385763" cy="384249"/>
              <a:chOff x="765" y="719"/>
              <a:chExt cx="243" cy="242"/>
            </a:xfrm>
          </p:grpSpPr>
          <p:sp>
            <p:nvSpPr>
              <p:cNvPr id="13466" name="Line 29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7" name="Line 30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74" name="Group 31"/>
            <p:cNvGrpSpPr>
              <a:grpSpLocks/>
            </p:cNvGrpSpPr>
            <p:nvPr/>
          </p:nvGrpSpPr>
          <p:grpSpPr bwMode="auto">
            <a:xfrm>
              <a:off x="3629026" y="1444170"/>
              <a:ext cx="385763" cy="384249"/>
              <a:chOff x="765" y="719"/>
              <a:chExt cx="243" cy="242"/>
            </a:xfrm>
          </p:grpSpPr>
          <p:sp>
            <p:nvSpPr>
              <p:cNvPr id="13464" name="Line 32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5" name="Line 33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75" name="Group 34"/>
            <p:cNvGrpSpPr>
              <a:grpSpLocks/>
            </p:cNvGrpSpPr>
            <p:nvPr/>
          </p:nvGrpSpPr>
          <p:grpSpPr bwMode="auto">
            <a:xfrm>
              <a:off x="4010026" y="1444170"/>
              <a:ext cx="385763" cy="384249"/>
              <a:chOff x="765" y="719"/>
              <a:chExt cx="243" cy="242"/>
            </a:xfrm>
          </p:grpSpPr>
          <p:sp>
            <p:nvSpPr>
              <p:cNvPr id="13462" name="Line 35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3" name="Line 36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76" name="Group 37"/>
            <p:cNvGrpSpPr>
              <a:grpSpLocks/>
            </p:cNvGrpSpPr>
            <p:nvPr/>
          </p:nvGrpSpPr>
          <p:grpSpPr bwMode="auto">
            <a:xfrm>
              <a:off x="4391026" y="1444170"/>
              <a:ext cx="385763" cy="384249"/>
              <a:chOff x="765" y="719"/>
              <a:chExt cx="243" cy="242"/>
            </a:xfrm>
          </p:grpSpPr>
          <p:sp>
            <p:nvSpPr>
              <p:cNvPr id="13460" name="Line 38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1" name="Line 39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77" name="Group 40"/>
            <p:cNvGrpSpPr>
              <a:grpSpLocks/>
            </p:cNvGrpSpPr>
            <p:nvPr/>
          </p:nvGrpSpPr>
          <p:grpSpPr bwMode="auto">
            <a:xfrm>
              <a:off x="4772026" y="1442582"/>
              <a:ext cx="385763" cy="384249"/>
              <a:chOff x="765" y="719"/>
              <a:chExt cx="243" cy="242"/>
            </a:xfrm>
          </p:grpSpPr>
          <p:sp>
            <p:nvSpPr>
              <p:cNvPr id="13458" name="Line 41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9" name="Line 42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78" name="Group 43"/>
            <p:cNvGrpSpPr>
              <a:grpSpLocks/>
            </p:cNvGrpSpPr>
            <p:nvPr/>
          </p:nvGrpSpPr>
          <p:grpSpPr bwMode="auto">
            <a:xfrm>
              <a:off x="5157788" y="1444170"/>
              <a:ext cx="385763" cy="384249"/>
              <a:chOff x="765" y="719"/>
              <a:chExt cx="243" cy="242"/>
            </a:xfrm>
          </p:grpSpPr>
          <p:sp>
            <p:nvSpPr>
              <p:cNvPr id="13456" name="Line 44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7" name="Line 45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79" name="Group 46"/>
            <p:cNvGrpSpPr>
              <a:grpSpLocks/>
            </p:cNvGrpSpPr>
            <p:nvPr/>
          </p:nvGrpSpPr>
          <p:grpSpPr bwMode="auto">
            <a:xfrm>
              <a:off x="5538788" y="1444170"/>
              <a:ext cx="385763" cy="384249"/>
              <a:chOff x="765" y="719"/>
              <a:chExt cx="243" cy="242"/>
            </a:xfrm>
          </p:grpSpPr>
          <p:sp>
            <p:nvSpPr>
              <p:cNvPr id="13454" name="Line 47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5" name="Line 48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80" name="Group 49"/>
            <p:cNvGrpSpPr>
              <a:grpSpLocks/>
            </p:cNvGrpSpPr>
            <p:nvPr/>
          </p:nvGrpSpPr>
          <p:grpSpPr bwMode="auto">
            <a:xfrm>
              <a:off x="5919788" y="1444170"/>
              <a:ext cx="385763" cy="384249"/>
              <a:chOff x="765" y="719"/>
              <a:chExt cx="243" cy="242"/>
            </a:xfrm>
          </p:grpSpPr>
          <p:sp>
            <p:nvSpPr>
              <p:cNvPr id="13452" name="Line 50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3" name="Line 51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81" name="Group 52"/>
            <p:cNvGrpSpPr>
              <a:grpSpLocks/>
            </p:cNvGrpSpPr>
            <p:nvPr/>
          </p:nvGrpSpPr>
          <p:grpSpPr bwMode="auto">
            <a:xfrm>
              <a:off x="6300788" y="1444170"/>
              <a:ext cx="385763" cy="384249"/>
              <a:chOff x="765" y="719"/>
              <a:chExt cx="243" cy="242"/>
            </a:xfrm>
          </p:grpSpPr>
          <p:sp>
            <p:nvSpPr>
              <p:cNvPr id="13450" name="Line 53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1" name="Line 54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82" name="Group 55"/>
            <p:cNvGrpSpPr>
              <a:grpSpLocks/>
            </p:cNvGrpSpPr>
            <p:nvPr/>
          </p:nvGrpSpPr>
          <p:grpSpPr bwMode="auto">
            <a:xfrm>
              <a:off x="6681788" y="1444170"/>
              <a:ext cx="385763" cy="384249"/>
              <a:chOff x="765" y="719"/>
              <a:chExt cx="243" cy="242"/>
            </a:xfrm>
          </p:grpSpPr>
          <p:sp>
            <p:nvSpPr>
              <p:cNvPr id="13448" name="Line 56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9" name="Line 57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83" name="Group 58"/>
            <p:cNvGrpSpPr>
              <a:grpSpLocks/>
            </p:cNvGrpSpPr>
            <p:nvPr/>
          </p:nvGrpSpPr>
          <p:grpSpPr bwMode="auto">
            <a:xfrm>
              <a:off x="7062788" y="1444170"/>
              <a:ext cx="385763" cy="384249"/>
              <a:chOff x="765" y="719"/>
              <a:chExt cx="243" cy="242"/>
            </a:xfrm>
          </p:grpSpPr>
          <p:sp>
            <p:nvSpPr>
              <p:cNvPr id="13446" name="Line 59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7" name="Line 60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84" name="Group 61"/>
            <p:cNvGrpSpPr>
              <a:grpSpLocks/>
            </p:cNvGrpSpPr>
            <p:nvPr/>
          </p:nvGrpSpPr>
          <p:grpSpPr bwMode="auto">
            <a:xfrm>
              <a:off x="8205788" y="1444170"/>
              <a:ext cx="385763" cy="384249"/>
              <a:chOff x="765" y="719"/>
              <a:chExt cx="243" cy="242"/>
            </a:xfrm>
          </p:grpSpPr>
          <p:sp>
            <p:nvSpPr>
              <p:cNvPr id="13444" name="Line 62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5" name="Line 63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85" name="Group 64"/>
            <p:cNvGrpSpPr>
              <a:grpSpLocks/>
            </p:cNvGrpSpPr>
            <p:nvPr/>
          </p:nvGrpSpPr>
          <p:grpSpPr bwMode="auto">
            <a:xfrm>
              <a:off x="8586788" y="1444170"/>
              <a:ext cx="385763" cy="384249"/>
              <a:chOff x="765" y="719"/>
              <a:chExt cx="243" cy="242"/>
            </a:xfrm>
          </p:grpSpPr>
          <p:sp>
            <p:nvSpPr>
              <p:cNvPr id="13442" name="Line 65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3" name="Line 66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86" name="Line 68"/>
            <p:cNvSpPr>
              <a:spLocks noChangeShapeType="1"/>
            </p:cNvSpPr>
            <p:nvPr/>
          </p:nvSpPr>
          <p:spPr bwMode="auto">
            <a:xfrm>
              <a:off x="8967788" y="1444170"/>
              <a:ext cx="0" cy="3842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7" name="Text Box 73"/>
            <p:cNvSpPr txBox="1">
              <a:spLocks noChangeArrowheads="1"/>
            </p:cNvSpPr>
            <p:nvPr/>
          </p:nvSpPr>
          <p:spPr bwMode="auto">
            <a:xfrm>
              <a:off x="423863" y="1477513"/>
              <a:ext cx="1524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3388" name="Text Box 74"/>
            <p:cNvSpPr txBox="1">
              <a:spLocks noChangeArrowheads="1"/>
            </p:cNvSpPr>
            <p:nvPr/>
          </p:nvSpPr>
          <p:spPr bwMode="auto">
            <a:xfrm>
              <a:off x="728663" y="1477513"/>
              <a:ext cx="1524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3389" name="Text Box 75"/>
            <p:cNvSpPr txBox="1">
              <a:spLocks noChangeArrowheads="1"/>
            </p:cNvSpPr>
            <p:nvPr/>
          </p:nvSpPr>
          <p:spPr bwMode="auto">
            <a:xfrm>
              <a:off x="1109663" y="1477513"/>
              <a:ext cx="1524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90" name="Text Box 76"/>
            <p:cNvSpPr txBox="1">
              <a:spLocks noChangeArrowheads="1"/>
            </p:cNvSpPr>
            <p:nvPr/>
          </p:nvSpPr>
          <p:spPr bwMode="auto">
            <a:xfrm>
              <a:off x="1490663" y="1477513"/>
              <a:ext cx="1524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3391" name="Text Box 77"/>
            <p:cNvSpPr txBox="1">
              <a:spLocks noChangeArrowheads="1"/>
            </p:cNvSpPr>
            <p:nvPr/>
          </p:nvSpPr>
          <p:spPr bwMode="auto">
            <a:xfrm>
              <a:off x="1871663" y="1477513"/>
              <a:ext cx="1524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3392" name="Text Box 78"/>
            <p:cNvSpPr txBox="1">
              <a:spLocks noChangeArrowheads="1"/>
            </p:cNvSpPr>
            <p:nvPr/>
          </p:nvSpPr>
          <p:spPr bwMode="auto">
            <a:xfrm>
              <a:off x="2252663" y="1477513"/>
              <a:ext cx="1524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5</a:t>
              </a:r>
            </a:p>
          </p:txBody>
        </p:sp>
        <p:sp>
          <p:nvSpPr>
            <p:cNvPr id="13393" name="Text Box 79"/>
            <p:cNvSpPr txBox="1">
              <a:spLocks noChangeArrowheads="1"/>
            </p:cNvSpPr>
            <p:nvPr/>
          </p:nvSpPr>
          <p:spPr bwMode="auto">
            <a:xfrm>
              <a:off x="2633663" y="1477513"/>
              <a:ext cx="1524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3394" name="Text Box 80"/>
            <p:cNvSpPr txBox="1">
              <a:spLocks noChangeArrowheads="1"/>
            </p:cNvSpPr>
            <p:nvPr/>
          </p:nvSpPr>
          <p:spPr bwMode="auto">
            <a:xfrm>
              <a:off x="3014663" y="1477513"/>
              <a:ext cx="1524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13395" name="Text Box 81"/>
            <p:cNvSpPr txBox="1">
              <a:spLocks noChangeArrowheads="1"/>
            </p:cNvSpPr>
            <p:nvPr/>
          </p:nvSpPr>
          <p:spPr bwMode="auto">
            <a:xfrm>
              <a:off x="3395663" y="1477513"/>
              <a:ext cx="1524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3396" name="Text Box 82"/>
            <p:cNvSpPr txBox="1">
              <a:spLocks noChangeArrowheads="1"/>
            </p:cNvSpPr>
            <p:nvPr/>
          </p:nvSpPr>
          <p:spPr bwMode="auto">
            <a:xfrm>
              <a:off x="3776663" y="1477513"/>
              <a:ext cx="1524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9</a:t>
              </a:r>
            </a:p>
          </p:txBody>
        </p:sp>
        <p:sp>
          <p:nvSpPr>
            <p:cNvPr id="13397" name="Text Box 83"/>
            <p:cNvSpPr txBox="1">
              <a:spLocks noChangeArrowheads="1"/>
            </p:cNvSpPr>
            <p:nvPr/>
          </p:nvSpPr>
          <p:spPr bwMode="auto">
            <a:xfrm>
              <a:off x="4081463" y="1477513"/>
              <a:ext cx="3048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10</a:t>
              </a:r>
            </a:p>
          </p:txBody>
        </p:sp>
        <p:sp>
          <p:nvSpPr>
            <p:cNvPr id="13398" name="Text Box 84"/>
            <p:cNvSpPr txBox="1">
              <a:spLocks noChangeArrowheads="1"/>
            </p:cNvSpPr>
            <p:nvPr/>
          </p:nvSpPr>
          <p:spPr bwMode="auto">
            <a:xfrm>
              <a:off x="4462463" y="1477513"/>
              <a:ext cx="3048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11</a:t>
              </a:r>
            </a:p>
          </p:txBody>
        </p:sp>
        <p:sp>
          <p:nvSpPr>
            <p:cNvPr id="13399" name="Text Box 85"/>
            <p:cNvSpPr txBox="1">
              <a:spLocks noChangeArrowheads="1"/>
            </p:cNvSpPr>
            <p:nvPr/>
          </p:nvSpPr>
          <p:spPr bwMode="auto">
            <a:xfrm>
              <a:off x="4843463" y="1477513"/>
              <a:ext cx="3048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12</a:t>
              </a:r>
            </a:p>
          </p:txBody>
        </p:sp>
        <p:sp>
          <p:nvSpPr>
            <p:cNvPr id="13400" name="Text Box 86"/>
            <p:cNvSpPr txBox="1">
              <a:spLocks noChangeArrowheads="1"/>
            </p:cNvSpPr>
            <p:nvPr/>
          </p:nvSpPr>
          <p:spPr bwMode="auto">
            <a:xfrm>
              <a:off x="5224463" y="1477513"/>
              <a:ext cx="3048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13</a:t>
              </a:r>
            </a:p>
          </p:txBody>
        </p:sp>
        <p:sp>
          <p:nvSpPr>
            <p:cNvPr id="13401" name="Text Box 87"/>
            <p:cNvSpPr txBox="1">
              <a:spLocks noChangeArrowheads="1"/>
            </p:cNvSpPr>
            <p:nvPr/>
          </p:nvSpPr>
          <p:spPr bwMode="auto">
            <a:xfrm>
              <a:off x="5605463" y="1477513"/>
              <a:ext cx="3048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14</a:t>
              </a:r>
            </a:p>
          </p:txBody>
        </p:sp>
        <p:sp>
          <p:nvSpPr>
            <p:cNvPr id="13402" name="Text Box 88"/>
            <p:cNvSpPr txBox="1">
              <a:spLocks noChangeArrowheads="1"/>
            </p:cNvSpPr>
            <p:nvPr/>
          </p:nvSpPr>
          <p:spPr bwMode="auto">
            <a:xfrm>
              <a:off x="5986463" y="1477513"/>
              <a:ext cx="3048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15</a:t>
              </a:r>
            </a:p>
          </p:txBody>
        </p:sp>
        <p:sp>
          <p:nvSpPr>
            <p:cNvPr id="13403" name="Text Box 89"/>
            <p:cNvSpPr txBox="1">
              <a:spLocks noChangeArrowheads="1"/>
            </p:cNvSpPr>
            <p:nvPr/>
          </p:nvSpPr>
          <p:spPr bwMode="auto">
            <a:xfrm>
              <a:off x="6367463" y="1477513"/>
              <a:ext cx="3048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16</a:t>
              </a:r>
            </a:p>
          </p:txBody>
        </p:sp>
        <p:sp>
          <p:nvSpPr>
            <p:cNvPr id="13404" name="Text Box 90"/>
            <p:cNvSpPr txBox="1">
              <a:spLocks noChangeArrowheads="1"/>
            </p:cNvSpPr>
            <p:nvPr/>
          </p:nvSpPr>
          <p:spPr bwMode="auto">
            <a:xfrm>
              <a:off x="6748463" y="1477513"/>
              <a:ext cx="3048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17</a:t>
              </a:r>
            </a:p>
          </p:txBody>
        </p:sp>
        <p:sp>
          <p:nvSpPr>
            <p:cNvPr id="13405" name="Text Box 91"/>
            <p:cNvSpPr txBox="1">
              <a:spLocks noChangeArrowheads="1"/>
            </p:cNvSpPr>
            <p:nvPr/>
          </p:nvSpPr>
          <p:spPr bwMode="auto">
            <a:xfrm>
              <a:off x="7129463" y="1477513"/>
              <a:ext cx="3048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18</a:t>
              </a:r>
            </a:p>
          </p:txBody>
        </p:sp>
        <p:sp>
          <p:nvSpPr>
            <p:cNvPr id="13406" name="Text Box 92"/>
            <p:cNvSpPr txBox="1">
              <a:spLocks noChangeArrowheads="1"/>
            </p:cNvSpPr>
            <p:nvPr/>
          </p:nvSpPr>
          <p:spPr bwMode="auto">
            <a:xfrm>
              <a:off x="8272463" y="1477513"/>
              <a:ext cx="3048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21</a:t>
              </a:r>
            </a:p>
          </p:txBody>
        </p:sp>
        <p:sp>
          <p:nvSpPr>
            <p:cNvPr id="13407" name="Text Box 96"/>
            <p:cNvSpPr txBox="1">
              <a:spLocks noChangeArrowheads="1"/>
            </p:cNvSpPr>
            <p:nvPr/>
          </p:nvSpPr>
          <p:spPr bwMode="auto">
            <a:xfrm>
              <a:off x="8653463" y="1477513"/>
              <a:ext cx="3048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22</a:t>
              </a:r>
            </a:p>
          </p:txBody>
        </p:sp>
        <p:sp>
          <p:nvSpPr>
            <p:cNvPr id="13408" name="Rectangle 98"/>
            <p:cNvSpPr>
              <a:spLocks noChangeArrowheads="1"/>
            </p:cNvSpPr>
            <p:nvPr/>
          </p:nvSpPr>
          <p:spPr bwMode="auto">
            <a:xfrm>
              <a:off x="576263" y="2209492"/>
              <a:ext cx="1143000" cy="304859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409" name="Text Box 99"/>
            <p:cNvSpPr txBox="1">
              <a:spLocks noChangeArrowheads="1"/>
            </p:cNvSpPr>
            <p:nvPr/>
          </p:nvSpPr>
          <p:spPr bwMode="auto">
            <a:xfrm>
              <a:off x="76200" y="2163446"/>
              <a:ext cx="4572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P 1</a:t>
              </a:r>
            </a:p>
          </p:txBody>
        </p:sp>
        <p:sp>
          <p:nvSpPr>
            <p:cNvPr id="13410" name="Rectangle 100"/>
            <p:cNvSpPr>
              <a:spLocks noChangeArrowheads="1"/>
            </p:cNvSpPr>
            <p:nvPr/>
          </p:nvSpPr>
          <p:spPr bwMode="auto">
            <a:xfrm>
              <a:off x="1719263" y="2514351"/>
              <a:ext cx="2286000" cy="304859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411" name="Text Box 101"/>
            <p:cNvSpPr txBox="1">
              <a:spLocks noChangeArrowheads="1"/>
            </p:cNvSpPr>
            <p:nvPr/>
          </p:nvSpPr>
          <p:spPr bwMode="auto">
            <a:xfrm>
              <a:off x="76200" y="2514351"/>
              <a:ext cx="4572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P 2</a:t>
              </a:r>
            </a:p>
          </p:txBody>
        </p:sp>
        <p:sp>
          <p:nvSpPr>
            <p:cNvPr id="13412" name="Rectangle 102"/>
            <p:cNvSpPr>
              <a:spLocks noChangeArrowheads="1"/>
            </p:cNvSpPr>
            <p:nvPr/>
          </p:nvSpPr>
          <p:spPr bwMode="auto">
            <a:xfrm>
              <a:off x="4005263" y="2819209"/>
              <a:ext cx="1524000" cy="304859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413" name="Text Box 103"/>
            <p:cNvSpPr txBox="1">
              <a:spLocks noChangeArrowheads="1"/>
            </p:cNvSpPr>
            <p:nvPr/>
          </p:nvSpPr>
          <p:spPr bwMode="auto">
            <a:xfrm>
              <a:off x="76200" y="2895424"/>
              <a:ext cx="4572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P 3</a:t>
              </a:r>
            </a:p>
          </p:txBody>
        </p:sp>
        <p:sp>
          <p:nvSpPr>
            <p:cNvPr id="13414" name="Rectangle 104"/>
            <p:cNvSpPr>
              <a:spLocks noChangeArrowheads="1"/>
            </p:cNvSpPr>
            <p:nvPr/>
          </p:nvSpPr>
          <p:spPr bwMode="auto">
            <a:xfrm>
              <a:off x="5529263" y="3124068"/>
              <a:ext cx="2667000" cy="274691"/>
            </a:xfrm>
            <a:prstGeom prst="rect">
              <a:avLst/>
            </a:prstGeom>
            <a:solidFill>
              <a:srgbClr val="99FF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415" name="Text Box 105"/>
            <p:cNvSpPr txBox="1">
              <a:spLocks noChangeArrowheads="1"/>
            </p:cNvSpPr>
            <p:nvPr/>
          </p:nvSpPr>
          <p:spPr bwMode="auto">
            <a:xfrm>
              <a:off x="76200" y="3200283"/>
              <a:ext cx="4572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P 4</a:t>
              </a:r>
            </a:p>
          </p:txBody>
        </p:sp>
        <p:sp>
          <p:nvSpPr>
            <p:cNvPr id="13416" name="Rectangle 106"/>
            <p:cNvSpPr>
              <a:spLocks noChangeArrowheads="1"/>
            </p:cNvSpPr>
            <p:nvPr/>
          </p:nvSpPr>
          <p:spPr bwMode="auto">
            <a:xfrm>
              <a:off x="8196263" y="3428927"/>
              <a:ext cx="762000" cy="304859"/>
            </a:xfrm>
            <a:prstGeom prst="rect">
              <a:avLst/>
            </a:prstGeom>
            <a:solidFill>
              <a:srgbClr val="FF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417" name="Text Box 107"/>
            <p:cNvSpPr txBox="1">
              <a:spLocks noChangeArrowheads="1"/>
            </p:cNvSpPr>
            <p:nvPr/>
          </p:nvSpPr>
          <p:spPr bwMode="auto">
            <a:xfrm>
              <a:off x="76200" y="3459095"/>
              <a:ext cx="4572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P 5</a:t>
              </a:r>
            </a:p>
          </p:txBody>
        </p:sp>
        <p:sp>
          <p:nvSpPr>
            <p:cNvPr id="13418" name="Line 108"/>
            <p:cNvSpPr>
              <a:spLocks noChangeShapeType="1"/>
            </p:cNvSpPr>
            <p:nvPr/>
          </p:nvSpPr>
          <p:spPr bwMode="auto">
            <a:xfrm>
              <a:off x="1719263" y="1828433"/>
              <a:ext cx="0" cy="1905367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9" name="Text Box 197"/>
            <p:cNvSpPr txBox="1">
              <a:spLocks noChangeArrowheads="1"/>
            </p:cNvSpPr>
            <p:nvPr/>
          </p:nvSpPr>
          <p:spPr bwMode="auto">
            <a:xfrm>
              <a:off x="1033463" y="2209492"/>
              <a:ext cx="2286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3420" name="Text Box 198"/>
            <p:cNvSpPr txBox="1">
              <a:spLocks noChangeArrowheads="1"/>
            </p:cNvSpPr>
            <p:nvPr/>
          </p:nvSpPr>
          <p:spPr bwMode="auto">
            <a:xfrm>
              <a:off x="2633663" y="2514351"/>
              <a:ext cx="2286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6</a:t>
              </a:r>
            </a:p>
          </p:txBody>
        </p:sp>
        <p:sp>
          <p:nvSpPr>
            <p:cNvPr id="13421" name="Text Box 199"/>
            <p:cNvSpPr txBox="1">
              <a:spLocks noChangeArrowheads="1"/>
            </p:cNvSpPr>
            <p:nvPr/>
          </p:nvSpPr>
          <p:spPr bwMode="auto">
            <a:xfrm>
              <a:off x="4614863" y="2819209"/>
              <a:ext cx="2286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13422" name="Text Box 200"/>
            <p:cNvSpPr txBox="1">
              <a:spLocks noChangeArrowheads="1"/>
            </p:cNvSpPr>
            <p:nvPr/>
          </p:nvSpPr>
          <p:spPr bwMode="auto">
            <a:xfrm>
              <a:off x="6367463" y="3124068"/>
              <a:ext cx="2286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13423" name="Text Box 201"/>
            <p:cNvSpPr txBox="1">
              <a:spLocks noChangeArrowheads="1"/>
            </p:cNvSpPr>
            <p:nvPr/>
          </p:nvSpPr>
          <p:spPr bwMode="auto">
            <a:xfrm>
              <a:off x="8501063" y="3428927"/>
              <a:ext cx="2286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3424" name="TextBox 1"/>
            <p:cNvSpPr txBox="1">
              <a:spLocks noChangeArrowheads="1"/>
            </p:cNvSpPr>
            <p:nvPr/>
          </p:nvSpPr>
          <p:spPr bwMode="auto">
            <a:xfrm>
              <a:off x="271463" y="2133277"/>
              <a:ext cx="271463" cy="369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3425" name="TextBox 110"/>
            <p:cNvSpPr txBox="1">
              <a:spLocks noChangeArrowheads="1"/>
            </p:cNvSpPr>
            <p:nvPr/>
          </p:nvSpPr>
          <p:spPr bwMode="auto">
            <a:xfrm>
              <a:off x="881063" y="2526021"/>
              <a:ext cx="271463" cy="369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3426" name="TextBox 111"/>
            <p:cNvSpPr txBox="1">
              <a:spLocks noChangeArrowheads="1"/>
            </p:cNvSpPr>
            <p:nvPr/>
          </p:nvSpPr>
          <p:spPr bwMode="auto">
            <a:xfrm>
              <a:off x="1643063" y="2830880"/>
              <a:ext cx="271463" cy="369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31" name="Line 108"/>
            <p:cNvSpPr>
              <a:spLocks noChangeShapeType="1"/>
            </p:cNvSpPr>
            <p:nvPr/>
          </p:nvSpPr>
          <p:spPr bwMode="auto">
            <a:xfrm>
              <a:off x="576263" y="1828942"/>
              <a:ext cx="0" cy="19053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428" name="Line 108"/>
            <p:cNvSpPr>
              <a:spLocks noChangeShapeType="1"/>
            </p:cNvSpPr>
            <p:nvPr/>
          </p:nvSpPr>
          <p:spPr bwMode="auto">
            <a:xfrm>
              <a:off x="4005263" y="1904633"/>
              <a:ext cx="0" cy="1905367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9" name="Line 108"/>
            <p:cNvSpPr>
              <a:spLocks noChangeShapeType="1"/>
            </p:cNvSpPr>
            <p:nvPr/>
          </p:nvSpPr>
          <p:spPr bwMode="auto">
            <a:xfrm>
              <a:off x="5529263" y="1904633"/>
              <a:ext cx="0" cy="1905367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0" name="Line 108"/>
            <p:cNvSpPr>
              <a:spLocks noChangeShapeType="1"/>
            </p:cNvSpPr>
            <p:nvPr/>
          </p:nvSpPr>
          <p:spPr bwMode="auto">
            <a:xfrm>
              <a:off x="8196263" y="1904633"/>
              <a:ext cx="0" cy="1905367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1" name="Line 108"/>
            <p:cNvSpPr>
              <a:spLocks noChangeShapeType="1"/>
            </p:cNvSpPr>
            <p:nvPr/>
          </p:nvSpPr>
          <p:spPr bwMode="auto">
            <a:xfrm>
              <a:off x="8958263" y="1828419"/>
              <a:ext cx="0" cy="1905367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2" name="TextBox 137"/>
            <p:cNvSpPr txBox="1">
              <a:spLocks noChangeArrowheads="1"/>
            </p:cNvSpPr>
            <p:nvPr/>
          </p:nvSpPr>
          <p:spPr bwMode="auto">
            <a:xfrm>
              <a:off x="2438400" y="3124068"/>
              <a:ext cx="271463" cy="369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3433" name="TextBox 138"/>
            <p:cNvSpPr txBox="1">
              <a:spLocks noChangeArrowheads="1"/>
            </p:cNvSpPr>
            <p:nvPr/>
          </p:nvSpPr>
          <p:spPr bwMode="auto">
            <a:xfrm>
              <a:off x="3167063" y="3440597"/>
              <a:ext cx="271463" cy="369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434" name="Group 55"/>
            <p:cNvGrpSpPr>
              <a:grpSpLocks/>
            </p:cNvGrpSpPr>
            <p:nvPr/>
          </p:nvGrpSpPr>
          <p:grpSpPr bwMode="auto">
            <a:xfrm>
              <a:off x="7443788" y="1447800"/>
              <a:ext cx="385763" cy="384249"/>
              <a:chOff x="765" y="719"/>
              <a:chExt cx="243" cy="242"/>
            </a:xfrm>
          </p:grpSpPr>
          <p:sp>
            <p:nvSpPr>
              <p:cNvPr id="13440" name="Line 56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1" name="Line 57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35" name="Group 58"/>
            <p:cNvGrpSpPr>
              <a:grpSpLocks/>
            </p:cNvGrpSpPr>
            <p:nvPr/>
          </p:nvGrpSpPr>
          <p:grpSpPr bwMode="auto">
            <a:xfrm>
              <a:off x="7824788" y="1447800"/>
              <a:ext cx="385763" cy="384249"/>
              <a:chOff x="765" y="719"/>
              <a:chExt cx="243" cy="242"/>
            </a:xfrm>
          </p:grpSpPr>
          <p:sp>
            <p:nvSpPr>
              <p:cNvPr id="13438" name="Line 59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9" name="Line 60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36" name="Text Box 90"/>
            <p:cNvSpPr txBox="1">
              <a:spLocks noChangeArrowheads="1"/>
            </p:cNvSpPr>
            <p:nvPr/>
          </p:nvSpPr>
          <p:spPr bwMode="auto">
            <a:xfrm>
              <a:off x="7510463" y="1481143"/>
              <a:ext cx="3048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19</a:t>
              </a:r>
            </a:p>
          </p:txBody>
        </p:sp>
        <p:sp>
          <p:nvSpPr>
            <p:cNvPr id="13437" name="Text Box 91"/>
            <p:cNvSpPr txBox="1">
              <a:spLocks noChangeArrowheads="1"/>
            </p:cNvSpPr>
            <p:nvPr/>
          </p:nvSpPr>
          <p:spPr bwMode="auto">
            <a:xfrm>
              <a:off x="7891463" y="1481143"/>
              <a:ext cx="304800" cy="274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5.4 Shortest Process First Algorithm</a:t>
            </a:r>
            <a:endParaRPr lang="en-US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9067800" cy="5562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IE" sz="2000" dirty="0" smtClean="0">
                <a:solidFill>
                  <a:srgbClr val="FF0000"/>
                </a:solidFill>
              </a:rPr>
              <a:t>Principle</a:t>
            </a:r>
          </a:p>
          <a:p>
            <a:pPr marL="419100" indent="-4191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IE" sz="2000" dirty="0" smtClean="0">
                <a:solidFill>
                  <a:schemeClr val="accent1">
                    <a:lumMod val="50000"/>
                  </a:schemeClr>
                </a:solidFill>
              </a:rPr>
              <a:t>The length of the execution (burst) time of each process is used to determine which goes next.</a:t>
            </a:r>
          </a:p>
          <a:p>
            <a:pPr marL="419100" indent="-4191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IE" sz="2000" dirty="0" smtClean="0"/>
              <a:t>A running process is allowed to finish its execution time</a:t>
            </a:r>
          </a:p>
          <a:p>
            <a:pPr marL="419100" indent="-4191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IE" sz="2000" dirty="0" smtClean="0"/>
              <a:t>Any process ready to start is put in the Ready queue </a:t>
            </a:r>
          </a:p>
          <a:p>
            <a:pPr marL="819150" lvl="1" indent="-4191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IE" sz="1600" u="sng" dirty="0" smtClean="0"/>
              <a:t>No</a:t>
            </a:r>
            <a:r>
              <a:rPr lang="en-IE" sz="1600" dirty="0" smtClean="0"/>
              <a:t> FIFO principle</a:t>
            </a:r>
            <a:endParaRPr lang="en-IE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IE" sz="2000" dirty="0" smtClean="0">
                <a:solidFill>
                  <a:srgbClr val="FF0000"/>
                </a:solidFill>
              </a:rPr>
              <a:t>When the algorithm is activated ?</a:t>
            </a:r>
          </a:p>
          <a:p>
            <a:pPr marL="419100" indent="-419100" eaLnBrk="1" hangingPunct="1">
              <a:defRPr/>
            </a:pPr>
            <a:r>
              <a:rPr lang="en-IE" sz="2000" dirty="0" smtClean="0"/>
              <a:t>The current running process  has finished</a:t>
            </a:r>
          </a:p>
          <a:p>
            <a:pPr marL="419100" indent="-419100" eaLnBrk="1" hangingPunct="1">
              <a:defRPr/>
            </a:pPr>
            <a:r>
              <a:rPr lang="en-IE" sz="2000" dirty="0" smtClean="0"/>
              <a:t>The CPU is available  and a process is ready to start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endParaRPr lang="en-IE" sz="900" dirty="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IE" sz="2000" dirty="0" smtClean="0">
                <a:solidFill>
                  <a:srgbClr val="FF0000"/>
                </a:solidFill>
              </a:rPr>
              <a:t>Action taken by the algorithm </a:t>
            </a:r>
            <a:endParaRPr lang="en-IE" sz="2000" u="sng" dirty="0" smtClean="0"/>
          </a:p>
          <a:p>
            <a:pPr marL="419100" indent="-4191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IE" sz="2000" dirty="0" smtClean="0"/>
              <a:t>The process with the shortest next running time is selected first from the Ready queue.</a:t>
            </a:r>
          </a:p>
          <a:p>
            <a:pPr marL="819150" lvl="1" indent="-419100" eaLnBrk="1" hangingPunct="1">
              <a:lnSpc>
                <a:spcPct val="90000"/>
              </a:lnSpc>
              <a:defRPr/>
            </a:pPr>
            <a:r>
              <a:rPr lang="en-IE" sz="1800" dirty="0" smtClean="0"/>
              <a:t>FIFO principle is NOT applied on the Ready queue</a:t>
            </a:r>
          </a:p>
          <a:p>
            <a:pPr marL="419100" indent="-419100" eaLnBrk="1" hangingPunct="1">
              <a:lnSpc>
                <a:spcPct val="90000"/>
              </a:lnSpc>
              <a:defRPr/>
            </a:pPr>
            <a:r>
              <a:rPr lang="en-IE" sz="2000" dirty="0" smtClean="0"/>
              <a:t>=&gt; short process jumps ahead of longer processes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I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5.4 Shortest Process First Algorithm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9067800" cy="5562600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</a:pPr>
            <a:endParaRPr lang="en-IE" sz="2000" smtClean="0"/>
          </a:p>
          <a:p>
            <a:pPr marL="419100" indent="-419100" eaLnBrk="1" hangingPunct="1">
              <a:lnSpc>
                <a:spcPct val="90000"/>
              </a:lnSpc>
            </a:pPr>
            <a:r>
              <a:rPr lang="en-IE" sz="2000" smtClean="0"/>
              <a:t>Notes: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IE" sz="1800" smtClean="0"/>
              <a:t>Optimal for non-pre-emptive algorithms category 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IE" sz="1800" smtClean="0"/>
              <a:t>it always gives the shortest turnaround time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IE" sz="1800" smtClean="0"/>
              <a:t>Difficult to determine the length of the process running time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IE" sz="1800" smtClean="0"/>
              <a:t>Usually it is difficult to implement</a:t>
            </a:r>
            <a:r>
              <a:rPr lang="en-US" sz="1800" smtClean="0"/>
              <a:t> </a:t>
            </a:r>
            <a:endParaRPr lang="en-IE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5.4 Shortest Process First Algorithm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257800"/>
          </a:xfrm>
        </p:spPr>
        <p:txBody>
          <a:bodyPr/>
          <a:lstStyle/>
          <a:p>
            <a:pPr marL="419100" indent="-419100" eaLnBrk="1" hangingPunct="1"/>
            <a:endParaRPr lang="en-IE" smtClean="0"/>
          </a:p>
          <a:p>
            <a:pPr marL="419100" indent="-419100" eaLnBrk="1" hangingPunct="1"/>
            <a:r>
              <a:rPr lang="en-IE" smtClean="0"/>
              <a:t>Exemplification</a:t>
            </a:r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3810000" y="1981200"/>
            <a:ext cx="990600" cy="1447800"/>
            <a:chOff x="2736" y="1872"/>
            <a:chExt cx="624" cy="912"/>
          </a:xfrm>
        </p:grpSpPr>
        <p:grpSp>
          <p:nvGrpSpPr>
            <p:cNvPr id="16555" name="Group 6"/>
            <p:cNvGrpSpPr>
              <a:grpSpLocks noChangeAspect="1"/>
            </p:cNvGrpSpPr>
            <p:nvPr/>
          </p:nvGrpSpPr>
          <p:grpSpPr bwMode="auto">
            <a:xfrm>
              <a:off x="3229" y="1909"/>
              <a:ext cx="131" cy="111"/>
              <a:chOff x="3322" y="3840"/>
              <a:chExt cx="960" cy="960"/>
            </a:xfrm>
          </p:grpSpPr>
          <p:sp>
            <p:nvSpPr>
              <p:cNvPr id="16573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4" name="Rectangle 8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99CC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556" name="Group 9"/>
            <p:cNvGrpSpPr>
              <a:grpSpLocks noChangeAspect="1"/>
            </p:cNvGrpSpPr>
            <p:nvPr/>
          </p:nvGrpSpPr>
          <p:grpSpPr bwMode="auto">
            <a:xfrm>
              <a:off x="3229" y="2079"/>
              <a:ext cx="131" cy="111"/>
              <a:chOff x="3322" y="3840"/>
              <a:chExt cx="960" cy="960"/>
            </a:xfrm>
          </p:grpSpPr>
          <p:sp>
            <p:nvSpPr>
              <p:cNvPr id="16571" name="AutoShape 10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2" name="Rectangle 11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557" name="Group 12"/>
            <p:cNvGrpSpPr>
              <a:grpSpLocks noChangeAspect="1"/>
            </p:cNvGrpSpPr>
            <p:nvPr/>
          </p:nvGrpSpPr>
          <p:grpSpPr bwMode="auto">
            <a:xfrm>
              <a:off x="3229" y="2241"/>
              <a:ext cx="131" cy="111"/>
              <a:chOff x="3322" y="3840"/>
              <a:chExt cx="960" cy="960"/>
            </a:xfrm>
          </p:grpSpPr>
          <p:sp>
            <p:nvSpPr>
              <p:cNvPr id="16569" name="AutoShape 13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0" name="Rectangle 14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FFFF99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558" name="Group 15"/>
            <p:cNvGrpSpPr>
              <a:grpSpLocks noChangeAspect="1"/>
            </p:cNvGrpSpPr>
            <p:nvPr/>
          </p:nvGrpSpPr>
          <p:grpSpPr bwMode="auto">
            <a:xfrm>
              <a:off x="3229" y="2432"/>
              <a:ext cx="131" cy="112"/>
              <a:chOff x="3322" y="3840"/>
              <a:chExt cx="960" cy="960"/>
            </a:xfrm>
          </p:grpSpPr>
          <p:sp>
            <p:nvSpPr>
              <p:cNvPr id="16567" name="AutoShape 16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8" name="Rectangle 17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66FF99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559" name="Group 18"/>
            <p:cNvGrpSpPr>
              <a:grpSpLocks noChangeAspect="1"/>
            </p:cNvGrpSpPr>
            <p:nvPr/>
          </p:nvGrpSpPr>
          <p:grpSpPr bwMode="auto">
            <a:xfrm>
              <a:off x="3229" y="2640"/>
              <a:ext cx="131" cy="111"/>
              <a:chOff x="3322" y="3840"/>
              <a:chExt cx="960" cy="960"/>
            </a:xfrm>
          </p:grpSpPr>
          <p:sp>
            <p:nvSpPr>
              <p:cNvPr id="16565" name="AutoShape 19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6" name="Rectangle 20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FF99CC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6560" name="Rectangle 21"/>
            <p:cNvSpPr>
              <a:spLocks noChangeArrowheads="1"/>
            </p:cNvSpPr>
            <p:nvPr/>
          </p:nvSpPr>
          <p:spPr bwMode="auto">
            <a:xfrm>
              <a:off x="2749" y="1872"/>
              <a:ext cx="2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1  </a:t>
              </a:r>
              <a:endParaRPr lang="en-GB" sz="1400"/>
            </a:p>
          </p:txBody>
        </p:sp>
        <p:sp>
          <p:nvSpPr>
            <p:cNvPr id="16561" name="Rectangle 22"/>
            <p:cNvSpPr>
              <a:spLocks noChangeArrowheads="1"/>
            </p:cNvSpPr>
            <p:nvPr/>
          </p:nvSpPr>
          <p:spPr bwMode="auto">
            <a:xfrm>
              <a:off x="2749" y="2031"/>
              <a:ext cx="2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2  </a:t>
              </a:r>
              <a:endParaRPr lang="en-GB" sz="1400"/>
            </a:p>
          </p:txBody>
        </p:sp>
        <p:sp>
          <p:nvSpPr>
            <p:cNvPr id="16562" name="Rectangle 23"/>
            <p:cNvSpPr>
              <a:spLocks noChangeArrowheads="1"/>
            </p:cNvSpPr>
            <p:nvPr/>
          </p:nvSpPr>
          <p:spPr bwMode="auto">
            <a:xfrm>
              <a:off x="2749" y="2208"/>
              <a:ext cx="2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3  </a:t>
              </a:r>
              <a:endParaRPr lang="en-GB" sz="1400"/>
            </a:p>
          </p:txBody>
        </p:sp>
        <p:sp>
          <p:nvSpPr>
            <p:cNvPr id="16563" name="Rectangle 24"/>
            <p:cNvSpPr>
              <a:spLocks noChangeArrowheads="1"/>
            </p:cNvSpPr>
            <p:nvPr/>
          </p:nvSpPr>
          <p:spPr bwMode="auto">
            <a:xfrm>
              <a:off x="2749" y="2400"/>
              <a:ext cx="2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4  </a:t>
              </a:r>
              <a:endParaRPr lang="en-GB" sz="1400"/>
            </a:p>
          </p:txBody>
        </p:sp>
        <p:sp>
          <p:nvSpPr>
            <p:cNvPr id="16564" name="Rectangle 25"/>
            <p:cNvSpPr>
              <a:spLocks noChangeArrowheads="1"/>
            </p:cNvSpPr>
            <p:nvPr/>
          </p:nvSpPr>
          <p:spPr bwMode="auto">
            <a:xfrm>
              <a:off x="2736" y="259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5  </a:t>
              </a:r>
              <a:endParaRPr lang="en-GB" sz="1400"/>
            </a:p>
          </p:txBody>
        </p:sp>
      </p:grpSp>
      <p:graphicFrame>
        <p:nvGraphicFramePr>
          <p:cNvPr id="71706" name="Group 26"/>
          <p:cNvGraphicFramePr>
            <a:graphicFrameLocks noGrp="1"/>
          </p:cNvGraphicFramePr>
          <p:nvPr/>
        </p:nvGraphicFramePr>
        <p:xfrm>
          <a:off x="3657600" y="1447800"/>
          <a:ext cx="5319713" cy="2044878"/>
        </p:xfrm>
        <a:graphic>
          <a:graphicData uri="http://schemas.openxmlformats.org/drawingml/2006/table">
            <a:tbl>
              <a:tblPr/>
              <a:tblGrid>
                <a:gridCol w="1773238"/>
                <a:gridCol w="1655762"/>
                <a:gridCol w="1890713"/>
              </a:tblGrid>
              <a:tr h="518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Process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Arrival Time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Request to run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Service/Burst Time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6419" name="Group 150"/>
          <p:cNvGrpSpPr>
            <a:grpSpLocks/>
          </p:cNvGrpSpPr>
          <p:nvPr/>
        </p:nvGrpSpPr>
        <p:grpSpPr bwMode="auto">
          <a:xfrm>
            <a:off x="138113" y="3622675"/>
            <a:ext cx="8929687" cy="2854325"/>
            <a:chOff x="76200" y="944563"/>
            <a:chExt cx="8929688" cy="2854325"/>
          </a:xfrm>
        </p:grpSpPr>
        <p:sp>
          <p:nvSpPr>
            <p:cNvPr id="152" name="Line 108"/>
            <p:cNvSpPr>
              <a:spLocks noChangeShapeType="1"/>
            </p:cNvSpPr>
            <p:nvPr/>
          </p:nvSpPr>
          <p:spPr bwMode="auto">
            <a:xfrm>
              <a:off x="8610601" y="1831976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3" name="Line 108"/>
            <p:cNvSpPr>
              <a:spLocks noChangeShapeType="1"/>
            </p:cNvSpPr>
            <p:nvPr/>
          </p:nvSpPr>
          <p:spPr bwMode="auto">
            <a:xfrm>
              <a:off x="8229601" y="1828801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4" name="Line 108"/>
            <p:cNvSpPr>
              <a:spLocks noChangeShapeType="1"/>
            </p:cNvSpPr>
            <p:nvPr/>
          </p:nvSpPr>
          <p:spPr bwMode="auto">
            <a:xfrm>
              <a:off x="7834313" y="1828801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5" name="Line 108"/>
            <p:cNvSpPr>
              <a:spLocks noChangeShapeType="1"/>
            </p:cNvSpPr>
            <p:nvPr/>
          </p:nvSpPr>
          <p:spPr bwMode="auto">
            <a:xfrm>
              <a:off x="7453313" y="1828801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6" name="Line 108"/>
            <p:cNvSpPr>
              <a:spLocks noChangeShapeType="1"/>
            </p:cNvSpPr>
            <p:nvPr/>
          </p:nvSpPr>
          <p:spPr bwMode="auto">
            <a:xfrm>
              <a:off x="7072313" y="1828801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7" name="Line 108"/>
            <p:cNvSpPr>
              <a:spLocks noChangeShapeType="1"/>
            </p:cNvSpPr>
            <p:nvPr/>
          </p:nvSpPr>
          <p:spPr bwMode="auto">
            <a:xfrm>
              <a:off x="6691313" y="1828801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8" name="Line 108"/>
            <p:cNvSpPr>
              <a:spLocks noChangeShapeType="1"/>
            </p:cNvSpPr>
            <p:nvPr/>
          </p:nvSpPr>
          <p:spPr bwMode="auto">
            <a:xfrm>
              <a:off x="5929313" y="1828801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59" name="Line 108"/>
            <p:cNvSpPr>
              <a:spLocks noChangeShapeType="1"/>
            </p:cNvSpPr>
            <p:nvPr/>
          </p:nvSpPr>
          <p:spPr bwMode="auto">
            <a:xfrm>
              <a:off x="5548313" y="1828801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0" name="Line 108"/>
            <p:cNvSpPr>
              <a:spLocks noChangeShapeType="1"/>
            </p:cNvSpPr>
            <p:nvPr/>
          </p:nvSpPr>
          <p:spPr bwMode="auto">
            <a:xfrm>
              <a:off x="5167313" y="1828801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1" name="Line 108"/>
            <p:cNvSpPr>
              <a:spLocks noChangeShapeType="1"/>
            </p:cNvSpPr>
            <p:nvPr/>
          </p:nvSpPr>
          <p:spPr bwMode="auto">
            <a:xfrm>
              <a:off x="4405312" y="1828801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2" name="Line 108"/>
            <p:cNvSpPr>
              <a:spLocks noChangeShapeType="1"/>
            </p:cNvSpPr>
            <p:nvPr/>
          </p:nvSpPr>
          <p:spPr bwMode="auto">
            <a:xfrm>
              <a:off x="3643312" y="1828801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3" name="Line 108"/>
            <p:cNvSpPr>
              <a:spLocks noChangeShapeType="1"/>
            </p:cNvSpPr>
            <p:nvPr/>
          </p:nvSpPr>
          <p:spPr bwMode="auto">
            <a:xfrm>
              <a:off x="3262312" y="1828801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4" name="Line 108"/>
            <p:cNvSpPr>
              <a:spLocks noChangeShapeType="1"/>
            </p:cNvSpPr>
            <p:nvPr/>
          </p:nvSpPr>
          <p:spPr bwMode="auto">
            <a:xfrm>
              <a:off x="2881312" y="1828801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5" name="Line 108"/>
            <p:cNvSpPr>
              <a:spLocks noChangeShapeType="1"/>
            </p:cNvSpPr>
            <p:nvPr/>
          </p:nvSpPr>
          <p:spPr bwMode="auto">
            <a:xfrm>
              <a:off x="2500312" y="1828801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6" name="Line 108"/>
            <p:cNvSpPr>
              <a:spLocks noChangeShapeType="1"/>
            </p:cNvSpPr>
            <p:nvPr/>
          </p:nvSpPr>
          <p:spPr bwMode="auto">
            <a:xfrm>
              <a:off x="2119312" y="1828801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7" name="Line 108"/>
            <p:cNvSpPr>
              <a:spLocks noChangeShapeType="1"/>
            </p:cNvSpPr>
            <p:nvPr/>
          </p:nvSpPr>
          <p:spPr bwMode="auto">
            <a:xfrm>
              <a:off x="1357312" y="1828801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8" name="Line 108"/>
            <p:cNvSpPr>
              <a:spLocks noChangeShapeType="1"/>
            </p:cNvSpPr>
            <p:nvPr/>
          </p:nvSpPr>
          <p:spPr bwMode="auto">
            <a:xfrm>
              <a:off x="976312" y="1828801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437" name="Text Box 6"/>
            <p:cNvSpPr txBox="1">
              <a:spLocks noChangeArrowheads="1"/>
            </p:cNvSpPr>
            <p:nvPr/>
          </p:nvSpPr>
          <p:spPr bwMode="auto">
            <a:xfrm>
              <a:off x="2509838" y="944563"/>
              <a:ext cx="4114800" cy="397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/>
                <a:t>Shortest Process First</a:t>
              </a:r>
            </a:p>
          </p:txBody>
        </p:sp>
        <p:grpSp>
          <p:nvGrpSpPr>
            <p:cNvPr id="16438" name="Group 8"/>
            <p:cNvGrpSpPr>
              <a:grpSpLocks/>
            </p:cNvGrpSpPr>
            <p:nvPr/>
          </p:nvGrpSpPr>
          <p:grpSpPr bwMode="auto">
            <a:xfrm>
              <a:off x="595312" y="1442804"/>
              <a:ext cx="385763" cy="384304"/>
              <a:chOff x="765" y="719"/>
              <a:chExt cx="243" cy="242"/>
            </a:xfrm>
          </p:grpSpPr>
          <p:sp>
            <p:nvSpPr>
              <p:cNvPr id="16553" name="Line 9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54" name="Line 10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39" name="Group 11"/>
            <p:cNvGrpSpPr>
              <a:grpSpLocks/>
            </p:cNvGrpSpPr>
            <p:nvPr/>
          </p:nvGrpSpPr>
          <p:grpSpPr bwMode="auto">
            <a:xfrm>
              <a:off x="981075" y="1444392"/>
              <a:ext cx="385763" cy="384304"/>
              <a:chOff x="765" y="719"/>
              <a:chExt cx="243" cy="242"/>
            </a:xfrm>
          </p:grpSpPr>
          <p:sp>
            <p:nvSpPr>
              <p:cNvPr id="16551" name="Line 12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52" name="Line 13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40" name="Group 14"/>
            <p:cNvGrpSpPr>
              <a:grpSpLocks/>
            </p:cNvGrpSpPr>
            <p:nvPr/>
          </p:nvGrpSpPr>
          <p:grpSpPr bwMode="auto">
            <a:xfrm>
              <a:off x="1362075" y="1444392"/>
              <a:ext cx="385763" cy="384304"/>
              <a:chOff x="765" y="719"/>
              <a:chExt cx="243" cy="242"/>
            </a:xfrm>
          </p:grpSpPr>
          <p:sp>
            <p:nvSpPr>
              <p:cNvPr id="16549" name="Line 15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50" name="Line 16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41" name="Group 17"/>
            <p:cNvGrpSpPr>
              <a:grpSpLocks/>
            </p:cNvGrpSpPr>
            <p:nvPr/>
          </p:nvGrpSpPr>
          <p:grpSpPr bwMode="auto">
            <a:xfrm>
              <a:off x="1743075" y="1444392"/>
              <a:ext cx="385763" cy="384304"/>
              <a:chOff x="765" y="719"/>
              <a:chExt cx="243" cy="242"/>
            </a:xfrm>
          </p:grpSpPr>
          <p:sp>
            <p:nvSpPr>
              <p:cNvPr id="16547" name="Line 18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48" name="Line 19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42" name="Group 20"/>
            <p:cNvGrpSpPr>
              <a:grpSpLocks/>
            </p:cNvGrpSpPr>
            <p:nvPr/>
          </p:nvGrpSpPr>
          <p:grpSpPr bwMode="auto">
            <a:xfrm>
              <a:off x="2124075" y="1444392"/>
              <a:ext cx="385763" cy="384304"/>
              <a:chOff x="765" y="719"/>
              <a:chExt cx="243" cy="242"/>
            </a:xfrm>
          </p:grpSpPr>
          <p:sp>
            <p:nvSpPr>
              <p:cNvPr id="16545" name="Line 21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46" name="Line 22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43" name="Group 23"/>
            <p:cNvGrpSpPr>
              <a:grpSpLocks/>
            </p:cNvGrpSpPr>
            <p:nvPr/>
          </p:nvGrpSpPr>
          <p:grpSpPr bwMode="auto">
            <a:xfrm>
              <a:off x="2505075" y="1444392"/>
              <a:ext cx="385763" cy="384304"/>
              <a:chOff x="765" y="719"/>
              <a:chExt cx="243" cy="242"/>
            </a:xfrm>
          </p:grpSpPr>
          <p:sp>
            <p:nvSpPr>
              <p:cNvPr id="16543" name="Line 24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44" name="Line 25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44" name="Group 26"/>
            <p:cNvGrpSpPr>
              <a:grpSpLocks/>
            </p:cNvGrpSpPr>
            <p:nvPr/>
          </p:nvGrpSpPr>
          <p:grpSpPr bwMode="auto">
            <a:xfrm>
              <a:off x="2886075" y="1444392"/>
              <a:ext cx="385763" cy="384304"/>
              <a:chOff x="765" y="719"/>
              <a:chExt cx="243" cy="242"/>
            </a:xfrm>
          </p:grpSpPr>
          <p:sp>
            <p:nvSpPr>
              <p:cNvPr id="16541" name="Line 27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42" name="Line 28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45" name="Group 29"/>
            <p:cNvGrpSpPr>
              <a:grpSpLocks/>
            </p:cNvGrpSpPr>
            <p:nvPr/>
          </p:nvGrpSpPr>
          <p:grpSpPr bwMode="auto">
            <a:xfrm>
              <a:off x="3267075" y="1444392"/>
              <a:ext cx="385763" cy="384304"/>
              <a:chOff x="765" y="719"/>
              <a:chExt cx="243" cy="242"/>
            </a:xfrm>
          </p:grpSpPr>
          <p:sp>
            <p:nvSpPr>
              <p:cNvPr id="16539" name="Line 30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40" name="Line 31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46" name="Group 32"/>
            <p:cNvGrpSpPr>
              <a:grpSpLocks/>
            </p:cNvGrpSpPr>
            <p:nvPr/>
          </p:nvGrpSpPr>
          <p:grpSpPr bwMode="auto">
            <a:xfrm>
              <a:off x="3648075" y="1444392"/>
              <a:ext cx="385763" cy="384304"/>
              <a:chOff x="765" y="719"/>
              <a:chExt cx="243" cy="242"/>
            </a:xfrm>
          </p:grpSpPr>
          <p:sp>
            <p:nvSpPr>
              <p:cNvPr id="16537" name="Line 33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38" name="Line 34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47" name="Group 35"/>
            <p:cNvGrpSpPr>
              <a:grpSpLocks/>
            </p:cNvGrpSpPr>
            <p:nvPr/>
          </p:nvGrpSpPr>
          <p:grpSpPr bwMode="auto">
            <a:xfrm>
              <a:off x="4029075" y="1444392"/>
              <a:ext cx="385763" cy="384304"/>
              <a:chOff x="765" y="719"/>
              <a:chExt cx="243" cy="242"/>
            </a:xfrm>
          </p:grpSpPr>
          <p:sp>
            <p:nvSpPr>
              <p:cNvPr id="16535" name="Line 36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36" name="Line 37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48" name="Group 38"/>
            <p:cNvGrpSpPr>
              <a:grpSpLocks/>
            </p:cNvGrpSpPr>
            <p:nvPr/>
          </p:nvGrpSpPr>
          <p:grpSpPr bwMode="auto">
            <a:xfrm>
              <a:off x="4410075" y="1444392"/>
              <a:ext cx="385763" cy="384304"/>
              <a:chOff x="765" y="719"/>
              <a:chExt cx="243" cy="242"/>
            </a:xfrm>
          </p:grpSpPr>
          <p:sp>
            <p:nvSpPr>
              <p:cNvPr id="16533" name="Line 39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34" name="Line 40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49" name="Group 41"/>
            <p:cNvGrpSpPr>
              <a:grpSpLocks/>
            </p:cNvGrpSpPr>
            <p:nvPr/>
          </p:nvGrpSpPr>
          <p:grpSpPr bwMode="auto">
            <a:xfrm>
              <a:off x="4791075" y="1442804"/>
              <a:ext cx="385763" cy="384304"/>
              <a:chOff x="765" y="719"/>
              <a:chExt cx="243" cy="242"/>
            </a:xfrm>
          </p:grpSpPr>
          <p:sp>
            <p:nvSpPr>
              <p:cNvPr id="16531" name="Line 42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32" name="Line 43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50" name="Group 44"/>
            <p:cNvGrpSpPr>
              <a:grpSpLocks/>
            </p:cNvGrpSpPr>
            <p:nvPr/>
          </p:nvGrpSpPr>
          <p:grpSpPr bwMode="auto">
            <a:xfrm>
              <a:off x="5176837" y="1444392"/>
              <a:ext cx="385763" cy="384304"/>
              <a:chOff x="765" y="719"/>
              <a:chExt cx="243" cy="242"/>
            </a:xfrm>
          </p:grpSpPr>
          <p:sp>
            <p:nvSpPr>
              <p:cNvPr id="16529" name="Line 45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30" name="Line 46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51" name="Group 47"/>
            <p:cNvGrpSpPr>
              <a:grpSpLocks/>
            </p:cNvGrpSpPr>
            <p:nvPr/>
          </p:nvGrpSpPr>
          <p:grpSpPr bwMode="auto">
            <a:xfrm>
              <a:off x="5557837" y="1444392"/>
              <a:ext cx="385763" cy="384304"/>
              <a:chOff x="765" y="719"/>
              <a:chExt cx="243" cy="242"/>
            </a:xfrm>
          </p:grpSpPr>
          <p:sp>
            <p:nvSpPr>
              <p:cNvPr id="16527" name="Line 48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8" name="Line 49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52" name="Group 50"/>
            <p:cNvGrpSpPr>
              <a:grpSpLocks/>
            </p:cNvGrpSpPr>
            <p:nvPr/>
          </p:nvGrpSpPr>
          <p:grpSpPr bwMode="auto">
            <a:xfrm>
              <a:off x="5938837" y="1444392"/>
              <a:ext cx="385763" cy="384304"/>
              <a:chOff x="765" y="719"/>
              <a:chExt cx="243" cy="242"/>
            </a:xfrm>
          </p:grpSpPr>
          <p:sp>
            <p:nvSpPr>
              <p:cNvPr id="16525" name="Line 51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6" name="Line 52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53" name="Group 53"/>
            <p:cNvGrpSpPr>
              <a:grpSpLocks/>
            </p:cNvGrpSpPr>
            <p:nvPr/>
          </p:nvGrpSpPr>
          <p:grpSpPr bwMode="auto">
            <a:xfrm>
              <a:off x="6319837" y="1444392"/>
              <a:ext cx="385763" cy="384304"/>
              <a:chOff x="765" y="719"/>
              <a:chExt cx="243" cy="242"/>
            </a:xfrm>
          </p:grpSpPr>
          <p:sp>
            <p:nvSpPr>
              <p:cNvPr id="16523" name="Line 54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4" name="Line 55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54" name="Group 56"/>
            <p:cNvGrpSpPr>
              <a:grpSpLocks/>
            </p:cNvGrpSpPr>
            <p:nvPr/>
          </p:nvGrpSpPr>
          <p:grpSpPr bwMode="auto">
            <a:xfrm>
              <a:off x="6700837" y="1444392"/>
              <a:ext cx="385763" cy="384304"/>
              <a:chOff x="765" y="719"/>
              <a:chExt cx="243" cy="242"/>
            </a:xfrm>
          </p:grpSpPr>
          <p:sp>
            <p:nvSpPr>
              <p:cNvPr id="16521" name="Line 57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2" name="Line 58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55" name="Group 59"/>
            <p:cNvGrpSpPr>
              <a:grpSpLocks/>
            </p:cNvGrpSpPr>
            <p:nvPr/>
          </p:nvGrpSpPr>
          <p:grpSpPr bwMode="auto">
            <a:xfrm>
              <a:off x="7081837" y="1444392"/>
              <a:ext cx="385763" cy="384304"/>
              <a:chOff x="765" y="719"/>
              <a:chExt cx="243" cy="242"/>
            </a:xfrm>
          </p:grpSpPr>
          <p:sp>
            <p:nvSpPr>
              <p:cNvPr id="16519" name="Line 60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0" name="Line 61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56" name="Group 62"/>
            <p:cNvGrpSpPr>
              <a:grpSpLocks/>
            </p:cNvGrpSpPr>
            <p:nvPr/>
          </p:nvGrpSpPr>
          <p:grpSpPr bwMode="auto">
            <a:xfrm>
              <a:off x="7462837" y="1444392"/>
              <a:ext cx="385763" cy="384304"/>
              <a:chOff x="765" y="719"/>
              <a:chExt cx="243" cy="242"/>
            </a:xfrm>
          </p:grpSpPr>
          <p:sp>
            <p:nvSpPr>
              <p:cNvPr id="16517" name="Line 63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8" name="Line 64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57" name="Group 65"/>
            <p:cNvGrpSpPr>
              <a:grpSpLocks/>
            </p:cNvGrpSpPr>
            <p:nvPr/>
          </p:nvGrpSpPr>
          <p:grpSpPr bwMode="auto">
            <a:xfrm>
              <a:off x="7843837" y="1444392"/>
              <a:ext cx="385763" cy="384304"/>
              <a:chOff x="765" y="719"/>
              <a:chExt cx="243" cy="242"/>
            </a:xfrm>
          </p:grpSpPr>
          <p:sp>
            <p:nvSpPr>
              <p:cNvPr id="16515" name="Line 66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6" name="Line 67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58" name="Line 68"/>
            <p:cNvSpPr>
              <a:spLocks noChangeShapeType="1"/>
            </p:cNvSpPr>
            <p:nvPr/>
          </p:nvSpPr>
          <p:spPr bwMode="auto">
            <a:xfrm>
              <a:off x="8224837" y="1444392"/>
              <a:ext cx="0" cy="384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9" name="Text Box 69"/>
            <p:cNvSpPr txBox="1">
              <a:spLocks noChangeArrowheads="1"/>
            </p:cNvSpPr>
            <p:nvPr/>
          </p:nvSpPr>
          <p:spPr bwMode="auto">
            <a:xfrm>
              <a:off x="442912" y="1477740"/>
              <a:ext cx="1524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6460" name="Text Box 70"/>
            <p:cNvSpPr txBox="1">
              <a:spLocks noChangeArrowheads="1"/>
            </p:cNvSpPr>
            <p:nvPr/>
          </p:nvSpPr>
          <p:spPr bwMode="auto">
            <a:xfrm>
              <a:off x="747712" y="1477740"/>
              <a:ext cx="1524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6461" name="Text Box 71"/>
            <p:cNvSpPr txBox="1">
              <a:spLocks noChangeArrowheads="1"/>
            </p:cNvSpPr>
            <p:nvPr/>
          </p:nvSpPr>
          <p:spPr bwMode="auto">
            <a:xfrm>
              <a:off x="1128712" y="1477740"/>
              <a:ext cx="1524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462" name="Text Box 72"/>
            <p:cNvSpPr txBox="1">
              <a:spLocks noChangeArrowheads="1"/>
            </p:cNvSpPr>
            <p:nvPr/>
          </p:nvSpPr>
          <p:spPr bwMode="auto">
            <a:xfrm>
              <a:off x="1509712" y="1477740"/>
              <a:ext cx="1524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6463" name="Text Box 73"/>
            <p:cNvSpPr txBox="1">
              <a:spLocks noChangeArrowheads="1"/>
            </p:cNvSpPr>
            <p:nvPr/>
          </p:nvSpPr>
          <p:spPr bwMode="auto">
            <a:xfrm>
              <a:off x="1890712" y="1477740"/>
              <a:ext cx="1524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6464" name="Text Box 74"/>
            <p:cNvSpPr txBox="1">
              <a:spLocks noChangeArrowheads="1"/>
            </p:cNvSpPr>
            <p:nvPr/>
          </p:nvSpPr>
          <p:spPr bwMode="auto">
            <a:xfrm>
              <a:off x="2271712" y="1477740"/>
              <a:ext cx="1524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5</a:t>
              </a:r>
            </a:p>
          </p:txBody>
        </p:sp>
        <p:sp>
          <p:nvSpPr>
            <p:cNvPr id="16465" name="Text Box 75"/>
            <p:cNvSpPr txBox="1">
              <a:spLocks noChangeArrowheads="1"/>
            </p:cNvSpPr>
            <p:nvPr/>
          </p:nvSpPr>
          <p:spPr bwMode="auto">
            <a:xfrm>
              <a:off x="2652712" y="1477740"/>
              <a:ext cx="1524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6466" name="Text Box 76"/>
            <p:cNvSpPr txBox="1">
              <a:spLocks noChangeArrowheads="1"/>
            </p:cNvSpPr>
            <p:nvPr/>
          </p:nvSpPr>
          <p:spPr bwMode="auto">
            <a:xfrm>
              <a:off x="3033712" y="1477740"/>
              <a:ext cx="1524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16467" name="Text Box 77"/>
            <p:cNvSpPr txBox="1">
              <a:spLocks noChangeArrowheads="1"/>
            </p:cNvSpPr>
            <p:nvPr/>
          </p:nvSpPr>
          <p:spPr bwMode="auto">
            <a:xfrm>
              <a:off x="3414712" y="1477740"/>
              <a:ext cx="1524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6468" name="Text Box 78"/>
            <p:cNvSpPr txBox="1">
              <a:spLocks noChangeArrowheads="1"/>
            </p:cNvSpPr>
            <p:nvPr/>
          </p:nvSpPr>
          <p:spPr bwMode="auto">
            <a:xfrm>
              <a:off x="3795712" y="1477740"/>
              <a:ext cx="1524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9</a:t>
              </a:r>
            </a:p>
          </p:txBody>
        </p:sp>
        <p:sp>
          <p:nvSpPr>
            <p:cNvPr id="16469" name="Text Box 79"/>
            <p:cNvSpPr txBox="1">
              <a:spLocks noChangeArrowheads="1"/>
            </p:cNvSpPr>
            <p:nvPr/>
          </p:nvSpPr>
          <p:spPr bwMode="auto">
            <a:xfrm>
              <a:off x="4100512" y="1477740"/>
              <a:ext cx="3048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10</a:t>
              </a:r>
            </a:p>
          </p:txBody>
        </p:sp>
        <p:sp>
          <p:nvSpPr>
            <p:cNvPr id="16470" name="Text Box 80"/>
            <p:cNvSpPr txBox="1">
              <a:spLocks noChangeArrowheads="1"/>
            </p:cNvSpPr>
            <p:nvPr/>
          </p:nvSpPr>
          <p:spPr bwMode="auto">
            <a:xfrm>
              <a:off x="4481512" y="1477740"/>
              <a:ext cx="3048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11</a:t>
              </a:r>
            </a:p>
          </p:txBody>
        </p:sp>
        <p:sp>
          <p:nvSpPr>
            <p:cNvPr id="16471" name="Text Box 81"/>
            <p:cNvSpPr txBox="1">
              <a:spLocks noChangeArrowheads="1"/>
            </p:cNvSpPr>
            <p:nvPr/>
          </p:nvSpPr>
          <p:spPr bwMode="auto">
            <a:xfrm>
              <a:off x="4862512" y="1477740"/>
              <a:ext cx="3048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12</a:t>
              </a:r>
            </a:p>
          </p:txBody>
        </p:sp>
        <p:sp>
          <p:nvSpPr>
            <p:cNvPr id="16472" name="Text Box 82"/>
            <p:cNvSpPr txBox="1">
              <a:spLocks noChangeArrowheads="1"/>
            </p:cNvSpPr>
            <p:nvPr/>
          </p:nvSpPr>
          <p:spPr bwMode="auto">
            <a:xfrm>
              <a:off x="5243512" y="1477740"/>
              <a:ext cx="3048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13</a:t>
              </a:r>
            </a:p>
          </p:txBody>
        </p:sp>
        <p:sp>
          <p:nvSpPr>
            <p:cNvPr id="16473" name="Text Box 83"/>
            <p:cNvSpPr txBox="1">
              <a:spLocks noChangeArrowheads="1"/>
            </p:cNvSpPr>
            <p:nvPr/>
          </p:nvSpPr>
          <p:spPr bwMode="auto">
            <a:xfrm>
              <a:off x="5624512" y="1477740"/>
              <a:ext cx="3048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14</a:t>
              </a:r>
            </a:p>
          </p:txBody>
        </p:sp>
        <p:sp>
          <p:nvSpPr>
            <p:cNvPr id="16474" name="Text Box 84"/>
            <p:cNvSpPr txBox="1">
              <a:spLocks noChangeArrowheads="1"/>
            </p:cNvSpPr>
            <p:nvPr/>
          </p:nvSpPr>
          <p:spPr bwMode="auto">
            <a:xfrm>
              <a:off x="6005512" y="1477740"/>
              <a:ext cx="3048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15</a:t>
              </a:r>
            </a:p>
          </p:txBody>
        </p:sp>
        <p:sp>
          <p:nvSpPr>
            <p:cNvPr id="16475" name="Text Box 85"/>
            <p:cNvSpPr txBox="1">
              <a:spLocks noChangeArrowheads="1"/>
            </p:cNvSpPr>
            <p:nvPr/>
          </p:nvSpPr>
          <p:spPr bwMode="auto">
            <a:xfrm>
              <a:off x="6386512" y="1477740"/>
              <a:ext cx="3048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16</a:t>
              </a:r>
            </a:p>
          </p:txBody>
        </p:sp>
        <p:sp>
          <p:nvSpPr>
            <p:cNvPr id="16476" name="Text Box 86"/>
            <p:cNvSpPr txBox="1">
              <a:spLocks noChangeArrowheads="1"/>
            </p:cNvSpPr>
            <p:nvPr/>
          </p:nvSpPr>
          <p:spPr bwMode="auto">
            <a:xfrm>
              <a:off x="6767512" y="1477740"/>
              <a:ext cx="3048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17</a:t>
              </a:r>
            </a:p>
          </p:txBody>
        </p:sp>
        <p:sp>
          <p:nvSpPr>
            <p:cNvPr id="16477" name="Text Box 87"/>
            <p:cNvSpPr txBox="1">
              <a:spLocks noChangeArrowheads="1"/>
            </p:cNvSpPr>
            <p:nvPr/>
          </p:nvSpPr>
          <p:spPr bwMode="auto">
            <a:xfrm>
              <a:off x="7148512" y="1477740"/>
              <a:ext cx="3048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18</a:t>
              </a:r>
            </a:p>
          </p:txBody>
        </p:sp>
        <p:sp>
          <p:nvSpPr>
            <p:cNvPr id="16478" name="Text Box 88"/>
            <p:cNvSpPr txBox="1">
              <a:spLocks noChangeArrowheads="1"/>
            </p:cNvSpPr>
            <p:nvPr/>
          </p:nvSpPr>
          <p:spPr bwMode="auto">
            <a:xfrm>
              <a:off x="7529512" y="1477740"/>
              <a:ext cx="3048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19</a:t>
              </a:r>
            </a:p>
          </p:txBody>
        </p:sp>
        <p:sp>
          <p:nvSpPr>
            <p:cNvPr id="16479" name="Text Box 89"/>
            <p:cNvSpPr txBox="1">
              <a:spLocks noChangeArrowheads="1"/>
            </p:cNvSpPr>
            <p:nvPr/>
          </p:nvSpPr>
          <p:spPr bwMode="auto">
            <a:xfrm>
              <a:off x="7910512" y="1477740"/>
              <a:ext cx="3048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20</a:t>
              </a:r>
            </a:p>
          </p:txBody>
        </p:sp>
        <p:sp>
          <p:nvSpPr>
            <p:cNvPr id="16480" name="Rectangle 90"/>
            <p:cNvSpPr>
              <a:spLocks noChangeArrowheads="1"/>
            </p:cNvSpPr>
            <p:nvPr/>
          </p:nvSpPr>
          <p:spPr bwMode="auto">
            <a:xfrm>
              <a:off x="595312" y="2209823"/>
              <a:ext cx="1143000" cy="30490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1" name="Text Box 91"/>
            <p:cNvSpPr txBox="1">
              <a:spLocks noChangeArrowheads="1"/>
            </p:cNvSpPr>
            <p:nvPr/>
          </p:nvSpPr>
          <p:spPr bwMode="auto">
            <a:xfrm>
              <a:off x="76200" y="2163771"/>
              <a:ext cx="4572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P 1</a:t>
              </a:r>
            </a:p>
          </p:txBody>
        </p:sp>
        <p:sp>
          <p:nvSpPr>
            <p:cNvPr id="16482" name="Rectangle 92"/>
            <p:cNvSpPr>
              <a:spLocks noChangeArrowheads="1"/>
            </p:cNvSpPr>
            <p:nvPr/>
          </p:nvSpPr>
          <p:spPr bwMode="auto">
            <a:xfrm>
              <a:off x="1738312" y="2514725"/>
              <a:ext cx="2286000" cy="304902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3" name="Text Box 93"/>
            <p:cNvSpPr txBox="1">
              <a:spLocks noChangeArrowheads="1"/>
            </p:cNvSpPr>
            <p:nvPr/>
          </p:nvSpPr>
          <p:spPr bwMode="auto">
            <a:xfrm>
              <a:off x="76200" y="2514725"/>
              <a:ext cx="4572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P 2</a:t>
              </a:r>
            </a:p>
          </p:txBody>
        </p:sp>
        <p:sp>
          <p:nvSpPr>
            <p:cNvPr id="16484" name="Rectangle 94"/>
            <p:cNvSpPr>
              <a:spLocks noChangeArrowheads="1"/>
            </p:cNvSpPr>
            <p:nvPr/>
          </p:nvSpPr>
          <p:spPr bwMode="auto">
            <a:xfrm>
              <a:off x="4786312" y="2819628"/>
              <a:ext cx="1524000" cy="30490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5" name="Text Box 95"/>
            <p:cNvSpPr txBox="1">
              <a:spLocks noChangeArrowheads="1"/>
            </p:cNvSpPr>
            <p:nvPr/>
          </p:nvSpPr>
          <p:spPr bwMode="auto">
            <a:xfrm>
              <a:off x="76200" y="2895853"/>
              <a:ext cx="4572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P 3</a:t>
              </a:r>
            </a:p>
          </p:txBody>
        </p:sp>
        <p:sp>
          <p:nvSpPr>
            <p:cNvPr id="16486" name="Rectangle 96"/>
            <p:cNvSpPr>
              <a:spLocks noChangeArrowheads="1"/>
            </p:cNvSpPr>
            <p:nvPr/>
          </p:nvSpPr>
          <p:spPr bwMode="auto">
            <a:xfrm>
              <a:off x="6310312" y="3124530"/>
              <a:ext cx="2681288" cy="304902"/>
            </a:xfrm>
            <a:prstGeom prst="rect">
              <a:avLst/>
            </a:prstGeom>
            <a:solidFill>
              <a:srgbClr val="99FF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7" name="Text Box 97"/>
            <p:cNvSpPr txBox="1">
              <a:spLocks noChangeArrowheads="1"/>
            </p:cNvSpPr>
            <p:nvPr/>
          </p:nvSpPr>
          <p:spPr bwMode="auto">
            <a:xfrm>
              <a:off x="76200" y="3200755"/>
              <a:ext cx="4572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P 4</a:t>
              </a:r>
            </a:p>
          </p:txBody>
        </p:sp>
        <p:sp>
          <p:nvSpPr>
            <p:cNvPr id="16488" name="Rectangle 98"/>
            <p:cNvSpPr>
              <a:spLocks noChangeArrowheads="1"/>
            </p:cNvSpPr>
            <p:nvPr/>
          </p:nvSpPr>
          <p:spPr bwMode="auto">
            <a:xfrm>
              <a:off x="4024312" y="3429432"/>
              <a:ext cx="762000" cy="304902"/>
            </a:xfrm>
            <a:prstGeom prst="rect">
              <a:avLst/>
            </a:prstGeom>
            <a:solidFill>
              <a:srgbClr val="FF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89" name="Text Box 99"/>
            <p:cNvSpPr txBox="1">
              <a:spLocks noChangeArrowheads="1"/>
            </p:cNvSpPr>
            <p:nvPr/>
          </p:nvSpPr>
          <p:spPr bwMode="auto">
            <a:xfrm>
              <a:off x="76200" y="3459605"/>
              <a:ext cx="4572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P 5</a:t>
              </a:r>
            </a:p>
          </p:txBody>
        </p:sp>
        <p:sp>
          <p:nvSpPr>
            <p:cNvPr id="16490" name="Text Box 113"/>
            <p:cNvSpPr txBox="1">
              <a:spLocks noChangeArrowheads="1"/>
            </p:cNvSpPr>
            <p:nvPr/>
          </p:nvSpPr>
          <p:spPr bwMode="auto">
            <a:xfrm>
              <a:off x="1052512" y="2209823"/>
              <a:ext cx="2286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6491" name="Text Box 114"/>
            <p:cNvSpPr txBox="1">
              <a:spLocks noChangeArrowheads="1"/>
            </p:cNvSpPr>
            <p:nvPr/>
          </p:nvSpPr>
          <p:spPr bwMode="auto">
            <a:xfrm>
              <a:off x="2728912" y="2514725"/>
              <a:ext cx="2286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6</a:t>
              </a:r>
            </a:p>
          </p:txBody>
        </p:sp>
        <p:sp>
          <p:nvSpPr>
            <p:cNvPr id="16492" name="Text Box 115"/>
            <p:cNvSpPr txBox="1">
              <a:spLocks noChangeArrowheads="1"/>
            </p:cNvSpPr>
            <p:nvPr/>
          </p:nvSpPr>
          <p:spPr bwMode="auto">
            <a:xfrm>
              <a:off x="4329112" y="3429432"/>
              <a:ext cx="2286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6493" name="Text Box 116"/>
            <p:cNvSpPr txBox="1">
              <a:spLocks noChangeArrowheads="1"/>
            </p:cNvSpPr>
            <p:nvPr/>
          </p:nvSpPr>
          <p:spPr bwMode="auto">
            <a:xfrm>
              <a:off x="5472112" y="2819628"/>
              <a:ext cx="2286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16494" name="Text Box 117"/>
            <p:cNvSpPr txBox="1">
              <a:spLocks noChangeArrowheads="1"/>
            </p:cNvSpPr>
            <p:nvPr/>
          </p:nvSpPr>
          <p:spPr bwMode="auto">
            <a:xfrm>
              <a:off x="7224712" y="3124530"/>
              <a:ext cx="2286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227" name="Line 108"/>
            <p:cNvSpPr>
              <a:spLocks noChangeShapeType="1"/>
            </p:cNvSpPr>
            <p:nvPr/>
          </p:nvSpPr>
          <p:spPr bwMode="auto">
            <a:xfrm>
              <a:off x="595312" y="1828801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496" name="Line 108"/>
            <p:cNvSpPr>
              <a:spLocks noChangeShapeType="1"/>
            </p:cNvSpPr>
            <p:nvPr/>
          </p:nvSpPr>
          <p:spPr bwMode="auto">
            <a:xfrm>
              <a:off x="1738312" y="1828695"/>
              <a:ext cx="0" cy="1905639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7" name="Line 108"/>
            <p:cNvSpPr>
              <a:spLocks noChangeShapeType="1"/>
            </p:cNvSpPr>
            <p:nvPr/>
          </p:nvSpPr>
          <p:spPr bwMode="auto">
            <a:xfrm>
              <a:off x="4024312" y="1828695"/>
              <a:ext cx="0" cy="1905639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8" name="Line 108"/>
            <p:cNvSpPr>
              <a:spLocks noChangeShapeType="1"/>
            </p:cNvSpPr>
            <p:nvPr/>
          </p:nvSpPr>
          <p:spPr bwMode="auto">
            <a:xfrm>
              <a:off x="4786312" y="1828695"/>
              <a:ext cx="0" cy="1905639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9" name="Line 108"/>
            <p:cNvSpPr>
              <a:spLocks noChangeShapeType="1"/>
            </p:cNvSpPr>
            <p:nvPr/>
          </p:nvSpPr>
          <p:spPr bwMode="auto">
            <a:xfrm>
              <a:off x="6310312" y="1828695"/>
              <a:ext cx="0" cy="1905639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00" name="TextBox 135"/>
            <p:cNvSpPr txBox="1">
              <a:spLocks noChangeArrowheads="1"/>
            </p:cNvSpPr>
            <p:nvPr/>
          </p:nvSpPr>
          <p:spPr bwMode="auto">
            <a:xfrm>
              <a:off x="290512" y="2133598"/>
              <a:ext cx="271463" cy="369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6501" name="TextBox 136"/>
            <p:cNvSpPr txBox="1">
              <a:spLocks noChangeArrowheads="1"/>
            </p:cNvSpPr>
            <p:nvPr/>
          </p:nvSpPr>
          <p:spPr bwMode="auto">
            <a:xfrm>
              <a:off x="900112" y="2526397"/>
              <a:ext cx="271463" cy="369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6502" name="TextBox 137"/>
            <p:cNvSpPr txBox="1">
              <a:spLocks noChangeArrowheads="1"/>
            </p:cNvSpPr>
            <p:nvPr/>
          </p:nvSpPr>
          <p:spPr bwMode="auto">
            <a:xfrm>
              <a:off x="1662112" y="2819628"/>
              <a:ext cx="271463" cy="369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6503" name="TextBox 138"/>
            <p:cNvSpPr txBox="1">
              <a:spLocks noChangeArrowheads="1"/>
            </p:cNvSpPr>
            <p:nvPr/>
          </p:nvSpPr>
          <p:spPr bwMode="auto">
            <a:xfrm>
              <a:off x="2424112" y="3124530"/>
              <a:ext cx="271463" cy="369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6504" name="TextBox 139"/>
            <p:cNvSpPr txBox="1">
              <a:spLocks noChangeArrowheads="1"/>
            </p:cNvSpPr>
            <p:nvPr/>
          </p:nvSpPr>
          <p:spPr bwMode="auto">
            <a:xfrm>
              <a:off x="3186112" y="3429432"/>
              <a:ext cx="271463" cy="369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6505" name="Group 62"/>
            <p:cNvGrpSpPr>
              <a:grpSpLocks/>
            </p:cNvGrpSpPr>
            <p:nvPr/>
          </p:nvGrpSpPr>
          <p:grpSpPr bwMode="auto">
            <a:xfrm>
              <a:off x="8239125" y="1447800"/>
              <a:ext cx="385763" cy="384304"/>
              <a:chOff x="765" y="719"/>
              <a:chExt cx="243" cy="242"/>
            </a:xfrm>
          </p:grpSpPr>
          <p:sp>
            <p:nvSpPr>
              <p:cNvPr id="16513" name="Line 63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4" name="Line 64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506" name="Group 65"/>
            <p:cNvGrpSpPr>
              <a:grpSpLocks/>
            </p:cNvGrpSpPr>
            <p:nvPr/>
          </p:nvGrpSpPr>
          <p:grpSpPr bwMode="auto">
            <a:xfrm>
              <a:off x="8620125" y="1447800"/>
              <a:ext cx="385763" cy="384304"/>
              <a:chOff x="765" y="719"/>
              <a:chExt cx="243" cy="242"/>
            </a:xfrm>
          </p:grpSpPr>
          <p:sp>
            <p:nvSpPr>
              <p:cNvPr id="16511" name="Line 66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2" name="Line 67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507" name="Line 68"/>
            <p:cNvSpPr>
              <a:spLocks noChangeShapeType="1"/>
            </p:cNvSpPr>
            <p:nvPr/>
          </p:nvSpPr>
          <p:spPr bwMode="auto">
            <a:xfrm>
              <a:off x="9001125" y="1447800"/>
              <a:ext cx="0" cy="384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08" name="Text Box 88"/>
            <p:cNvSpPr txBox="1">
              <a:spLocks noChangeArrowheads="1"/>
            </p:cNvSpPr>
            <p:nvPr/>
          </p:nvSpPr>
          <p:spPr bwMode="auto">
            <a:xfrm>
              <a:off x="8305800" y="1481148"/>
              <a:ext cx="3048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21</a:t>
              </a:r>
            </a:p>
          </p:txBody>
        </p:sp>
        <p:sp>
          <p:nvSpPr>
            <p:cNvPr id="16509" name="Text Box 89"/>
            <p:cNvSpPr txBox="1">
              <a:spLocks noChangeArrowheads="1"/>
            </p:cNvSpPr>
            <p:nvPr/>
          </p:nvSpPr>
          <p:spPr bwMode="auto">
            <a:xfrm>
              <a:off x="8686800" y="1481148"/>
              <a:ext cx="304800" cy="274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22</a:t>
              </a:r>
            </a:p>
          </p:txBody>
        </p:sp>
        <p:sp>
          <p:nvSpPr>
            <p:cNvPr id="16510" name="Line 108"/>
            <p:cNvSpPr>
              <a:spLocks noChangeShapeType="1"/>
            </p:cNvSpPr>
            <p:nvPr/>
          </p:nvSpPr>
          <p:spPr bwMode="auto">
            <a:xfrm>
              <a:off x="8991600" y="1832103"/>
              <a:ext cx="0" cy="1905639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5.2 Scheduling Algorithms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257800"/>
          </a:xfrm>
        </p:spPr>
        <p:txBody>
          <a:bodyPr/>
          <a:lstStyle/>
          <a:p>
            <a:pPr marL="419100" indent="-419100" eaLnBrk="1" hangingPunct="1"/>
            <a:r>
              <a:rPr lang="en-IE" smtClean="0"/>
              <a:t>Next week we will learn about</a:t>
            </a:r>
          </a:p>
          <a:p>
            <a:pPr marL="838200" lvl="1" indent="-381000" eaLnBrk="1" hangingPunct="1"/>
            <a:r>
              <a:rPr lang="en-IE" smtClean="0">
                <a:solidFill>
                  <a:srgbClr val="0070C0"/>
                </a:solidFill>
              </a:rPr>
              <a:t>C) Shortest Remaining Time First </a:t>
            </a:r>
          </a:p>
          <a:p>
            <a:pPr marL="838200" lvl="1" indent="-381000" eaLnBrk="1" hangingPunct="1"/>
            <a:r>
              <a:rPr lang="en-IE" smtClean="0">
                <a:solidFill>
                  <a:srgbClr val="0070C0"/>
                </a:solidFill>
              </a:rPr>
              <a:t>D) Round-Robin </a:t>
            </a:r>
          </a:p>
          <a:p>
            <a:pPr marL="838200" lvl="1" indent="-381000" eaLnBrk="1" hangingPunct="1"/>
            <a:r>
              <a:rPr lang="en-IE" smtClean="0">
                <a:solidFill>
                  <a:srgbClr val="0070C0"/>
                </a:solidFill>
              </a:rPr>
              <a:t>These are pre-emptive algorithms</a:t>
            </a:r>
          </a:p>
          <a:p>
            <a:pPr marL="419100" indent="-419100" eaLnBrk="1" hangingPunct="1"/>
            <a:endParaRPr lang="en-I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/>
            <a:r>
              <a:rPr lang="en-GB" smtClean="0"/>
              <a:t>5.5 Performance Metrics</a:t>
            </a:r>
            <a:r>
              <a:rPr lang="en-US" smtClean="0"/>
              <a:t> </a:t>
            </a:r>
          </a:p>
        </p:txBody>
      </p:sp>
      <p:graphicFrame>
        <p:nvGraphicFramePr>
          <p:cNvPr id="32935" name="Group 167"/>
          <p:cNvGraphicFramePr>
            <a:graphicFrameLocks noGrp="1"/>
          </p:cNvGraphicFramePr>
          <p:nvPr>
            <p:ph idx="1"/>
          </p:nvPr>
        </p:nvGraphicFramePr>
        <p:xfrm>
          <a:off x="152400" y="1676400"/>
          <a:ext cx="8839200" cy="4359276"/>
        </p:xfrm>
        <a:graphic>
          <a:graphicData uri="http://schemas.openxmlformats.org/drawingml/2006/table">
            <a:tbl>
              <a:tblPr/>
              <a:tblGrid>
                <a:gridCol w="2590800"/>
                <a:gridCol w="6248400"/>
              </a:tblGrid>
              <a:tr h="396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User Oriented, Performance related</a:t>
                      </a:r>
                      <a:endParaRPr kumimoji="0" lang="en-GB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2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Response Time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(Waiting Time)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 smtClean="0"/>
                        <a:t>amount of time it takes from when a request to</a:t>
                      </a:r>
                      <a:r>
                        <a:rPr lang="en-US" sz="1600" baseline="0" dirty="0" smtClean="0"/>
                        <a:t> run</a:t>
                      </a:r>
                      <a:r>
                        <a:rPr lang="en-US" sz="1600" dirty="0" smtClean="0"/>
                        <a:t> was submitted until the first response is produced / CPU</a:t>
                      </a:r>
                      <a:r>
                        <a:rPr lang="en-US" sz="1600" baseline="0" dirty="0" smtClean="0"/>
                        <a:t> is given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2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Turnaround time 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time from the request submission until response is completed   (finished the burst time)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Deadlines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specified deadline by which to complete the process 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System Oriented, Performance related</a:t>
                      </a:r>
                      <a:endParaRPr kumimoji="0" lang="en-GB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Throughput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Number of processes completed per unit of time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Processor utilization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percentage of time that processor is busy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System Oriented, other</a:t>
                      </a:r>
                      <a:endParaRPr kumimoji="0" lang="en-GB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Fairness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processes treated the same and none suffer starvation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Enforcing priorities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favour priorities assigned  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Balancing resources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keep system resources busy. 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Group 26"/>
          <p:cNvGraphicFramePr>
            <a:graphicFrameLocks noGrp="1"/>
          </p:cNvGraphicFramePr>
          <p:nvPr/>
        </p:nvGraphicFramePr>
        <p:xfrm>
          <a:off x="5454650" y="1752600"/>
          <a:ext cx="3505199" cy="1981200"/>
        </p:xfrm>
        <a:graphic>
          <a:graphicData uri="http://schemas.openxmlformats.org/drawingml/2006/table">
            <a:tbl>
              <a:tblPr/>
              <a:tblGrid>
                <a:gridCol w="1168400"/>
                <a:gridCol w="1168399"/>
                <a:gridCol w="1168400"/>
              </a:tblGrid>
              <a:tr h="22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Process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Arrival Time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Burst/Service Time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5.5 Performance Metrics</a:t>
            </a:r>
            <a:endParaRPr lang="en-US" smtClean="0"/>
          </a:p>
        </p:txBody>
      </p:sp>
      <p:sp>
        <p:nvSpPr>
          <p:cNvPr id="205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610600" cy="37338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  <a:defRPr/>
            </a:pPr>
            <a:r>
              <a:rPr lang="en-IE" sz="2000" dirty="0" smtClean="0">
                <a:solidFill>
                  <a:srgbClr val="CC0000"/>
                </a:solidFill>
              </a:rPr>
              <a:t>A) First Come First Served Scheduling Algorithm (FCFS)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IE" sz="1800" dirty="0" smtClean="0"/>
              <a:t>Response (Waiting) Time </a:t>
            </a:r>
          </a:p>
          <a:p>
            <a:pPr marL="819150" lvl="1" indent="-419100" eaLnBrk="1" hangingPunct="1">
              <a:defRPr/>
            </a:pPr>
            <a:r>
              <a:rPr lang="en-IE" sz="1600" dirty="0" smtClean="0"/>
              <a:t>P1 =  0  time units</a:t>
            </a:r>
          </a:p>
          <a:p>
            <a:pPr marL="819150" lvl="1" indent="-419100" eaLnBrk="1" hangingPunct="1">
              <a:defRPr/>
            </a:pPr>
            <a:r>
              <a:rPr lang="en-IE" sz="1800" dirty="0" smtClean="0"/>
              <a:t>P2 = 1 time units</a:t>
            </a:r>
          </a:p>
          <a:p>
            <a:pPr marL="819150" lvl="1" indent="-419100" eaLnBrk="1" hangingPunct="1">
              <a:defRPr/>
            </a:pPr>
            <a:r>
              <a:rPr lang="en-IE" sz="1800" dirty="0" smtClean="0"/>
              <a:t>P3 = 5 time units</a:t>
            </a:r>
          </a:p>
          <a:p>
            <a:pPr marL="819150" lvl="1" indent="-419100" eaLnBrk="1" hangingPunct="1">
              <a:defRPr/>
            </a:pPr>
            <a:r>
              <a:rPr lang="en-IE" sz="1800" dirty="0" smtClean="0"/>
              <a:t>P4 = 7 time units</a:t>
            </a:r>
          </a:p>
          <a:p>
            <a:pPr marL="819150" lvl="1" indent="-419100" eaLnBrk="1" hangingPunct="1">
              <a:defRPr/>
            </a:pPr>
            <a:r>
              <a:rPr lang="en-IE" sz="1800" dirty="0" smtClean="0"/>
              <a:t>P5 = 12 time units</a:t>
            </a:r>
          </a:p>
          <a:p>
            <a:pPr marL="819150" lvl="1" indent="-419100" eaLnBrk="1" hangingPunct="1">
              <a:defRPr/>
            </a:pPr>
            <a:r>
              <a:rPr lang="en-IE" sz="1800" dirty="0" err="1" smtClean="0"/>
              <a:t>Avg</a:t>
            </a:r>
            <a:r>
              <a:rPr lang="en-IE" sz="1800" dirty="0" smtClean="0"/>
              <a:t> </a:t>
            </a:r>
            <a:r>
              <a:rPr lang="en-IE" sz="1800" dirty="0" err="1" smtClean="0"/>
              <a:t>RespTime</a:t>
            </a:r>
            <a:r>
              <a:rPr lang="en-IE" sz="1800" dirty="0" smtClean="0"/>
              <a:t> =( 0+1+5+7+12) / 5 = 5.0 </a:t>
            </a:r>
          </a:p>
          <a:p>
            <a:pPr marL="819150" lvl="1" indent="-419100" eaLnBrk="1" hangingPunct="1">
              <a:defRPr/>
            </a:pPr>
            <a:endParaRPr lang="en-IE" dirty="0" smtClean="0"/>
          </a:p>
        </p:txBody>
      </p:sp>
      <p:grpSp>
        <p:nvGrpSpPr>
          <p:cNvPr id="19490" name="Group 11"/>
          <p:cNvGrpSpPr>
            <a:grpSpLocks/>
          </p:cNvGrpSpPr>
          <p:nvPr/>
        </p:nvGrpSpPr>
        <p:grpSpPr bwMode="auto">
          <a:xfrm>
            <a:off x="5778500" y="2209800"/>
            <a:ext cx="534988" cy="1524000"/>
            <a:chOff x="5867398" y="1752600"/>
            <a:chExt cx="535110" cy="1524000"/>
          </a:xfrm>
        </p:grpSpPr>
        <p:grpSp>
          <p:nvGrpSpPr>
            <p:cNvPr id="19492" name="Group 1"/>
            <p:cNvGrpSpPr>
              <a:grpSpLocks/>
            </p:cNvGrpSpPr>
            <p:nvPr/>
          </p:nvGrpSpPr>
          <p:grpSpPr bwMode="auto">
            <a:xfrm>
              <a:off x="5867398" y="1752600"/>
              <a:ext cx="518507" cy="256674"/>
              <a:chOff x="5196493" y="1876926"/>
              <a:chExt cx="518507" cy="256674"/>
            </a:xfrm>
          </p:grpSpPr>
          <p:grpSp>
            <p:nvGrpSpPr>
              <p:cNvPr id="19513" name="Group 6"/>
              <p:cNvGrpSpPr>
                <a:grpSpLocks noChangeAspect="1"/>
              </p:cNvGrpSpPr>
              <p:nvPr/>
            </p:nvGrpSpPr>
            <p:grpSpPr bwMode="auto">
              <a:xfrm>
                <a:off x="5547697" y="1954463"/>
                <a:ext cx="167303" cy="148389"/>
                <a:chOff x="3322" y="3840"/>
                <a:chExt cx="960" cy="960"/>
              </a:xfrm>
            </p:grpSpPr>
            <p:sp>
              <p:nvSpPr>
                <p:cNvPr id="19515" name="AutoShape 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6" name="Rectangle 8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99CC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9514" name="Rectangle 21"/>
              <p:cNvSpPr>
                <a:spLocks noChangeArrowheads="1"/>
              </p:cNvSpPr>
              <p:nvPr/>
            </p:nvSpPr>
            <p:spPr bwMode="auto">
              <a:xfrm>
                <a:off x="5196493" y="1876926"/>
                <a:ext cx="264365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1  </a:t>
                </a:r>
                <a:endParaRPr lang="en-GB" sz="1400"/>
              </a:p>
            </p:txBody>
          </p:sp>
        </p:grpSp>
        <p:grpSp>
          <p:nvGrpSpPr>
            <p:cNvPr id="19493" name="Group 2"/>
            <p:cNvGrpSpPr>
              <a:grpSpLocks/>
            </p:cNvGrpSpPr>
            <p:nvPr/>
          </p:nvGrpSpPr>
          <p:grpSpPr bwMode="auto">
            <a:xfrm>
              <a:off x="5867398" y="2057400"/>
              <a:ext cx="518507" cy="256674"/>
              <a:chOff x="5196493" y="2117558"/>
              <a:chExt cx="518507" cy="256674"/>
            </a:xfrm>
          </p:grpSpPr>
          <p:grpSp>
            <p:nvGrpSpPr>
              <p:cNvPr id="19509" name="Group 9"/>
              <p:cNvGrpSpPr>
                <a:grpSpLocks noChangeAspect="1"/>
              </p:cNvGrpSpPr>
              <p:nvPr/>
            </p:nvGrpSpPr>
            <p:grpSpPr bwMode="auto">
              <a:xfrm>
                <a:off x="5547697" y="2181726"/>
                <a:ext cx="167303" cy="148389"/>
                <a:chOff x="3322" y="3840"/>
                <a:chExt cx="960" cy="960"/>
              </a:xfrm>
            </p:grpSpPr>
            <p:sp>
              <p:nvSpPr>
                <p:cNvPr id="19511" name="AutoShape 1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2" name="Rectangle 11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FFCC99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9510" name="Rectangle 22"/>
              <p:cNvSpPr>
                <a:spLocks noChangeArrowheads="1"/>
              </p:cNvSpPr>
              <p:nvPr/>
            </p:nvSpPr>
            <p:spPr bwMode="auto">
              <a:xfrm>
                <a:off x="5196493" y="2117558"/>
                <a:ext cx="278413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2  </a:t>
                </a:r>
                <a:endParaRPr lang="en-GB" sz="1400"/>
              </a:p>
            </p:txBody>
          </p:sp>
        </p:grpSp>
        <p:grpSp>
          <p:nvGrpSpPr>
            <p:cNvPr id="19494" name="Group 3"/>
            <p:cNvGrpSpPr>
              <a:grpSpLocks/>
            </p:cNvGrpSpPr>
            <p:nvPr/>
          </p:nvGrpSpPr>
          <p:grpSpPr bwMode="auto">
            <a:xfrm>
              <a:off x="5867398" y="2410326"/>
              <a:ext cx="518507" cy="256674"/>
              <a:chOff x="5196493" y="2354179"/>
              <a:chExt cx="518507" cy="256674"/>
            </a:xfrm>
          </p:grpSpPr>
          <p:grpSp>
            <p:nvGrpSpPr>
              <p:cNvPr id="19505" name="Group 12"/>
              <p:cNvGrpSpPr>
                <a:grpSpLocks noChangeAspect="1"/>
              </p:cNvGrpSpPr>
              <p:nvPr/>
            </p:nvGrpSpPr>
            <p:grpSpPr bwMode="auto">
              <a:xfrm>
                <a:off x="5547697" y="2398295"/>
                <a:ext cx="167303" cy="148389"/>
                <a:chOff x="3322" y="3840"/>
                <a:chExt cx="960" cy="960"/>
              </a:xfrm>
            </p:grpSpPr>
            <p:sp>
              <p:nvSpPr>
                <p:cNvPr id="19507" name="AutoShape 1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8" name="Rectangle 14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FFFF99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9506" name="Rectangle 23"/>
              <p:cNvSpPr>
                <a:spLocks noChangeArrowheads="1"/>
              </p:cNvSpPr>
              <p:nvPr/>
            </p:nvSpPr>
            <p:spPr bwMode="auto">
              <a:xfrm>
                <a:off x="5196493" y="2354179"/>
                <a:ext cx="264365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3  </a:t>
                </a:r>
                <a:endParaRPr lang="en-GB" sz="1400"/>
              </a:p>
            </p:txBody>
          </p:sp>
        </p:grpSp>
        <p:grpSp>
          <p:nvGrpSpPr>
            <p:cNvPr id="19495" name="Group 4"/>
            <p:cNvGrpSpPr>
              <a:grpSpLocks/>
            </p:cNvGrpSpPr>
            <p:nvPr/>
          </p:nvGrpSpPr>
          <p:grpSpPr bwMode="auto">
            <a:xfrm>
              <a:off x="5867398" y="2715126"/>
              <a:ext cx="518507" cy="256674"/>
              <a:chOff x="5196493" y="2610853"/>
              <a:chExt cx="518507" cy="256674"/>
            </a:xfrm>
          </p:grpSpPr>
          <p:grpSp>
            <p:nvGrpSpPr>
              <p:cNvPr id="19501" name="Group 15"/>
              <p:cNvGrpSpPr>
                <a:grpSpLocks noChangeAspect="1"/>
              </p:cNvGrpSpPr>
              <p:nvPr/>
            </p:nvGrpSpPr>
            <p:grpSpPr bwMode="auto">
              <a:xfrm>
                <a:off x="5547697" y="2653632"/>
                <a:ext cx="167303" cy="149726"/>
                <a:chOff x="3322" y="3840"/>
                <a:chExt cx="960" cy="960"/>
              </a:xfrm>
            </p:grpSpPr>
            <p:sp>
              <p:nvSpPr>
                <p:cNvPr id="19503" name="AutoShape 16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4" name="Rectangle 17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66FF99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9502" name="Rectangle 24"/>
              <p:cNvSpPr>
                <a:spLocks noChangeArrowheads="1"/>
              </p:cNvSpPr>
              <p:nvPr/>
            </p:nvSpPr>
            <p:spPr bwMode="auto">
              <a:xfrm>
                <a:off x="5196493" y="2610853"/>
                <a:ext cx="264365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4  </a:t>
                </a:r>
                <a:endParaRPr lang="en-GB" sz="1400"/>
              </a:p>
            </p:txBody>
          </p:sp>
        </p:grpSp>
        <p:grpSp>
          <p:nvGrpSpPr>
            <p:cNvPr id="19496" name="Group 5"/>
            <p:cNvGrpSpPr>
              <a:grpSpLocks/>
            </p:cNvGrpSpPr>
            <p:nvPr/>
          </p:nvGrpSpPr>
          <p:grpSpPr bwMode="auto">
            <a:xfrm>
              <a:off x="5867398" y="3019926"/>
              <a:ext cx="535110" cy="256674"/>
              <a:chOff x="5179890" y="2867526"/>
              <a:chExt cx="535110" cy="256674"/>
            </a:xfrm>
          </p:grpSpPr>
          <p:grpSp>
            <p:nvGrpSpPr>
              <p:cNvPr id="19497" name="Group 18"/>
              <p:cNvGrpSpPr>
                <a:grpSpLocks noChangeAspect="1"/>
              </p:cNvGrpSpPr>
              <p:nvPr/>
            </p:nvGrpSpPr>
            <p:grpSpPr bwMode="auto">
              <a:xfrm>
                <a:off x="5547697" y="2931695"/>
                <a:ext cx="167303" cy="148389"/>
                <a:chOff x="3322" y="3840"/>
                <a:chExt cx="960" cy="960"/>
              </a:xfrm>
            </p:grpSpPr>
            <p:sp>
              <p:nvSpPr>
                <p:cNvPr id="19499" name="AutoShape 1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0" name="Rectangle 20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FF99CC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9498" name="Rectangle 25"/>
              <p:cNvSpPr>
                <a:spLocks noChangeArrowheads="1"/>
              </p:cNvSpPr>
              <p:nvPr/>
            </p:nvSpPr>
            <p:spPr bwMode="auto">
              <a:xfrm>
                <a:off x="5179890" y="2867526"/>
                <a:ext cx="306510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5  </a:t>
                </a:r>
                <a:endParaRPr lang="en-GB" sz="1400"/>
              </a:p>
            </p:txBody>
          </p:sp>
        </p:grpSp>
      </p:grpSp>
      <p:pic>
        <p:nvPicPr>
          <p:cNvPr id="19491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91000"/>
            <a:ext cx="74866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Group 26"/>
          <p:cNvGraphicFramePr>
            <a:graphicFrameLocks noGrp="1"/>
          </p:cNvGraphicFramePr>
          <p:nvPr/>
        </p:nvGraphicFramePr>
        <p:xfrm>
          <a:off x="5638800" y="1524000"/>
          <a:ext cx="3505199" cy="1981200"/>
        </p:xfrm>
        <a:graphic>
          <a:graphicData uri="http://schemas.openxmlformats.org/drawingml/2006/table">
            <a:tbl>
              <a:tblPr/>
              <a:tblGrid>
                <a:gridCol w="1168400"/>
                <a:gridCol w="1168399"/>
                <a:gridCol w="1168400"/>
              </a:tblGrid>
              <a:tr h="432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Process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Arrival Time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Burst/Service Time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5.5 Performance Metrics</a:t>
            </a:r>
            <a:endParaRPr lang="en-US" smtClean="0"/>
          </a:p>
        </p:txBody>
      </p:sp>
      <p:sp>
        <p:nvSpPr>
          <p:cNvPr id="194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610600" cy="37338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  <a:defRPr/>
            </a:pPr>
            <a:r>
              <a:rPr lang="en-IE" sz="2000" dirty="0" smtClean="0">
                <a:solidFill>
                  <a:srgbClr val="CC0000"/>
                </a:solidFill>
              </a:rPr>
              <a:t>A) First Come First Served Scheduling Algorithm (FCFS)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IE" sz="1800" dirty="0" smtClean="0"/>
              <a:t>Turnaround = Complete </a:t>
            </a:r>
            <a:r>
              <a:rPr lang="en-IE" sz="1800" dirty="0" err="1" smtClean="0"/>
              <a:t>BurstTime</a:t>
            </a:r>
            <a:r>
              <a:rPr lang="en-IE" sz="1800" dirty="0" smtClean="0"/>
              <a:t> – Arrival Time</a:t>
            </a:r>
          </a:p>
          <a:p>
            <a:pPr marL="819150" lvl="1" indent="-419100" eaLnBrk="1" hangingPunct="1">
              <a:defRPr/>
            </a:pPr>
            <a:r>
              <a:rPr lang="en-IE" sz="1800" dirty="0" smtClean="0"/>
              <a:t>P1 =  3 - 0 = 3 time units</a:t>
            </a:r>
          </a:p>
          <a:p>
            <a:pPr marL="819150" lvl="1" indent="-419100" eaLnBrk="1" hangingPunct="1">
              <a:defRPr/>
            </a:pPr>
            <a:r>
              <a:rPr lang="en-IE" sz="1800" dirty="0" smtClean="0"/>
              <a:t>P2 = 9 - 2 = 7 time units</a:t>
            </a:r>
          </a:p>
          <a:p>
            <a:pPr marL="819150" lvl="1" indent="-419100" eaLnBrk="1" hangingPunct="1">
              <a:defRPr/>
            </a:pPr>
            <a:r>
              <a:rPr lang="en-IE" sz="1800" dirty="0" smtClean="0"/>
              <a:t>P3 = 13 – 4 = 9 time units</a:t>
            </a:r>
          </a:p>
          <a:p>
            <a:pPr marL="819150" lvl="1" indent="-419100" eaLnBrk="1" hangingPunct="1">
              <a:defRPr/>
            </a:pPr>
            <a:r>
              <a:rPr lang="en-IE" sz="1800" dirty="0" smtClean="0"/>
              <a:t>P4 = 20 – 6  = 14 time units</a:t>
            </a:r>
          </a:p>
          <a:p>
            <a:pPr marL="819150" lvl="1" indent="-419100" eaLnBrk="1" hangingPunct="1">
              <a:defRPr/>
            </a:pPr>
            <a:r>
              <a:rPr lang="en-IE" sz="1800" dirty="0" smtClean="0"/>
              <a:t>P5 = 22 – 8 = 14 time units</a:t>
            </a:r>
          </a:p>
          <a:p>
            <a:pPr marL="819150" lvl="1" indent="-419100" eaLnBrk="1" hangingPunct="1">
              <a:defRPr/>
            </a:pPr>
            <a:r>
              <a:rPr lang="en-IE" sz="1800" dirty="0" err="1" smtClean="0"/>
              <a:t>Avg</a:t>
            </a:r>
            <a:r>
              <a:rPr lang="en-IE" sz="1800" dirty="0" smtClean="0"/>
              <a:t> Turnaround=( 3+7+9+14+14) / 5 = 9.4 time units </a:t>
            </a:r>
          </a:p>
          <a:p>
            <a:pPr marL="819150" lvl="1" indent="-419100" eaLnBrk="1" hangingPunct="1">
              <a:defRPr/>
            </a:pPr>
            <a:endParaRPr lang="en-IE" dirty="0" smtClean="0"/>
          </a:p>
        </p:txBody>
      </p:sp>
      <p:grpSp>
        <p:nvGrpSpPr>
          <p:cNvPr id="20514" name="Group 6"/>
          <p:cNvGrpSpPr>
            <a:grpSpLocks/>
          </p:cNvGrpSpPr>
          <p:nvPr/>
        </p:nvGrpSpPr>
        <p:grpSpPr bwMode="auto">
          <a:xfrm>
            <a:off x="5867400" y="1981200"/>
            <a:ext cx="534988" cy="1524000"/>
            <a:chOff x="5867398" y="1752600"/>
            <a:chExt cx="535110" cy="1524000"/>
          </a:xfrm>
        </p:grpSpPr>
        <p:grpSp>
          <p:nvGrpSpPr>
            <p:cNvPr id="20516" name="Group 1"/>
            <p:cNvGrpSpPr>
              <a:grpSpLocks/>
            </p:cNvGrpSpPr>
            <p:nvPr/>
          </p:nvGrpSpPr>
          <p:grpSpPr bwMode="auto">
            <a:xfrm>
              <a:off x="5867398" y="1752600"/>
              <a:ext cx="518507" cy="256674"/>
              <a:chOff x="5196493" y="1876926"/>
              <a:chExt cx="518507" cy="256674"/>
            </a:xfrm>
          </p:grpSpPr>
          <p:grpSp>
            <p:nvGrpSpPr>
              <p:cNvPr id="20537" name="Group 6"/>
              <p:cNvGrpSpPr>
                <a:grpSpLocks noChangeAspect="1"/>
              </p:cNvGrpSpPr>
              <p:nvPr/>
            </p:nvGrpSpPr>
            <p:grpSpPr bwMode="auto">
              <a:xfrm>
                <a:off x="5547697" y="1954463"/>
                <a:ext cx="167303" cy="148389"/>
                <a:chOff x="3322" y="3840"/>
                <a:chExt cx="960" cy="960"/>
              </a:xfrm>
            </p:grpSpPr>
            <p:sp>
              <p:nvSpPr>
                <p:cNvPr id="20539" name="AutoShape 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0" name="Rectangle 8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99CC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0538" name="Rectangle 21"/>
              <p:cNvSpPr>
                <a:spLocks noChangeArrowheads="1"/>
              </p:cNvSpPr>
              <p:nvPr/>
            </p:nvSpPr>
            <p:spPr bwMode="auto">
              <a:xfrm>
                <a:off x="5196493" y="1876926"/>
                <a:ext cx="264365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1  </a:t>
                </a:r>
                <a:endParaRPr lang="en-GB" sz="1400"/>
              </a:p>
            </p:txBody>
          </p:sp>
        </p:grpSp>
        <p:grpSp>
          <p:nvGrpSpPr>
            <p:cNvPr id="20517" name="Group 2"/>
            <p:cNvGrpSpPr>
              <a:grpSpLocks/>
            </p:cNvGrpSpPr>
            <p:nvPr/>
          </p:nvGrpSpPr>
          <p:grpSpPr bwMode="auto">
            <a:xfrm>
              <a:off x="5867398" y="2057400"/>
              <a:ext cx="518507" cy="256674"/>
              <a:chOff x="5196493" y="2117558"/>
              <a:chExt cx="518507" cy="256674"/>
            </a:xfrm>
          </p:grpSpPr>
          <p:grpSp>
            <p:nvGrpSpPr>
              <p:cNvPr id="20533" name="Group 9"/>
              <p:cNvGrpSpPr>
                <a:grpSpLocks noChangeAspect="1"/>
              </p:cNvGrpSpPr>
              <p:nvPr/>
            </p:nvGrpSpPr>
            <p:grpSpPr bwMode="auto">
              <a:xfrm>
                <a:off x="5547697" y="2181726"/>
                <a:ext cx="167303" cy="148389"/>
                <a:chOff x="3322" y="3840"/>
                <a:chExt cx="960" cy="960"/>
              </a:xfrm>
            </p:grpSpPr>
            <p:sp>
              <p:nvSpPr>
                <p:cNvPr id="20535" name="AutoShape 1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6" name="Rectangle 11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FFCC99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0534" name="Rectangle 22"/>
              <p:cNvSpPr>
                <a:spLocks noChangeArrowheads="1"/>
              </p:cNvSpPr>
              <p:nvPr/>
            </p:nvSpPr>
            <p:spPr bwMode="auto">
              <a:xfrm>
                <a:off x="5196493" y="2117558"/>
                <a:ext cx="278413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2  </a:t>
                </a:r>
                <a:endParaRPr lang="en-GB" sz="1400"/>
              </a:p>
            </p:txBody>
          </p:sp>
        </p:grpSp>
        <p:grpSp>
          <p:nvGrpSpPr>
            <p:cNvPr id="20518" name="Group 3"/>
            <p:cNvGrpSpPr>
              <a:grpSpLocks/>
            </p:cNvGrpSpPr>
            <p:nvPr/>
          </p:nvGrpSpPr>
          <p:grpSpPr bwMode="auto">
            <a:xfrm>
              <a:off x="5867398" y="2410326"/>
              <a:ext cx="518507" cy="256674"/>
              <a:chOff x="5196493" y="2354179"/>
              <a:chExt cx="518507" cy="256674"/>
            </a:xfrm>
          </p:grpSpPr>
          <p:grpSp>
            <p:nvGrpSpPr>
              <p:cNvPr id="20529" name="Group 12"/>
              <p:cNvGrpSpPr>
                <a:grpSpLocks noChangeAspect="1"/>
              </p:cNvGrpSpPr>
              <p:nvPr/>
            </p:nvGrpSpPr>
            <p:grpSpPr bwMode="auto">
              <a:xfrm>
                <a:off x="5547697" y="2398295"/>
                <a:ext cx="167303" cy="148389"/>
                <a:chOff x="3322" y="3840"/>
                <a:chExt cx="960" cy="960"/>
              </a:xfrm>
            </p:grpSpPr>
            <p:sp>
              <p:nvSpPr>
                <p:cNvPr id="20531" name="AutoShape 1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2" name="Rectangle 14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FFFF99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0530" name="Rectangle 23"/>
              <p:cNvSpPr>
                <a:spLocks noChangeArrowheads="1"/>
              </p:cNvSpPr>
              <p:nvPr/>
            </p:nvSpPr>
            <p:spPr bwMode="auto">
              <a:xfrm>
                <a:off x="5196493" y="2354179"/>
                <a:ext cx="264365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3  </a:t>
                </a:r>
                <a:endParaRPr lang="en-GB" sz="1400"/>
              </a:p>
            </p:txBody>
          </p:sp>
        </p:grpSp>
        <p:grpSp>
          <p:nvGrpSpPr>
            <p:cNvPr id="20519" name="Group 4"/>
            <p:cNvGrpSpPr>
              <a:grpSpLocks/>
            </p:cNvGrpSpPr>
            <p:nvPr/>
          </p:nvGrpSpPr>
          <p:grpSpPr bwMode="auto">
            <a:xfrm>
              <a:off x="5867398" y="2715126"/>
              <a:ext cx="518507" cy="256674"/>
              <a:chOff x="5196493" y="2610853"/>
              <a:chExt cx="518507" cy="256674"/>
            </a:xfrm>
          </p:grpSpPr>
          <p:grpSp>
            <p:nvGrpSpPr>
              <p:cNvPr id="20525" name="Group 15"/>
              <p:cNvGrpSpPr>
                <a:grpSpLocks noChangeAspect="1"/>
              </p:cNvGrpSpPr>
              <p:nvPr/>
            </p:nvGrpSpPr>
            <p:grpSpPr bwMode="auto">
              <a:xfrm>
                <a:off x="5547697" y="2653632"/>
                <a:ext cx="167303" cy="149726"/>
                <a:chOff x="3322" y="3840"/>
                <a:chExt cx="960" cy="960"/>
              </a:xfrm>
            </p:grpSpPr>
            <p:sp>
              <p:nvSpPr>
                <p:cNvPr id="20527" name="AutoShape 16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8" name="Rectangle 17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66FF99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0526" name="Rectangle 24"/>
              <p:cNvSpPr>
                <a:spLocks noChangeArrowheads="1"/>
              </p:cNvSpPr>
              <p:nvPr/>
            </p:nvSpPr>
            <p:spPr bwMode="auto">
              <a:xfrm>
                <a:off x="5196493" y="2610853"/>
                <a:ext cx="264365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4  </a:t>
                </a:r>
                <a:endParaRPr lang="en-GB" sz="1400"/>
              </a:p>
            </p:txBody>
          </p:sp>
        </p:grpSp>
        <p:grpSp>
          <p:nvGrpSpPr>
            <p:cNvPr id="20520" name="Group 5"/>
            <p:cNvGrpSpPr>
              <a:grpSpLocks/>
            </p:cNvGrpSpPr>
            <p:nvPr/>
          </p:nvGrpSpPr>
          <p:grpSpPr bwMode="auto">
            <a:xfrm>
              <a:off x="5867398" y="3019926"/>
              <a:ext cx="535110" cy="256674"/>
              <a:chOff x="5179890" y="2867526"/>
              <a:chExt cx="535110" cy="256674"/>
            </a:xfrm>
          </p:grpSpPr>
          <p:grpSp>
            <p:nvGrpSpPr>
              <p:cNvPr id="20521" name="Group 18"/>
              <p:cNvGrpSpPr>
                <a:grpSpLocks noChangeAspect="1"/>
              </p:cNvGrpSpPr>
              <p:nvPr/>
            </p:nvGrpSpPr>
            <p:grpSpPr bwMode="auto">
              <a:xfrm>
                <a:off x="5547697" y="2931695"/>
                <a:ext cx="167303" cy="148389"/>
                <a:chOff x="3322" y="3840"/>
                <a:chExt cx="960" cy="960"/>
              </a:xfrm>
            </p:grpSpPr>
            <p:sp>
              <p:nvSpPr>
                <p:cNvPr id="20523" name="AutoShape 1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4" name="Rectangle 20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FF99CC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0522" name="Rectangle 25"/>
              <p:cNvSpPr>
                <a:spLocks noChangeArrowheads="1"/>
              </p:cNvSpPr>
              <p:nvPr/>
            </p:nvSpPr>
            <p:spPr bwMode="auto">
              <a:xfrm>
                <a:off x="5179890" y="2867526"/>
                <a:ext cx="306510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5  </a:t>
                </a:r>
                <a:endParaRPr lang="en-GB" sz="1400"/>
              </a:p>
            </p:txBody>
          </p:sp>
        </p:grpSp>
      </p:grpSp>
      <p:pic>
        <p:nvPicPr>
          <p:cNvPr id="20515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91000"/>
            <a:ext cx="74866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5.5 Performance Metrics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610600" cy="3733800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IE" sz="2000" dirty="0" smtClean="0">
                <a:solidFill>
                  <a:srgbClr val="CC0000"/>
                </a:solidFill>
              </a:rPr>
              <a:t>B) Shortest Process First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IE" sz="1800" dirty="0" smtClean="0"/>
              <a:t>Response Time = Turnaround Time - Burst Time</a:t>
            </a:r>
          </a:p>
          <a:p>
            <a:pPr marL="819150" lvl="1" indent="-419100" eaLnBrk="1" hangingPunct="1">
              <a:defRPr/>
            </a:pPr>
            <a:r>
              <a:rPr lang="en-IE" sz="1800" dirty="0" smtClean="0"/>
              <a:t>P1 =  0  time units</a:t>
            </a:r>
          </a:p>
          <a:p>
            <a:pPr marL="819150" lvl="1" indent="-419100" eaLnBrk="1" hangingPunct="1">
              <a:defRPr/>
            </a:pPr>
            <a:r>
              <a:rPr lang="en-IE" sz="1800" dirty="0" smtClean="0"/>
              <a:t>P2 = 1 time units</a:t>
            </a:r>
          </a:p>
          <a:p>
            <a:pPr marL="819150" lvl="1" indent="-419100" eaLnBrk="1" hangingPunct="1">
              <a:defRPr/>
            </a:pPr>
            <a:r>
              <a:rPr lang="en-IE" sz="1800" dirty="0" smtClean="0"/>
              <a:t>P3 = 7 time units</a:t>
            </a:r>
          </a:p>
          <a:p>
            <a:pPr marL="819150" lvl="1" indent="-419100" eaLnBrk="1" hangingPunct="1">
              <a:defRPr/>
            </a:pPr>
            <a:r>
              <a:rPr lang="en-IE" sz="1800" dirty="0" smtClean="0"/>
              <a:t>P4 = 9 time units</a:t>
            </a:r>
          </a:p>
          <a:p>
            <a:pPr marL="819150" lvl="1" indent="-419100" eaLnBrk="1" hangingPunct="1">
              <a:defRPr/>
            </a:pPr>
            <a:r>
              <a:rPr lang="en-IE" sz="1800" dirty="0" smtClean="0"/>
              <a:t>P5 = 1 time units</a:t>
            </a:r>
          </a:p>
          <a:p>
            <a:pPr marL="819150" lvl="1" indent="-419100" eaLnBrk="1" hangingPunct="1">
              <a:defRPr/>
            </a:pPr>
            <a:r>
              <a:rPr lang="en-IE" sz="1800" dirty="0" err="1" smtClean="0"/>
              <a:t>Avg</a:t>
            </a:r>
            <a:r>
              <a:rPr lang="en-IE" sz="1800" dirty="0" smtClean="0"/>
              <a:t> </a:t>
            </a:r>
            <a:r>
              <a:rPr lang="en-IE" sz="1800" dirty="0" err="1" smtClean="0"/>
              <a:t>RespTime</a:t>
            </a:r>
            <a:r>
              <a:rPr lang="en-IE" sz="1800" dirty="0" smtClean="0"/>
              <a:t> =( 0+1+7+9+1) / 5 = 3.6</a:t>
            </a:r>
          </a:p>
          <a:p>
            <a:pPr marL="819150" lvl="1" indent="-419100" eaLnBrk="1" hangingPunct="1">
              <a:defRPr/>
            </a:pPr>
            <a:endParaRPr lang="en-IE" dirty="0" smtClean="0"/>
          </a:p>
        </p:txBody>
      </p:sp>
      <p:grpSp>
        <p:nvGrpSpPr>
          <p:cNvPr id="21508" name="Group 11"/>
          <p:cNvGrpSpPr>
            <a:grpSpLocks/>
          </p:cNvGrpSpPr>
          <p:nvPr/>
        </p:nvGrpSpPr>
        <p:grpSpPr bwMode="auto">
          <a:xfrm>
            <a:off x="5778500" y="1981200"/>
            <a:ext cx="534988" cy="1524000"/>
            <a:chOff x="5867398" y="1752600"/>
            <a:chExt cx="535110" cy="1524000"/>
          </a:xfrm>
        </p:grpSpPr>
        <p:grpSp>
          <p:nvGrpSpPr>
            <p:cNvPr id="21540" name="Group 1"/>
            <p:cNvGrpSpPr>
              <a:grpSpLocks/>
            </p:cNvGrpSpPr>
            <p:nvPr/>
          </p:nvGrpSpPr>
          <p:grpSpPr bwMode="auto">
            <a:xfrm>
              <a:off x="5867398" y="1752600"/>
              <a:ext cx="518507" cy="256674"/>
              <a:chOff x="5196493" y="1876926"/>
              <a:chExt cx="518507" cy="256674"/>
            </a:xfrm>
          </p:grpSpPr>
          <p:grpSp>
            <p:nvGrpSpPr>
              <p:cNvPr id="21561" name="Group 6"/>
              <p:cNvGrpSpPr>
                <a:grpSpLocks noChangeAspect="1"/>
              </p:cNvGrpSpPr>
              <p:nvPr/>
            </p:nvGrpSpPr>
            <p:grpSpPr bwMode="auto">
              <a:xfrm>
                <a:off x="5547697" y="1954463"/>
                <a:ext cx="167303" cy="148389"/>
                <a:chOff x="3322" y="3840"/>
                <a:chExt cx="960" cy="960"/>
              </a:xfrm>
            </p:grpSpPr>
            <p:sp>
              <p:nvSpPr>
                <p:cNvPr id="21563" name="AutoShape 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64" name="Rectangle 8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99CC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1562" name="Rectangle 21"/>
              <p:cNvSpPr>
                <a:spLocks noChangeArrowheads="1"/>
              </p:cNvSpPr>
              <p:nvPr/>
            </p:nvSpPr>
            <p:spPr bwMode="auto">
              <a:xfrm>
                <a:off x="5196493" y="1876926"/>
                <a:ext cx="264365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1  </a:t>
                </a:r>
                <a:endParaRPr lang="en-GB" sz="1400"/>
              </a:p>
            </p:txBody>
          </p:sp>
        </p:grpSp>
        <p:grpSp>
          <p:nvGrpSpPr>
            <p:cNvPr id="21541" name="Group 2"/>
            <p:cNvGrpSpPr>
              <a:grpSpLocks/>
            </p:cNvGrpSpPr>
            <p:nvPr/>
          </p:nvGrpSpPr>
          <p:grpSpPr bwMode="auto">
            <a:xfrm>
              <a:off x="5867398" y="2057400"/>
              <a:ext cx="518507" cy="256674"/>
              <a:chOff x="5196493" y="2117558"/>
              <a:chExt cx="518507" cy="256674"/>
            </a:xfrm>
          </p:grpSpPr>
          <p:grpSp>
            <p:nvGrpSpPr>
              <p:cNvPr id="21557" name="Group 9"/>
              <p:cNvGrpSpPr>
                <a:grpSpLocks noChangeAspect="1"/>
              </p:cNvGrpSpPr>
              <p:nvPr/>
            </p:nvGrpSpPr>
            <p:grpSpPr bwMode="auto">
              <a:xfrm>
                <a:off x="5547697" y="2181726"/>
                <a:ext cx="167303" cy="148389"/>
                <a:chOff x="3322" y="3840"/>
                <a:chExt cx="960" cy="960"/>
              </a:xfrm>
            </p:grpSpPr>
            <p:sp>
              <p:nvSpPr>
                <p:cNvPr id="21559" name="AutoShape 1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60" name="Rectangle 11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FFCC99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1558" name="Rectangle 22"/>
              <p:cNvSpPr>
                <a:spLocks noChangeArrowheads="1"/>
              </p:cNvSpPr>
              <p:nvPr/>
            </p:nvSpPr>
            <p:spPr bwMode="auto">
              <a:xfrm>
                <a:off x="5196493" y="2117558"/>
                <a:ext cx="278413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2  </a:t>
                </a:r>
                <a:endParaRPr lang="en-GB" sz="1400"/>
              </a:p>
            </p:txBody>
          </p:sp>
        </p:grpSp>
        <p:grpSp>
          <p:nvGrpSpPr>
            <p:cNvPr id="21542" name="Group 3"/>
            <p:cNvGrpSpPr>
              <a:grpSpLocks/>
            </p:cNvGrpSpPr>
            <p:nvPr/>
          </p:nvGrpSpPr>
          <p:grpSpPr bwMode="auto">
            <a:xfrm>
              <a:off x="5867398" y="2410326"/>
              <a:ext cx="518507" cy="256674"/>
              <a:chOff x="5196493" y="2354179"/>
              <a:chExt cx="518507" cy="256674"/>
            </a:xfrm>
          </p:grpSpPr>
          <p:grpSp>
            <p:nvGrpSpPr>
              <p:cNvPr id="21553" name="Group 12"/>
              <p:cNvGrpSpPr>
                <a:grpSpLocks noChangeAspect="1"/>
              </p:cNvGrpSpPr>
              <p:nvPr/>
            </p:nvGrpSpPr>
            <p:grpSpPr bwMode="auto">
              <a:xfrm>
                <a:off x="5547697" y="2398295"/>
                <a:ext cx="167303" cy="148389"/>
                <a:chOff x="3322" y="3840"/>
                <a:chExt cx="960" cy="960"/>
              </a:xfrm>
            </p:grpSpPr>
            <p:sp>
              <p:nvSpPr>
                <p:cNvPr id="21555" name="AutoShape 1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56" name="Rectangle 14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FFFF99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5196493" y="2354179"/>
                <a:ext cx="264365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3  </a:t>
                </a:r>
                <a:endParaRPr lang="en-GB" sz="1400"/>
              </a:p>
            </p:txBody>
          </p:sp>
        </p:grpSp>
        <p:grpSp>
          <p:nvGrpSpPr>
            <p:cNvPr id="21543" name="Group 4"/>
            <p:cNvGrpSpPr>
              <a:grpSpLocks/>
            </p:cNvGrpSpPr>
            <p:nvPr/>
          </p:nvGrpSpPr>
          <p:grpSpPr bwMode="auto">
            <a:xfrm>
              <a:off x="5867398" y="2715126"/>
              <a:ext cx="518507" cy="256674"/>
              <a:chOff x="5196493" y="2610853"/>
              <a:chExt cx="518507" cy="256674"/>
            </a:xfrm>
          </p:grpSpPr>
          <p:grpSp>
            <p:nvGrpSpPr>
              <p:cNvPr id="21549" name="Group 15"/>
              <p:cNvGrpSpPr>
                <a:grpSpLocks noChangeAspect="1"/>
              </p:cNvGrpSpPr>
              <p:nvPr/>
            </p:nvGrpSpPr>
            <p:grpSpPr bwMode="auto">
              <a:xfrm>
                <a:off x="5547697" y="2653632"/>
                <a:ext cx="167303" cy="149726"/>
                <a:chOff x="3322" y="3840"/>
                <a:chExt cx="960" cy="960"/>
              </a:xfrm>
            </p:grpSpPr>
            <p:sp>
              <p:nvSpPr>
                <p:cNvPr id="21551" name="AutoShape 16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52" name="Rectangle 17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66FF99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1550" name="Rectangle 24"/>
              <p:cNvSpPr>
                <a:spLocks noChangeArrowheads="1"/>
              </p:cNvSpPr>
              <p:nvPr/>
            </p:nvSpPr>
            <p:spPr bwMode="auto">
              <a:xfrm>
                <a:off x="5196493" y="2610853"/>
                <a:ext cx="264365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4  </a:t>
                </a:r>
                <a:endParaRPr lang="en-GB" sz="1400"/>
              </a:p>
            </p:txBody>
          </p:sp>
        </p:grpSp>
        <p:grpSp>
          <p:nvGrpSpPr>
            <p:cNvPr id="21544" name="Group 5"/>
            <p:cNvGrpSpPr>
              <a:grpSpLocks/>
            </p:cNvGrpSpPr>
            <p:nvPr/>
          </p:nvGrpSpPr>
          <p:grpSpPr bwMode="auto">
            <a:xfrm>
              <a:off x="5867398" y="3019926"/>
              <a:ext cx="535110" cy="256674"/>
              <a:chOff x="5179890" y="2867526"/>
              <a:chExt cx="535110" cy="256674"/>
            </a:xfrm>
          </p:grpSpPr>
          <p:grpSp>
            <p:nvGrpSpPr>
              <p:cNvPr id="21545" name="Group 18"/>
              <p:cNvGrpSpPr>
                <a:grpSpLocks noChangeAspect="1"/>
              </p:cNvGrpSpPr>
              <p:nvPr/>
            </p:nvGrpSpPr>
            <p:grpSpPr bwMode="auto">
              <a:xfrm>
                <a:off x="5547697" y="2931695"/>
                <a:ext cx="167303" cy="148389"/>
                <a:chOff x="3322" y="3840"/>
                <a:chExt cx="960" cy="960"/>
              </a:xfrm>
            </p:grpSpPr>
            <p:sp>
              <p:nvSpPr>
                <p:cNvPr id="21547" name="AutoShape 1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8" name="Rectangle 20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FF99CC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1546" name="Rectangle 25"/>
              <p:cNvSpPr>
                <a:spLocks noChangeArrowheads="1"/>
              </p:cNvSpPr>
              <p:nvPr/>
            </p:nvSpPr>
            <p:spPr bwMode="auto">
              <a:xfrm>
                <a:off x="5179890" y="2867526"/>
                <a:ext cx="306510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5  </a:t>
                </a:r>
                <a:endParaRPr lang="en-GB" sz="1400"/>
              </a:p>
            </p:txBody>
          </p:sp>
        </p:grpSp>
      </p:grpSp>
      <p:graphicFrame>
        <p:nvGraphicFramePr>
          <p:cNvPr id="48" name="Group 26"/>
          <p:cNvGraphicFramePr>
            <a:graphicFrameLocks noGrp="1"/>
          </p:cNvGraphicFramePr>
          <p:nvPr/>
        </p:nvGraphicFramePr>
        <p:xfrm>
          <a:off x="5454650" y="1524000"/>
          <a:ext cx="3505199" cy="1981210"/>
        </p:xfrm>
        <a:graphic>
          <a:graphicData uri="http://schemas.openxmlformats.org/drawingml/2006/table">
            <a:tbl>
              <a:tblPr/>
              <a:tblGrid>
                <a:gridCol w="1168400"/>
                <a:gridCol w="1168399"/>
                <a:gridCol w="1168400"/>
              </a:tblGrid>
              <a:tr h="4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Process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Arrival Time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Burst/ Service Time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539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30688"/>
            <a:ext cx="7496175" cy="239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Topics covered</a:t>
            </a:r>
            <a:r>
              <a:rPr lang="en-GB" u="sng" smtClean="0"/>
              <a:t/>
            </a:r>
            <a:br>
              <a:rPr lang="en-GB" u="sng" smtClean="0"/>
            </a:br>
            <a:endParaRPr lang="en-US" u="sng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Objectives </a:t>
            </a:r>
            <a:r>
              <a:rPr lang="en-GB" dirty="0" smtClean="0"/>
              <a:t>of </a:t>
            </a:r>
            <a:r>
              <a:rPr lang="en-GB" dirty="0" smtClean="0"/>
              <a:t>the Scheduler</a:t>
            </a:r>
          </a:p>
          <a:p>
            <a:pPr eaLnBrk="1" hangingPunct="1">
              <a:defRPr/>
            </a:pPr>
            <a:r>
              <a:rPr lang="en-GB" dirty="0" smtClean="0"/>
              <a:t>Scheduling Algorithms</a:t>
            </a:r>
          </a:p>
          <a:p>
            <a:pPr marL="838200" lvl="1" indent="-381000" eaLnBrk="1" hangingPunct="1">
              <a:defRPr/>
            </a:pPr>
            <a:r>
              <a:rPr lang="en-IE" dirty="0" smtClean="0"/>
              <a:t>First Come First Served Scheduling Algorithm (FCFS)</a:t>
            </a:r>
          </a:p>
          <a:p>
            <a:pPr marL="838200" lvl="1" indent="-381000" eaLnBrk="1" hangingPunct="1">
              <a:defRPr/>
            </a:pPr>
            <a:r>
              <a:rPr lang="en-IE" dirty="0" smtClean="0"/>
              <a:t>Shortest Process First </a:t>
            </a:r>
          </a:p>
          <a:p>
            <a:pPr marL="838200" lvl="1" indent="-381000" eaLnBrk="1" hangingPunct="1">
              <a:defRPr/>
            </a:pPr>
            <a:r>
              <a:rPr lang="en-IE" dirty="0" smtClean="0">
                <a:solidFill>
                  <a:schemeClr val="bg1">
                    <a:lumMod val="65000"/>
                  </a:schemeClr>
                </a:solidFill>
              </a:rPr>
              <a:t>Shortest Remaining Time First </a:t>
            </a:r>
          </a:p>
          <a:p>
            <a:pPr marL="838200" lvl="1" indent="-381000" eaLnBrk="1" hangingPunct="1">
              <a:defRPr/>
            </a:pPr>
            <a:r>
              <a:rPr lang="en-IE" dirty="0" smtClean="0">
                <a:solidFill>
                  <a:schemeClr val="bg1">
                    <a:lumMod val="65000"/>
                  </a:schemeClr>
                </a:solidFill>
              </a:rPr>
              <a:t>Round-Robin 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Performance metrics for scheduling algorithms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5.5 Performance Metrics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610600" cy="3733800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IE" sz="2000" dirty="0" smtClean="0">
                <a:solidFill>
                  <a:srgbClr val="CC0000"/>
                </a:solidFill>
              </a:rPr>
              <a:t>A) Shortest Process First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IE" sz="1800" dirty="0" smtClean="0"/>
              <a:t>Turnaround = Complete </a:t>
            </a:r>
            <a:r>
              <a:rPr lang="en-IE" sz="1800" dirty="0" err="1" smtClean="0"/>
              <a:t>BurstTime</a:t>
            </a:r>
            <a:r>
              <a:rPr lang="en-IE" sz="1800" dirty="0" smtClean="0"/>
              <a:t> – Arrival Time</a:t>
            </a:r>
          </a:p>
          <a:p>
            <a:pPr marL="819150" lvl="1" indent="-419100" eaLnBrk="1" hangingPunct="1">
              <a:defRPr/>
            </a:pPr>
            <a:r>
              <a:rPr lang="en-IE" sz="1800" dirty="0" smtClean="0"/>
              <a:t>P1 =  3 - 0 = 3 time units</a:t>
            </a:r>
          </a:p>
          <a:p>
            <a:pPr marL="819150" lvl="1" indent="-419100" eaLnBrk="1" hangingPunct="1">
              <a:defRPr/>
            </a:pPr>
            <a:r>
              <a:rPr lang="en-IE" sz="1800" dirty="0" smtClean="0"/>
              <a:t>P2 = 9 - 2 = 7 time units</a:t>
            </a:r>
          </a:p>
          <a:p>
            <a:pPr marL="819150" lvl="1" indent="-419100" eaLnBrk="1" hangingPunct="1">
              <a:defRPr/>
            </a:pPr>
            <a:r>
              <a:rPr lang="en-IE" sz="1800" dirty="0" smtClean="0"/>
              <a:t>P3 = 15 – 4 = 11 time units</a:t>
            </a:r>
          </a:p>
          <a:p>
            <a:pPr marL="819150" lvl="1" indent="-419100" eaLnBrk="1" hangingPunct="1">
              <a:defRPr/>
            </a:pPr>
            <a:r>
              <a:rPr lang="en-IE" sz="1800" dirty="0" smtClean="0"/>
              <a:t>P4 = 22 – 6  = 16 time units</a:t>
            </a:r>
          </a:p>
          <a:p>
            <a:pPr marL="819150" lvl="1" indent="-419100" eaLnBrk="1" hangingPunct="1">
              <a:defRPr/>
            </a:pPr>
            <a:r>
              <a:rPr lang="en-IE" sz="1800" dirty="0" smtClean="0"/>
              <a:t>P5 = 11 – 8 = 3 time units</a:t>
            </a:r>
          </a:p>
          <a:p>
            <a:pPr marL="819150" lvl="1" indent="-419100" eaLnBrk="1" hangingPunct="1">
              <a:defRPr/>
            </a:pPr>
            <a:r>
              <a:rPr lang="en-IE" sz="1800" dirty="0" err="1" smtClean="0"/>
              <a:t>Avg</a:t>
            </a:r>
            <a:r>
              <a:rPr lang="en-IE" sz="1800" dirty="0" smtClean="0"/>
              <a:t> Turnaround=( 3+7+11+16+3) / 5 = 8.0 time units </a:t>
            </a:r>
          </a:p>
          <a:p>
            <a:pPr marL="819150" lvl="1" indent="-419100" eaLnBrk="1" hangingPunct="1">
              <a:defRPr/>
            </a:pPr>
            <a:endParaRPr lang="en-IE" dirty="0" smtClean="0"/>
          </a:p>
        </p:txBody>
      </p:sp>
      <p:grpSp>
        <p:nvGrpSpPr>
          <p:cNvPr id="22532" name="Group 1"/>
          <p:cNvGrpSpPr>
            <a:grpSpLocks/>
          </p:cNvGrpSpPr>
          <p:nvPr/>
        </p:nvGrpSpPr>
        <p:grpSpPr bwMode="auto">
          <a:xfrm>
            <a:off x="5867400" y="1752600"/>
            <a:ext cx="519113" cy="257175"/>
            <a:chOff x="5196493" y="1876926"/>
            <a:chExt cx="518507" cy="256674"/>
          </a:xfrm>
        </p:grpSpPr>
        <p:grpSp>
          <p:nvGrpSpPr>
            <p:cNvPr id="22584" name="Group 6"/>
            <p:cNvGrpSpPr>
              <a:grpSpLocks noChangeAspect="1"/>
            </p:cNvGrpSpPr>
            <p:nvPr/>
          </p:nvGrpSpPr>
          <p:grpSpPr bwMode="auto">
            <a:xfrm>
              <a:off x="5547697" y="1954463"/>
              <a:ext cx="167303" cy="148389"/>
              <a:chOff x="3322" y="3840"/>
              <a:chExt cx="960" cy="960"/>
            </a:xfrm>
          </p:grpSpPr>
          <p:sp>
            <p:nvSpPr>
              <p:cNvPr id="22586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7" name="Rectangle 8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99CC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2585" name="Rectangle 21"/>
            <p:cNvSpPr>
              <a:spLocks noChangeArrowheads="1"/>
            </p:cNvSpPr>
            <p:nvPr/>
          </p:nvSpPr>
          <p:spPr bwMode="auto">
            <a:xfrm>
              <a:off x="5196493" y="1876926"/>
              <a:ext cx="264365" cy="256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1  </a:t>
              </a:r>
              <a:endParaRPr lang="en-GB" sz="1400"/>
            </a:p>
          </p:txBody>
        </p:sp>
      </p:grpSp>
      <p:grpSp>
        <p:nvGrpSpPr>
          <p:cNvPr id="22533" name="Group 2"/>
          <p:cNvGrpSpPr>
            <a:grpSpLocks/>
          </p:cNvGrpSpPr>
          <p:nvPr/>
        </p:nvGrpSpPr>
        <p:grpSpPr bwMode="auto">
          <a:xfrm>
            <a:off x="5867400" y="2057400"/>
            <a:ext cx="519113" cy="257175"/>
            <a:chOff x="5196493" y="2117558"/>
            <a:chExt cx="518507" cy="256674"/>
          </a:xfrm>
        </p:grpSpPr>
        <p:grpSp>
          <p:nvGrpSpPr>
            <p:cNvPr id="22580" name="Group 9"/>
            <p:cNvGrpSpPr>
              <a:grpSpLocks noChangeAspect="1"/>
            </p:cNvGrpSpPr>
            <p:nvPr/>
          </p:nvGrpSpPr>
          <p:grpSpPr bwMode="auto">
            <a:xfrm>
              <a:off x="5547697" y="2181726"/>
              <a:ext cx="167303" cy="148389"/>
              <a:chOff x="3322" y="3840"/>
              <a:chExt cx="960" cy="960"/>
            </a:xfrm>
          </p:grpSpPr>
          <p:sp>
            <p:nvSpPr>
              <p:cNvPr id="22582" name="AutoShape 10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3" name="Rectangle 11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2581" name="Rectangle 22"/>
            <p:cNvSpPr>
              <a:spLocks noChangeArrowheads="1"/>
            </p:cNvSpPr>
            <p:nvPr/>
          </p:nvSpPr>
          <p:spPr bwMode="auto">
            <a:xfrm>
              <a:off x="5196493" y="2117558"/>
              <a:ext cx="278413" cy="256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2  </a:t>
              </a:r>
              <a:endParaRPr lang="en-GB" sz="1400"/>
            </a:p>
          </p:txBody>
        </p:sp>
      </p:grpSp>
      <p:grpSp>
        <p:nvGrpSpPr>
          <p:cNvPr id="22534" name="Group 3"/>
          <p:cNvGrpSpPr>
            <a:grpSpLocks/>
          </p:cNvGrpSpPr>
          <p:nvPr/>
        </p:nvGrpSpPr>
        <p:grpSpPr bwMode="auto">
          <a:xfrm>
            <a:off x="5867400" y="2409825"/>
            <a:ext cx="519113" cy="257175"/>
            <a:chOff x="5196493" y="2354179"/>
            <a:chExt cx="518507" cy="256674"/>
          </a:xfrm>
        </p:grpSpPr>
        <p:grpSp>
          <p:nvGrpSpPr>
            <p:cNvPr id="22576" name="Group 12"/>
            <p:cNvGrpSpPr>
              <a:grpSpLocks noChangeAspect="1"/>
            </p:cNvGrpSpPr>
            <p:nvPr/>
          </p:nvGrpSpPr>
          <p:grpSpPr bwMode="auto">
            <a:xfrm>
              <a:off x="5547697" y="2398295"/>
              <a:ext cx="167303" cy="148389"/>
              <a:chOff x="3322" y="3840"/>
              <a:chExt cx="960" cy="960"/>
            </a:xfrm>
          </p:grpSpPr>
          <p:sp>
            <p:nvSpPr>
              <p:cNvPr id="22578" name="AutoShape 13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9" name="Rectangle 14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FFFF99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2577" name="Rectangle 23"/>
            <p:cNvSpPr>
              <a:spLocks noChangeArrowheads="1"/>
            </p:cNvSpPr>
            <p:nvPr/>
          </p:nvSpPr>
          <p:spPr bwMode="auto">
            <a:xfrm>
              <a:off x="5196493" y="2354179"/>
              <a:ext cx="264365" cy="256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3  </a:t>
              </a:r>
              <a:endParaRPr lang="en-GB" sz="1400"/>
            </a:p>
          </p:txBody>
        </p:sp>
      </p:grpSp>
      <p:grpSp>
        <p:nvGrpSpPr>
          <p:cNvPr id="22535" name="Group 4"/>
          <p:cNvGrpSpPr>
            <a:grpSpLocks/>
          </p:cNvGrpSpPr>
          <p:nvPr/>
        </p:nvGrpSpPr>
        <p:grpSpPr bwMode="auto">
          <a:xfrm>
            <a:off x="5867400" y="2714625"/>
            <a:ext cx="519113" cy="257175"/>
            <a:chOff x="5196493" y="2610853"/>
            <a:chExt cx="518507" cy="256674"/>
          </a:xfrm>
        </p:grpSpPr>
        <p:grpSp>
          <p:nvGrpSpPr>
            <p:cNvPr id="22572" name="Group 15"/>
            <p:cNvGrpSpPr>
              <a:grpSpLocks noChangeAspect="1"/>
            </p:cNvGrpSpPr>
            <p:nvPr/>
          </p:nvGrpSpPr>
          <p:grpSpPr bwMode="auto">
            <a:xfrm>
              <a:off x="5547697" y="2653632"/>
              <a:ext cx="167303" cy="149726"/>
              <a:chOff x="3322" y="3840"/>
              <a:chExt cx="960" cy="960"/>
            </a:xfrm>
          </p:grpSpPr>
          <p:sp>
            <p:nvSpPr>
              <p:cNvPr id="22574" name="AutoShape 16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5" name="Rectangle 17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66FF99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2573" name="Rectangle 24"/>
            <p:cNvSpPr>
              <a:spLocks noChangeArrowheads="1"/>
            </p:cNvSpPr>
            <p:nvPr/>
          </p:nvSpPr>
          <p:spPr bwMode="auto">
            <a:xfrm>
              <a:off x="5196493" y="2610853"/>
              <a:ext cx="264365" cy="256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4  </a:t>
              </a:r>
              <a:endParaRPr lang="en-GB" sz="1400"/>
            </a:p>
          </p:txBody>
        </p:sp>
      </p:grpSp>
      <p:grpSp>
        <p:nvGrpSpPr>
          <p:cNvPr id="22536" name="Group 5"/>
          <p:cNvGrpSpPr>
            <a:grpSpLocks/>
          </p:cNvGrpSpPr>
          <p:nvPr/>
        </p:nvGrpSpPr>
        <p:grpSpPr bwMode="auto">
          <a:xfrm>
            <a:off x="5867400" y="3019425"/>
            <a:ext cx="534988" cy="257175"/>
            <a:chOff x="5179890" y="2867526"/>
            <a:chExt cx="535110" cy="256674"/>
          </a:xfrm>
        </p:grpSpPr>
        <p:grpSp>
          <p:nvGrpSpPr>
            <p:cNvPr id="22568" name="Group 18"/>
            <p:cNvGrpSpPr>
              <a:grpSpLocks noChangeAspect="1"/>
            </p:cNvGrpSpPr>
            <p:nvPr/>
          </p:nvGrpSpPr>
          <p:grpSpPr bwMode="auto">
            <a:xfrm>
              <a:off x="5547697" y="2931695"/>
              <a:ext cx="167303" cy="148389"/>
              <a:chOff x="3322" y="3840"/>
              <a:chExt cx="960" cy="960"/>
            </a:xfrm>
          </p:grpSpPr>
          <p:sp>
            <p:nvSpPr>
              <p:cNvPr id="22570" name="AutoShape 19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1" name="Rectangle 20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FF99CC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2569" name="Rectangle 25"/>
            <p:cNvSpPr>
              <a:spLocks noChangeArrowheads="1"/>
            </p:cNvSpPr>
            <p:nvPr/>
          </p:nvSpPr>
          <p:spPr bwMode="auto">
            <a:xfrm>
              <a:off x="5179890" y="2867526"/>
              <a:ext cx="306510" cy="256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5  </a:t>
              </a:r>
              <a:endParaRPr lang="en-GB" sz="1400"/>
            </a:p>
          </p:txBody>
        </p:sp>
      </p:grpSp>
      <p:graphicFrame>
        <p:nvGraphicFramePr>
          <p:cNvPr id="48" name="Group 26"/>
          <p:cNvGraphicFramePr>
            <a:graphicFrameLocks noGrp="1"/>
          </p:cNvGraphicFramePr>
          <p:nvPr/>
        </p:nvGraphicFramePr>
        <p:xfrm>
          <a:off x="5486400" y="1295400"/>
          <a:ext cx="3505199" cy="1981210"/>
        </p:xfrm>
        <a:graphic>
          <a:graphicData uri="http://schemas.openxmlformats.org/drawingml/2006/table">
            <a:tbl>
              <a:tblPr/>
              <a:tblGrid>
                <a:gridCol w="1168400"/>
                <a:gridCol w="1168399"/>
                <a:gridCol w="1168400"/>
              </a:tblGrid>
              <a:tr h="4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Process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Arrival Time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Burst/Service Time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2567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30688"/>
            <a:ext cx="7496175" cy="239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2578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IE" smtClean="0">
                <a:solidFill>
                  <a:srgbClr val="CC0000"/>
                </a:solidFill>
              </a:rPr>
              <a:t>Exercise 1</a:t>
            </a:r>
          </a:p>
          <a:p>
            <a:pPr marL="419100" indent="-419100" eaLnBrk="1" hangingPunct="1"/>
            <a:r>
              <a:rPr lang="en-IE" smtClean="0"/>
              <a:t>Illustrate how the three processes will run under </a:t>
            </a:r>
          </a:p>
          <a:p>
            <a:pPr marL="819150" lvl="1" indent="-419100" eaLnBrk="1" hangingPunct="1"/>
            <a:r>
              <a:rPr lang="en-IE" smtClean="0"/>
              <a:t>FCFS scheduling algorithm</a:t>
            </a:r>
          </a:p>
          <a:p>
            <a:pPr marL="819150" lvl="1" indent="-419100" eaLnBrk="1" hangingPunct="1"/>
            <a:r>
              <a:rPr lang="en-IE" smtClean="0"/>
              <a:t>Shortest Process First scheduling algorithm</a:t>
            </a:r>
          </a:p>
          <a:p>
            <a:pPr marL="419100" indent="-419100" eaLnBrk="1" hangingPunct="1"/>
            <a:r>
              <a:rPr lang="en-IE" smtClean="0"/>
              <a:t>Compute</a:t>
            </a:r>
          </a:p>
          <a:p>
            <a:pPr marL="819150" lvl="1" indent="-419100" eaLnBrk="1" hangingPunct="1"/>
            <a:r>
              <a:rPr lang="en-IE" smtClean="0"/>
              <a:t>Turnaround time</a:t>
            </a:r>
          </a:p>
          <a:p>
            <a:pPr marL="819150" lvl="1" indent="-419100" eaLnBrk="1" hangingPunct="1"/>
            <a:r>
              <a:rPr lang="en-IE" smtClean="0"/>
              <a:t>Response time</a:t>
            </a:r>
          </a:p>
          <a:p>
            <a:pPr marL="419100" indent="-419100" eaLnBrk="1" hangingPunct="1"/>
            <a:endParaRPr lang="en-IE" smtClean="0"/>
          </a:p>
        </p:txBody>
      </p:sp>
      <p:graphicFrame>
        <p:nvGraphicFramePr>
          <p:cNvPr id="390" name="Group 160"/>
          <p:cNvGraphicFramePr>
            <a:graphicFrameLocks noGrp="1"/>
          </p:cNvGraphicFramePr>
          <p:nvPr/>
        </p:nvGraphicFramePr>
        <p:xfrm>
          <a:off x="1676400" y="4572000"/>
          <a:ext cx="5091113" cy="1720850"/>
        </p:xfrm>
        <a:graphic>
          <a:graphicData uri="http://schemas.openxmlformats.org/drawingml/2006/table">
            <a:tbl>
              <a:tblPr/>
              <a:tblGrid>
                <a:gridCol w="1697038"/>
                <a:gridCol w="1697037"/>
                <a:gridCol w="1697038"/>
              </a:tblGrid>
              <a:tr h="532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Process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Arrival Time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Service/Burst Time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5.6 Exercises</a:t>
            </a:r>
            <a:endParaRPr lang="en-US" smtClean="0"/>
          </a:p>
        </p:txBody>
      </p:sp>
      <p:grpSp>
        <p:nvGrpSpPr>
          <p:cNvPr id="23578" name="Group 140"/>
          <p:cNvGrpSpPr>
            <a:grpSpLocks noChangeAspect="1"/>
          </p:cNvGrpSpPr>
          <p:nvPr/>
        </p:nvGrpSpPr>
        <p:grpSpPr bwMode="auto">
          <a:xfrm>
            <a:off x="2544763" y="5202238"/>
            <a:ext cx="198437" cy="190500"/>
            <a:chOff x="3322" y="3840"/>
            <a:chExt cx="960" cy="960"/>
          </a:xfrm>
        </p:grpSpPr>
        <p:sp>
          <p:nvSpPr>
            <p:cNvPr id="23588" name="AutoShape 141"/>
            <p:cNvSpPr>
              <a:spLocks noChangeAspect="1" noChangeArrowheads="1" noTextEdit="1"/>
            </p:cNvSpPr>
            <p:nvPr/>
          </p:nvSpPr>
          <p:spPr bwMode="auto">
            <a:xfrm>
              <a:off x="3322" y="3840"/>
              <a:ext cx="960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Rectangle 142"/>
            <p:cNvSpPr>
              <a:spLocks noChangeArrowheads="1"/>
            </p:cNvSpPr>
            <p:nvPr/>
          </p:nvSpPr>
          <p:spPr bwMode="auto">
            <a:xfrm>
              <a:off x="3322" y="3840"/>
              <a:ext cx="960" cy="96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3579" name="Group 143"/>
          <p:cNvGrpSpPr>
            <a:grpSpLocks noChangeAspect="1"/>
          </p:cNvGrpSpPr>
          <p:nvPr/>
        </p:nvGrpSpPr>
        <p:grpSpPr bwMode="auto">
          <a:xfrm>
            <a:off x="2544763" y="5583238"/>
            <a:ext cx="198437" cy="188912"/>
            <a:chOff x="3322" y="3840"/>
            <a:chExt cx="960" cy="960"/>
          </a:xfrm>
        </p:grpSpPr>
        <p:sp>
          <p:nvSpPr>
            <p:cNvPr id="23586" name="AutoShape 144"/>
            <p:cNvSpPr>
              <a:spLocks noChangeAspect="1" noChangeArrowheads="1" noTextEdit="1"/>
            </p:cNvSpPr>
            <p:nvPr/>
          </p:nvSpPr>
          <p:spPr bwMode="auto">
            <a:xfrm>
              <a:off x="3322" y="3840"/>
              <a:ext cx="960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Rectangle 145"/>
            <p:cNvSpPr>
              <a:spLocks noChangeArrowheads="1"/>
            </p:cNvSpPr>
            <p:nvPr/>
          </p:nvSpPr>
          <p:spPr bwMode="auto">
            <a:xfrm>
              <a:off x="3322" y="3840"/>
              <a:ext cx="960" cy="96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3580" name="Group 146"/>
          <p:cNvGrpSpPr>
            <a:grpSpLocks noChangeAspect="1"/>
          </p:cNvGrpSpPr>
          <p:nvPr/>
        </p:nvGrpSpPr>
        <p:grpSpPr bwMode="auto">
          <a:xfrm>
            <a:off x="2544763" y="5999163"/>
            <a:ext cx="198437" cy="190500"/>
            <a:chOff x="3322" y="3840"/>
            <a:chExt cx="960" cy="960"/>
          </a:xfrm>
        </p:grpSpPr>
        <p:sp>
          <p:nvSpPr>
            <p:cNvPr id="23584" name="AutoShape 147"/>
            <p:cNvSpPr>
              <a:spLocks noChangeAspect="1" noChangeArrowheads="1" noTextEdit="1"/>
            </p:cNvSpPr>
            <p:nvPr/>
          </p:nvSpPr>
          <p:spPr bwMode="auto">
            <a:xfrm>
              <a:off x="3322" y="3840"/>
              <a:ext cx="960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Rectangle 148"/>
            <p:cNvSpPr>
              <a:spLocks noChangeArrowheads="1"/>
            </p:cNvSpPr>
            <p:nvPr/>
          </p:nvSpPr>
          <p:spPr bwMode="auto">
            <a:xfrm>
              <a:off x="3322" y="3840"/>
              <a:ext cx="960" cy="96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3581" name="Rectangle 155"/>
          <p:cNvSpPr>
            <a:spLocks noChangeArrowheads="1"/>
          </p:cNvSpPr>
          <p:nvPr/>
        </p:nvSpPr>
        <p:spPr bwMode="auto">
          <a:xfrm>
            <a:off x="1814513" y="5138738"/>
            <a:ext cx="315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>
                <a:cs typeface="Times New Roman" pitchFamily="18" charset="0"/>
              </a:rPr>
              <a:t>1  </a:t>
            </a:r>
            <a:endParaRPr lang="en-GB"/>
          </a:p>
        </p:txBody>
      </p:sp>
      <p:sp>
        <p:nvSpPr>
          <p:cNvPr id="23582" name="Rectangle 156"/>
          <p:cNvSpPr>
            <a:spLocks noChangeArrowheads="1"/>
          </p:cNvSpPr>
          <p:nvPr/>
        </p:nvSpPr>
        <p:spPr bwMode="auto">
          <a:xfrm>
            <a:off x="1814513" y="5456238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>
                <a:cs typeface="Times New Roman" pitchFamily="18" charset="0"/>
              </a:rPr>
              <a:t>2  </a:t>
            </a:r>
            <a:endParaRPr lang="en-GB"/>
          </a:p>
        </p:txBody>
      </p:sp>
      <p:sp>
        <p:nvSpPr>
          <p:cNvPr id="23583" name="Rectangle 157"/>
          <p:cNvSpPr>
            <a:spLocks noChangeArrowheads="1"/>
          </p:cNvSpPr>
          <p:nvPr/>
        </p:nvSpPr>
        <p:spPr bwMode="auto">
          <a:xfrm>
            <a:off x="1814513" y="5884863"/>
            <a:ext cx="315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>
                <a:cs typeface="Times New Roman" pitchFamily="18" charset="0"/>
              </a:rPr>
              <a:t>3  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2578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IE" smtClean="0">
                <a:solidFill>
                  <a:srgbClr val="CC0000"/>
                </a:solidFill>
              </a:rPr>
              <a:t>Exercise 2</a:t>
            </a:r>
          </a:p>
          <a:p>
            <a:pPr marL="419100" indent="-419100" eaLnBrk="1" hangingPunct="1"/>
            <a:r>
              <a:rPr lang="en-IE" smtClean="0"/>
              <a:t>Illustrate how the three processes will run under </a:t>
            </a:r>
          </a:p>
          <a:p>
            <a:pPr marL="819150" lvl="1" indent="-419100" eaLnBrk="1" hangingPunct="1"/>
            <a:r>
              <a:rPr lang="en-IE" smtClean="0"/>
              <a:t>FCFS scheduling algorithm</a:t>
            </a:r>
          </a:p>
          <a:p>
            <a:pPr marL="819150" lvl="1" indent="-419100" eaLnBrk="1" hangingPunct="1"/>
            <a:r>
              <a:rPr lang="en-IE" smtClean="0"/>
              <a:t>Shortest Process First scheduling algorithm</a:t>
            </a:r>
          </a:p>
          <a:p>
            <a:pPr marL="419100" indent="-419100" eaLnBrk="1" hangingPunct="1"/>
            <a:endParaRPr lang="en-IE" smtClean="0"/>
          </a:p>
        </p:txBody>
      </p:sp>
      <p:graphicFrame>
        <p:nvGraphicFramePr>
          <p:cNvPr id="390" name="Group 160"/>
          <p:cNvGraphicFramePr>
            <a:graphicFrameLocks noGrp="1"/>
          </p:cNvGraphicFramePr>
          <p:nvPr/>
        </p:nvGraphicFramePr>
        <p:xfrm>
          <a:off x="1676400" y="4572000"/>
          <a:ext cx="5091113" cy="1720850"/>
        </p:xfrm>
        <a:graphic>
          <a:graphicData uri="http://schemas.openxmlformats.org/drawingml/2006/table">
            <a:tbl>
              <a:tblPr/>
              <a:tblGrid>
                <a:gridCol w="1697038"/>
                <a:gridCol w="1697037"/>
                <a:gridCol w="1697038"/>
              </a:tblGrid>
              <a:tr h="532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Process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Arrival Time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Service/Burst Time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5.6 Exercises</a:t>
            </a:r>
            <a:endParaRPr lang="en-US" smtClean="0"/>
          </a:p>
        </p:txBody>
      </p:sp>
      <p:grpSp>
        <p:nvGrpSpPr>
          <p:cNvPr id="24602" name="Group 140"/>
          <p:cNvGrpSpPr>
            <a:grpSpLocks noChangeAspect="1"/>
          </p:cNvGrpSpPr>
          <p:nvPr/>
        </p:nvGrpSpPr>
        <p:grpSpPr bwMode="auto">
          <a:xfrm>
            <a:off x="2544763" y="5202238"/>
            <a:ext cx="198437" cy="190500"/>
            <a:chOff x="3322" y="3840"/>
            <a:chExt cx="960" cy="960"/>
          </a:xfrm>
        </p:grpSpPr>
        <p:sp>
          <p:nvSpPr>
            <p:cNvPr id="24612" name="AutoShape 141"/>
            <p:cNvSpPr>
              <a:spLocks noChangeAspect="1" noChangeArrowheads="1" noTextEdit="1"/>
            </p:cNvSpPr>
            <p:nvPr/>
          </p:nvSpPr>
          <p:spPr bwMode="auto">
            <a:xfrm>
              <a:off x="3322" y="3840"/>
              <a:ext cx="960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3" name="Rectangle 142"/>
            <p:cNvSpPr>
              <a:spLocks noChangeArrowheads="1"/>
            </p:cNvSpPr>
            <p:nvPr/>
          </p:nvSpPr>
          <p:spPr bwMode="auto">
            <a:xfrm>
              <a:off x="3322" y="3840"/>
              <a:ext cx="960" cy="96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603" name="Group 143"/>
          <p:cNvGrpSpPr>
            <a:grpSpLocks noChangeAspect="1"/>
          </p:cNvGrpSpPr>
          <p:nvPr/>
        </p:nvGrpSpPr>
        <p:grpSpPr bwMode="auto">
          <a:xfrm>
            <a:off x="2544763" y="5583238"/>
            <a:ext cx="198437" cy="188912"/>
            <a:chOff x="3322" y="3840"/>
            <a:chExt cx="960" cy="960"/>
          </a:xfrm>
        </p:grpSpPr>
        <p:sp>
          <p:nvSpPr>
            <p:cNvPr id="24610" name="AutoShape 144"/>
            <p:cNvSpPr>
              <a:spLocks noChangeAspect="1" noChangeArrowheads="1" noTextEdit="1"/>
            </p:cNvSpPr>
            <p:nvPr/>
          </p:nvSpPr>
          <p:spPr bwMode="auto">
            <a:xfrm>
              <a:off x="3322" y="3840"/>
              <a:ext cx="960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Rectangle 145"/>
            <p:cNvSpPr>
              <a:spLocks noChangeArrowheads="1"/>
            </p:cNvSpPr>
            <p:nvPr/>
          </p:nvSpPr>
          <p:spPr bwMode="auto">
            <a:xfrm>
              <a:off x="3322" y="3840"/>
              <a:ext cx="960" cy="96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604" name="Group 146"/>
          <p:cNvGrpSpPr>
            <a:grpSpLocks noChangeAspect="1"/>
          </p:cNvGrpSpPr>
          <p:nvPr/>
        </p:nvGrpSpPr>
        <p:grpSpPr bwMode="auto">
          <a:xfrm>
            <a:off x="2544763" y="5999163"/>
            <a:ext cx="198437" cy="190500"/>
            <a:chOff x="3322" y="3840"/>
            <a:chExt cx="960" cy="960"/>
          </a:xfrm>
        </p:grpSpPr>
        <p:sp>
          <p:nvSpPr>
            <p:cNvPr id="24608" name="AutoShape 147"/>
            <p:cNvSpPr>
              <a:spLocks noChangeAspect="1" noChangeArrowheads="1" noTextEdit="1"/>
            </p:cNvSpPr>
            <p:nvPr/>
          </p:nvSpPr>
          <p:spPr bwMode="auto">
            <a:xfrm>
              <a:off x="3322" y="3840"/>
              <a:ext cx="960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Rectangle 148"/>
            <p:cNvSpPr>
              <a:spLocks noChangeArrowheads="1"/>
            </p:cNvSpPr>
            <p:nvPr/>
          </p:nvSpPr>
          <p:spPr bwMode="auto">
            <a:xfrm>
              <a:off x="3322" y="3840"/>
              <a:ext cx="960" cy="96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605" name="Rectangle 155"/>
          <p:cNvSpPr>
            <a:spLocks noChangeArrowheads="1"/>
          </p:cNvSpPr>
          <p:nvPr/>
        </p:nvSpPr>
        <p:spPr bwMode="auto">
          <a:xfrm>
            <a:off x="1814513" y="5138738"/>
            <a:ext cx="315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>
                <a:cs typeface="Times New Roman" pitchFamily="18" charset="0"/>
              </a:rPr>
              <a:t>1  </a:t>
            </a:r>
            <a:endParaRPr lang="en-GB"/>
          </a:p>
        </p:txBody>
      </p:sp>
      <p:sp>
        <p:nvSpPr>
          <p:cNvPr id="24606" name="Rectangle 156"/>
          <p:cNvSpPr>
            <a:spLocks noChangeArrowheads="1"/>
          </p:cNvSpPr>
          <p:nvPr/>
        </p:nvSpPr>
        <p:spPr bwMode="auto">
          <a:xfrm>
            <a:off x="1814513" y="5456238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>
                <a:cs typeface="Times New Roman" pitchFamily="18" charset="0"/>
              </a:rPr>
              <a:t>2  </a:t>
            </a:r>
            <a:endParaRPr lang="en-GB"/>
          </a:p>
        </p:txBody>
      </p:sp>
      <p:sp>
        <p:nvSpPr>
          <p:cNvPr id="24607" name="Rectangle 157"/>
          <p:cNvSpPr>
            <a:spLocks noChangeArrowheads="1"/>
          </p:cNvSpPr>
          <p:nvPr/>
        </p:nvSpPr>
        <p:spPr bwMode="auto">
          <a:xfrm>
            <a:off x="1814513" y="5884863"/>
            <a:ext cx="315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>
                <a:cs typeface="Times New Roman" pitchFamily="18" charset="0"/>
              </a:rPr>
              <a:t>3  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620000" cy="1447800"/>
          </a:xfrm>
        </p:spPr>
        <p:txBody>
          <a:bodyPr/>
          <a:lstStyle/>
          <a:p>
            <a:pPr eaLnBrk="1" hangingPunct="1"/>
            <a:r>
              <a:rPr lang="en-GB" smtClean="0"/>
              <a:t>Learning Outcome</a:t>
            </a:r>
            <a:r>
              <a:rPr lang="en-US" smtClean="0"/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8768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After this lecture you should have an understanding of the purpose of the scheduler in the typical Operating System. </a:t>
            </a:r>
          </a:p>
          <a:p>
            <a:pPr marL="419100" indent="-419100" eaLnBrk="1" hangingPunct="1"/>
            <a:endParaRPr lang="en-GB" smtClean="0"/>
          </a:p>
          <a:p>
            <a:pPr marL="419100" indent="-419100" eaLnBrk="1" hangingPunct="1"/>
            <a:r>
              <a:rPr lang="en-GB" smtClean="0"/>
              <a:t>You should be able to </a:t>
            </a:r>
          </a:p>
          <a:p>
            <a:pPr marL="838200" lvl="1" indent="-381000" eaLnBrk="1" hangingPunct="1"/>
            <a:r>
              <a:rPr lang="en-GB" smtClean="0"/>
              <a:t>Identify scheduling events</a:t>
            </a:r>
          </a:p>
          <a:p>
            <a:pPr marL="838200" lvl="1" indent="-381000" eaLnBrk="1" hangingPunct="1"/>
            <a:r>
              <a:rPr lang="en-GB" smtClean="0"/>
              <a:t>Describe FCFS and Shortest Process First non pre-emptive algorithms</a:t>
            </a:r>
          </a:p>
          <a:p>
            <a:pPr marL="838200" lvl="1" indent="-381000" eaLnBrk="1" hangingPunct="1"/>
            <a:r>
              <a:rPr lang="en-GB" smtClean="0"/>
              <a:t>Exemplify how these two algorithms would run a set of processes</a:t>
            </a:r>
          </a:p>
          <a:p>
            <a:pPr marL="838200" lvl="1" indent="-381000" eaLnBrk="1" hangingPunct="1"/>
            <a:r>
              <a:rPr lang="en-GB" smtClean="0"/>
              <a:t>Performance metrics for the algorithms</a:t>
            </a:r>
          </a:p>
          <a:p>
            <a:pPr marL="1238250" lvl="2" indent="-381000" eaLnBrk="1" hangingPunct="1"/>
            <a:r>
              <a:rPr lang="en-GB" smtClean="0"/>
              <a:t>Compute turnaround time and response (waiting)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447800"/>
          </a:xfrm>
        </p:spPr>
        <p:txBody>
          <a:bodyPr/>
          <a:lstStyle/>
          <a:p>
            <a:pPr eaLnBrk="1" hangingPunct="1"/>
            <a:r>
              <a:rPr lang="en-GB" smtClean="0"/>
              <a:t>5.1 Scheduler 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marL="419100" indent="-419100" eaLnBrk="1" hangingPunct="1"/>
            <a:r>
              <a:rPr lang="en-GB" i="1" smtClean="0">
                <a:solidFill>
                  <a:srgbClr val="CC0000"/>
                </a:solidFill>
              </a:rPr>
              <a:t>Scheduler</a:t>
            </a:r>
            <a:r>
              <a:rPr lang="en-GB" smtClean="0"/>
              <a:t> (or High Level Scheduler) = a program that handles the decisions on resource allocation and scheduling processes</a:t>
            </a:r>
          </a:p>
          <a:p>
            <a:pPr marL="419100" indent="-419100" eaLnBrk="1" hangingPunct="1"/>
            <a:endParaRPr lang="en-GB" smtClean="0"/>
          </a:p>
          <a:p>
            <a:pPr marL="419100" indent="-419100" eaLnBrk="1" hangingPunct="1"/>
            <a:r>
              <a:rPr lang="en-GB" smtClean="0"/>
              <a:t>Scheduler responsibilities are as follows: </a:t>
            </a:r>
          </a:p>
          <a:p>
            <a:pPr marL="838200" lvl="1" indent="-381000" eaLnBrk="1" hangingPunct="1"/>
            <a:r>
              <a:rPr lang="en-GB" smtClean="0"/>
              <a:t>Introduce new processes into the system</a:t>
            </a:r>
          </a:p>
          <a:p>
            <a:pPr marL="838200" lvl="1" indent="-381000" eaLnBrk="1" hangingPunct="1"/>
            <a:r>
              <a:rPr lang="en-GB" smtClean="0"/>
              <a:t>Assign process priorities</a:t>
            </a:r>
          </a:p>
          <a:p>
            <a:pPr marL="838200" lvl="1" indent="-381000" eaLnBrk="1" hangingPunct="1"/>
            <a:r>
              <a:rPr lang="en-GB" smtClean="0"/>
              <a:t>Implement resource allocation policies</a:t>
            </a:r>
          </a:p>
          <a:p>
            <a:pPr marL="838200" lvl="1" indent="-381000" eaLnBrk="1" hangingPunct="1"/>
            <a:endParaRPr lang="en-GB" smtClean="0"/>
          </a:p>
          <a:p>
            <a:pPr marL="419100" indent="-419100" eaLnBrk="1" hangingPunct="1"/>
            <a:r>
              <a:rPr lang="en-GB" u="sng" smtClean="0"/>
              <a:t>Scheduler is a high priority process</a:t>
            </a:r>
            <a:r>
              <a:rPr lang="en-GB" smtClean="0"/>
              <a:t> relative to other processes</a:t>
            </a:r>
          </a:p>
          <a:p>
            <a:pPr marL="838200" lvl="1" indent="-381000" eaLnBrk="1" hangingPunct="1"/>
            <a:r>
              <a:rPr lang="en-GB" smtClean="0"/>
              <a:t> =&gt; it gets run in preference to all other processes, so the system can react quickly to changes in demand or other circumstances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447800"/>
          </a:xfrm>
        </p:spPr>
        <p:txBody>
          <a:bodyPr/>
          <a:lstStyle/>
          <a:p>
            <a:pPr eaLnBrk="1" hangingPunct="1"/>
            <a:r>
              <a:rPr lang="en-GB" smtClean="0"/>
              <a:t>5.1 Scheduler 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Scheduler needs to be called when a “scheduling event” occurs. </a:t>
            </a:r>
          </a:p>
          <a:p>
            <a:pPr marL="419100" indent="-419100" eaLnBrk="1" hangingPunct="1"/>
            <a:endParaRPr lang="en-GB" smtClean="0"/>
          </a:p>
          <a:p>
            <a:pPr marL="419100" indent="-419100" eaLnBrk="1" hangingPunct="1"/>
            <a:r>
              <a:rPr lang="en-GB" smtClean="0"/>
              <a:t>Scheduling events are as follows:</a:t>
            </a:r>
          </a:p>
          <a:p>
            <a:pPr marL="838200" lvl="1" indent="-381000" eaLnBrk="1" hangingPunct="1"/>
            <a:r>
              <a:rPr lang="en-GB" smtClean="0"/>
              <a:t>a resource is requested</a:t>
            </a:r>
          </a:p>
          <a:p>
            <a:pPr marL="838200" lvl="1" indent="-381000" eaLnBrk="1" hangingPunct="1"/>
            <a:r>
              <a:rPr lang="en-GB" smtClean="0"/>
              <a:t>a resource is released</a:t>
            </a:r>
          </a:p>
          <a:p>
            <a:pPr marL="838200" lvl="1" indent="-381000" eaLnBrk="1" hangingPunct="1"/>
            <a:r>
              <a:rPr lang="en-GB" smtClean="0"/>
              <a:t>a process terminates</a:t>
            </a:r>
          </a:p>
          <a:p>
            <a:pPr marL="838200" lvl="1" indent="-381000" eaLnBrk="1" hangingPunct="1"/>
            <a:r>
              <a:rPr lang="en-GB" smtClean="0"/>
              <a:t>a new process arrives in the job pool  (e.g. a new user tries to login)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5.2 Scheduling algorithms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Objective of the scheduling algorithm</a:t>
            </a:r>
          </a:p>
          <a:p>
            <a:pPr marL="838200" lvl="1" indent="-381000" eaLnBrk="1" hangingPunct="1"/>
            <a:r>
              <a:rPr lang="en-GB" smtClean="0"/>
              <a:t>to determine which process  should get the CPU to start to run, when a process has finished to use the CPU.</a:t>
            </a:r>
          </a:p>
          <a:p>
            <a:pPr marL="838200" lvl="1" indent="-381000" eaLnBrk="1" hangingPunct="1"/>
            <a:r>
              <a:rPr lang="en-GB" smtClean="0"/>
              <a:t>Or, to determine when to stop one process, temporarily, and give CPU time to another process. </a:t>
            </a:r>
            <a:endParaRPr lang="en-IE" smtClean="0"/>
          </a:p>
          <a:p>
            <a:pPr marL="419100" indent="-419100" eaLnBrk="1" hangingPunct="1"/>
            <a:endParaRPr lang="en-IE" smtClean="0"/>
          </a:p>
          <a:p>
            <a:pPr marL="419100" indent="-419100" eaLnBrk="1" hangingPunct="1"/>
            <a:r>
              <a:rPr lang="en-IE" smtClean="0"/>
              <a:t>Scheduling algorithms get involved when more than one process is in ready state and the system must decide which one to run first.</a:t>
            </a:r>
          </a:p>
          <a:p>
            <a:pPr marL="419100" indent="-419100" eaLnBrk="1" hangingPunct="1"/>
            <a:endParaRPr lang="en-IE" smtClean="0"/>
          </a:p>
          <a:p>
            <a:pPr marL="419100" indent="-419100" eaLnBrk="1" hangingPunct="1"/>
            <a:r>
              <a:rPr lang="en-GB" smtClean="0"/>
              <a:t>Scheduling strategies:</a:t>
            </a:r>
            <a:endParaRPr lang="en-IE" i="1" smtClean="0"/>
          </a:p>
          <a:p>
            <a:pPr marL="838200" lvl="1" indent="-381000" eaLnBrk="1" hangingPunct="1"/>
            <a:r>
              <a:rPr lang="en-IE" i="1" smtClean="0"/>
              <a:t>Voluntary</a:t>
            </a:r>
            <a:r>
              <a:rPr lang="en-IE" smtClean="0"/>
              <a:t>  </a:t>
            </a:r>
            <a:r>
              <a:rPr lang="en-IE" smtClean="0">
                <a:sym typeface="Wingdings" pitchFamily="2" charset="2"/>
              </a:rPr>
              <a:t> </a:t>
            </a:r>
            <a:r>
              <a:rPr lang="en-IE" smtClean="0"/>
              <a:t>“</a:t>
            </a:r>
            <a:r>
              <a:rPr lang="en-IE" smtClean="0">
                <a:solidFill>
                  <a:srgbClr val="CC0000"/>
                </a:solidFill>
              </a:rPr>
              <a:t>Non pre-emptive scheduling</a:t>
            </a:r>
            <a:r>
              <a:rPr lang="en-IE" smtClean="0"/>
              <a:t>”</a:t>
            </a:r>
            <a:endParaRPr lang="en-GB" i="1" smtClean="0"/>
          </a:p>
          <a:p>
            <a:pPr marL="838200" lvl="1" indent="-381000" eaLnBrk="1" hangingPunct="1"/>
            <a:r>
              <a:rPr lang="en-GB" i="1" smtClean="0"/>
              <a:t>Forced</a:t>
            </a:r>
            <a:r>
              <a:rPr lang="en-GB" smtClean="0"/>
              <a:t>  </a:t>
            </a:r>
            <a:r>
              <a:rPr lang="en-GB" smtClean="0">
                <a:sym typeface="Wingdings" pitchFamily="2" charset="2"/>
              </a:rPr>
              <a:t> </a:t>
            </a:r>
            <a:r>
              <a:rPr lang="en-GB" smtClean="0"/>
              <a:t>“</a:t>
            </a:r>
            <a:r>
              <a:rPr lang="en-GB" smtClean="0">
                <a:solidFill>
                  <a:srgbClr val="CC0000"/>
                </a:solidFill>
              </a:rPr>
              <a:t>Pre-emptive scheduling</a:t>
            </a:r>
            <a:r>
              <a:rPr lang="en-GB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447800"/>
          </a:xfrm>
        </p:spPr>
        <p:txBody>
          <a:bodyPr/>
          <a:lstStyle/>
          <a:p>
            <a:pPr eaLnBrk="1" hangingPunct="1"/>
            <a:r>
              <a:rPr lang="en-GB" smtClean="0"/>
              <a:t>5.2 Scheduling algorithms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Non pre-emptive scheduling (Voluntary):</a:t>
            </a:r>
            <a:endParaRPr lang="en-IE" i="1" smtClean="0"/>
          </a:p>
          <a:p>
            <a:pPr marL="838200" lvl="1" indent="-381000" eaLnBrk="1" hangingPunct="1"/>
            <a:r>
              <a:rPr lang="en-IE" smtClean="0"/>
              <a:t>the running process is allowed to run until it terminates, or asks for I/O operation (blocks  itself)</a:t>
            </a:r>
          </a:p>
          <a:p>
            <a:pPr marL="838200" lvl="1" indent="-381000" eaLnBrk="1" hangingPunct="1"/>
            <a:r>
              <a:rPr lang="en-IE" smtClean="0"/>
              <a:t>not suitable for a multi-user </a:t>
            </a:r>
          </a:p>
          <a:p>
            <a:pPr marL="838200" lvl="1" indent="-381000" eaLnBrk="1" hangingPunct="1"/>
            <a:endParaRPr lang="en-IE" smtClean="0"/>
          </a:p>
          <a:p>
            <a:pPr marL="419100" indent="-419100" eaLnBrk="1" hangingPunct="1"/>
            <a:r>
              <a:rPr lang="en-IE" smtClean="0"/>
              <a:t>Pre-emptive scheduling (Forced)</a:t>
            </a:r>
          </a:p>
          <a:p>
            <a:pPr marL="838200" lvl="1" indent="-381000" eaLnBrk="1" hangingPunct="1"/>
            <a:r>
              <a:rPr lang="en-IE" smtClean="0"/>
              <a:t>the running process is stopped temporarily  and another process is given the CPU</a:t>
            </a:r>
          </a:p>
          <a:p>
            <a:pPr marL="838200" lvl="1" indent="-381000" eaLnBrk="1" hangingPunct="1"/>
            <a:r>
              <a:rPr lang="en-IE" smtClean="0"/>
              <a:t>is performed according to different policies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5.2 Scheduling algorithms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763000" cy="57912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GB" sz="2000" smtClean="0">
                <a:solidFill>
                  <a:srgbClr val="CC0000"/>
                </a:solidFill>
              </a:rPr>
              <a:t>Scheduling Algorithm types</a:t>
            </a:r>
            <a:r>
              <a:rPr lang="en-GB" sz="2000" smtClean="0"/>
              <a:t>:</a:t>
            </a:r>
            <a:endParaRPr lang="en-IE" sz="2000" smtClean="0"/>
          </a:p>
          <a:p>
            <a:pPr marL="419100" indent="-419100" eaLnBrk="1" hangingPunct="1"/>
            <a:r>
              <a:rPr lang="en-IE" sz="2000" smtClean="0"/>
              <a:t>Run to completion (early batch systems) </a:t>
            </a:r>
          </a:p>
          <a:p>
            <a:pPr marL="838200" lvl="1" indent="-381000" eaLnBrk="1" hangingPunct="1"/>
            <a:r>
              <a:rPr lang="en-IE" sz="1800" smtClean="0"/>
              <a:t>does not really pre-empt any process</a:t>
            </a:r>
          </a:p>
          <a:p>
            <a:pPr marL="838200" lvl="1" indent="-381000" eaLnBrk="1" hangingPunct="1"/>
            <a:endParaRPr lang="en-IE" sz="1800" smtClean="0"/>
          </a:p>
          <a:p>
            <a:pPr marL="419100" indent="-419100" eaLnBrk="1" hangingPunct="1"/>
            <a:r>
              <a:rPr lang="en-IE" sz="2000" smtClean="0"/>
              <a:t>Priority-based scheduling</a:t>
            </a:r>
          </a:p>
          <a:p>
            <a:pPr marL="838200" lvl="1" indent="-381000" eaLnBrk="1" hangingPunct="1"/>
            <a:r>
              <a:rPr lang="en-IE" sz="1800" smtClean="0"/>
              <a:t>each process is assigned a priority (static or dynamic assignment)</a:t>
            </a:r>
          </a:p>
          <a:p>
            <a:pPr marL="838200" lvl="1" indent="-381000" eaLnBrk="1" hangingPunct="1"/>
            <a:r>
              <a:rPr lang="en-IE" sz="1800" smtClean="0"/>
              <a:t>during pre-emption, the runnable process with the highest priority is allowed to run</a:t>
            </a:r>
          </a:p>
          <a:p>
            <a:pPr marL="838200" lvl="1" indent="-381000" eaLnBrk="1" hangingPunct="1"/>
            <a:r>
              <a:rPr lang="en-IE" sz="1800" smtClean="0"/>
              <a:t>to prevent high-priority processes from running indefinitely, the scheduler may decrease their priority temporarily (“priority inversion”)</a:t>
            </a:r>
          </a:p>
          <a:p>
            <a:pPr marL="838200" lvl="1" indent="-381000" eaLnBrk="1" hangingPunct="1"/>
            <a:r>
              <a:rPr lang="en-IE" sz="1800" smtClean="0"/>
              <a:t>there are different flavours of priority scheduling in which the priority assigned to processes is based on:</a:t>
            </a:r>
            <a:endParaRPr lang="en-IE" sz="1800" u="sng" smtClean="0"/>
          </a:p>
          <a:p>
            <a:pPr marL="1257300" lvl="2" indent="-342900" eaLnBrk="1" hangingPunct="1"/>
            <a:r>
              <a:rPr lang="en-IE" sz="1600" u="sng" smtClean="0"/>
              <a:t>Memory requirements</a:t>
            </a:r>
            <a:r>
              <a:rPr lang="en-IE" sz="1600" smtClean="0"/>
              <a:t> (big processes are often given lower priority to allow several smaller ones to run first)</a:t>
            </a:r>
            <a:endParaRPr lang="en-IE" sz="1600" u="sng" smtClean="0"/>
          </a:p>
          <a:p>
            <a:pPr marL="1257300" lvl="2" indent="-342900" eaLnBrk="1" hangingPunct="1"/>
            <a:r>
              <a:rPr lang="en-IE" sz="1600" u="sng" smtClean="0"/>
              <a:t>Time already taken / time in the system</a:t>
            </a:r>
            <a:r>
              <a:rPr lang="en-IE" sz="1600" smtClean="0"/>
              <a:t> (long processes are often given lower priority to allow several shorter ones to run)</a:t>
            </a:r>
            <a:endParaRPr lang="en-IE" sz="1600" u="sng" smtClean="0"/>
          </a:p>
          <a:p>
            <a:pPr marL="1257300" lvl="2" indent="-342900" eaLnBrk="1" hangingPunct="1"/>
            <a:r>
              <a:rPr lang="en-IE" sz="1600" u="sng" smtClean="0"/>
              <a:t>Expected time completion</a:t>
            </a:r>
            <a:r>
              <a:rPr lang="en-IE" sz="1600" smtClean="0"/>
              <a:t> (similar to above)</a:t>
            </a:r>
            <a:endParaRPr lang="en-IE" sz="1600" u="sng" smtClean="0"/>
          </a:p>
          <a:p>
            <a:pPr marL="1257300" lvl="2" indent="-342900" eaLnBrk="1" hangingPunct="1"/>
            <a:r>
              <a:rPr lang="en-IE" sz="1600" u="sng" smtClean="0"/>
              <a:t>External priorities</a:t>
            </a:r>
            <a:r>
              <a:rPr lang="en-IE" sz="1600" smtClean="0"/>
              <a:t> (i.e. user assigned.)</a:t>
            </a:r>
            <a:endParaRPr lang="en-GB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5.2 Scheduling algorithms</a:t>
            </a:r>
            <a:endParaRPr lang="en-US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153400" cy="3505200"/>
          </a:xfrm>
        </p:spPr>
        <p:txBody>
          <a:bodyPr/>
          <a:lstStyle/>
          <a:p>
            <a:pPr marL="419100" indent="-419100" eaLnBrk="1" hangingPunct="1">
              <a:defRPr/>
            </a:pPr>
            <a:r>
              <a:rPr lang="en-IE" sz="2000" dirty="0" smtClean="0"/>
              <a:t>We will study the following scheduling algorithms </a:t>
            </a:r>
          </a:p>
          <a:p>
            <a:pPr marL="838200" lvl="1" indent="-381000" eaLnBrk="1" hangingPunct="1">
              <a:defRPr/>
            </a:pPr>
            <a:r>
              <a:rPr lang="en-IE" sz="1800" dirty="0" smtClean="0"/>
              <a:t>A) First Come First Served Scheduling Algorithm (FCFS)</a:t>
            </a:r>
          </a:p>
          <a:p>
            <a:pPr marL="838200" lvl="1" indent="-381000" eaLnBrk="1" hangingPunct="1">
              <a:defRPr/>
            </a:pPr>
            <a:r>
              <a:rPr lang="en-IE" sz="1800" dirty="0" smtClean="0"/>
              <a:t>B) Shortest Process First </a:t>
            </a:r>
          </a:p>
          <a:p>
            <a:pPr marL="838200" lvl="1" indent="-381000" eaLnBrk="1" hangingPunct="1">
              <a:defRPr/>
            </a:pPr>
            <a:r>
              <a:rPr lang="en-IE" sz="1800" dirty="0" smtClean="0">
                <a:solidFill>
                  <a:schemeClr val="bg1">
                    <a:lumMod val="65000"/>
                  </a:schemeClr>
                </a:solidFill>
              </a:rPr>
              <a:t>C) Shortest Remaining Time First </a:t>
            </a:r>
          </a:p>
          <a:p>
            <a:pPr marL="838200" lvl="1" indent="-381000" eaLnBrk="1" hangingPunct="1">
              <a:defRPr/>
            </a:pPr>
            <a:r>
              <a:rPr lang="en-IE" sz="1800" dirty="0" smtClean="0">
                <a:solidFill>
                  <a:schemeClr val="bg1">
                    <a:lumMod val="65000"/>
                  </a:schemeClr>
                </a:solidFill>
              </a:rPr>
              <a:t>D) Round-Robin </a:t>
            </a:r>
          </a:p>
          <a:p>
            <a:pPr marL="838200" lvl="1" indent="-381000" eaLnBrk="1" hangingPunct="1">
              <a:defRPr/>
            </a:pPr>
            <a:endParaRPr lang="en-IE" sz="1800" dirty="0" smtClean="0"/>
          </a:p>
          <a:p>
            <a:pPr marL="419100" indent="-419100" eaLnBrk="1" hangingPunct="1">
              <a:defRPr/>
            </a:pPr>
            <a:r>
              <a:rPr lang="en-GB" sz="2000" dirty="0"/>
              <a:t>For algorithm exemplification the following  set of processes are considered</a:t>
            </a:r>
          </a:p>
          <a:p>
            <a:pPr marL="838200" lvl="1" indent="-381000" algn="ctr" eaLnBrk="1" hangingPunct="1">
              <a:buFont typeface="Wingdings" pitchFamily="2" charset="2"/>
              <a:buNone/>
              <a:defRPr/>
            </a:pPr>
            <a:endParaRPr lang="en-IE" dirty="0" smtClean="0"/>
          </a:p>
        </p:txBody>
      </p:sp>
      <p:grpSp>
        <p:nvGrpSpPr>
          <p:cNvPr id="10244" name="Group 139"/>
          <p:cNvGrpSpPr>
            <a:grpSpLocks/>
          </p:cNvGrpSpPr>
          <p:nvPr/>
        </p:nvGrpSpPr>
        <p:grpSpPr bwMode="auto">
          <a:xfrm>
            <a:off x="2438400" y="4586288"/>
            <a:ext cx="1066800" cy="1905000"/>
            <a:chOff x="1680" y="1632"/>
            <a:chExt cx="672" cy="1200"/>
          </a:xfrm>
        </p:grpSpPr>
        <p:grpSp>
          <p:nvGrpSpPr>
            <p:cNvPr id="10276" name="Group 140"/>
            <p:cNvGrpSpPr>
              <a:grpSpLocks noChangeAspect="1"/>
            </p:cNvGrpSpPr>
            <p:nvPr/>
          </p:nvGrpSpPr>
          <p:grpSpPr bwMode="auto">
            <a:xfrm>
              <a:off x="2208" y="1680"/>
              <a:ext cx="144" cy="144"/>
              <a:chOff x="3322" y="3840"/>
              <a:chExt cx="960" cy="960"/>
            </a:xfrm>
          </p:grpSpPr>
          <p:sp>
            <p:nvSpPr>
              <p:cNvPr id="10293" name="AutoShape 141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4" name="Rectangle 142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99CC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277" name="Group 143"/>
            <p:cNvGrpSpPr>
              <a:grpSpLocks noChangeAspect="1"/>
            </p:cNvGrpSpPr>
            <p:nvPr/>
          </p:nvGrpSpPr>
          <p:grpSpPr bwMode="auto">
            <a:xfrm>
              <a:off x="2208" y="1968"/>
              <a:ext cx="144" cy="144"/>
              <a:chOff x="3322" y="3840"/>
              <a:chExt cx="960" cy="960"/>
            </a:xfrm>
          </p:grpSpPr>
          <p:sp>
            <p:nvSpPr>
              <p:cNvPr id="10291" name="AutoShape 144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2" name="Rectangle 145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278" name="Group 146"/>
            <p:cNvGrpSpPr>
              <a:grpSpLocks noChangeAspect="1"/>
            </p:cNvGrpSpPr>
            <p:nvPr/>
          </p:nvGrpSpPr>
          <p:grpSpPr bwMode="auto">
            <a:xfrm>
              <a:off x="2208" y="2208"/>
              <a:ext cx="144" cy="144"/>
              <a:chOff x="3322" y="3840"/>
              <a:chExt cx="960" cy="960"/>
            </a:xfrm>
          </p:grpSpPr>
          <p:sp>
            <p:nvSpPr>
              <p:cNvPr id="10289" name="AutoShape 147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0" name="Rectangle 148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FFFF99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279" name="Group 149"/>
            <p:cNvGrpSpPr>
              <a:grpSpLocks noChangeAspect="1"/>
            </p:cNvGrpSpPr>
            <p:nvPr/>
          </p:nvGrpSpPr>
          <p:grpSpPr bwMode="auto">
            <a:xfrm>
              <a:off x="2208" y="2448"/>
              <a:ext cx="144" cy="144"/>
              <a:chOff x="3322" y="3840"/>
              <a:chExt cx="960" cy="960"/>
            </a:xfrm>
          </p:grpSpPr>
          <p:sp>
            <p:nvSpPr>
              <p:cNvPr id="10287" name="AutoShape 150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8" name="Rectangle 151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66FF99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280" name="Group 152"/>
            <p:cNvGrpSpPr>
              <a:grpSpLocks noChangeAspect="1"/>
            </p:cNvGrpSpPr>
            <p:nvPr/>
          </p:nvGrpSpPr>
          <p:grpSpPr bwMode="auto">
            <a:xfrm>
              <a:off x="2208" y="2688"/>
              <a:ext cx="144" cy="144"/>
              <a:chOff x="3322" y="3840"/>
              <a:chExt cx="960" cy="960"/>
            </a:xfrm>
          </p:grpSpPr>
          <p:sp>
            <p:nvSpPr>
              <p:cNvPr id="10285" name="AutoShape 153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6" name="Rectangle 154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FF99CC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281" name="Rectangle 155"/>
            <p:cNvSpPr>
              <a:spLocks noChangeArrowheads="1"/>
            </p:cNvSpPr>
            <p:nvPr/>
          </p:nvSpPr>
          <p:spPr bwMode="auto">
            <a:xfrm>
              <a:off x="1680" y="163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>
                  <a:cs typeface="Times New Roman" pitchFamily="18" charset="0"/>
                </a:rPr>
                <a:t>1  </a:t>
              </a:r>
              <a:endParaRPr lang="en-GB"/>
            </a:p>
          </p:txBody>
        </p:sp>
        <p:sp>
          <p:nvSpPr>
            <p:cNvPr id="10282" name="Rectangle 156"/>
            <p:cNvSpPr>
              <a:spLocks noChangeArrowheads="1"/>
            </p:cNvSpPr>
            <p:nvPr/>
          </p:nvSpPr>
          <p:spPr bwMode="auto">
            <a:xfrm>
              <a:off x="1680" y="187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>
                  <a:cs typeface="Times New Roman" pitchFamily="18" charset="0"/>
                </a:rPr>
                <a:t>2  </a:t>
              </a:r>
              <a:endParaRPr lang="en-GB"/>
            </a:p>
          </p:txBody>
        </p:sp>
        <p:sp>
          <p:nvSpPr>
            <p:cNvPr id="10283" name="Rectangle 157"/>
            <p:cNvSpPr>
              <a:spLocks noChangeArrowheads="1"/>
            </p:cNvSpPr>
            <p:nvPr/>
          </p:nvSpPr>
          <p:spPr bwMode="auto">
            <a:xfrm>
              <a:off x="1680" y="211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>
                  <a:cs typeface="Times New Roman" pitchFamily="18" charset="0"/>
                </a:rPr>
                <a:t>3  </a:t>
              </a:r>
              <a:endParaRPr lang="en-GB"/>
            </a:p>
          </p:txBody>
        </p:sp>
        <p:sp>
          <p:nvSpPr>
            <p:cNvPr id="10284" name="Rectangle 158"/>
            <p:cNvSpPr>
              <a:spLocks noChangeArrowheads="1"/>
            </p:cNvSpPr>
            <p:nvPr/>
          </p:nvSpPr>
          <p:spPr bwMode="auto">
            <a:xfrm>
              <a:off x="1680" y="2400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>
                  <a:cs typeface="Times New Roman" pitchFamily="18" charset="0"/>
                </a:rPr>
                <a:t>4  </a:t>
              </a:r>
              <a:endParaRPr lang="en-GB"/>
            </a:p>
          </p:txBody>
        </p:sp>
      </p:grpSp>
      <p:sp>
        <p:nvSpPr>
          <p:cNvPr id="10245" name="Rectangle 159"/>
          <p:cNvSpPr>
            <a:spLocks noChangeArrowheads="1"/>
          </p:cNvSpPr>
          <p:nvPr/>
        </p:nvSpPr>
        <p:spPr bwMode="auto">
          <a:xfrm>
            <a:off x="2438400" y="618648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>
                <a:cs typeface="Times New Roman" pitchFamily="18" charset="0"/>
              </a:rPr>
              <a:t>5  </a:t>
            </a:r>
            <a:endParaRPr lang="en-GB"/>
          </a:p>
        </p:txBody>
      </p:sp>
      <p:graphicFrame>
        <p:nvGraphicFramePr>
          <p:cNvPr id="66720" name="Group 160"/>
          <p:cNvGraphicFramePr>
            <a:graphicFrameLocks noGrp="1"/>
          </p:cNvGraphicFramePr>
          <p:nvPr/>
        </p:nvGraphicFramePr>
        <p:xfrm>
          <a:off x="2057400" y="3886200"/>
          <a:ext cx="5853113" cy="2621124"/>
        </p:xfrm>
        <a:graphic>
          <a:graphicData uri="http://schemas.openxmlformats.org/drawingml/2006/table">
            <a:tbl>
              <a:tblPr/>
              <a:tblGrid>
                <a:gridCol w="1951038"/>
                <a:gridCol w="1951037"/>
                <a:gridCol w="1951038"/>
              </a:tblGrid>
              <a:tr h="640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Process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Arrival Time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(Request time)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Burst /Service Time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9144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5.3 First Come First Served Algorithm (FCFS)</a:t>
            </a:r>
            <a:endParaRPr lang="en-IE" smtClean="0">
              <a:solidFill>
                <a:srgbClr val="CC0000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638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IE" sz="2000" dirty="0" smtClean="0">
                <a:solidFill>
                  <a:srgbClr val="FF0000"/>
                </a:solidFill>
              </a:rPr>
              <a:t>Principle</a:t>
            </a:r>
          </a:p>
          <a:p>
            <a:pPr marL="419100" indent="-419100" eaLnBrk="1" hangingPunct="1">
              <a:defRPr/>
            </a:pPr>
            <a:r>
              <a:rPr lang="en-IE" sz="2000" dirty="0" smtClean="0"/>
              <a:t>Each process is put at the end of a Process Ready queue when it wants to start</a:t>
            </a:r>
          </a:p>
          <a:p>
            <a:pPr marL="819150" lvl="1" indent="-419100" eaLnBrk="1" hangingPunct="1">
              <a:defRPr/>
            </a:pPr>
            <a:r>
              <a:rPr lang="en-IE" sz="1800" dirty="0" smtClean="0"/>
              <a:t>First in First Out (FIFO) queue</a:t>
            </a:r>
          </a:p>
          <a:p>
            <a:pPr marL="419100" indent="-419100" eaLnBrk="1" hangingPunct="1">
              <a:defRPr/>
            </a:pPr>
            <a:r>
              <a:rPr lang="en-IE" sz="2000" dirty="0" smtClean="0"/>
              <a:t>A running process runs until the end of its current CPU burst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IE" sz="2000" dirty="0" smtClean="0">
                <a:solidFill>
                  <a:srgbClr val="FF0000"/>
                </a:solidFill>
              </a:rPr>
              <a:t>When the algorithm is activated ?</a:t>
            </a:r>
          </a:p>
          <a:p>
            <a:pPr marL="419100" indent="-419100" eaLnBrk="1" hangingPunct="1">
              <a:defRPr/>
            </a:pPr>
            <a:r>
              <a:rPr lang="en-IE" sz="2000" dirty="0" smtClean="0"/>
              <a:t>The current running process ceases to execute (finished)</a:t>
            </a:r>
          </a:p>
          <a:p>
            <a:pPr marL="419100" indent="-419100" eaLnBrk="1" hangingPunct="1">
              <a:defRPr/>
            </a:pPr>
            <a:r>
              <a:rPr lang="en-IE" sz="2000" dirty="0" smtClean="0"/>
              <a:t>The CPU is available (not used) and a process is ready to start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IE" sz="2000" dirty="0" smtClean="0">
                <a:solidFill>
                  <a:srgbClr val="FF0000"/>
                </a:solidFill>
              </a:rPr>
              <a:t>Action taken by the algorithm </a:t>
            </a:r>
          </a:p>
          <a:p>
            <a:pPr marL="419100" indent="-419100" eaLnBrk="1" hangingPunct="1">
              <a:defRPr/>
            </a:pPr>
            <a:r>
              <a:rPr lang="en-IE" sz="2000" dirty="0" smtClean="0"/>
              <a:t>The oldest process in the Ready queue (head of queue) is selected as the next process to run / to use the CPU</a:t>
            </a:r>
          </a:p>
          <a:p>
            <a:pPr marL="838200" lvl="1" indent="-381000" eaLnBrk="1" hangingPunct="1">
              <a:defRPr/>
            </a:pPr>
            <a:endParaRPr lang="en-IE" sz="1400" dirty="0" smtClean="0"/>
          </a:p>
          <a:p>
            <a:pPr marL="419100" indent="-419100" eaLnBrk="1" hangingPunct="1">
              <a:defRPr/>
            </a:pPr>
            <a:r>
              <a:rPr lang="en-IE" sz="2000" dirty="0" smtClean="0"/>
              <a:t>Notes:</a:t>
            </a:r>
          </a:p>
          <a:p>
            <a:pPr marL="838200" lvl="1" indent="-381000" eaLnBrk="1" hangingPunct="1">
              <a:defRPr/>
            </a:pPr>
            <a:r>
              <a:rPr lang="en-IE" sz="1800" dirty="0" smtClean="0"/>
              <a:t>Very simple scheme</a:t>
            </a:r>
          </a:p>
          <a:p>
            <a:pPr marL="838200" lvl="1" indent="-381000" eaLnBrk="1" hangingPunct="1">
              <a:defRPr/>
            </a:pPr>
            <a:r>
              <a:rPr lang="en-IE" sz="1800" dirty="0" smtClean="0"/>
              <a:t>Performance varies greatly, according to the duration of the process running time and the order of arrival of the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20387</TotalTime>
  <Words>1622</Words>
  <Application>Microsoft Office PowerPoint</Application>
  <PresentationFormat>On-screen Show (4:3)</PresentationFormat>
  <Paragraphs>443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Wingdings</vt:lpstr>
      <vt:lpstr>Arial Black</vt:lpstr>
      <vt:lpstr>Times New Roman</vt:lpstr>
      <vt:lpstr>Pixel</vt:lpstr>
      <vt:lpstr>Operating Systems</vt:lpstr>
      <vt:lpstr>Topics covered </vt:lpstr>
      <vt:lpstr>5.1 Scheduler </vt:lpstr>
      <vt:lpstr>5.1 Scheduler </vt:lpstr>
      <vt:lpstr>5.2 Scheduling algorithms</vt:lpstr>
      <vt:lpstr>5.2 Scheduling algorithms</vt:lpstr>
      <vt:lpstr>5.2 Scheduling algorithms</vt:lpstr>
      <vt:lpstr>5.2 Scheduling algorithms</vt:lpstr>
      <vt:lpstr>5.3 First Come First Served Algorithm (FCFS)</vt:lpstr>
      <vt:lpstr>5.3 First Come First Served Algorithm (FCFS)</vt:lpstr>
      <vt:lpstr>5.3 First Come First Served Algorithm (FCFS)</vt:lpstr>
      <vt:lpstr>5.4 Shortest Process First Algorithm</vt:lpstr>
      <vt:lpstr>5.4 Shortest Process First Algorithm</vt:lpstr>
      <vt:lpstr>5.4 Shortest Process First Algorithm</vt:lpstr>
      <vt:lpstr>5.2 Scheduling Algorithms</vt:lpstr>
      <vt:lpstr>5.5 Performance Metrics </vt:lpstr>
      <vt:lpstr>5.5 Performance Metrics</vt:lpstr>
      <vt:lpstr>5.5 Performance Metrics</vt:lpstr>
      <vt:lpstr>5.5 Performance Metrics</vt:lpstr>
      <vt:lpstr>5.5 Performance Metrics</vt:lpstr>
      <vt:lpstr>5.6 Exercises</vt:lpstr>
      <vt:lpstr>5.6 Exercises</vt:lpstr>
      <vt:lpstr>Learning Outcome </vt:lpstr>
    </vt:vector>
  </TitlesOfParts>
  <Company>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cmuntean</dc:creator>
  <cp:lastModifiedBy>Christina Hava Muntean</cp:lastModifiedBy>
  <cp:revision>67</cp:revision>
  <dcterms:created xsi:type="dcterms:W3CDTF">2008-08-27T11:08:12Z</dcterms:created>
  <dcterms:modified xsi:type="dcterms:W3CDTF">2013-02-11T22:49:04Z</dcterms:modified>
</cp:coreProperties>
</file>