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3"/>
  </p:notesMasterIdLst>
  <p:sldIdLst>
    <p:sldId id="283" r:id="rId2"/>
    <p:sldId id="304" r:id="rId3"/>
    <p:sldId id="320" r:id="rId4"/>
    <p:sldId id="311" r:id="rId5"/>
    <p:sldId id="312" r:id="rId6"/>
    <p:sldId id="322" r:id="rId7"/>
    <p:sldId id="321" r:id="rId8"/>
    <p:sldId id="316" r:id="rId9"/>
    <p:sldId id="323" r:id="rId10"/>
    <p:sldId id="317" r:id="rId11"/>
    <p:sldId id="331" r:id="rId12"/>
    <p:sldId id="325" r:id="rId13"/>
    <p:sldId id="324" r:id="rId14"/>
    <p:sldId id="318" r:id="rId15"/>
    <p:sldId id="326" r:id="rId16"/>
    <p:sldId id="319" r:id="rId17"/>
    <p:sldId id="330" r:id="rId18"/>
    <p:sldId id="327" r:id="rId19"/>
    <p:sldId id="333" r:id="rId20"/>
    <p:sldId id="332" r:id="rId21"/>
    <p:sldId id="281" r:id="rId2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3" autoAdjust="0"/>
    <p:restoredTop sz="94719" autoAdjust="0"/>
  </p:normalViewPr>
  <p:slideViewPr>
    <p:cSldViewPr>
      <p:cViewPr varScale="1">
        <p:scale>
          <a:sx n="107" d="100"/>
          <a:sy n="107" d="100"/>
        </p:scale>
        <p:origin x="-1068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99ADBC6-41F8-4BBA-89AE-DBD006F8FC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5603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DCB1C7D-E17E-4928-9572-F01AC91698EE}" type="slidenum">
              <a:rPr lang="en-US" smtClean="0"/>
              <a:pPr eaLnBrk="1" hangingPunct="1"/>
              <a:t>19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411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3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411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3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en-US"/>
              <a:t>Dr. Cristina Muntean</a:t>
            </a:r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059DAE-B691-42E2-9366-DF27F36302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226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20E53A-420D-45CB-AC09-F20F986A95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03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B723F9-D51F-4695-B5DD-D0EA7CCF11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1951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981200"/>
            <a:ext cx="8229600" cy="3886200"/>
          </a:xfrm>
        </p:spPr>
        <p:txBody>
          <a:bodyPr/>
          <a:lstStyle/>
          <a:p>
            <a:pPr lvl="0"/>
            <a:endParaRPr lang="en-GB" noProof="0" smtClean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22EC0F-20C7-4D1D-B835-F0E4A73CE4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204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5D26D1-7D86-4400-AEE1-B48309AF1F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109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BACACA-BDAA-4ABF-B5CE-430F37C52C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473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A13621-4491-4E59-BC47-A93D3D4EF9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854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350D34-66CC-4984-94E9-C4632C3E9E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130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18E2C4-58B7-458F-BB1E-8AA245AF82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50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A5E6B1-C6E3-4074-9E67-B6CA33443B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523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55A031-F134-46C8-AD26-EE11BBCF8E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706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0D999E-98DC-4EE9-935E-7B14AB7997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066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itchFamily="34" charset="0"/>
              </a:defRPr>
            </a:lvl1pPr>
          </a:lstStyle>
          <a:p>
            <a:pPr>
              <a:defRPr/>
            </a:pPr>
            <a:fld id="{73F1C0E4-35CE-45E1-9ADE-060D6DDDDC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1" name="Rectangle 17"/>
          <p:cNvSpPr>
            <a:spLocks noChangeArrowheads="1"/>
          </p:cNvSpPr>
          <p:nvPr userDrawn="1"/>
        </p:nvSpPr>
        <p:spPr bwMode="auto">
          <a:xfrm>
            <a:off x="381000" y="6400800"/>
            <a:ext cx="1536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GB" sz="1000"/>
              <a:t>© Dr. Cristina Muntean</a:t>
            </a:r>
            <a:r>
              <a:rPr lang="en-GB"/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9933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993300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993300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993300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993300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9933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9933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9933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9933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200" b="1">
          <a:solidFill>
            <a:srgbClr val="0000CC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000"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Ø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Blip>
          <a:blip r:embed="rId14"/>
        </a:buBlip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6"/>
          <p:cNvSpPr>
            <a:spLocks noGrp="1" noChangeArrowheads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Dr. Cristina Muntean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00200" y="1828800"/>
            <a:ext cx="7391400" cy="2209800"/>
          </a:xfrm>
        </p:spPr>
        <p:txBody>
          <a:bodyPr/>
          <a:lstStyle/>
          <a:p>
            <a:pPr eaLnBrk="1" hangingPunct="1"/>
            <a:r>
              <a:rPr lang="en-US" smtClean="0"/>
              <a:t>Operating Systems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2057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Scheduling Algorithms (PART 2)</a:t>
            </a:r>
          </a:p>
          <a:p>
            <a:pPr eaLnBrk="1" hangingPunct="1">
              <a:lnSpc>
                <a:spcPct val="90000"/>
              </a:lnSpc>
            </a:pPr>
            <a:endParaRPr lang="en-US" sz="2800" smtClean="0"/>
          </a:p>
          <a:p>
            <a:pPr eaLnBrk="1" hangingPunct="1">
              <a:lnSpc>
                <a:spcPct val="90000"/>
              </a:lnSpc>
            </a:pPr>
            <a:endParaRPr lang="en-US" sz="2100" smtClean="0"/>
          </a:p>
          <a:p>
            <a:pPr algn="ctr" eaLnBrk="1" hangingPunct="1">
              <a:lnSpc>
                <a:spcPct val="90000"/>
              </a:lnSpc>
            </a:pPr>
            <a:r>
              <a:rPr lang="en-IE" sz="2100" smtClean="0"/>
              <a:t>Dr. Cristina Muntean</a:t>
            </a:r>
          </a:p>
          <a:p>
            <a:pPr algn="ctr" eaLnBrk="1" hangingPunct="1">
              <a:lnSpc>
                <a:spcPct val="90000"/>
              </a:lnSpc>
            </a:pPr>
            <a:r>
              <a:rPr lang="en-IE" sz="2100" smtClean="0"/>
              <a:t>cmuntean@ncirl.ie</a:t>
            </a:r>
            <a:endParaRPr lang="en-US" sz="21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382000" cy="5257800"/>
          </a:xfrm>
        </p:spPr>
        <p:txBody>
          <a:bodyPr/>
          <a:lstStyle/>
          <a:p>
            <a:pPr marL="419100" indent="-419100" eaLnBrk="1" hangingPunct="1"/>
            <a:endParaRPr lang="en-IE" smtClean="0"/>
          </a:p>
          <a:p>
            <a:pPr marL="419100" indent="-419100" eaLnBrk="1" hangingPunct="1"/>
            <a:r>
              <a:rPr lang="en-IE" smtClean="0"/>
              <a:t>Exemplification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991600" cy="1143000"/>
          </a:xfrm>
        </p:spPr>
        <p:txBody>
          <a:bodyPr/>
          <a:lstStyle/>
          <a:p>
            <a:pPr eaLnBrk="1" hangingPunct="1"/>
            <a:r>
              <a:rPr lang="en-GB" smtClean="0"/>
              <a:t>5.8 Shortest Remaining Time First Algorithm</a:t>
            </a:r>
            <a:endParaRPr lang="en-US" smtClean="0"/>
          </a:p>
        </p:txBody>
      </p:sp>
      <p:grpSp>
        <p:nvGrpSpPr>
          <p:cNvPr id="12292" name="Group 60"/>
          <p:cNvGrpSpPr>
            <a:grpSpLocks/>
          </p:cNvGrpSpPr>
          <p:nvPr/>
        </p:nvGrpSpPr>
        <p:grpSpPr bwMode="auto">
          <a:xfrm>
            <a:off x="3810000" y="1676400"/>
            <a:ext cx="990600" cy="1447800"/>
            <a:chOff x="2736" y="1872"/>
            <a:chExt cx="624" cy="912"/>
          </a:xfrm>
        </p:grpSpPr>
        <p:grpSp>
          <p:nvGrpSpPr>
            <p:cNvPr id="12461" name="Group 7"/>
            <p:cNvGrpSpPr>
              <a:grpSpLocks noChangeAspect="1"/>
            </p:cNvGrpSpPr>
            <p:nvPr/>
          </p:nvGrpSpPr>
          <p:grpSpPr bwMode="auto">
            <a:xfrm>
              <a:off x="3229" y="1909"/>
              <a:ext cx="131" cy="111"/>
              <a:chOff x="3322" y="3840"/>
              <a:chExt cx="960" cy="960"/>
            </a:xfrm>
          </p:grpSpPr>
          <p:sp>
            <p:nvSpPr>
              <p:cNvPr id="12479" name="AutoShape 8"/>
              <p:cNvSpPr>
                <a:spLocks noChangeAspect="1" noChangeArrowheads="1" noTextEdit="1"/>
              </p:cNvSpPr>
              <p:nvPr/>
            </p:nvSpPr>
            <p:spPr bwMode="auto">
              <a:xfrm>
                <a:off x="3322" y="3840"/>
                <a:ext cx="960" cy="9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80" name="Rectangle 9"/>
              <p:cNvSpPr>
                <a:spLocks noChangeArrowheads="1"/>
              </p:cNvSpPr>
              <p:nvPr/>
            </p:nvSpPr>
            <p:spPr bwMode="auto">
              <a:xfrm>
                <a:off x="3322" y="3840"/>
                <a:ext cx="960" cy="960"/>
              </a:xfrm>
              <a:prstGeom prst="rect">
                <a:avLst/>
              </a:prstGeom>
              <a:solidFill>
                <a:srgbClr val="99CCFF"/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12462" name="Group 10"/>
            <p:cNvGrpSpPr>
              <a:grpSpLocks noChangeAspect="1"/>
            </p:cNvGrpSpPr>
            <p:nvPr/>
          </p:nvGrpSpPr>
          <p:grpSpPr bwMode="auto">
            <a:xfrm>
              <a:off x="3229" y="2079"/>
              <a:ext cx="131" cy="111"/>
              <a:chOff x="3322" y="3840"/>
              <a:chExt cx="960" cy="960"/>
            </a:xfrm>
          </p:grpSpPr>
          <p:sp>
            <p:nvSpPr>
              <p:cNvPr id="12477" name="AutoShape 11"/>
              <p:cNvSpPr>
                <a:spLocks noChangeAspect="1" noChangeArrowheads="1" noTextEdit="1"/>
              </p:cNvSpPr>
              <p:nvPr/>
            </p:nvSpPr>
            <p:spPr bwMode="auto">
              <a:xfrm>
                <a:off x="3322" y="3840"/>
                <a:ext cx="960" cy="9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78" name="Rectangle 12"/>
              <p:cNvSpPr>
                <a:spLocks noChangeArrowheads="1"/>
              </p:cNvSpPr>
              <p:nvPr/>
            </p:nvSpPr>
            <p:spPr bwMode="auto">
              <a:xfrm>
                <a:off x="3322" y="3840"/>
                <a:ext cx="960" cy="960"/>
              </a:xfrm>
              <a:prstGeom prst="rect">
                <a:avLst/>
              </a:prstGeom>
              <a:solidFill>
                <a:srgbClr val="FFCC99"/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12463" name="Group 13"/>
            <p:cNvGrpSpPr>
              <a:grpSpLocks noChangeAspect="1"/>
            </p:cNvGrpSpPr>
            <p:nvPr/>
          </p:nvGrpSpPr>
          <p:grpSpPr bwMode="auto">
            <a:xfrm>
              <a:off x="3229" y="2241"/>
              <a:ext cx="131" cy="111"/>
              <a:chOff x="3322" y="3840"/>
              <a:chExt cx="960" cy="960"/>
            </a:xfrm>
          </p:grpSpPr>
          <p:sp>
            <p:nvSpPr>
              <p:cNvPr id="12475" name="AutoShape 14"/>
              <p:cNvSpPr>
                <a:spLocks noChangeAspect="1" noChangeArrowheads="1" noTextEdit="1"/>
              </p:cNvSpPr>
              <p:nvPr/>
            </p:nvSpPr>
            <p:spPr bwMode="auto">
              <a:xfrm>
                <a:off x="3322" y="3840"/>
                <a:ext cx="960" cy="9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76" name="Rectangle 15"/>
              <p:cNvSpPr>
                <a:spLocks noChangeArrowheads="1"/>
              </p:cNvSpPr>
              <p:nvPr/>
            </p:nvSpPr>
            <p:spPr bwMode="auto">
              <a:xfrm>
                <a:off x="3322" y="3840"/>
                <a:ext cx="960" cy="960"/>
              </a:xfrm>
              <a:prstGeom prst="rect">
                <a:avLst/>
              </a:prstGeom>
              <a:solidFill>
                <a:srgbClr val="FFFF99"/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12464" name="Group 16"/>
            <p:cNvGrpSpPr>
              <a:grpSpLocks noChangeAspect="1"/>
            </p:cNvGrpSpPr>
            <p:nvPr/>
          </p:nvGrpSpPr>
          <p:grpSpPr bwMode="auto">
            <a:xfrm>
              <a:off x="3229" y="2432"/>
              <a:ext cx="131" cy="112"/>
              <a:chOff x="3322" y="3840"/>
              <a:chExt cx="960" cy="960"/>
            </a:xfrm>
          </p:grpSpPr>
          <p:sp>
            <p:nvSpPr>
              <p:cNvPr id="12473" name="AutoShape 17"/>
              <p:cNvSpPr>
                <a:spLocks noChangeAspect="1" noChangeArrowheads="1" noTextEdit="1"/>
              </p:cNvSpPr>
              <p:nvPr/>
            </p:nvSpPr>
            <p:spPr bwMode="auto">
              <a:xfrm>
                <a:off x="3322" y="3840"/>
                <a:ext cx="960" cy="9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74" name="Rectangle 18"/>
              <p:cNvSpPr>
                <a:spLocks noChangeArrowheads="1"/>
              </p:cNvSpPr>
              <p:nvPr/>
            </p:nvSpPr>
            <p:spPr bwMode="auto">
              <a:xfrm>
                <a:off x="3322" y="3840"/>
                <a:ext cx="960" cy="960"/>
              </a:xfrm>
              <a:prstGeom prst="rect">
                <a:avLst/>
              </a:prstGeom>
              <a:solidFill>
                <a:srgbClr val="66FF99"/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12465" name="Group 19"/>
            <p:cNvGrpSpPr>
              <a:grpSpLocks noChangeAspect="1"/>
            </p:cNvGrpSpPr>
            <p:nvPr/>
          </p:nvGrpSpPr>
          <p:grpSpPr bwMode="auto">
            <a:xfrm>
              <a:off x="3229" y="2640"/>
              <a:ext cx="131" cy="111"/>
              <a:chOff x="3322" y="3840"/>
              <a:chExt cx="960" cy="960"/>
            </a:xfrm>
          </p:grpSpPr>
          <p:sp>
            <p:nvSpPr>
              <p:cNvPr id="12471" name="AutoShape 20"/>
              <p:cNvSpPr>
                <a:spLocks noChangeAspect="1" noChangeArrowheads="1" noTextEdit="1"/>
              </p:cNvSpPr>
              <p:nvPr/>
            </p:nvSpPr>
            <p:spPr bwMode="auto">
              <a:xfrm>
                <a:off x="3322" y="3840"/>
                <a:ext cx="960" cy="9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72" name="Rectangle 21"/>
              <p:cNvSpPr>
                <a:spLocks noChangeArrowheads="1"/>
              </p:cNvSpPr>
              <p:nvPr/>
            </p:nvSpPr>
            <p:spPr bwMode="auto">
              <a:xfrm>
                <a:off x="3322" y="3840"/>
                <a:ext cx="960" cy="960"/>
              </a:xfrm>
              <a:prstGeom prst="rect">
                <a:avLst/>
              </a:prstGeom>
              <a:solidFill>
                <a:srgbClr val="FF99CC"/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12466" name="Rectangle 22"/>
            <p:cNvSpPr>
              <a:spLocks noChangeArrowheads="1"/>
            </p:cNvSpPr>
            <p:nvPr/>
          </p:nvSpPr>
          <p:spPr bwMode="auto">
            <a:xfrm>
              <a:off x="2749" y="1872"/>
              <a:ext cx="20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GB" sz="1400">
                  <a:cs typeface="Times New Roman" pitchFamily="18" charset="0"/>
                </a:rPr>
                <a:t>1  </a:t>
              </a:r>
              <a:endParaRPr lang="en-GB" sz="1400"/>
            </a:p>
          </p:txBody>
        </p:sp>
        <p:sp>
          <p:nvSpPr>
            <p:cNvPr id="12467" name="Rectangle 23"/>
            <p:cNvSpPr>
              <a:spLocks noChangeArrowheads="1"/>
            </p:cNvSpPr>
            <p:nvPr/>
          </p:nvSpPr>
          <p:spPr bwMode="auto">
            <a:xfrm>
              <a:off x="2749" y="2031"/>
              <a:ext cx="21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GB" sz="1400">
                  <a:cs typeface="Times New Roman" pitchFamily="18" charset="0"/>
                </a:rPr>
                <a:t>2  </a:t>
              </a:r>
              <a:endParaRPr lang="en-GB" sz="1400"/>
            </a:p>
          </p:txBody>
        </p:sp>
        <p:sp>
          <p:nvSpPr>
            <p:cNvPr id="12468" name="Rectangle 24"/>
            <p:cNvSpPr>
              <a:spLocks noChangeArrowheads="1"/>
            </p:cNvSpPr>
            <p:nvPr/>
          </p:nvSpPr>
          <p:spPr bwMode="auto">
            <a:xfrm>
              <a:off x="2749" y="2208"/>
              <a:ext cx="20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GB" sz="1400">
                  <a:cs typeface="Times New Roman" pitchFamily="18" charset="0"/>
                </a:rPr>
                <a:t>3  </a:t>
              </a:r>
              <a:endParaRPr lang="en-GB" sz="1400"/>
            </a:p>
          </p:txBody>
        </p:sp>
        <p:sp>
          <p:nvSpPr>
            <p:cNvPr id="12469" name="Rectangle 25"/>
            <p:cNvSpPr>
              <a:spLocks noChangeArrowheads="1"/>
            </p:cNvSpPr>
            <p:nvPr/>
          </p:nvSpPr>
          <p:spPr bwMode="auto">
            <a:xfrm>
              <a:off x="2749" y="2400"/>
              <a:ext cx="20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GB" sz="1400">
                  <a:cs typeface="Times New Roman" pitchFamily="18" charset="0"/>
                </a:rPr>
                <a:t>4  </a:t>
              </a:r>
              <a:endParaRPr lang="en-GB" sz="1400"/>
            </a:p>
          </p:txBody>
        </p:sp>
        <p:sp>
          <p:nvSpPr>
            <p:cNvPr id="12470" name="Rectangle 26"/>
            <p:cNvSpPr>
              <a:spLocks noChangeArrowheads="1"/>
            </p:cNvSpPr>
            <p:nvPr/>
          </p:nvSpPr>
          <p:spPr bwMode="auto">
            <a:xfrm>
              <a:off x="2736" y="2592"/>
              <a:ext cx="24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GB" sz="1400">
                  <a:cs typeface="Times New Roman" pitchFamily="18" charset="0"/>
                </a:rPr>
                <a:t>5  </a:t>
              </a:r>
              <a:endParaRPr lang="en-GB" sz="1400"/>
            </a:p>
          </p:txBody>
        </p:sp>
      </p:grpSp>
      <p:graphicFrame>
        <p:nvGraphicFramePr>
          <p:cNvPr id="48" name="Group 58"/>
          <p:cNvGraphicFramePr>
            <a:graphicFrameLocks noGrp="1"/>
          </p:cNvGraphicFramePr>
          <p:nvPr/>
        </p:nvGraphicFramePr>
        <p:xfrm>
          <a:off x="3657600" y="1295400"/>
          <a:ext cx="5319713" cy="1831976"/>
        </p:xfrm>
        <a:graphic>
          <a:graphicData uri="http://schemas.openxmlformats.org/drawingml/2006/table">
            <a:tbl>
              <a:tblPr/>
              <a:tblGrid>
                <a:gridCol w="1773238"/>
                <a:gridCol w="1655762"/>
                <a:gridCol w="1890713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Process</a:t>
                      </a:r>
                      <a:endParaRPr kumimoji="0" lang="en-GB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Arrival Time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Service/Burst Time</a:t>
                      </a:r>
                      <a:endParaRPr kumimoji="0" lang="en-GB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3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6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4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4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6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7</a:t>
                      </a:r>
                      <a:endParaRPr kumimoji="0" lang="en-GB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8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2323" name="Group 163"/>
          <p:cNvGrpSpPr>
            <a:grpSpLocks/>
          </p:cNvGrpSpPr>
          <p:nvPr/>
        </p:nvGrpSpPr>
        <p:grpSpPr bwMode="auto">
          <a:xfrm>
            <a:off x="152400" y="3565525"/>
            <a:ext cx="8920163" cy="2911475"/>
            <a:chOff x="152400" y="898525"/>
            <a:chExt cx="8920163" cy="2911475"/>
          </a:xfrm>
        </p:grpSpPr>
        <p:sp>
          <p:nvSpPr>
            <p:cNvPr id="165" name="Line 108"/>
            <p:cNvSpPr>
              <a:spLocks noChangeShapeType="1"/>
            </p:cNvSpPr>
            <p:nvPr/>
          </p:nvSpPr>
          <p:spPr bwMode="auto">
            <a:xfrm>
              <a:off x="4100513" y="1828800"/>
              <a:ext cx="0" cy="1905000"/>
            </a:xfrm>
            <a:prstGeom prst="line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166" name="Line 108"/>
            <p:cNvSpPr>
              <a:spLocks noChangeShapeType="1"/>
            </p:cNvSpPr>
            <p:nvPr/>
          </p:nvSpPr>
          <p:spPr bwMode="auto">
            <a:xfrm>
              <a:off x="7910513" y="1828800"/>
              <a:ext cx="0" cy="1905000"/>
            </a:xfrm>
            <a:prstGeom prst="line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167" name="Line 108"/>
            <p:cNvSpPr>
              <a:spLocks noChangeShapeType="1"/>
            </p:cNvSpPr>
            <p:nvPr/>
          </p:nvSpPr>
          <p:spPr bwMode="auto">
            <a:xfrm>
              <a:off x="7529513" y="1828800"/>
              <a:ext cx="0" cy="1905000"/>
            </a:xfrm>
            <a:prstGeom prst="line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168" name="Line 108"/>
            <p:cNvSpPr>
              <a:spLocks noChangeShapeType="1"/>
            </p:cNvSpPr>
            <p:nvPr/>
          </p:nvSpPr>
          <p:spPr bwMode="auto">
            <a:xfrm>
              <a:off x="7148513" y="1828800"/>
              <a:ext cx="0" cy="1905000"/>
            </a:xfrm>
            <a:prstGeom prst="line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169" name="Line 108"/>
            <p:cNvSpPr>
              <a:spLocks noChangeShapeType="1"/>
            </p:cNvSpPr>
            <p:nvPr/>
          </p:nvSpPr>
          <p:spPr bwMode="auto">
            <a:xfrm>
              <a:off x="6767513" y="1828800"/>
              <a:ext cx="0" cy="1905000"/>
            </a:xfrm>
            <a:prstGeom prst="line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170" name="Line 108"/>
            <p:cNvSpPr>
              <a:spLocks noChangeShapeType="1"/>
            </p:cNvSpPr>
            <p:nvPr/>
          </p:nvSpPr>
          <p:spPr bwMode="auto">
            <a:xfrm>
              <a:off x="6005513" y="1828800"/>
              <a:ext cx="0" cy="1905000"/>
            </a:xfrm>
            <a:prstGeom prst="line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171" name="Line 108"/>
            <p:cNvSpPr>
              <a:spLocks noChangeShapeType="1"/>
            </p:cNvSpPr>
            <p:nvPr/>
          </p:nvSpPr>
          <p:spPr bwMode="auto">
            <a:xfrm>
              <a:off x="5624513" y="1828800"/>
              <a:ext cx="0" cy="1905000"/>
            </a:xfrm>
            <a:prstGeom prst="line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172" name="Line 108"/>
            <p:cNvSpPr>
              <a:spLocks noChangeShapeType="1"/>
            </p:cNvSpPr>
            <p:nvPr/>
          </p:nvSpPr>
          <p:spPr bwMode="auto">
            <a:xfrm>
              <a:off x="5243513" y="1828800"/>
              <a:ext cx="0" cy="1905000"/>
            </a:xfrm>
            <a:prstGeom prst="line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173" name="Line 108"/>
            <p:cNvSpPr>
              <a:spLocks noChangeShapeType="1"/>
            </p:cNvSpPr>
            <p:nvPr/>
          </p:nvSpPr>
          <p:spPr bwMode="auto">
            <a:xfrm>
              <a:off x="4862513" y="1828800"/>
              <a:ext cx="0" cy="1905000"/>
            </a:xfrm>
            <a:prstGeom prst="line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174" name="Line 108"/>
            <p:cNvSpPr>
              <a:spLocks noChangeShapeType="1"/>
            </p:cNvSpPr>
            <p:nvPr/>
          </p:nvSpPr>
          <p:spPr bwMode="auto">
            <a:xfrm>
              <a:off x="3338513" y="1828800"/>
              <a:ext cx="0" cy="1905000"/>
            </a:xfrm>
            <a:prstGeom prst="line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175" name="Line 108"/>
            <p:cNvSpPr>
              <a:spLocks noChangeShapeType="1"/>
            </p:cNvSpPr>
            <p:nvPr/>
          </p:nvSpPr>
          <p:spPr bwMode="auto">
            <a:xfrm>
              <a:off x="2576513" y="1828800"/>
              <a:ext cx="0" cy="1905000"/>
            </a:xfrm>
            <a:prstGeom prst="line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176" name="Line 108"/>
            <p:cNvSpPr>
              <a:spLocks noChangeShapeType="1"/>
            </p:cNvSpPr>
            <p:nvPr/>
          </p:nvSpPr>
          <p:spPr bwMode="auto">
            <a:xfrm>
              <a:off x="1052513" y="1828800"/>
              <a:ext cx="0" cy="1905000"/>
            </a:xfrm>
            <a:prstGeom prst="line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12336" name="Line 108"/>
            <p:cNvSpPr>
              <a:spLocks noChangeShapeType="1"/>
            </p:cNvSpPr>
            <p:nvPr/>
          </p:nvSpPr>
          <p:spPr bwMode="auto">
            <a:xfrm>
              <a:off x="2957512" y="1905000"/>
              <a:ext cx="0" cy="1905000"/>
            </a:xfrm>
            <a:prstGeom prst="line">
              <a:avLst/>
            </a:prstGeom>
            <a:noFill/>
            <a:ln w="41275">
              <a:solidFill>
                <a:schemeClr val="bg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37" name="Text Box 8"/>
            <p:cNvSpPr txBox="1">
              <a:spLocks noChangeArrowheads="1"/>
            </p:cNvSpPr>
            <p:nvPr/>
          </p:nvSpPr>
          <p:spPr bwMode="auto">
            <a:xfrm>
              <a:off x="2424112" y="898525"/>
              <a:ext cx="41148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000" b="1"/>
                <a:t>Shortest Remaining Time First</a:t>
              </a:r>
            </a:p>
          </p:txBody>
        </p:sp>
        <p:grpSp>
          <p:nvGrpSpPr>
            <p:cNvPr id="12338" name="Group 10"/>
            <p:cNvGrpSpPr>
              <a:grpSpLocks/>
            </p:cNvGrpSpPr>
            <p:nvPr/>
          </p:nvGrpSpPr>
          <p:grpSpPr bwMode="auto">
            <a:xfrm>
              <a:off x="671512" y="1443038"/>
              <a:ext cx="385763" cy="384175"/>
              <a:chOff x="765" y="719"/>
              <a:chExt cx="243" cy="242"/>
            </a:xfrm>
          </p:grpSpPr>
          <p:sp>
            <p:nvSpPr>
              <p:cNvPr id="12459" name="Line 11"/>
              <p:cNvSpPr>
                <a:spLocks noChangeShapeType="1"/>
              </p:cNvSpPr>
              <p:nvPr/>
            </p:nvSpPr>
            <p:spPr bwMode="auto">
              <a:xfrm>
                <a:off x="765" y="719"/>
                <a:ext cx="0" cy="24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60" name="Line 12"/>
              <p:cNvSpPr>
                <a:spLocks noChangeShapeType="1"/>
              </p:cNvSpPr>
              <p:nvPr/>
            </p:nvSpPr>
            <p:spPr bwMode="auto">
              <a:xfrm>
                <a:off x="768" y="960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339" name="Group 13"/>
            <p:cNvGrpSpPr>
              <a:grpSpLocks/>
            </p:cNvGrpSpPr>
            <p:nvPr/>
          </p:nvGrpSpPr>
          <p:grpSpPr bwMode="auto">
            <a:xfrm>
              <a:off x="1057275" y="1444625"/>
              <a:ext cx="385763" cy="384175"/>
              <a:chOff x="765" y="719"/>
              <a:chExt cx="243" cy="242"/>
            </a:xfrm>
          </p:grpSpPr>
          <p:sp>
            <p:nvSpPr>
              <p:cNvPr id="12457" name="Line 14"/>
              <p:cNvSpPr>
                <a:spLocks noChangeShapeType="1"/>
              </p:cNvSpPr>
              <p:nvPr/>
            </p:nvSpPr>
            <p:spPr bwMode="auto">
              <a:xfrm>
                <a:off x="765" y="719"/>
                <a:ext cx="0" cy="24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58" name="Line 15"/>
              <p:cNvSpPr>
                <a:spLocks noChangeShapeType="1"/>
              </p:cNvSpPr>
              <p:nvPr/>
            </p:nvSpPr>
            <p:spPr bwMode="auto">
              <a:xfrm>
                <a:off x="768" y="960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340" name="Group 16"/>
            <p:cNvGrpSpPr>
              <a:grpSpLocks/>
            </p:cNvGrpSpPr>
            <p:nvPr/>
          </p:nvGrpSpPr>
          <p:grpSpPr bwMode="auto">
            <a:xfrm>
              <a:off x="1438275" y="1444625"/>
              <a:ext cx="385763" cy="384175"/>
              <a:chOff x="765" y="719"/>
              <a:chExt cx="243" cy="242"/>
            </a:xfrm>
          </p:grpSpPr>
          <p:sp>
            <p:nvSpPr>
              <p:cNvPr id="12455" name="Line 17"/>
              <p:cNvSpPr>
                <a:spLocks noChangeShapeType="1"/>
              </p:cNvSpPr>
              <p:nvPr/>
            </p:nvSpPr>
            <p:spPr bwMode="auto">
              <a:xfrm>
                <a:off x="765" y="719"/>
                <a:ext cx="0" cy="24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56" name="Line 18"/>
              <p:cNvSpPr>
                <a:spLocks noChangeShapeType="1"/>
              </p:cNvSpPr>
              <p:nvPr/>
            </p:nvSpPr>
            <p:spPr bwMode="auto">
              <a:xfrm>
                <a:off x="768" y="960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341" name="Group 19"/>
            <p:cNvGrpSpPr>
              <a:grpSpLocks/>
            </p:cNvGrpSpPr>
            <p:nvPr/>
          </p:nvGrpSpPr>
          <p:grpSpPr bwMode="auto">
            <a:xfrm>
              <a:off x="1819275" y="1444625"/>
              <a:ext cx="385763" cy="384175"/>
              <a:chOff x="765" y="719"/>
              <a:chExt cx="243" cy="242"/>
            </a:xfrm>
          </p:grpSpPr>
          <p:sp>
            <p:nvSpPr>
              <p:cNvPr id="12453" name="Line 20"/>
              <p:cNvSpPr>
                <a:spLocks noChangeShapeType="1"/>
              </p:cNvSpPr>
              <p:nvPr/>
            </p:nvSpPr>
            <p:spPr bwMode="auto">
              <a:xfrm>
                <a:off x="765" y="719"/>
                <a:ext cx="0" cy="24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54" name="Line 21"/>
              <p:cNvSpPr>
                <a:spLocks noChangeShapeType="1"/>
              </p:cNvSpPr>
              <p:nvPr/>
            </p:nvSpPr>
            <p:spPr bwMode="auto">
              <a:xfrm>
                <a:off x="768" y="960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342" name="Group 22"/>
            <p:cNvGrpSpPr>
              <a:grpSpLocks/>
            </p:cNvGrpSpPr>
            <p:nvPr/>
          </p:nvGrpSpPr>
          <p:grpSpPr bwMode="auto">
            <a:xfrm>
              <a:off x="2200275" y="1444625"/>
              <a:ext cx="385763" cy="384175"/>
              <a:chOff x="765" y="719"/>
              <a:chExt cx="243" cy="242"/>
            </a:xfrm>
          </p:grpSpPr>
          <p:sp>
            <p:nvSpPr>
              <p:cNvPr id="12451" name="Line 23"/>
              <p:cNvSpPr>
                <a:spLocks noChangeShapeType="1"/>
              </p:cNvSpPr>
              <p:nvPr/>
            </p:nvSpPr>
            <p:spPr bwMode="auto">
              <a:xfrm>
                <a:off x="765" y="719"/>
                <a:ext cx="0" cy="24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52" name="Line 24"/>
              <p:cNvSpPr>
                <a:spLocks noChangeShapeType="1"/>
              </p:cNvSpPr>
              <p:nvPr/>
            </p:nvSpPr>
            <p:spPr bwMode="auto">
              <a:xfrm>
                <a:off x="768" y="960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343" name="Group 25"/>
            <p:cNvGrpSpPr>
              <a:grpSpLocks/>
            </p:cNvGrpSpPr>
            <p:nvPr/>
          </p:nvGrpSpPr>
          <p:grpSpPr bwMode="auto">
            <a:xfrm>
              <a:off x="2581275" y="1444625"/>
              <a:ext cx="385763" cy="384175"/>
              <a:chOff x="765" y="719"/>
              <a:chExt cx="243" cy="242"/>
            </a:xfrm>
          </p:grpSpPr>
          <p:sp>
            <p:nvSpPr>
              <p:cNvPr id="12449" name="Line 26"/>
              <p:cNvSpPr>
                <a:spLocks noChangeShapeType="1"/>
              </p:cNvSpPr>
              <p:nvPr/>
            </p:nvSpPr>
            <p:spPr bwMode="auto">
              <a:xfrm>
                <a:off x="765" y="719"/>
                <a:ext cx="0" cy="24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50" name="Line 27"/>
              <p:cNvSpPr>
                <a:spLocks noChangeShapeType="1"/>
              </p:cNvSpPr>
              <p:nvPr/>
            </p:nvSpPr>
            <p:spPr bwMode="auto">
              <a:xfrm>
                <a:off x="768" y="960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344" name="Group 28"/>
            <p:cNvGrpSpPr>
              <a:grpSpLocks/>
            </p:cNvGrpSpPr>
            <p:nvPr/>
          </p:nvGrpSpPr>
          <p:grpSpPr bwMode="auto">
            <a:xfrm>
              <a:off x="2962275" y="1444625"/>
              <a:ext cx="385763" cy="384175"/>
              <a:chOff x="765" y="719"/>
              <a:chExt cx="243" cy="242"/>
            </a:xfrm>
          </p:grpSpPr>
          <p:sp>
            <p:nvSpPr>
              <p:cNvPr id="12447" name="Line 29"/>
              <p:cNvSpPr>
                <a:spLocks noChangeShapeType="1"/>
              </p:cNvSpPr>
              <p:nvPr/>
            </p:nvSpPr>
            <p:spPr bwMode="auto">
              <a:xfrm>
                <a:off x="765" y="719"/>
                <a:ext cx="0" cy="24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48" name="Line 30"/>
              <p:cNvSpPr>
                <a:spLocks noChangeShapeType="1"/>
              </p:cNvSpPr>
              <p:nvPr/>
            </p:nvSpPr>
            <p:spPr bwMode="auto">
              <a:xfrm>
                <a:off x="768" y="960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345" name="Group 31"/>
            <p:cNvGrpSpPr>
              <a:grpSpLocks/>
            </p:cNvGrpSpPr>
            <p:nvPr/>
          </p:nvGrpSpPr>
          <p:grpSpPr bwMode="auto">
            <a:xfrm>
              <a:off x="3343275" y="1444625"/>
              <a:ext cx="385763" cy="384175"/>
              <a:chOff x="765" y="719"/>
              <a:chExt cx="243" cy="242"/>
            </a:xfrm>
          </p:grpSpPr>
          <p:sp>
            <p:nvSpPr>
              <p:cNvPr id="12445" name="Line 32"/>
              <p:cNvSpPr>
                <a:spLocks noChangeShapeType="1"/>
              </p:cNvSpPr>
              <p:nvPr/>
            </p:nvSpPr>
            <p:spPr bwMode="auto">
              <a:xfrm>
                <a:off x="765" y="719"/>
                <a:ext cx="0" cy="24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46" name="Line 33"/>
              <p:cNvSpPr>
                <a:spLocks noChangeShapeType="1"/>
              </p:cNvSpPr>
              <p:nvPr/>
            </p:nvSpPr>
            <p:spPr bwMode="auto">
              <a:xfrm>
                <a:off x="768" y="960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346" name="Group 34"/>
            <p:cNvGrpSpPr>
              <a:grpSpLocks/>
            </p:cNvGrpSpPr>
            <p:nvPr/>
          </p:nvGrpSpPr>
          <p:grpSpPr bwMode="auto">
            <a:xfrm>
              <a:off x="3724275" y="1444625"/>
              <a:ext cx="385763" cy="384175"/>
              <a:chOff x="765" y="719"/>
              <a:chExt cx="243" cy="242"/>
            </a:xfrm>
          </p:grpSpPr>
          <p:sp>
            <p:nvSpPr>
              <p:cNvPr id="12443" name="Line 35"/>
              <p:cNvSpPr>
                <a:spLocks noChangeShapeType="1"/>
              </p:cNvSpPr>
              <p:nvPr/>
            </p:nvSpPr>
            <p:spPr bwMode="auto">
              <a:xfrm>
                <a:off x="765" y="719"/>
                <a:ext cx="0" cy="24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44" name="Line 36"/>
              <p:cNvSpPr>
                <a:spLocks noChangeShapeType="1"/>
              </p:cNvSpPr>
              <p:nvPr/>
            </p:nvSpPr>
            <p:spPr bwMode="auto">
              <a:xfrm>
                <a:off x="768" y="960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347" name="Group 37"/>
            <p:cNvGrpSpPr>
              <a:grpSpLocks/>
            </p:cNvGrpSpPr>
            <p:nvPr/>
          </p:nvGrpSpPr>
          <p:grpSpPr bwMode="auto">
            <a:xfrm>
              <a:off x="4105275" y="1444625"/>
              <a:ext cx="385763" cy="384175"/>
              <a:chOff x="765" y="719"/>
              <a:chExt cx="243" cy="242"/>
            </a:xfrm>
          </p:grpSpPr>
          <p:sp>
            <p:nvSpPr>
              <p:cNvPr id="12441" name="Line 38"/>
              <p:cNvSpPr>
                <a:spLocks noChangeShapeType="1"/>
              </p:cNvSpPr>
              <p:nvPr/>
            </p:nvSpPr>
            <p:spPr bwMode="auto">
              <a:xfrm>
                <a:off x="765" y="719"/>
                <a:ext cx="0" cy="24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42" name="Line 39"/>
              <p:cNvSpPr>
                <a:spLocks noChangeShapeType="1"/>
              </p:cNvSpPr>
              <p:nvPr/>
            </p:nvSpPr>
            <p:spPr bwMode="auto">
              <a:xfrm>
                <a:off x="768" y="960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348" name="Group 40"/>
            <p:cNvGrpSpPr>
              <a:grpSpLocks/>
            </p:cNvGrpSpPr>
            <p:nvPr/>
          </p:nvGrpSpPr>
          <p:grpSpPr bwMode="auto">
            <a:xfrm>
              <a:off x="4486275" y="1444625"/>
              <a:ext cx="385763" cy="384175"/>
              <a:chOff x="765" y="719"/>
              <a:chExt cx="243" cy="242"/>
            </a:xfrm>
          </p:grpSpPr>
          <p:sp>
            <p:nvSpPr>
              <p:cNvPr id="12439" name="Line 41"/>
              <p:cNvSpPr>
                <a:spLocks noChangeShapeType="1"/>
              </p:cNvSpPr>
              <p:nvPr/>
            </p:nvSpPr>
            <p:spPr bwMode="auto">
              <a:xfrm>
                <a:off x="765" y="719"/>
                <a:ext cx="0" cy="24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40" name="Line 42"/>
              <p:cNvSpPr>
                <a:spLocks noChangeShapeType="1"/>
              </p:cNvSpPr>
              <p:nvPr/>
            </p:nvSpPr>
            <p:spPr bwMode="auto">
              <a:xfrm>
                <a:off x="768" y="960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349" name="Group 43"/>
            <p:cNvGrpSpPr>
              <a:grpSpLocks/>
            </p:cNvGrpSpPr>
            <p:nvPr/>
          </p:nvGrpSpPr>
          <p:grpSpPr bwMode="auto">
            <a:xfrm>
              <a:off x="4867275" y="1443038"/>
              <a:ext cx="385763" cy="384175"/>
              <a:chOff x="765" y="719"/>
              <a:chExt cx="243" cy="242"/>
            </a:xfrm>
          </p:grpSpPr>
          <p:sp>
            <p:nvSpPr>
              <p:cNvPr id="12437" name="Line 44"/>
              <p:cNvSpPr>
                <a:spLocks noChangeShapeType="1"/>
              </p:cNvSpPr>
              <p:nvPr/>
            </p:nvSpPr>
            <p:spPr bwMode="auto">
              <a:xfrm>
                <a:off x="765" y="719"/>
                <a:ext cx="0" cy="24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38" name="Line 45"/>
              <p:cNvSpPr>
                <a:spLocks noChangeShapeType="1"/>
              </p:cNvSpPr>
              <p:nvPr/>
            </p:nvSpPr>
            <p:spPr bwMode="auto">
              <a:xfrm>
                <a:off x="768" y="960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350" name="Group 46"/>
            <p:cNvGrpSpPr>
              <a:grpSpLocks/>
            </p:cNvGrpSpPr>
            <p:nvPr/>
          </p:nvGrpSpPr>
          <p:grpSpPr bwMode="auto">
            <a:xfrm>
              <a:off x="5253037" y="1444625"/>
              <a:ext cx="385763" cy="384175"/>
              <a:chOff x="765" y="719"/>
              <a:chExt cx="243" cy="242"/>
            </a:xfrm>
          </p:grpSpPr>
          <p:sp>
            <p:nvSpPr>
              <p:cNvPr id="12435" name="Line 47"/>
              <p:cNvSpPr>
                <a:spLocks noChangeShapeType="1"/>
              </p:cNvSpPr>
              <p:nvPr/>
            </p:nvSpPr>
            <p:spPr bwMode="auto">
              <a:xfrm>
                <a:off x="765" y="719"/>
                <a:ext cx="0" cy="24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36" name="Line 48"/>
              <p:cNvSpPr>
                <a:spLocks noChangeShapeType="1"/>
              </p:cNvSpPr>
              <p:nvPr/>
            </p:nvSpPr>
            <p:spPr bwMode="auto">
              <a:xfrm>
                <a:off x="768" y="960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351" name="Group 49"/>
            <p:cNvGrpSpPr>
              <a:grpSpLocks/>
            </p:cNvGrpSpPr>
            <p:nvPr/>
          </p:nvGrpSpPr>
          <p:grpSpPr bwMode="auto">
            <a:xfrm>
              <a:off x="5634037" y="1444625"/>
              <a:ext cx="385763" cy="384175"/>
              <a:chOff x="765" y="719"/>
              <a:chExt cx="243" cy="242"/>
            </a:xfrm>
          </p:grpSpPr>
          <p:sp>
            <p:nvSpPr>
              <p:cNvPr id="12433" name="Line 50"/>
              <p:cNvSpPr>
                <a:spLocks noChangeShapeType="1"/>
              </p:cNvSpPr>
              <p:nvPr/>
            </p:nvSpPr>
            <p:spPr bwMode="auto">
              <a:xfrm>
                <a:off x="765" y="719"/>
                <a:ext cx="0" cy="24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34" name="Line 51"/>
              <p:cNvSpPr>
                <a:spLocks noChangeShapeType="1"/>
              </p:cNvSpPr>
              <p:nvPr/>
            </p:nvSpPr>
            <p:spPr bwMode="auto">
              <a:xfrm>
                <a:off x="768" y="960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352" name="Group 52"/>
            <p:cNvGrpSpPr>
              <a:grpSpLocks/>
            </p:cNvGrpSpPr>
            <p:nvPr/>
          </p:nvGrpSpPr>
          <p:grpSpPr bwMode="auto">
            <a:xfrm>
              <a:off x="6015037" y="1444625"/>
              <a:ext cx="385763" cy="384175"/>
              <a:chOff x="765" y="719"/>
              <a:chExt cx="243" cy="242"/>
            </a:xfrm>
          </p:grpSpPr>
          <p:sp>
            <p:nvSpPr>
              <p:cNvPr id="12431" name="Line 53"/>
              <p:cNvSpPr>
                <a:spLocks noChangeShapeType="1"/>
              </p:cNvSpPr>
              <p:nvPr/>
            </p:nvSpPr>
            <p:spPr bwMode="auto">
              <a:xfrm>
                <a:off x="765" y="719"/>
                <a:ext cx="0" cy="24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32" name="Line 54"/>
              <p:cNvSpPr>
                <a:spLocks noChangeShapeType="1"/>
              </p:cNvSpPr>
              <p:nvPr/>
            </p:nvSpPr>
            <p:spPr bwMode="auto">
              <a:xfrm>
                <a:off x="768" y="960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353" name="Group 55"/>
            <p:cNvGrpSpPr>
              <a:grpSpLocks/>
            </p:cNvGrpSpPr>
            <p:nvPr/>
          </p:nvGrpSpPr>
          <p:grpSpPr bwMode="auto">
            <a:xfrm>
              <a:off x="6396037" y="1444625"/>
              <a:ext cx="385763" cy="384175"/>
              <a:chOff x="765" y="719"/>
              <a:chExt cx="243" cy="242"/>
            </a:xfrm>
          </p:grpSpPr>
          <p:sp>
            <p:nvSpPr>
              <p:cNvPr id="12429" name="Line 56"/>
              <p:cNvSpPr>
                <a:spLocks noChangeShapeType="1"/>
              </p:cNvSpPr>
              <p:nvPr/>
            </p:nvSpPr>
            <p:spPr bwMode="auto">
              <a:xfrm>
                <a:off x="765" y="719"/>
                <a:ext cx="0" cy="24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30" name="Line 57"/>
              <p:cNvSpPr>
                <a:spLocks noChangeShapeType="1"/>
              </p:cNvSpPr>
              <p:nvPr/>
            </p:nvSpPr>
            <p:spPr bwMode="auto">
              <a:xfrm>
                <a:off x="768" y="960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354" name="Group 58"/>
            <p:cNvGrpSpPr>
              <a:grpSpLocks/>
            </p:cNvGrpSpPr>
            <p:nvPr/>
          </p:nvGrpSpPr>
          <p:grpSpPr bwMode="auto">
            <a:xfrm>
              <a:off x="6777037" y="1444625"/>
              <a:ext cx="385763" cy="384175"/>
              <a:chOff x="765" y="719"/>
              <a:chExt cx="243" cy="242"/>
            </a:xfrm>
          </p:grpSpPr>
          <p:sp>
            <p:nvSpPr>
              <p:cNvPr id="12427" name="Line 59"/>
              <p:cNvSpPr>
                <a:spLocks noChangeShapeType="1"/>
              </p:cNvSpPr>
              <p:nvPr/>
            </p:nvSpPr>
            <p:spPr bwMode="auto">
              <a:xfrm>
                <a:off x="765" y="719"/>
                <a:ext cx="0" cy="24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28" name="Line 60"/>
              <p:cNvSpPr>
                <a:spLocks noChangeShapeType="1"/>
              </p:cNvSpPr>
              <p:nvPr/>
            </p:nvSpPr>
            <p:spPr bwMode="auto">
              <a:xfrm>
                <a:off x="768" y="960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355" name="Group 61"/>
            <p:cNvGrpSpPr>
              <a:grpSpLocks/>
            </p:cNvGrpSpPr>
            <p:nvPr/>
          </p:nvGrpSpPr>
          <p:grpSpPr bwMode="auto">
            <a:xfrm>
              <a:off x="7158037" y="1444625"/>
              <a:ext cx="385763" cy="384175"/>
              <a:chOff x="765" y="719"/>
              <a:chExt cx="243" cy="242"/>
            </a:xfrm>
          </p:grpSpPr>
          <p:sp>
            <p:nvSpPr>
              <p:cNvPr id="12425" name="Line 62"/>
              <p:cNvSpPr>
                <a:spLocks noChangeShapeType="1"/>
              </p:cNvSpPr>
              <p:nvPr/>
            </p:nvSpPr>
            <p:spPr bwMode="auto">
              <a:xfrm>
                <a:off x="765" y="719"/>
                <a:ext cx="0" cy="24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26" name="Line 63"/>
              <p:cNvSpPr>
                <a:spLocks noChangeShapeType="1"/>
              </p:cNvSpPr>
              <p:nvPr/>
            </p:nvSpPr>
            <p:spPr bwMode="auto">
              <a:xfrm>
                <a:off x="768" y="960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356" name="Group 64"/>
            <p:cNvGrpSpPr>
              <a:grpSpLocks/>
            </p:cNvGrpSpPr>
            <p:nvPr/>
          </p:nvGrpSpPr>
          <p:grpSpPr bwMode="auto">
            <a:xfrm>
              <a:off x="7539037" y="1444625"/>
              <a:ext cx="385763" cy="384175"/>
              <a:chOff x="765" y="719"/>
              <a:chExt cx="243" cy="242"/>
            </a:xfrm>
          </p:grpSpPr>
          <p:sp>
            <p:nvSpPr>
              <p:cNvPr id="12423" name="Line 65"/>
              <p:cNvSpPr>
                <a:spLocks noChangeShapeType="1"/>
              </p:cNvSpPr>
              <p:nvPr/>
            </p:nvSpPr>
            <p:spPr bwMode="auto">
              <a:xfrm>
                <a:off x="765" y="719"/>
                <a:ext cx="0" cy="24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24" name="Line 66"/>
              <p:cNvSpPr>
                <a:spLocks noChangeShapeType="1"/>
              </p:cNvSpPr>
              <p:nvPr/>
            </p:nvSpPr>
            <p:spPr bwMode="auto">
              <a:xfrm>
                <a:off x="768" y="960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357" name="Group 67"/>
            <p:cNvGrpSpPr>
              <a:grpSpLocks/>
            </p:cNvGrpSpPr>
            <p:nvPr/>
          </p:nvGrpSpPr>
          <p:grpSpPr bwMode="auto">
            <a:xfrm>
              <a:off x="7920037" y="1444625"/>
              <a:ext cx="385763" cy="384175"/>
              <a:chOff x="765" y="719"/>
              <a:chExt cx="243" cy="242"/>
            </a:xfrm>
          </p:grpSpPr>
          <p:sp>
            <p:nvSpPr>
              <p:cNvPr id="12421" name="Line 68"/>
              <p:cNvSpPr>
                <a:spLocks noChangeShapeType="1"/>
              </p:cNvSpPr>
              <p:nvPr/>
            </p:nvSpPr>
            <p:spPr bwMode="auto">
              <a:xfrm>
                <a:off x="765" y="719"/>
                <a:ext cx="0" cy="24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22" name="Line 69"/>
              <p:cNvSpPr>
                <a:spLocks noChangeShapeType="1"/>
              </p:cNvSpPr>
              <p:nvPr/>
            </p:nvSpPr>
            <p:spPr bwMode="auto">
              <a:xfrm>
                <a:off x="768" y="960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358" name="Line 70"/>
            <p:cNvSpPr>
              <a:spLocks noChangeShapeType="1"/>
            </p:cNvSpPr>
            <p:nvPr/>
          </p:nvSpPr>
          <p:spPr bwMode="auto">
            <a:xfrm>
              <a:off x="8301037" y="1444625"/>
              <a:ext cx="0" cy="3841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59" name="Text Box 71"/>
            <p:cNvSpPr txBox="1">
              <a:spLocks noChangeArrowheads="1"/>
            </p:cNvSpPr>
            <p:nvPr/>
          </p:nvSpPr>
          <p:spPr bwMode="auto">
            <a:xfrm>
              <a:off x="519112" y="1477962"/>
              <a:ext cx="15240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b="1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12360" name="Text Box 72"/>
            <p:cNvSpPr txBox="1">
              <a:spLocks noChangeArrowheads="1"/>
            </p:cNvSpPr>
            <p:nvPr/>
          </p:nvSpPr>
          <p:spPr bwMode="auto">
            <a:xfrm>
              <a:off x="823912" y="1477962"/>
              <a:ext cx="15240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1</a:t>
              </a:r>
            </a:p>
          </p:txBody>
        </p:sp>
        <p:sp>
          <p:nvSpPr>
            <p:cNvPr id="12361" name="Text Box 73"/>
            <p:cNvSpPr txBox="1">
              <a:spLocks noChangeArrowheads="1"/>
            </p:cNvSpPr>
            <p:nvPr/>
          </p:nvSpPr>
          <p:spPr bwMode="auto">
            <a:xfrm>
              <a:off x="1204912" y="1477962"/>
              <a:ext cx="15240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b="1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2362" name="Text Box 74"/>
            <p:cNvSpPr txBox="1">
              <a:spLocks noChangeArrowheads="1"/>
            </p:cNvSpPr>
            <p:nvPr/>
          </p:nvSpPr>
          <p:spPr bwMode="auto">
            <a:xfrm>
              <a:off x="1585912" y="1477962"/>
              <a:ext cx="15240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3</a:t>
              </a:r>
            </a:p>
          </p:txBody>
        </p:sp>
        <p:sp>
          <p:nvSpPr>
            <p:cNvPr id="12363" name="Text Box 75"/>
            <p:cNvSpPr txBox="1">
              <a:spLocks noChangeArrowheads="1"/>
            </p:cNvSpPr>
            <p:nvPr/>
          </p:nvSpPr>
          <p:spPr bwMode="auto">
            <a:xfrm>
              <a:off x="1966912" y="1477962"/>
              <a:ext cx="15240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b="1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12364" name="Text Box 76"/>
            <p:cNvSpPr txBox="1">
              <a:spLocks noChangeArrowheads="1"/>
            </p:cNvSpPr>
            <p:nvPr/>
          </p:nvSpPr>
          <p:spPr bwMode="auto">
            <a:xfrm>
              <a:off x="2347912" y="1477962"/>
              <a:ext cx="15240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5</a:t>
              </a:r>
            </a:p>
          </p:txBody>
        </p:sp>
        <p:sp>
          <p:nvSpPr>
            <p:cNvPr id="12365" name="Text Box 77"/>
            <p:cNvSpPr txBox="1">
              <a:spLocks noChangeArrowheads="1"/>
            </p:cNvSpPr>
            <p:nvPr/>
          </p:nvSpPr>
          <p:spPr bwMode="auto">
            <a:xfrm>
              <a:off x="2728912" y="1477962"/>
              <a:ext cx="15240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b="1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12366" name="Text Box 78"/>
            <p:cNvSpPr txBox="1">
              <a:spLocks noChangeArrowheads="1"/>
            </p:cNvSpPr>
            <p:nvPr/>
          </p:nvSpPr>
          <p:spPr bwMode="auto">
            <a:xfrm>
              <a:off x="3109912" y="1477962"/>
              <a:ext cx="15240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7</a:t>
              </a:r>
            </a:p>
          </p:txBody>
        </p:sp>
        <p:sp>
          <p:nvSpPr>
            <p:cNvPr id="12367" name="Text Box 79"/>
            <p:cNvSpPr txBox="1">
              <a:spLocks noChangeArrowheads="1"/>
            </p:cNvSpPr>
            <p:nvPr/>
          </p:nvSpPr>
          <p:spPr bwMode="auto">
            <a:xfrm>
              <a:off x="3490912" y="1477962"/>
              <a:ext cx="15240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b="1">
                  <a:solidFill>
                    <a:srgbClr val="FF0000"/>
                  </a:solidFill>
                </a:rPr>
                <a:t>8</a:t>
              </a:r>
            </a:p>
          </p:txBody>
        </p:sp>
        <p:sp>
          <p:nvSpPr>
            <p:cNvPr id="12368" name="Text Box 80"/>
            <p:cNvSpPr txBox="1">
              <a:spLocks noChangeArrowheads="1"/>
            </p:cNvSpPr>
            <p:nvPr/>
          </p:nvSpPr>
          <p:spPr bwMode="auto">
            <a:xfrm>
              <a:off x="3871912" y="1477962"/>
              <a:ext cx="15240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9</a:t>
              </a:r>
            </a:p>
          </p:txBody>
        </p:sp>
        <p:sp>
          <p:nvSpPr>
            <p:cNvPr id="12369" name="Text Box 81"/>
            <p:cNvSpPr txBox="1">
              <a:spLocks noChangeArrowheads="1"/>
            </p:cNvSpPr>
            <p:nvPr/>
          </p:nvSpPr>
          <p:spPr bwMode="auto">
            <a:xfrm>
              <a:off x="4176712" y="1477962"/>
              <a:ext cx="30480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10</a:t>
              </a:r>
            </a:p>
          </p:txBody>
        </p:sp>
        <p:sp>
          <p:nvSpPr>
            <p:cNvPr id="12370" name="Text Box 82"/>
            <p:cNvSpPr txBox="1">
              <a:spLocks noChangeArrowheads="1"/>
            </p:cNvSpPr>
            <p:nvPr/>
          </p:nvSpPr>
          <p:spPr bwMode="auto">
            <a:xfrm>
              <a:off x="4557712" y="1477962"/>
              <a:ext cx="30480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11</a:t>
              </a:r>
            </a:p>
          </p:txBody>
        </p:sp>
        <p:sp>
          <p:nvSpPr>
            <p:cNvPr id="12371" name="Text Box 83"/>
            <p:cNvSpPr txBox="1">
              <a:spLocks noChangeArrowheads="1"/>
            </p:cNvSpPr>
            <p:nvPr/>
          </p:nvSpPr>
          <p:spPr bwMode="auto">
            <a:xfrm>
              <a:off x="4938712" y="1477962"/>
              <a:ext cx="30480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12</a:t>
              </a:r>
            </a:p>
          </p:txBody>
        </p:sp>
        <p:sp>
          <p:nvSpPr>
            <p:cNvPr id="12372" name="Text Box 84"/>
            <p:cNvSpPr txBox="1">
              <a:spLocks noChangeArrowheads="1"/>
            </p:cNvSpPr>
            <p:nvPr/>
          </p:nvSpPr>
          <p:spPr bwMode="auto">
            <a:xfrm>
              <a:off x="5319712" y="1477962"/>
              <a:ext cx="30480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13</a:t>
              </a:r>
            </a:p>
          </p:txBody>
        </p:sp>
        <p:sp>
          <p:nvSpPr>
            <p:cNvPr id="12373" name="Text Box 85"/>
            <p:cNvSpPr txBox="1">
              <a:spLocks noChangeArrowheads="1"/>
            </p:cNvSpPr>
            <p:nvPr/>
          </p:nvSpPr>
          <p:spPr bwMode="auto">
            <a:xfrm>
              <a:off x="5700712" y="1477962"/>
              <a:ext cx="30480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14</a:t>
              </a:r>
            </a:p>
          </p:txBody>
        </p:sp>
        <p:sp>
          <p:nvSpPr>
            <p:cNvPr id="12374" name="Text Box 86"/>
            <p:cNvSpPr txBox="1">
              <a:spLocks noChangeArrowheads="1"/>
            </p:cNvSpPr>
            <p:nvPr/>
          </p:nvSpPr>
          <p:spPr bwMode="auto">
            <a:xfrm>
              <a:off x="6081712" y="1477962"/>
              <a:ext cx="30480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15</a:t>
              </a:r>
            </a:p>
          </p:txBody>
        </p:sp>
        <p:sp>
          <p:nvSpPr>
            <p:cNvPr id="12375" name="Text Box 87"/>
            <p:cNvSpPr txBox="1">
              <a:spLocks noChangeArrowheads="1"/>
            </p:cNvSpPr>
            <p:nvPr/>
          </p:nvSpPr>
          <p:spPr bwMode="auto">
            <a:xfrm>
              <a:off x="6462712" y="1477962"/>
              <a:ext cx="30480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16</a:t>
              </a:r>
            </a:p>
          </p:txBody>
        </p:sp>
        <p:sp>
          <p:nvSpPr>
            <p:cNvPr id="12376" name="Text Box 88"/>
            <p:cNvSpPr txBox="1">
              <a:spLocks noChangeArrowheads="1"/>
            </p:cNvSpPr>
            <p:nvPr/>
          </p:nvSpPr>
          <p:spPr bwMode="auto">
            <a:xfrm>
              <a:off x="6843712" y="1477962"/>
              <a:ext cx="30480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17</a:t>
              </a:r>
            </a:p>
          </p:txBody>
        </p:sp>
        <p:sp>
          <p:nvSpPr>
            <p:cNvPr id="12377" name="Text Box 89"/>
            <p:cNvSpPr txBox="1">
              <a:spLocks noChangeArrowheads="1"/>
            </p:cNvSpPr>
            <p:nvPr/>
          </p:nvSpPr>
          <p:spPr bwMode="auto">
            <a:xfrm>
              <a:off x="7224712" y="1477962"/>
              <a:ext cx="30480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18</a:t>
              </a:r>
            </a:p>
          </p:txBody>
        </p:sp>
        <p:sp>
          <p:nvSpPr>
            <p:cNvPr id="12378" name="Text Box 90"/>
            <p:cNvSpPr txBox="1">
              <a:spLocks noChangeArrowheads="1"/>
            </p:cNvSpPr>
            <p:nvPr/>
          </p:nvSpPr>
          <p:spPr bwMode="auto">
            <a:xfrm>
              <a:off x="7605712" y="1477962"/>
              <a:ext cx="30480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19</a:t>
              </a:r>
            </a:p>
          </p:txBody>
        </p:sp>
        <p:sp>
          <p:nvSpPr>
            <p:cNvPr id="12379" name="Text Box 91"/>
            <p:cNvSpPr txBox="1">
              <a:spLocks noChangeArrowheads="1"/>
            </p:cNvSpPr>
            <p:nvPr/>
          </p:nvSpPr>
          <p:spPr bwMode="auto">
            <a:xfrm>
              <a:off x="7986712" y="1477962"/>
              <a:ext cx="30480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20</a:t>
              </a:r>
            </a:p>
          </p:txBody>
        </p:sp>
        <p:sp>
          <p:nvSpPr>
            <p:cNvPr id="12380" name="Rectangle 92"/>
            <p:cNvSpPr>
              <a:spLocks noChangeArrowheads="1"/>
            </p:cNvSpPr>
            <p:nvPr/>
          </p:nvSpPr>
          <p:spPr bwMode="auto">
            <a:xfrm>
              <a:off x="671512" y="2209800"/>
              <a:ext cx="1143000" cy="30480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381" name="Text Box 93"/>
            <p:cNvSpPr txBox="1">
              <a:spLocks noChangeArrowheads="1"/>
            </p:cNvSpPr>
            <p:nvPr/>
          </p:nvSpPr>
          <p:spPr bwMode="auto">
            <a:xfrm>
              <a:off x="152400" y="2163763"/>
              <a:ext cx="45720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b="1"/>
                <a:t>P 1</a:t>
              </a:r>
            </a:p>
          </p:txBody>
        </p:sp>
        <p:sp>
          <p:nvSpPr>
            <p:cNvPr id="12382" name="Rectangle 94"/>
            <p:cNvSpPr>
              <a:spLocks noChangeArrowheads="1"/>
            </p:cNvSpPr>
            <p:nvPr/>
          </p:nvSpPr>
          <p:spPr bwMode="auto">
            <a:xfrm>
              <a:off x="1814512" y="2514600"/>
              <a:ext cx="381000" cy="304800"/>
            </a:xfrm>
            <a:prstGeom prst="rect">
              <a:avLst/>
            </a:prstGeom>
            <a:solidFill>
              <a:srgbClr val="FFCC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383" name="Text Box 95"/>
            <p:cNvSpPr txBox="1">
              <a:spLocks noChangeArrowheads="1"/>
            </p:cNvSpPr>
            <p:nvPr/>
          </p:nvSpPr>
          <p:spPr bwMode="auto">
            <a:xfrm>
              <a:off x="152400" y="2514600"/>
              <a:ext cx="45720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b="1"/>
                <a:t>P 2</a:t>
              </a:r>
            </a:p>
          </p:txBody>
        </p:sp>
        <p:sp>
          <p:nvSpPr>
            <p:cNvPr id="12384" name="Rectangle 96"/>
            <p:cNvSpPr>
              <a:spLocks noChangeArrowheads="1"/>
            </p:cNvSpPr>
            <p:nvPr/>
          </p:nvSpPr>
          <p:spPr bwMode="auto">
            <a:xfrm>
              <a:off x="2195512" y="2819400"/>
              <a:ext cx="1524000" cy="304800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385" name="Text Box 97"/>
            <p:cNvSpPr txBox="1">
              <a:spLocks noChangeArrowheads="1"/>
            </p:cNvSpPr>
            <p:nvPr/>
          </p:nvSpPr>
          <p:spPr bwMode="auto">
            <a:xfrm>
              <a:off x="152400" y="2895600"/>
              <a:ext cx="45720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b="1"/>
                <a:t>P 3</a:t>
              </a:r>
            </a:p>
          </p:txBody>
        </p:sp>
        <p:sp>
          <p:nvSpPr>
            <p:cNvPr id="12386" name="Rectangle 98"/>
            <p:cNvSpPr>
              <a:spLocks noChangeArrowheads="1"/>
            </p:cNvSpPr>
            <p:nvPr/>
          </p:nvSpPr>
          <p:spPr bwMode="auto">
            <a:xfrm>
              <a:off x="6386511" y="3124200"/>
              <a:ext cx="2671763" cy="304800"/>
            </a:xfrm>
            <a:prstGeom prst="rect">
              <a:avLst/>
            </a:prstGeom>
            <a:solidFill>
              <a:srgbClr val="99FF6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387" name="Text Box 99"/>
            <p:cNvSpPr txBox="1">
              <a:spLocks noChangeArrowheads="1"/>
            </p:cNvSpPr>
            <p:nvPr/>
          </p:nvSpPr>
          <p:spPr bwMode="auto">
            <a:xfrm>
              <a:off x="152400" y="3200400"/>
              <a:ext cx="45720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b="1"/>
                <a:t>P 4</a:t>
              </a:r>
            </a:p>
          </p:txBody>
        </p:sp>
        <p:sp>
          <p:nvSpPr>
            <p:cNvPr id="12388" name="Rectangle 100"/>
            <p:cNvSpPr>
              <a:spLocks noChangeArrowheads="1"/>
            </p:cNvSpPr>
            <p:nvPr/>
          </p:nvSpPr>
          <p:spPr bwMode="auto">
            <a:xfrm>
              <a:off x="3719512" y="3429000"/>
              <a:ext cx="762000" cy="304800"/>
            </a:xfrm>
            <a:prstGeom prst="rect">
              <a:avLst/>
            </a:prstGeom>
            <a:solidFill>
              <a:srgbClr val="FF99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389" name="Text Box 101"/>
            <p:cNvSpPr txBox="1">
              <a:spLocks noChangeArrowheads="1"/>
            </p:cNvSpPr>
            <p:nvPr/>
          </p:nvSpPr>
          <p:spPr bwMode="auto">
            <a:xfrm>
              <a:off x="152400" y="3459163"/>
              <a:ext cx="45720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b="1"/>
                <a:t>P 5</a:t>
              </a:r>
            </a:p>
          </p:txBody>
        </p:sp>
        <p:sp>
          <p:nvSpPr>
            <p:cNvPr id="12390" name="Rectangle 112"/>
            <p:cNvSpPr>
              <a:spLocks noChangeArrowheads="1"/>
            </p:cNvSpPr>
            <p:nvPr/>
          </p:nvSpPr>
          <p:spPr bwMode="auto">
            <a:xfrm>
              <a:off x="4481512" y="2514600"/>
              <a:ext cx="1905000" cy="304800"/>
            </a:xfrm>
            <a:prstGeom prst="rect">
              <a:avLst/>
            </a:prstGeom>
            <a:solidFill>
              <a:srgbClr val="FFCC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391" name="Text Box 114"/>
            <p:cNvSpPr txBox="1">
              <a:spLocks noChangeArrowheads="1"/>
            </p:cNvSpPr>
            <p:nvPr/>
          </p:nvSpPr>
          <p:spPr bwMode="auto">
            <a:xfrm>
              <a:off x="1052512" y="2209800"/>
              <a:ext cx="22860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3</a:t>
              </a:r>
            </a:p>
          </p:txBody>
        </p:sp>
        <p:sp>
          <p:nvSpPr>
            <p:cNvPr id="12392" name="Text Box 115"/>
            <p:cNvSpPr txBox="1">
              <a:spLocks noChangeArrowheads="1"/>
            </p:cNvSpPr>
            <p:nvPr/>
          </p:nvSpPr>
          <p:spPr bwMode="auto">
            <a:xfrm>
              <a:off x="1890712" y="2514600"/>
              <a:ext cx="22860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1</a:t>
              </a:r>
            </a:p>
          </p:txBody>
        </p:sp>
        <p:sp>
          <p:nvSpPr>
            <p:cNvPr id="12393" name="Text Box 116"/>
            <p:cNvSpPr txBox="1">
              <a:spLocks noChangeArrowheads="1"/>
            </p:cNvSpPr>
            <p:nvPr/>
          </p:nvSpPr>
          <p:spPr bwMode="auto">
            <a:xfrm>
              <a:off x="2881312" y="2819400"/>
              <a:ext cx="22860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4</a:t>
              </a:r>
            </a:p>
          </p:txBody>
        </p:sp>
        <p:sp>
          <p:nvSpPr>
            <p:cNvPr id="12394" name="Text Box 117"/>
            <p:cNvSpPr txBox="1">
              <a:spLocks noChangeArrowheads="1"/>
            </p:cNvSpPr>
            <p:nvPr/>
          </p:nvSpPr>
          <p:spPr bwMode="auto">
            <a:xfrm>
              <a:off x="4024312" y="3429000"/>
              <a:ext cx="22860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2</a:t>
              </a:r>
            </a:p>
          </p:txBody>
        </p:sp>
        <p:sp>
          <p:nvSpPr>
            <p:cNvPr id="12395" name="Text Box 118"/>
            <p:cNvSpPr txBox="1">
              <a:spLocks noChangeArrowheads="1"/>
            </p:cNvSpPr>
            <p:nvPr/>
          </p:nvSpPr>
          <p:spPr bwMode="auto">
            <a:xfrm>
              <a:off x="5319712" y="2514600"/>
              <a:ext cx="22860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5</a:t>
              </a:r>
            </a:p>
          </p:txBody>
        </p:sp>
        <p:sp>
          <p:nvSpPr>
            <p:cNvPr id="12396" name="Text Box 120"/>
            <p:cNvSpPr txBox="1">
              <a:spLocks noChangeArrowheads="1"/>
            </p:cNvSpPr>
            <p:nvPr/>
          </p:nvSpPr>
          <p:spPr bwMode="auto">
            <a:xfrm>
              <a:off x="7224712" y="3154363"/>
              <a:ext cx="22860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7</a:t>
              </a:r>
            </a:p>
          </p:txBody>
        </p:sp>
        <p:sp>
          <p:nvSpPr>
            <p:cNvPr id="238" name="Line 108"/>
            <p:cNvSpPr>
              <a:spLocks noChangeShapeType="1"/>
            </p:cNvSpPr>
            <p:nvPr/>
          </p:nvSpPr>
          <p:spPr bwMode="auto">
            <a:xfrm>
              <a:off x="671513" y="1828800"/>
              <a:ext cx="0" cy="1905000"/>
            </a:xfrm>
            <a:prstGeom prst="line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12398" name="Line 108"/>
            <p:cNvSpPr>
              <a:spLocks noChangeShapeType="1"/>
            </p:cNvSpPr>
            <p:nvPr/>
          </p:nvSpPr>
          <p:spPr bwMode="auto">
            <a:xfrm>
              <a:off x="1814512" y="1828800"/>
              <a:ext cx="0" cy="1905000"/>
            </a:xfrm>
            <a:prstGeom prst="line">
              <a:avLst/>
            </a:prstGeom>
            <a:noFill/>
            <a:ln w="41275">
              <a:solidFill>
                <a:schemeClr val="bg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99" name="Line 108"/>
            <p:cNvSpPr>
              <a:spLocks noChangeShapeType="1"/>
            </p:cNvSpPr>
            <p:nvPr/>
          </p:nvSpPr>
          <p:spPr bwMode="auto">
            <a:xfrm>
              <a:off x="2195512" y="1828800"/>
              <a:ext cx="0" cy="1905000"/>
            </a:xfrm>
            <a:prstGeom prst="line">
              <a:avLst/>
            </a:prstGeom>
            <a:noFill/>
            <a:ln w="41275">
              <a:solidFill>
                <a:schemeClr val="bg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00" name="Line 108"/>
            <p:cNvSpPr>
              <a:spLocks noChangeShapeType="1"/>
            </p:cNvSpPr>
            <p:nvPr/>
          </p:nvSpPr>
          <p:spPr bwMode="auto">
            <a:xfrm>
              <a:off x="3719512" y="1828800"/>
              <a:ext cx="0" cy="1905000"/>
            </a:xfrm>
            <a:prstGeom prst="line">
              <a:avLst/>
            </a:prstGeom>
            <a:noFill/>
            <a:ln w="41275">
              <a:solidFill>
                <a:schemeClr val="bg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01" name="Line 108"/>
            <p:cNvSpPr>
              <a:spLocks noChangeShapeType="1"/>
            </p:cNvSpPr>
            <p:nvPr/>
          </p:nvSpPr>
          <p:spPr bwMode="auto">
            <a:xfrm>
              <a:off x="4481512" y="1828800"/>
              <a:ext cx="0" cy="1905000"/>
            </a:xfrm>
            <a:prstGeom prst="line">
              <a:avLst/>
            </a:prstGeom>
            <a:noFill/>
            <a:ln w="41275">
              <a:solidFill>
                <a:schemeClr val="bg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02" name="Line 108"/>
            <p:cNvSpPr>
              <a:spLocks noChangeShapeType="1"/>
            </p:cNvSpPr>
            <p:nvPr/>
          </p:nvSpPr>
          <p:spPr bwMode="auto">
            <a:xfrm>
              <a:off x="6386512" y="1828800"/>
              <a:ext cx="0" cy="1905000"/>
            </a:xfrm>
            <a:prstGeom prst="line">
              <a:avLst/>
            </a:prstGeom>
            <a:noFill/>
            <a:ln w="41275">
              <a:solidFill>
                <a:schemeClr val="bg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03" name="TextBox 137"/>
            <p:cNvSpPr txBox="1">
              <a:spLocks noChangeArrowheads="1"/>
            </p:cNvSpPr>
            <p:nvPr/>
          </p:nvSpPr>
          <p:spPr bwMode="auto">
            <a:xfrm>
              <a:off x="381000" y="2133600"/>
              <a:ext cx="27146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>
                  <a:solidFill>
                    <a:srgbClr val="FF0000"/>
                  </a:solidFill>
                </a:rPr>
                <a:t>A</a:t>
              </a:r>
            </a:p>
          </p:txBody>
        </p:sp>
        <p:sp>
          <p:nvSpPr>
            <p:cNvPr id="12404" name="TextBox 138"/>
            <p:cNvSpPr txBox="1">
              <a:spLocks noChangeArrowheads="1"/>
            </p:cNvSpPr>
            <p:nvPr/>
          </p:nvSpPr>
          <p:spPr bwMode="auto">
            <a:xfrm>
              <a:off x="976312" y="2450068"/>
              <a:ext cx="27146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>
                  <a:solidFill>
                    <a:srgbClr val="FF0000"/>
                  </a:solidFill>
                </a:rPr>
                <a:t>A</a:t>
              </a:r>
            </a:p>
          </p:txBody>
        </p:sp>
        <p:sp>
          <p:nvSpPr>
            <p:cNvPr id="12405" name="TextBox 139"/>
            <p:cNvSpPr txBox="1">
              <a:spLocks noChangeArrowheads="1"/>
            </p:cNvSpPr>
            <p:nvPr/>
          </p:nvSpPr>
          <p:spPr bwMode="auto">
            <a:xfrm>
              <a:off x="1738312" y="2831068"/>
              <a:ext cx="27146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>
                  <a:solidFill>
                    <a:srgbClr val="FF0000"/>
                  </a:solidFill>
                </a:rPr>
                <a:t>A</a:t>
              </a:r>
            </a:p>
          </p:txBody>
        </p:sp>
        <p:sp>
          <p:nvSpPr>
            <p:cNvPr id="12406" name="TextBox 140"/>
            <p:cNvSpPr txBox="1">
              <a:spLocks noChangeArrowheads="1"/>
            </p:cNvSpPr>
            <p:nvPr/>
          </p:nvSpPr>
          <p:spPr bwMode="auto">
            <a:xfrm>
              <a:off x="2500312" y="3135868"/>
              <a:ext cx="27146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>
                  <a:solidFill>
                    <a:srgbClr val="FF0000"/>
                  </a:solidFill>
                </a:rPr>
                <a:t>A</a:t>
              </a:r>
            </a:p>
          </p:txBody>
        </p:sp>
        <p:sp>
          <p:nvSpPr>
            <p:cNvPr id="12407" name="TextBox 141"/>
            <p:cNvSpPr txBox="1">
              <a:spLocks noChangeArrowheads="1"/>
            </p:cNvSpPr>
            <p:nvPr/>
          </p:nvSpPr>
          <p:spPr bwMode="auto">
            <a:xfrm>
              <a:off x="3262312" y="3440668"/>
              <a:ext cx="27146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>
                  <a:solidFill>
                    <a:srgbClr val="FF0000"/>
                  </a:solidFill>
                </a:rPr>
                <a:t>A</a:t>
              </a:r>
            </a:p>
          </p:txBody>
        </p:sp>
        <p:sp>
          <p:nvSpPr>
            <p:cNvPr id="12408" name="Line 108"/>
            <p:cNvSpPr>
              <a:spLocks noChangeShapeType="1"/>
            </p:cNvSpPr>
            <p:nvPr/>
          </p:nvSpPr>
          <p:spPr bwMode="auto">
            <a:xfrm>
              <a:off x="1433512" y="1828800"/>
              <a:ext cx="0" cy="1905000"/>
            </a:xfrm>
            <a:prstGeom prst="line">
              <a:avLst/>
            </a:prstGeom>
            <a:noFill/>
            <a:ln w="41275">
              <a:solidFill>
                <a:schemeClr val="bg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409" name="Group 64"/>
            <p:cNvGrpSpPr>
              <a:grpSpLocks/>
            </p:cNvGrpSpPr>
            <p:nvPr/>
          </p:nvGrpSpPr>
          <p:grpSpPr bwMode="auto">
            <a:xfrm>
              <a:off x="8305800" y="1447800"/>
              <a:ext cx="385763" cy="384175"/>
              <a:chOff x="765" y="719"/>
              <a:chExt cx="243" cy="242"/>
            </a:xfrm>
          </p:grpSpPr>
          <p:sp>
            <p:nvSpPr>
              <p:cNvPr id="12419" name="Line 65"/>
              <p:cNvSpPr>
                <a:spLocks noChangeShapeType="1"/>
              </p:cNvSpPr>
              <p:nvPr/>
            </p:nvSpPr>
            <p:spPr bwMode="auto">
              <a:xfrm>
                <a:off x="765" y="719"/>
                <a:ext cx="0" cy="24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20" name="Line 66"/>
              <p:cNvSpPr>
                <a:spLocks noChangeShapeType="1"/>
              </p:cNvSpPr>
              <p:nvPr/>
            </p:nvSpPr>
            <p:spPr bwMode="auto">
              <a:xfrm>
                <a:off x="768" y="960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410" name="Group 67"/>
            <p:cNvGrpSpPr>
              <a:grpSpLocks/>
            </p:cNvGrpSpPr>
            <p:nvPr/>
          </p:nvGrpSpPr>
          <p:grpSpPr bwMode="auto">
            <a:xfrm>
              <a:off x="8686800" y="1447800"/>
              <a:ext cx="385763" cy="384175"/>
              <a:chOff x="765" y="719"/>
              <a:chExt cx="243" cy="242"/>
            </a:xfrm>
          </p:grpSpPr>
          <p:sp>
            <p:nvSpPr>
              <p:cNvPr id="12417" name="Line 68"/>
              <p:cNvSpPr>
                <a:spLocks noChangeShapeType="1"/>
              </p:cNvSpPr>
              <p:nvPr/>
            </p:nvSpPr>
            <p:spPr bwMode="auto">
              <a:xfrm>
                <a:off x="765" y="719"/>
                <a:ext cx="0" cy="24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18" name="Line 69"/>
              <p:cNvSpPr>
                <a:spLocks noChangeShapeType="1"/>
              </p:cNvSpPr>
              <p:nvPr/>
            </p:nvSpPr>
            <p:spPr bwMode="auto">
              <a:xfrm>
                <a:off x="768" y="960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411" name="Line 70"/>
            <p:cNvSpPr>
              <a:spLocks noChangeShapeType="1"/>
            </p:cNvSpPr>
            <p:nvPr/>
          </p:nvSpPr>
          <p:spPr bwMode="auto">
            <a:xfrm>
              <a:off x="9067800" y="1447800"/>
              <a:ext cx="0" cy="3841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12" name="Text Box 90"/>
            <p:cNvSpPr txBox="1">
              <a:spLocks noChangeArrowheads="1"/>
            </p:cNvSpPr>
            <p:nvPr/>
          </p:nvSpPr>
          <p:spPr bwMode="auto">
            <a:xfrm>
              <a:off x="8372475" y="1481137"/>
              <a:ext cx="30480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21</a:t>
              </a:r>
            </a:p>
          </p:txBody>
        </p:sp>
        <p:sp>
          <p:nvSpPr>
            <p:cNvPr id="12413" name="Text Box 91"/>
            <p:cNvSpPr txBox="1">
              <a:spLocks noChangeArrowheads="1"/>
            </p:cNvSpPr>
            <p:nvPr/>
          </p:nvSpPr>
          <p:spPr bwMode="auto">
            <a:xfrm>
              <a:off x="8753475" y="1481137"/>
              <a:ext cx="30480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22</a:t>
              </a:r>
            </a:p>
          </p:txBody>
        </p:sp>
        <p:sp>
          <p:nvSpPr>
            <p:cNvPr id="268" name="Line 108"/>
            <p:cNvSpPr>
              <a:spLocks noChangeShapeType="1"/>
            </p:cNvSpPr>
            <p:nvPr/>
          </p:nvSpPr>
          <p:spPr bwMode="auto">
            <a:xfrm>
              <a:off x="8305800" y="1905000"/>
              <a:ext cx="0" cy="1905000"/>
            </a:xfrm>
            <a:prstGeom prst="line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269" name="Line 108"/>
            <p:cNvSpPr>
              <a:spLocks noChangeShapeType="1"/>
            </p:cNvSpPr>
            <p:nvPr/>
          </p:nvSpPr>
          <p:spPr bwMode="auto">
            <a:xfrm>
              <a:off x="8686800" y="1905000"/>
              <a:ext cx="0" cy="1905000"/>
            </a:xfrm>
            <a:prstGeom prst="line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12416" name="Line 108"/>
            <p:cNvSpPr>
              <a:spLocks noChangeShapeType="1"/>
            </p:cNvSpPr>
            <p:nvPr/>
          </p:nvSpPr>
          <p:spPr bwMode="auto">
            <a:xfrm>
              <a:off x="9067800" y="1828800"/>
              <a:ext cx="0" cy="1905000"/>
            </a:xfrm>
            <a:prstGeom prst="line">
              <a:avLst/>
            </a:prstGeom>
            <a:noFill/>
            <a:ln w="41275">
              <a:solidFill>
                <a:schemeClr val="bg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991600" cy="1143000"/>
          </a:xfrm>
        </p:spPr>
        <p:txBody>
          <a:bodyPr/>
          <a:lstStyle/>
          <a:p>
            <a:pPr eaLnBrk="1" hangingPunct="1"/>
            <a:r>
              <a:rPr lang="en-GB" smtClean="0"/>
              <a:t>5.8 Shortest Remaining Time First Algorithm</a:t>
            </a:r>
            <a:endParaRPr lang="en-US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915400" cy="5715000"/>
          </a:xfrm>
        </p:spPr>
        <p:txBody>
          <a:bodyPr/>
          <a:lstStyle/>
          <a:p>
            <a:pPr marL="419100" indent="-419100" eaLnBrk="1" hangingPunct="1"/>
            <a:endParaRPr lang="en-IE" sz="2000" smtClean="0"/>
          </a:p>
          <a:p>
            <a:pPr marL="419100" indent="-419100" eaLnBrk="1" hangingPunct="1"/>
            <a:r>
              <a:rPr lang="en-IE" sz="2000" smtClean="0"/>
              <a:t>Performance Metrics computation for pre-emptive algorithms</a:t>
            </a:r>
          </a:p>
          <a:p>
            <a:pPr marL="819150" lvl="1" indent="-419100" eaLnBrk="1" hangingPunct="1"/>
            <a:r>
              <a:rPr lang="en-IE" smtClean="0"/>
              <a:t>Turnaround time</a:t>
            </a:r>
          </a:p>
          <a:p>
            <a:pPr marL="1219200" lvl="2" indent="-419100" eaLnBrk="1" hangingPunct="1"/>
            <a:r>
              <a:rPr lang="en-IE" smtClean="0"/>
              <a:t>Time from the request to start (arrival time) until process is completed</a:t>
            </a:r>
          </a:p>
          <a:p>
            <a:pPr marL="1219200" lvl="2" indent="-419100" eaLnBrk="1" hangingPunct="1"/>
            <a:r>
              <a:rPr lang="en-US" smtClean="0">
                <a:cs typeface="Times New Roman" pitchFamily="18" charset="0"/>
              </a:rPr>
              <a:t>OR, the amount of time between the moment a process enters the ready queue for the </a:t>
            </a:r>
            <a:r>
              <a:rPr lang="en-US" u="sng" smtClean="0">
                <a:cs typeface="Times New Roman" pitchFamily="18" charset="0"/>
              </a:rPr>
              <a:t>first time </a:t>
            </a:r>
            <a:r>
              <a:rPr lang="en-US" smtClean="0">
                <a:cs typeface="Times New Roman" pitchFamily="18" charset="0"/>
              </a:rPr>
              <a:t>and the moment the process exits the running state for the </a:t>
            </a:r>
            <a:r>
              <a:rPr lang="en-US" u="sng" smtClean="0">
                <a:cs typeface="Times New Roman" pitchFamily="18" charset="0"/>
              </a:rPr>
              <a:t>last time </a:t>
            </a:r>
          </a:p>
          <a:p>
            <a:pPr marL="1219200" lvl="2" indent="-419100" eaLnBrk="1" hangingPunct="1"/>
            <a:endParaRPr lang="en-IE" smtClean="0"/>
          </a:p>
          <a:p>
            <a:pPr marL="819150" lvl="1" indent="-419100" eaLnBrk="1" hangingPunct="1"/>
            <a:r>
              <a:rPr lang="en-IE" smtClean="0"/>
              <a:t>Response (waiting) time</a:t>
            </a:r>
          </a:p>
          <a:p>
            <a:pPr marL="1219200" lvl="2" indent="-419100" eaLnBrk="1" hangingPunct="1"/>
            <a:r>
              <a:rPr lang="en-IE" smtClean="0"/>
              <a:t>Time from the request to run (arrival time) until process starts to run </a:t>
            </a:r>
            <a:r>
              <a:rPr lang="en-IE" u="sng" smtClean="0"/>
              <a:t>for the first time</a:t>
            </a:r>
          </a:p>
          <a:p>
            <a:pPr marL="1219200" lvl="2" indent="-419100" eaLnBrk="1" hangingPunct="1"/>
            <a:r>
              <a:rPr lang="en-US" smtClean="0">
                <a:cs typeface="Times New Roman" pitchFamily="18" charset="0"/>
              </a:rPr>
              <a:t>OR, the time the process waits in the ready state before its first transition in the active state</a:t>
            </a:r>
            <a:endParaRPr lang="en-IE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" name="Group 26"/>
          <p:cNvGraphicFramePr>
            <a:graphicFrameLocks noGrp="1"/>
          </p:cNvGraphicFramePr>
          <p:nvPr/>
        </p:nvGraphicFramePr>
        <p:xfrm>
          <a:off x="5454650" y="1752600"/>
          <a:ext cx="3505199" cy="1981200"/>
        </p:xfrm>
        <a:graphic>
          <a:graphicData uri="http://schemas.openxmlformats.org/drawingml/2006/table">
            <a:tbl>
              <a:tblPr/>
              <a:tblGrid>
                <a:gridCol w="1168400"/>
                <a:gridCol w="1168399"/>
                <a:gridCol w="1168400"/>
              </a:tblGrid>
              <a:tr h="2257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Process</a:t>
                      </a: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Arrival Time</a:t>
                      </a: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Burst/Service Time</a:t>
                      </a: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08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3</a:t>
                      </a:r>
                      <a:endParaRPr kumimoji="0" lang="en-GB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08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6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08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4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4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08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6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7</a:t>
                      </a:r>
                      <a:endParaRPr kumimoji="0" lang="en-GB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08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8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</a:t>
                      </a:r>
                      <a:endParaRPr kumimoji="0" lang="en-GB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36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991600" cy="1143000"/>
          </a:xfrm>
        </p:spPr>
        <p:txBody>
          <a:bodyPr/>
          <a:lstStyle/>
          <a:p>
            <a:r>
              <a:rPr lang="en-GB" smtClean="0"/>
              <a:t>5.8 Shortest Remaining Time First Algorithm</a:t>
            </a:r>
            <a:endParaRPr lang="en-US" smtClean="0"/>
          </a:p>
        </p:txBody>
      </p:sp>
      <p:sp>
        <p:nvSpPr>
          <p:cNvPr id="143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990600"/>
            <a:ext cx="8610600" cy="3733800"/>
          </a:xfrm>
        </p:spPr>
        <p:txBody>
          <a:bodyPr/>
          <a:lstStyle/>
          <a:p>
            <a:pPr marL="419100" indent="-419100">
              <a:buFont typeface="Wingdings" pitchFamily="2" charset="2"/>
              <a:buNone/>
              <a:defRPr/>
            </a:pPr>
            <a:r>
              <a:rPr lang="en-IE" sz="2000" dirty="0" smtClean="0">
                <a:solidFill>
                  <a:srgbClr val="CC0000"/>
                </a:solidFill>
              </a:rPr>
              <a:t>Performance Metrics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IE" sz="1800" dirty="0" smtClean="0"/>
              <a:t>Response Time</a:t>
            </a:r>
          </a:p>
          <a:p>
            <a:pPr marL="819150" lvl="1" indent="-419100">
              <a:defRPr/>
            </a:pPr>
            <a:r>
              <a:rPr lang="en-IE" sz="1800" dirty="0" smtClean="0"/>
              <a:t>P1 =  0  time units</a:t>
            </a:r>
          </a:p>
          <a:p>
            <a:pPr marL="819150" lvl="1" indent="-419100">
              <a:defRPr/>
            </a:pPr>
            <a:r>
              <a:rPr lang="en-IE" sz="1800" dirty="0" smtClean="0"/>
              <a:t>P2 = 1 time units</a:t>
            </a:r>
          </a:p>
          <a:p>
            <a:pPr marL="819150" lvl="1" indent="-419100">
              <a:defRPr/>
            </a:pPr>
            <a:r>
              <a:rPr lang="en-IE" sz="1800" dirty="0" smtClean="0"/>
              <a:t>P3 = </a:t>
            </a:r>
            <a:r>
              <a:rPr lang="en-IE" sz="1800" dirty="0"/>
              <a:t>0</a:t>
            </a:r>
            <a:r>
              <a:rPr lang="en-IE" sz="1800" dirty="0" smtClean="0"/>
              <a:t> time units</a:t>
            </a:r>
          </a:p>
          <a:p>
            <a:pPr marL="819150" lvl="1" indent="-419100">
              <a:defRPr/>
            </a:pPr>
            <a:r>
              <a:rPr lang="en-IE" sz="1800" dirty="0" smtClean="0"/>
              <a:t>P4 = 9 time units</a:t>
            </a:r>
          </a:p>
          <a:p>
            <a:pPr marL="819150" lvl="1" indent="-419100">
              <a:defRPr/>
            </a:pPr>
            <a:r>
              <a:rPr lang="en-IE" sz="1800" dirty="0" smtClean="0"/>
              <a:t>P5 = 0 time units</a:t>
            </a:r>
          </a:p>
          <a:p>
            <a:pPr marL="819150" lvl="1" indent="-419100">
              <a:defRPr/>
            </a:pPr>
            <a:r>
              <a:rPr lang="en-IE" sz="1800" dirty="0" err="1" smtClean="0"/>
              <a:t>Avg</a:t>
            </a:r>
            <a:r>
              <a:rPr lang="en-IE" sz="1800" dirty="0" smtClean="0"/>
              <a:t> </a:t>
            </a:r>
            <a:r>
              <a:rPr lang="en-IE" sz="1800" dirty="0" err="1" smtClean="0"/>
              <a:t>RespTime</a:t>
            </a:r>
            <a:r>
              <a:rPr lang="en-IE" sz="1800" dirty="0" smtClean="0"/>
              <a:t> </a:t>
            </a:r>
            <a:r>
              <a:rPr lang="en-IE" sz="1800" smtClean="0"/>
              <a:t>=( 0+1+0+9+0</a:t>
            </a:r>
            <a:r>
              <a:rPr lang="en-IE" sz="1800" dirty="0" smtClean="0"/>
              <a:t>) / 5 </a:t>
            </a:r>
            <a:r>
              <a:rPr lang="en-IE" sz="1800" smtClean="0"/>
              <a:t>= 2.0 </a:t>
            </a:r>
            <a:endParaRPr lang="en-IE" sz="1800" dirty="0" smtClean="0"/>
          </a:p>
          <a:p>
            <a:pPr marL="819150" lvl="1" indent="-419100">
              <a:defRPr/>
            </a:pPr>
            <a:endParaRPr lang="en-IE" dirty="0" smtClean="0"/>
          </a:p>
        </p:txBody>
      </p:sp>
      <p:grpSp>
        <p:nvGrpSpPr>
          <p:cNvPr id="14370" name="Group 11"/>
          <p:cNvGrpSpPr>
            <a:grpSpLocks/>
          </p:cNvGrpSpPr>
          <p:nvPr/>
        </p:nvGrpSpPr>
        <p:grpSpPr bwMode="auto">
          <a:xfrm>
            <a:off x="5778500" y="2209800"/>
            <a:ext cx="534988" cy="1524000"/>
            <a:chOff x="5867398" y="1752600"/>
            <a:chExt cx="535110" cy="1524000"/>
          </a:xfrm>
        </p:grpSpPr>
        <p:grpSp>
          <p:nvGrpSpPr>
            <p:cNvPr id="14372" name="Group 1"/>
            <p:cNvGrpSpPr>
              <a:grpSpLocks/>
            </p:cNvGrpSpPr>
            <p:nvPr/>
          </p:nvGrpSpPr>
          <p:grpSpPr bwMode="auto">
            <a:xfrm>
              <a:off x="5867398" y="1752600"/>
              <a:ext cx="518507" cy="256674"/>
              <a:chOff x="5196493" y="1876926"/>
              <a:chExt cx="518507" cy="256674"/>
            </a:xfrm>
          </p:grpSpPr>
          <p:grpSp>
            <p:nvGrpSpPr>
              <p:cNvPr id="14393" name="Group 6"/>
              <p:cNvGrpSpPr>
                <a:grpSpLocks noChangeAspect="1"/>
              </p:cNvGrpSpPr>
              <p:nvPr/>
            </p:nvGrpSpPr>
            <p:grpSpPr bwMode="auto">
              <a:xfrm>
                <a:off x="5547697" y="1954463"/>
                <a:ext cx="167303" cy="148389"/>
                <a:chOff x="3322" y="3840"/>
                <a:chExt cx="960" cy="960"/>
              </a:xfrm>
            </p:grpSpPr>
            <p:sp>
              <p:nvSpPr>
                <p:cNvPr id="14395" name="AutoShape 7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3322" y="3840"/>
                  <a:ext cx="960" cy="9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96" name="Rectangle 8"/>
                <p:cNvSpPr>
                  <a:spLocks noChangeArrowheads="1"/>
                </p:cNvSpPr>
                <p:nvPr/>
              </p:nvSpPr>
              <p:spPr bwMode="auto">
                <a:xfrm>
                  <a:off x="3322" y="3840"/>
                  <a:ext cx="960" cy="960"/>
                </a:xfrm>
                <a:prstGeom prst="rect">
                  <a:avLst/>
                </a:prstGeom>
                <a:solidFill>
                  <a:srgbClr val="99CCFF"/>
                </a:solidFill>
                <a:ln w="158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sp>
            <p:nvSpPr>
              <p:cNvPr id="14394" name="Rectangle 21"/>
              <p:cNvSpPr>
                <a:spLocks noChangeArrowheads="1"/>
              </p:cNvSpPr>
              <p:nvPr/>
            </p:nvSpPr>
            <p:spPr bwMode="auto">
              <a:xfrm>
                <a:off x="5196493" y="1876926"/>
                <a:ext cx="264365" cy="2566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en-GB" sz="1400">
                    <a:cs typeface="Times New Roman" pitchFamily="18" charset="0"/>
                  </a:rPr>
                  <a:t>1  </a:t>
                </a:r>
                <a:endParaRPr lang="en-GB" sz="1400"/>
              </a:p>
            </p:txBody>
          </p:sp>
        </p:grpSp>
        <p:grpSp>
          <p:nvGrpSpPr>
            <p:cNvPr id="14373" name="Group 2"/>
            <p:cNvGrpSpPr>
              <a:grpSpLocks/>
            </p:cNvGrpSpPr>
            <p:nvPr/>
          </p:nvGrpSpPr>
          <p:grpSpPr bwMode="auto">
            <a:xfrm>
              <a:off x="5867398" y="2057400"/>
              <a:ext cx="518507" cy="256674"/>
              <a:chOff x="5196493" y="2117558"/>
              <a:chExt cx="518507" cy="256674"/>
            </a:xfrm>
          </p:grpSpPr>
          <p:grpSp>
            <p:nvGrpSpPr>
              <p:cNvPr id="14389" name="Group 9"/>
              <p:cNvGrpSpPr>
                <a:grpSpLocks noChangeAspect="1"/>
              </p:cNvGrpSpPr>
              <p:nvPr/>
            </p:nvGrpSpPr>
            <p:grpSpPr bwMode="auto">
              <a:xfrm>
                <a:off x="5547697" y="2181726"/>
                <a:ext cx="167303" cy="148389"/>
                <a:chOff x="3322" y="3840"/>
                <a:chExt cx="960" cy="960"/>
              </a:xfrm>
            </p:grpSpPr>
            <p:sp>
              <p:nvSpPr>
                <p:cNvPr id="14391" name="AutoShape 10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3322" y="3840"/>
                  <a:ext cx="960" cy="9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92" name="Rectangle 11"/>
                <p:cNvSpPr>
                  <a:spLocks noChangeArrowheads="1"/>
                </p:cNvSpPr>
                <p:nvPr/>
              </p:nvSpPr>
              <p:spPr bwMode="auto">
                <a:xfrm>
                  <a:off x="3322" y="3840"/>
                  <a:ext cx="960" cy="960"/>
                </a:xfrm>
                <a:prstGeom prst="rect">
                  <a:avLst/>
                </a:prstGeom>
                <a:solidFill>
                  <a:srgbClr val="FFCC99"/>
                </a:solidFill>
                <a:ln w="158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sp>
            <p:nvSpPr>
              <p:cNvPr id="14390" name="Rectangle 22"/>
              <p:cNvSpPr>
                <a:spLocks noChangeArrowheads="1"/>
              </p:cNvSpPr>
              <p:nvPr/>
            </p:nvSpPr>
            <p:spPr bwMode="auto">
              <a:xfrm>
                <a:off x="5196493" y="2117558"/>
                <a:ext cx="278413" cy="2566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en-GB" sz="1400">
                    <a:cs typeface="Times New Roman" pitchFamily="18" charset="0"/>
                  </a:rPr>
                  <a:t>2  </a:t>
                </a:r>
                <a:endParaRPr lang="en-GB" sz="1400"/>
              </a:p>
            </p:txBody>
          </p:sp>
        </p:grpSp>
        <p:grpSp>
          <p:nvGrpSpPr>
            <p:cNvPr id="14374" name="Group 3"/>
            <p:cNvGrpSpPr>
              <a:grpSpLocks/>
            </p:cNvGrpSpPr>
            <p:nvPr/>
          </p:nvGrpSpPr>
          <p:grpSpPr bwMode="auto">
            <a:xfrm>
              <a:off x="5867398" y="2410326"/>
              <a:ext cx="518507" cy="256674"/>
              <a:chOff x="5196493" y="2354179"/>
              <a:chExt cx="518507" cy="256674"/>
            </a:xfrm>
          </p:grpSpPr>
          <p:grpSp>
            <p:nvGrpSpPr>
              <p:cNvPr id="14385" name="Group 12"/>
              <p:cNvGrpSpPr>
                <a:grpSpLocks noChangeAspect="1"/>
              </p:cNvGrpSpPr>
              <p:nvPr/>
            </p:nvGrpSpPr>
            <p:grpSpPr bwMode="auto">
              <a:xfrm>
                <a:off x="5547697" y="2398295"/>
                <a:ext cx="167303" cy="148389"/>
                <a:chOff x="3322" y="3840"/>
                <a:chExt cx="960" cy="960"/>
              </a:xfrm>
            </p:grpSpPr>
            <p:sp>
              <p:nvSpPr>
                <p:cNvPr id="14387" name="AutoShape 13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3322" y="3840"/>
                  <a:ext cx="960" cy="9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88" name="Rectangle 14"/>
                <p:cNvSpPr>
                  <a:spLocks noChangeArrowheads="1"/>
                </p:cNvSpPr>
                <p:nvPr/>
              </p:nvSpPr>
              <p:spPr bwMode="auto">
                <a:xfrm>
                  <a:off x="3322" y="3840"/>
                  <a:ext cx="960" cy="960"/>
                </a:xfrm>
                <a:prstGeom prst="rect">
                  <a:avLst/>
                </a:prstGeom>
                <a:solidFill>
                  <a:srgbClr val="FFFF99"/>
                </a:solidFill>
                <a:ln w="158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sp>
            <p:nvSpPr>
              <p:cNvPr id="14386" name="Rectangle 23"/>
              <p:cNvSpPr>
                <a:spLocks noChangeArrowheads="1"/>
              </p:cNvSpPr>
              <p:nvPr/>
            </p:nvSpPr>
            <p:spPr bwMode="auto">
              <a:xfrm>
                <a:off x="5196493" y="2354179"/>
                <a:ext cx="264365" cy="2566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en-GB" sz="1400">
                    <a:cs typeface="Times New Roman" pitchFamily="18" charset="0"/>
                  </a:rPr>
                  <a:t>3  </a:t>
                </a:r>
                <a:endParaRPr lang="en-GB" sz="1400"/>
              </a:p>
            </p:txBody>
          </p:sp>
        </p:grpSp>
        <p:grpSp>
          <p:nvGrpSpPr>
            <p:cNvPr id="14375" name="Group 4"/>
            <p:cNvGrpSpPr>
              <a:grpSpLocks/>
            </p:cNvGrpSpPr>
            <p:nvPr/>
          </p:nvGrpSpPr>
          <p:grpSpPr bwMode="auto">
            <a:xfrm>
              <a:off x="5867398" y="2715126"/>
              <a:ext cx="518507" cy="256674"/>
              <a:chOff x="5196493" y="2610853"/>
              <a:chExt cx="518507" cy="256674"/>
            </a:xfrm>
          </p:grpSpPr>
          <p:grpSp>
            <p:nvGrpSpPr>
              <p:cNvPr id="14381" name="Group 15"/>
              <p:cNvGrpSpPr>
                <a:grpSpLocks noChangeAspect="1"/>
              </p:cNvGrpSpPr>
              <p:nvPr/>
            </p:nvGrpSpPr>
            <p:grpSpPr bwMode="auto">
              <a:xfrm>
                <a:off x="5547697" y="2653632"/>
                <a:ext cx="167303" cy="149726"/>
                <a:chOff x="3322" y="3840"/>
                <a:chExt cx="960" cy="960"/>
              </a:xfrm>
            </p:grpSpPr>
            <p:sp>
              <p:nvSpPr>
                <p:cNvPr id="14383" name="AutoShape 16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3322" y="3840"/>
                  <a:ext cx="960" cy="9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84" name="Rectangle 17"/>
                <p:cNvSpPr>
                  <a:spLocks noChangeArrowheads="1"/>
                </p:cNvSpPr>
                <p:nvPr/>
              </p:nvSpPr>
              <p:spPr bwMode="auto">
                <a:xfrm>
                  <a:off x="3322" y="3840"/>
                  <a:ext cx="960" cy="960"/>
                </a:xfrm>
                <a:prstGeom prst="rect">
                  <a:avLst/>
                </a:prstGeom>
                <a:solidFill>
                  <a:srgbClr val="66FF99"/>
                </a:solidFill>
                <a:ln w="158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sp>
            <p:nvSpPr>
              <p:cNvPr id="14382" name="Rectangle 24"/>
              <p:cNvSpPr>
                <a:spLocks noChangeArrowheads="1"/>
              </p:cNvSpPr>
              <p:nvPr/>
            </p:nvSpPr>
            <p:spPr bwMode="auto">
              <a:xfrm>
                <a:off x="5196493" y="2610853"/>
                <a:ext cx="264365" cy="2566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en-GB" sz="1400">
                    <a:cs typeface="Times New Roman" pitchFamily="18" charset="0"/>
                  </a:rPr>
                  <a:t>4  </a:t>
                </a:r>
                <a:endParaRPr lang="en-GB" sz="1400"/>
              </a:p>
            </p:txBody>
          </p:sp>
        </p:grpSp>
        <p:grpSp>
          <p:nvGrpSpPr>
            <p:cNvPr id="14376" name="Group 5"/>
            <p:cNvGrpSpPr>
              <a:grpSpLocks/>
            </p:cNvGrpSpPr>
            <p:nvPr/>
          </p:nvGrpSpPr>
          <p:grpSpPr bwMode="auto">
            <a:xfrm>
              <a:off x="5867398" y="3019926"/>
              <a:ext cx="535110" cy="256674"/>
              <a:chOff x="5179890" y="2867526"/>
              <a:chExt cx="535110" cy="256674"/>
            </a:xfrm>
          </p:grpSpPr>
          <p:grpSp>
            <p:nvGrpSpPr>
              <p:cNvPr id="14377" name="Group 18"/>
              <p:cNvGrpSpPr>
                <a:grpSpLocks noChangeAspect="1"/>
              </p:cNvGrpSpPr>
              <p:nvPr/>
            </p:nvGrpSpPr>
            <p:grpSpPr bwMode="auto">
              <a:xfrm>
                <a:off x="5547697" y="2931695"/>
                <a:ext cx="167303" cy="148389"/>
                <a:chOff x="3322" y="3840"/>
                <a:chExt cx="960" cy="960"/>
              </a:xfrm>
            </p:grpSpPr>
            <p:sp>
              <p:nvSpPr>
                <p:cNvPr id="14379" name="AutoShape 19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3322" y="3840"/>
                  <a:ext cx="960" cy="9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80" name="Rectangle 20"/>
                <p:cNvSpPr>
                  <a:spLocks noChangeArrowheads="1"/>
                </p:cNvSpPr>
                <p:nvPr/>
              </p:nvSpPr>
              <p:spPr bwMode="auto">
                <a:xfrm>
                  <a:off x="3322" y="3840"/>
                  <a:ext cx="960" cy="960"/>
                </a:xfrm>
                <a:prstGeom prst="rect">
                  <a:avLst/>
                </a:prstGeom>
                <a:solidFill>
                  <a:srgbClr val="FF99CC"/>
                </a:solidFill>
                <a:ln w="158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sp>
            <p:nvSpPr>
              <p:cNvPr id="14378" name="Rectangle 25"/>
              <p:cNvSpPr>
                <a:spLocks noChangeArrowheads="1"/>
              </p:cNvSpPr>
              <p:nvPr/>
            </p:nvSpPr>
            <p:spPr bwMode="auto">
              <a:xfrm>
                <a:off x="5179890" y="2867526"/>
                <a:ext cx="306510" cy="2566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en-GB" sz="1400">
                    <a:cs typeface="Times New Roman" pitchFamily="18" charset="0"/>
                  </a:rPr>
                  <a:t>5  </a:t>
                </a:r>
                <a:endParaRPr lang="en-GB" sz="1400"/>
              </a:p>
            </p:txBody>
          </p:sp>
        </p:grpSp>
      </p:grpSp>
      <p:pic>
        <p:nvPicPr>
          <p:cNvPr id="14371" name="Picture 6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400" y="4343400"/>
            <a:ext cx="7253288" cy="230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" name="Group 26"/>
          <p:cNvGraphicFramePr>
            <a:graphicFrameLocks noGrp="1"/>
          </p:cNvGraphicFramePr>
          <p:nvPr/>
        </p:nvGraphicFramePr>
        <p:xfrm>
          <a:off x="5638800" y="1524000"/>
          <a:ext cx="3505199" cy="1981200"/>
        </p:xfrm>
        <a:graphic>
          <a:graphicData uri="http://schemas.openxmlformats.org/drawingml/2006/table">
            <a:tbl>
              <a:tblPr/>
              <a:tblGrid>
                <a:gridCol w="1168400"/>
                <a:gridCol w="1168399"/>
                <a:gridCol w="1168400"/>
              </a:tblGrid>
              <a:tr h="4323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Process</a:t>
                      </a: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Arrival Time</a:t>
                      </a: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Burst/Service Time</a:t>
                      </a: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08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3</a:t>
                      </a:r>
                      <a:endParaRPr kumimoji="0" lang="en-GB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08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6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08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4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4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08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6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7</a:t>
                      </a:r>
                      <a:endParaRPr kumimoji="0" lang="en-GB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08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8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</a:t>
                      </a:r>
                      <a:endParaRPr kumimoji="0" lang="en-GB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39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991600" cy="1143000"/>
          </a:xfrm>
        </p:spPr>
        <p:txBody>
          <a:bodyPr/>
          <a:lstStyle/>
          <a:p>
            <a:r>
              <a:rPr lang="en-GB" smtClean="0"/>
              <a:t>5.8 Shortest Remaining Time First Algorithm</a:t>
            </a:r>
            <a:endParaRPr lang="en-US" smtClean="0"/>
          </a:p>
        </p:txBody>
      </p:sp>
      <p:sp>
        <p:nvSpPr>
          <p:cNvPr id="133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143000"/>
            <a:ext cx="8610600" cy="3733800"/>
          </a:xfrm>
        </p:spPr>
        <p:txBody>
          <a:bodyPr/>
          <a:lstStyle/>
          <a:p>
            <a:pPr marL="419100" indent="-419100">
              <a:buFont typeface="Wingdings" pitchFamily="2" charset="2"/>
              <a:buNone/>
              <a:defRPr/>
            </a:pPr>
            <a:r>
              <a:rPr lang="en-IE" sz="2000" dirty="0" smtClean="0">
                <a:solidFill>
                  <a:srgbClr val="CC0000"/>
                </a:solidFill>
              </a:rPr>
              <a:t>Performance Metrics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IE" sz="1800" dirty="0" smtClean="0"/>
              <a:t>Turnaround = Complete </a:t>
            </a:r>
            <a:r>
              <a:rPr lang="en-IE" sz="1800" dirty="0" err="1" smtClean="0"/>
              <a:t>BurstTime</a:t>
            </a:r>
            <a:r>
              <a:rPr lang="en-IE" sz="1800" dirty="0" smtClean="0"/>
              <a:t> – Arrival Time</a:t>
            </a:r>
          </a:p>
          <a:p>
            <a:pPr marL="819150" lvl="1" indent="-419100">
              <a:defRPr/>
            </a:pPr>
            <a:r>
              <a:rPr lang="en-IE" sz="1800" dirty="0" smtClean="0"/>
              <a:t>P1 =  3 - 0 = 3 time units</a:t>
            </a:r>
          </a:p>
          <a:p>
            <a:pPr marL="819150" lvl="1" indent="-419100">
              <a:defRPr/>
            </a:pPr>
            <a:r>
              <a:rPr lang="en-IE" sz="1800" dirty="0" smtClean="0"/>
              <a:t>P2 = 15 - 2 = 13 time units</a:t>
            </a:r>
          </a:p>
          <a:p>
            <a:pPr marL="819150" lvl="1" indent="-419100">
              <a:defRPr/>
            </a:pPr>
            <a:r>
              <a:rPr lang="en-IE" sz="1800" dirty="0" smtClean="0"/>
              <a:t>P3 = 8 – 4 = 4 time units</a:t>
            </a:r>
          </a:p>
          <a:p>
            <a:pPr marL="819150" lvl="1" indent="-419100">
              <a:defRPr/>
            </a:pPr>
            <a:r>
              <a:rPr lang="en-IE" sz="1800" dirty="0" smtClean="0"/>
              <a:t>P4 = 22 – 6  = 16 time units</a:t>
            </a:r>
          </a:p>
          <a:p>
            <a:pPr marL="819150" lvl="1" indent="-419100">
              <a:defRPr/>
            </a:pPr>
            <a:r>
              <a:rPr lang="en-IE" sz="1800" dirty="0" smtClean="0"/>
              <a:t>P5 = 10 – 8 = 2 time units</a:t>
            </a:r>
          </a:p>
          <a:p>
            <a:pPr marL="819150" lvl="1" indent="-419100">
              <a:defRPr/>
            </a:pPr>
            <a:r>
              <a:rPr lang="en-IE" sz="1800" dirty="0" err="1" smtClean="0"/>
              <a:t>Avg</a:t>
            </a:r>
            <a:r>
              <a:rPr lang="en-IE" sz="1800" dirty="0" smtClean="0"/>
              <a:t> Turnaround=( 3+13+4+16+2) / 5 = 7.6 time units </a:t>
            </a:r>
          </a:p>
          <a:p>
            <a:pPr marL="819150" lvl="1" indent="-419100">
              <a:defRPr/>
            </a:pPr>
            <a:endParaRPr lang="en-IE" dirty="0" smtClean="0"/>
          </a:p>
        </p:txBody>
      </p:sp>
      <p:grpSp>
        <p:nvGrpSpPr>
          <p:cNvPr id="15394" name="Group 6"/>
          <p:cNvGrpSpPr>
            <a:grpSpLocks/>
          </p:cNvGrpSpPr>
          <p:nvPr/>
        </p:nvGrpSpPr>
        <p:grpSpPr bwMode="auto">
          <a:xfrm>
            <a:off x="5867400" y="1981200"/>
            <a:ext cx="534988" cy="1524000"/>
            <a:chOff x="5867398" y="1752600"/>
            <a:chExt cx="535110" cy="1524000"/>
          </a:xfrm>
        </p:grpSpPr>
        <p:grpSp>
          <p:nvGrpSpPr>
            <p:cNvPr id="15396" name="Group 1"/>
            <p:cNvGrpSpPr>
              <a:grpSpLocks/>
            </p:cNvGrpSpPr>
            <p:nvPr/>
          </p:nvGrpSpPr>
          <p:grpSpPr bwMode="auto">
            <a:xfrm>
              <a:off x="5867398" y="1752600"/>
              <a:ext cx="518507" cy="256674"/>
              <a:chOff x="5196493" y="1876926"/>
              <a:chExt cx="518507" cy="256674"/>
            </a:xfrm>
          </p:grpSpPr>
          <p:grpSp>
            <p:nvGrpSpPr>
              <p:cNvPr id="15417" name="Group 6"/>
              <p:cNvGrpSpPr>
                <a:grpSpLocks noChangeAspect="1"/>
              </p:cNvGrpSpPr>
              <p:nvPr/>
            </p:nvGrpSpPr>
            <p:grpSpPr bwMode="auto">
              <a:xfrm>
                <a:off x="5547697" y="1954463"/>
                <a:ext cx="167303" cy="148389"/>
                <a:chOff x="3322" y="3840"/>
                <a:chExt cx="960" cy="960"/>
              </a:xfrm>
            </p:grpSpPr>
            <p:sp>
              <p:nvSpPr>
                <p:cNvPr id="15419" name="AutoShape 7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3322" y="3840"/>
                  <a:ext cx="960" cy="9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420" name="Rectangle 8"/>
                <p:cNvSpPr>
                  <a:spLocks noChangeArrowheads="1"/>
                </p:cNvSpPr>
                <p:nvPr/>
              </p:nvSpPr>
              <p:spPr bwMode="auto">
                <a:xfrm>
                  <a:off x="3322" y="3840"/>
                  <a:ext cx="960" cy="960"/>
                </a:xfrm>
                <a:prstGeom prst="rect">
                  <a:avLst/>
                </a:prstGeom>
                <a:solidFill>
                  <a:srgbClr val="99CCFF"/>
                </a:solidFill>
                <a:ln w="158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sp>
            <p:nvSpPr>
              <p:cNvPr id="15418" name="Rectangle 21"/>
              <p:cNvSpPr>
                <a:spLocks noChangeArrowheads="1"/>
              </p:cNvSpPr>
              <p:nvPr/>
            </p:nvSpPr>
            <p:spPr bwMode="auto">
              <a:xfrm>
                <a:off x="5196493" y="1876926"/>
                <a:ext cx="264365" cy="2566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en-GB" sz="1400">
                    <a:cs typeface="Times New Roman" pitchFamily="18" charset="0"/>
                  </a:rPr>
                  <a:t>1  </a:t>
                </a:r>
                <a:endParaRPr lang="en-GB" sz="1400"/>
              </a:p>
            </p:txBody>
          </p:sp>
        </p:grpSp>
        <p:grpSp>
          <p:nvGrpSpPr>
            <p:cNvPr id="15397" name="Group 2"/>
            <p:cNvGrpSpPr>
              <a:grpSpLocks/>
            </p:cNvGrpSpPr>
            <p:nvPr/>
          </p:nvGrpSpPr>
          <p:grpSpPr bwMode="auto">
            <a:xfrm>
              <a:off x="5867398" y="2057400"/>
              <a:ext cx="518507" cy="256674"/>
              <a:chOff x="5196493" y="2117558"/>
              <a:chExt cx="518507" cy="256674"/>
            </a:xfrm>
          </p:grpSpPr>
          <p:grpSp>
            <p:nvGrpSpPr>
              <p:cNvPr id="15413" name="Group 9"/>
              <p:cNvGrpSpPr>
                <a:grpSpLocks noChangeAspect="1"/>
              </p:cNvGrpSpPr>
              <p:nvPr/>
            </p:nvGrpSpPr>
            <p:grpSpPr bwMode="auto">
              <a:xfrm>
                <a:off x="5547697" y="2181726"/>
                <a:ext cx="167303" cy="148389"/>
                <a:chOff x="3322" y="3840"/>
                <a:chExt cx="960" cy="960"/>
              </a:xfrm>
            </p:grpSpPr>
            <p:sp>
              <p:nvSpPr>
                <p:cNvPr id="15415" name="AutoShape 10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3322" y="3840"/>
                  <a:ext cx="960" cy="9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416" name="Rectangle 11"/>
                <p:cNvSpPr>
                  <a:spLocks noChangeArrowheads="1"/>
                </p:cNvSpPr>
                <p:nvPr/>
              </p:nvSpPr>
              <p:spPr bwMode="auto">
                <a:xfrm>
                  <a:off x="3322" y="3840"/>
                  <a:ext cx="960" cy="960"/>
                </a:xfrm>
                <a:prstGeom prst="rect">
                  <a:avLst/>
                </a:prstGeom>
                <a:solidFill>
                  <a:srgbClr val="FFCC99"/>
                </a:solidFill>
                <a:ln w="158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sp>
            <p:nvSpPr>
              <p:cNvPr id="15414" name="Rectangle 22"/>
              <p:cNvSpPr>
                <a:spLocks noChangeArrowheads="1"/>
              </p:cNvSpPr>
              <p:nvPr/>
            </p:nvSpPr>
            <p:spPr bwMode="auto">
              <a:xfrm>
                <a:off x="5196493" y="2117558"/>
                <a:ext cx="278413" cy="2566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en-GB" sz="1400">
                    <a:cs typeface="Times New Roman" pitchFamily="18" charset="0"/>
                  </a:rPr>
                  <a:t>2  </a:t>
                </a:r>
                <a:endParaRPr lang="en-GB" sz="1400"/>
              </a:p>
            </p:txBody>
          </p:sp>
        </p:grpSp>
        <p:grpSp>
          <p:nvGrpSpPr>
            <p:cNvPr id="15398" name="Group 3"/>
            <p:cNvGrpSpPr>
              <a:grpSpLocks/>
            </p:cNvGrpSpPr>
            <p:nvPr/>
          </p:nvGrpSpPr>
          <p:grpSpPr bwMode="auto">
            <a:xfrm>
              <a:off x="5867398" y="2410326"/>
              <a:ext cx="518507" cy="256674"/>
              <a:chOff x="5196493" y="2354179"/>
              <a:chExt cx="518507" cy="256674"/>
            </a:xfrm>
          </p:grpSpPr>
          <p:grpSp>
            <p:nvGrpSpPr>
              <p:cNvPr id="15409" name="Group 12"/>
              <p:cNvGrpSpPr>
                <a:grpSpLocks noChangeAspect="1"/>
              </p:cNvGrpSpPr>
              <p:nvPr/>
            </p:nvGrpSpPr>
            <p:grpSpPr bwMode="auto">
              <a:xfrm>
                <a:off x="5547697" y="2398295"/>
                <a:ext cx="167303" cy="148389"/>
                <a:chOff x="3322" y="3840"/>
                <a:chExt cx="960" cy="960"/>
              </a:xfrm>
            </p:grpSpPr>
            <p:sp>
              <p:nvSpPr>
                <p:cNvPr id="15411" name="AutoShape 13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3322" y="3840"/>
                  <a:ext cx="960" cy="9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412" name="Rectangle 14"/>
                <p:cNvSpPr>
                  <a:spLocks noChangeArrowheads="1"/>
                </p:cNvSpPr>
                <p:nvPr/>
              </p:nvSpPr>
              <p:spPr bwMode="auto">
                <a:xfrm>
                  <a:off x="3322" y="3840"/>
                  <a:ext cx="960" cy="960"/>
                </a:xfrm>
                <a:prstGeom prst="rect">
                  <a:avLst/>
                </a:prstGeom>
                <a:solidFill>
                  <a:srgbClr val="FFFF99"/>
                </a:solidFill>
                <a:ln w="158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sp>
            <p:nvSpPr>
              <p:cNvPr id="15410" name="Rectangle 23"/>
              <p:cNvSpPr>
                <a:spLocks noChangeArrowheads="1"/>
              </p:cNvSpPr>
              <p:nvPr/>
            </p:nvSpPr>
            <p:spPr bwMode="auto">
              <a:xfrm>
                <a:off x="5196493" y="2354179"/>
                <a:ext cx="264365" cy="2566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en-GB" sz="1400">
                    <a:cs typeface="Times New Roman" pitchFamily="18" charset="0"/>
                  </a:rPr>
                  <a:t>3  </a:t>
                </a:r>
                <a:endParaRPr lang="en-GB" sz="1400"/>
              </a:p>
            </p:txBody>
          </p:sp>
        </p:grpSp>
        <p:grpSp>
          <p:nvGrpSpPr>
            <p:cNvPr id="15399" name="Group 4"/>
            <p:cNvGrpSpPr>
              <a:grpSpLocks/>
            </p:cNvGrpSpPr>
            <p:nvPr/>
          </p:nvGrpSpPr>
          <p:grpSpPr bwMode="auto">
            <a:xfrm>
              <a:off x="5867398" y="2715126"/>
              <a:ext cx="518507" cy="256674"/>
              <a:chOff x="5196493" y="2610853"/>
              <a:chExt cx="518507" cy="256674"/>
            </a:xfrm>
          </p:grpSpPr>
          <p:grpSp>
            <p:nvGrpSpPr>
              <p:cNvPr id="15405" name="Group 15"/>
              <p:cNvGrpSpPr>
                <a:grpSpLocks noChangeAspect="1"/>
              </p:cNvGrpSpPr>
              <p:nvPr/>
            </p:nvGrpSpPr>
            <p:grpSpPr bwMode="auto">
              <a:xfrm>
                <a:off x="5547697" y="2653632"/>
                <a:ext cx="167303" cy="149726"/>
                <a:chOff x="3322" y="3840"/>
                <a:chExt cx="960" cy="960"/>
              </a:xfrm>
            </p:grpSpPr>
            <p:sp>
              <p:nvSpPr>
                <p:cNvPr id="15407" name="AutoShape 16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3322" y="3840"/>
                  <a:ext cx="960" cy="9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408" name="Rectangle 17"/>
                <p:cNvSpPr>
                  <a:spLocks noChangeArrowheads="1"/>
                </p:cNvSpPr>
                <p:nvPr/>
              </p:nvSpPr>
              <p:spPr bwMode="auto">
                <a:xfrm>
                  <a:off x="3322" y="3840"/>
                  <a:ext cx="960" cy="960"/>
                </a:xfrm>
                <a:prstGeom prst="rect">
                  <a:avLst/>
                </a:prstGeom>
                <a:solidFill>
                  <a:srgbClr val="66FF99"/>
                </a:solidFill>
                <a:ln w="158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sp>
            <p:nvSpPr>
              <p:cNvPr id="15406" name="Rectangle 24"/>
              <p:cNvSpPr>
                <a:spLocks noChangeArrowheads="1"/>
              </p:cNvSpPr>
              <p:nvPr/>
            </p:nvSpPr>
            <p:spPr bwMode="auto">
              <a:xfrm>
                <a:off x="5196493" y="2610853"/>
                <a:ext cx="264365" cy="2566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en-GB" sz="1400">
                    <a:cs typeface="Times New Roman" pitchFamily="18" charset="0"/>
                  </a:rPr>
                  <a:t>4  </a:t>
                </a:r>
                <a:endParaRPr lang="en-GB" sz="1400"/>
              </a:p>
            </p:txBody>
          </p:sp>
        </p:grpSp>
        <p:grpSp>
          <p:nvGrpSpPr>
            <p:cNvPr id="15400" name="Group 5"/>
            <p:cNvGrpSpPr>
              <a:grpSpLocks/>
            </p:cNvGrpSpPr>
            <p:nvPr/>
          </p:nvGrpSpPr>
          <p:grpSpPr bwMode="auto">
            <a:xfrm>
              <a:off x="5867398" y="3019926"/>
              <a:ext cx="535110" cy="256674"/>
              <a:chOff x="5179890" y="2867526"/>
              <a:chExt cx="535110" cy="256674"/>
            </a:xfrm>
          </p:grpSpPr>
          <p:grpSp>
            <p:nvGrpSpPr>
              <p:cNvPr id="15401" name="Group 18"/>
              <p:cNvGrpSpPr>
                <a:grpSpLocks noChangeAspect="1"/>
              </p:cNvGrpSpPr>
              <p:nvPr/>
            </p:nvGrpSpPr>
            <p:grpSpPr bwMode="auto">
              <a:xfrm>
                <a:off x="5547697" y="2931695"/>
                <a:ext cx="167303" cy="148389"/>
                <a:chOff x="3322" y="3840"/>
                <a:chExt cx="960" cy="960"/>
              </a:xfrm>
            </p:grpSpPr>
            <p:sp>
              <p:nvSpPr>
                <p:cNvPr id="15403" name="AutoShape 19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3322" y="3840"/>
                  <a:ext cx="960" cy="9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404" name="Rectangle 20"/>
                <p:cNvSpPr>
                  <a:spLocks noChangeArrowheads="1"/>
                </p:cNvSpPr>
                <p:nvPr/>
              </p:nvSpPr>
              <p:spPr bwMode="auto">
                <a:xfrm>
                  <a:off x="3322" y="3840"/>
                  <a:ext cx="960" cy="960"/>
                </a:xfrm>
                <a:prstGeom prst="rect">
                  <a:avLst/>
                </a:prstGeom>
                <a:solidFill>
                  <a:srgbClr val="FF99CC"/>
                </a:solidFill>
                <a:ln w="158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sp>
            <p:nvSpPr>
              <p:cNvPr id="15402" name="Rectangle 25"/>
              <p:cNvSpPr>
                <a:spLocks noChangeArrowheads="1"/>
              </p:cNvSpPr>
              <p:nvPr/>
            </p:nvSpPr>
            <p:spPr bwMode="auto">
              <a:xfrm>
                <a:off x="5179890" y="2867526"/>
                <a:ext cx="306510" cy="2566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en-GB" sz="1400">
                    <a:cs typeface="Times New Roman" pitchFamily="18" charset="0"/>
                  </a:rPr>
                  <a:t>5  </a:t>
                </a:r>
                <a:endParaRPr lang="en-GB" sz="1400"/>
              </a:p>
            </p:txBody>
          </p:sp>
        </p:grpSp>
      </p:grpSp>
      <p:pic>
        <p:nvPicPr>
          <p:cNvPr id="15395" name="Picture 6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400" y="4343400"/>
            <a:ext cx="7253288" cy="230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991600" cy="1143000"/>
          </a:xfrm>
        </p:spPr>
        <p:txBody>
          <a:bodyPr/>
          <a:lstStyle/>
          <a:p>
            <a:pPr eaLnBrk="1" hangingPunct="1"/>
            <a:r>
              <a:rPr lang="en-GB" smtClean="0"/>
              <a:t>5.9 Round-Robin Algorithm</a:t>
            </a:r>
            <a:endParaRPr lang="en-US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534400" cy="5715000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IE" sz="1800" dirty="0" smtClean="0">
                <a:solidFill>
                  <a:srgbClr val="FF0000"/>
                </a:solidFill>
              </a:rPr>
              <a:t>Principle</a:t>
            </a:r>
          </a:p>
          <a:p>
            <a:pPr marL="419100" indent="-419100" eaLnBrk="1" hangingPunct="1">
              <a:lnSpc>
                <a:spcPct val="90000"/>
              </a:lnSpc>
              <a:defRPr/>
            </a:pPr>
            <a:r>
              <a:rPr lang="en-IE" sz="1800" dirty="0" smtClean="0"/>
              <a:t>Assumes that all processes are equally important</a:t>
            </a:r>
          </a:p>
          <a:p>
            <a:pPr marL="419100" indent="-419100" eaLnBrk="1" hangingPunct="1">
              <a:lnSpc>
                <a:spcPct val="90000"/>
              </a:lnSpc>
              <a:defRPr/>
            </a:pPr>
            <a:r>
              <a:rPr lang="en-IE" sz="1800" dirty="0" smtClean="0"/>
              <a:t>Uses pre-emption based on clock</a:t>
            </a:r>
          </a:p>
          <a:p>
            <a:pPr marL="419100" indent="-419100" eaLnBrk="1" hangingPunct="1">
              <a:lnSpc>
                <a:spcPct val="90000"/>
              </a:lnSpc>
              <a:defRPr/>
            </a:pPr>
            <a:r>
              <a:rPr lang="en-IE" sz="1800" u="sng" dirty="0" smtClean="0"/>
              <a:t>Each process is assigned an equal time interval, (</a:t>
            </a:r>
            <a:r>
              <a:rPr lang="en-IE" sz="1800" i="1" u="sng" dirty="0" smtClean="0">
                <a:solidFill>
                  <a:srgbClr val="CC0000"/>
                </a:solidFill>
              </a:rPr>
              <a:t>quantum</a:t>
            </a:r>
            <a:r>
              <a:rPr lang="en-IE" sz="1800" u="sng" dirty="0" smtClean="0"/>
              <a:t>) in which it is allowed to run </a:t>
            </a:r>
          </a:p>
          <a:p>
            <a:pPr marL="419100" indent="-419100">
              <a:defRPr/>
            </a:pPr>
            <a:r>
              <a:rPr lang="en-IE" sz="1800" dirty="0" smtClean="0"/>
              <a:t>Each process that wants to run is put at the end of a Process Ready queue (FIFO principle is applied)</a:t>
            </a:r>
            <a:endParaRPr lang="en-IE" sz="1800" u="sng" dirty="0" smtClean="0"/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IE" sz="1800" dirty="0" smtClean="0">
                <a:solidFill>
                  <a:srgbClr val="FF0000"/>
                </a:solidFill>
              </a:rPr>
              <a:t>When the algorithm is activated ?</a:t>
            </a:r>
          </a:p>
          <a:p>
            <a:pPr marL="419100" indent="-419100" eaLnBrk="1" hangingPunct="1">
              <a:lnSpc>
                <a:spcPct val="90000"/>
              </a:lnSpc>
              <a:defRPr/>
            </a:pPr>
            <a:r>
              <a:rPr lang="en-IE" sz="1800" dirty="0" smtClean="0"/>
              <a:t>The current running process  has finished, and/or CPU is available </a:t>
            </a:r>
          </a:p>
          <a:p>
            <a:pPr marL="419100" indent="-419100" eaLnBrk="1" hangingPunct="1">
              <a:lnSpc>
                <a:spcPct val="90000"/>
              </a:lnSpc>
              <a:defRPr/>
            </a:pPr>
            <a:r>
              <a:rPr lang="en-IE" sz="1800" dirty="0" smtClean="0"/>
              <a:t>The quantum has expired for the current running process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IE" sz="1800" dirty="0" smtClean="0">
                <a:solidFill>
                  <a:srgbClr val="FF0000"/>
                </a:solidFill>
              </a:rPr>
              <a:t>Action taken by the algorithm </a:t>
            </a:r>
            <a:endParaRPr lang="en-IE" sz="1800" dirty="0" smtClean="0"/>
          </a:p>
          <a:p>
            <a:pPr marL="419100" indent="-419100" eaLnBrk="1" hangingPunct="1">
              <a:lnSpc>
                <a:spcPct val="90000"/>
              </a:lnSpc>
              <a:defRPr/>
            </a:pPr>
            <a:r>
              <a:rPr lang="en-IE" sz="1800" dirty="0" smtClean="0"/>
              <a:t>If the running process still needs to run, at the end of its quantum, the CPU is pre-empted and given to another ready process</a:t>
            </a:r>
          </a:p>
          <a:p>
            <a:pPr marL="419100" indent="-419100" eaLnBrk="1" hangingPunct="1">
              <a:lnSpc>
                <a:spcPct val="90000"/>
              </a:lnSpc>
              <a:defRPr/>
            </a:pPr>
            <a:r>
              <a:rPr lang="en-IE" sz="1800" dirty="0" smtClean="0"/>
              <a:t>The current process is put in a Ready queue and waits for another quantum, if still needs to run.</a:t>
            </a:r>
          </a:p>
          <a:p>
            <a:pPr marL="419100" indent="-419100">
              <a:defRPr/>
            </a:pPr>
            <a:r>
              <a:rPr lang="en-IE" sz="1800" dirty="0" smtClean="0"/>
              <a:t>The oldest process in the Ready queue (head of queue) is selected as the next process to run ( FIFO principle)</a:t>
            </a:r>
            <a:endParaRPr lang="en-IE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991600" cy="1143000"/>
          </a:xfrm>
        </p:spPr>
        <p:txBody>
          <a:bodyPr/>
          <a:lstStyle/>
          <a:p>
            <a:pPr eaLnBrk="1" hangingPunct="1"/>
            <a:r>
              <a:rPr lang="en-GB" smtClean="0"/>
              <a:t>5.9 Round-Robin Algorithm</a:t>
            </a:r>
            <a:endParaRPr lang="en-US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534400" cy="5715000"/>
          </a:xfrm>
        </p:spPr>
        <p:txBody>
          <a:bodyPr/>
          <a:lstStyle/>
          <a:p>
            <a:pPr marL="419100" indent="-419100" eaLnBrk="1" hangingPunct="1">
              <a:lnSpc>
                <a:spcPct val="90000"/>
              </a:lnSpc>
            </a:pPr>
            <a:r>
              <a:rPr lang="en-IE" sz="2000" smtClean="0"/>
              <a:t>Notes:</a:t>
            </a:r>
          </a:p>
          <a:p>
            <a:pPr marL="838200" lvl="1" indent="-381000" eaLnBrk="1" hangingPunct="1">
              <a:lnSpc>
                <a:spcPct val="90000"/>
              </a:lnSpc>
            </a:pPr>
            <a:r>
              <a:rPr lang="en-IE" sz="1800" smtClean="0"/>
              <a:t>A quantum = 10 - 100 ms or less</a:t>
            </a:r>
          </a:p>
          <a:p>
            <a:pPr marL="838200" lvl="1" indent="-381000" eaLnBrk="1" hangingPunct="1">
              <a:lnSpc>
                <a:spcPct val="90000"/>
              </a:lnSpc>
            </a:pPr>
            <a:r>
              <a:rPr lang="en-IE" sz="1800" i="1" smtClean="0"/>
              <a:t>small quantum: </a:t>
            </a:r>
            <a:r>
              <a:rPr lang="en-IE" sz="1800" smtClean="0"/>
              <a:t>too many process switches, increases switching overhead, lowers the CPU efficiency</a:t>
            </a:r>
            <a:endParaRPr lang="en-IE" sz="1800" i="1" smtClean="0"/>
          </a:p>
          <a:p>
            <a:pPr marL="838200" lvl="1" indent="-381000" eaLnBrk="1" hangingPunct="1">
              <a:lnSpc>
                <a:spcPct val="90000"/>
              </a:lnSpc>
            </a:pPr>
            <a:r>
              <a:rPr lang="en-IE" sz="1800" i="1" smtClean="0"/>
              <a:t>large quantum: </a:t>
            </a:r>
            <a:r>
              <a:rPr lang="en-IE" sz="1800" smtClean="0"/>
              <a:t>fewer process switches, increases CPU efficiency, possible poor response time</a:t>
            </a:r>
          </a:p>
          <a:p>
            <a:pPr marL="838200" lvl="1" indent="-381000" eaLnBrk="1" hangingPunct="1">
              <a:lnSpc>
                <a:spcPct val="90000"/>
              </a:lnSpc>
            </a:pPr>
            <a:r>
              <a:rPr lang="en-IE" sz="1800" smtClean="0"/>
              <a:t>There is a trade off between the scheduling efficiency and the overhead involved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991600" cy="1143000"/>
          </a:xfrm>
        </p:spPr>
        <p:txBody>
          <a:bodyPr/>
          <a:lstStyle/>
          <a:p>
            <a:pPr eaLnBrk="1" hangingPunct="1"/>
            <a:r>
              <a:rPr lang="en-GB" smtClean="0"/>
              <a:t>5.9 Round-Robin Algorithm</a:t>
            </a:r>
            <a:endParaRPr lang="en-US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382000" cy="2667000"/>
          </a:xfrm>
        </p:spPr>
        <p:txBody>
          <a:bodyPr/>
          <a:lstStyle/>
          <a:p>
            <a:pPr marL="419100" indent="-419100" eaLnBrk="1" hangingPunct="1"/>
            <a:endParaRPr lang="en-IE" smtClean="0"/>
          </a:p>
          <a:p>
            <a:pPr marL="419100" indent="-419100" eaLnBrk="1" hangingPunct="1"/>
            <a:r>
              <a:rPr lang="en-IE" smtClean="0"/>
              <a:t>Exemplification</a:t>
            </a:r>
          </a:p>
          <a:p>
            <a:pPr marL="419100" indent="-419100" eaLnBrk="1" hangingPunct="1"/>
            <a:r>
              <a:rPr lang="en-IE" smtClean="0"/>
              <a:t>Quantum = 2</a:t>
            </a:r>
          </a:p>
        </p:txBody>
      </p:sp>
      <p:grpSp>
        <p:nvGrpSpPr>
          <p:cNvPr id="18436" name="Group 4"/>
          <p:cNvGrpSpPr>
            <a:grpSpLocks/>
          </p:cNvGrpSpPr>
          <p:nvPr/>
        </p:nvGrpSpPr>
        <p:grpSpPr bwMode="auto">
          <a:xfrm>
            <a:off x="3810000" y="1676400"/>
            <a:ext cx="990600" cy="1447800"/>
            <a:chOff x="2736" y="1872"/>
            <a:chExt cx="624" cy="912"/>
          </a:xfrm>
        </p:grpSpPr>
        <p:grpSp>
          <p:nvGrpSpPr>
            <p:cNvPr id="18623" name="Group 5"/>
            <p:cNvGrpSpPr>
              <a:grpSpLocks noChangeAspect="1"/>
            </p:cNvGrpSpPr>
            <p:nvPr/>
          </p:nvGrpSpPr>
          <p:grpSpPr bwMode="auto">
            <a:xfrm>
              <a:off x="3229" y="1909"/>
              <a:ext cx="131" cy="111"/>
              <a:chOff x="3322" y="3840"/>
              <a:chExt cx="960" cy="960"/>
            </a:xfrm>
          </p:grpSpPr>
          <p:sp>
            <p:nvSpPr>
              <p:cNvPr id="18641" name="AutoShape 6"/>
              <p:cNvSpPr>
                <a:spLocks noChangeAspect="1" noChangeArrowheads="1" noTextEdit="1"/>
              </p:cNvSpPr>
              <p:nvPr/>
            </p:nvSpPr>
            <p:spPr bwMode="auto">
              <a:xfrm>
                <a:off x="3322" y="3840"/>
                <a:ext cx="960" cy="9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42" name="Rectangle 7"/>
              <p:cNvSpPr>
                <a:spLocks noChangeArrowheads="1"/>
              </p:cNvSpPr>
              <p:nvPr/>
            </p:nvSpPr>
            <p:spPr bwMode="auto">
              <a:xfrm>
                <a:off x="3322" y="3840"/>
                <a:ext cx="960" cy="960"/>
              </a:xfrm>
              <a:prstGeom prst="rect">
                <a:avLst/>
              </a:prstGeom>
              <a:solidFill>
                <a:srgbClr val="99CCFF"/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18624" name="Group 8"/>
            <p:cNvGrpSpPr>
              <a:grpSpLocks noChangeAspect="1"/>
            </p:cNvGrpSpPr>
            <p:nvPr/>
          </p:nvGrpSpPr>
          <p:grpSpPr bwMode="auto">
            <a:xfrm>
              <a:off x="3229" y="2079"/>
              <a:ext cx="131" cy="111"/>
              <a:chOff x="3322" y="3840"/>
              <a:chExt cx="960" cy="960"/>
            </a:xfrm>
          </p:grpSpPr>
          <p:sp>
            <p:nvSpPr>
              <p:cNvPr id="18639" name="AutoShape 9"/>
              <p:cNvSpPr>
                <a:spLocks noChangeAspect="1" noChangeArrowheads="1" noTextEdit="1"/>
              </p:cNvSpPr>
              <p:nvPr/>
            </p:nvSpPr>
            <p:spPr bwMode="auto">
              <a:xfrm>
                <a:off x="3322" y="3840"/>
                <a:ext cx="960" cy="9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40" name="Rectangle 10"/>
              <p:cNvSpPr>
                <a:spLocks noChangeArrowheads="1"/>
              </p:cNvSpPr>
              <p:nvPr/>
            </p:nvSpPr>
            <p:spPr bwMode="auto">
              <a:xfrm>
                <a:off x="3322" y="3840"/>
                <a:ext cx="960" cy="960"/>
              </a:xfrm>
              <a:prstGeom prst="rect">
                <a:avLst/>
              </a:prstGeom>
              <a:solidFill>
                <a:srgbClr val="FFCC99"/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18625" name="Group 11"/>
            <p:cNvGrpSpPr>
              <a:grpSpLocks noChangeAspect="1"/>
            </p:cNvGrpSpPr>
            <p:nvPr/>
          </p:nvGrpSpPr>
          <p:grpSpPr bwMode="auto">
            <a:xfrm>
              <a:off x="3229" y="2241"/>
              <a:ext cx="131" cy="111"/>
              <a:chOff x="3322" y="3840"/>
              <a:chExt cx="960" cy="960"/>
            </a:xfrm>
          </p:grpSpPr>
          <p:sp>
            <p:nvSpPr>
              <p:cNvPr id="18637" name="AutoShape 12"/>
              <p:cNvSpPr>
                <a:spLocks noChangeAspect="1" noChangeArrowheads="1" noTextEdit="1"/>
              </p:cNvSpPr>
              <p:nvPr/>
            </p:nvSpPr>
            <p:spPr bwMode="auto">
              <a:xfrm>
                <a:off x="3322" y="3840"/>
                <a:ext cx="960" cy="9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38" name="Rectangle 13"/>
              <p:cNvSpPr>
                <a:spLocks noChangeArrowheads="1"/>
              </p:cNvSpPr>
              <p:nvPr/>
            </p:nvSpPr>
            <p:spPr bwMode="auto">
              <a:xfrm>
                <a:off x="3322" y="3840"/>
                <a:ext cx="960" cy="960"/>
              </a:xfrm>
              <a:prstGeom prst="rect">
                <a:avLst/>
              </a:prstGeom>
              <a:solidFill>
                <a:srgbClr val="FFFF99"/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18626" name="Group 14"/>
            <p:cNvGrpSpPr>
              <a:grpSpLocks noChangeAspect="1"/>
            </p:cNvGrpSpPr>
            <p:nvPr/>
          </p:nvGrpSpPr>
          <p:grpSpPr bwMode="auto">
            <a:xfrm>
              <a:off x="3229" y="2432"/>
              <a:ext cx="131" cy="112"/>
              <a:chOff x="3322" y="3840"/>
              <a:chExt cx="960" cy="960"/>
            </a:xfrm>
          </p:grpSpPr>
          <p:sp>
            <p:nvSpPr>
              <p:cNvPr id="18635" name="AutoShape 15"/>
              <p:cNvSpPr>
                <a:spLocks noChangeAspect="1" noChangeArrowheads="1" noTextEdit="1"/>
              </p:cNvSpPr>
              <p:nvPr/>
            </p:nvSpPr>
            <p:spPr bwMode="auto">
              <a:xfrm>
                <a:off x="3322" y="3840"/>
                <a:ext cx="960" cy="9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36" name="Rectangle 16"/>
              <p:cNvSpPr>
                <a:spLocks noChangeArrowheads="1"/>
              </p:cNvSpPr>
              <p:nvPr/>
            </p:nvSpPr>
            <p:spPr bwMode="auto">
              <a:xfrm>
                <a:off x="3322" y="3840"/>
                <a:ext cx="960" cy="960"/>
              </a:xfrm>
              <a:prstGeom prst="rect">
                <a:avLst/>
              </a:prstGeom>
              <a:solidFill>
                <a:srgbClr val="66FF99"/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18627" name="Group 17"/>
            <p:cNvGrpSpPr>
              <a:grpSpLocks noChangeAspect="1"/>
            </p:cNvGrpSpPr>
            <p:nvPr/>
          </p:nvGrpSpPr>
          <p:grpSpPr bwMode="auto">
            <a:xfrm>
              <a:off x="3229" y="2640"/>
              <a:ext cx="131" cy="111"/>
              <a:chOff x="3322" y="3840"/>
              <a:chExt cx="960" cy="960"/>
            </a:xfrm>
          </p:grpSpPr>
          <p:sp>
            <p:nvSpPr>
              <p:cNvPr id="18633" name="AutoShape 18"/>
              <p:cNvSpPr>
                <a:spLocks noChangeAspect="1" noChangeArrowheads="1" noTextEdit="1"/>
              </p:cNvSpPr>
              <p:nvPr/>
            </p:nvSpPr>
            <p:spPr bwMode="auto">
              <a:xfrm>
                <a:off x="3322" y="3840"/>
                <a:ext cx="960" cy="9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34" name="Rectangle 19"/>
              <p:cNvSpPr>
                <a:spLocks noChangeArrowheads="1"/>
              </p:cNvSpPr>
              <p:nvPr/>
            </p:nvSpPr>
            <p:spPr bwMode="auto">
              <a:xfrm>
                <a:off x="3322" y="3840"/>
                <a:ext cx="960" cy="960"/>
              </a:xfrm>
              <a:prstGeom prst="rect">
                <a:avLst/>
              </a:prstGeom>
              <a:solidFill>
                <a:srgbClr val="FF99CC"/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18628" name="Rectangle 20"/>
            <p:cNvSpPr>
              <a:spLocks noChangeArrowheads="1"/>
            </p:cNvSpPr>
            <p:nvPr/>
          </p:nvSpPr>
          <p:spPr bwMode="auto">
            <a:xfrm>
              <a:off x="2749" y="1872"/>
              <a:ext cx="20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GB" sz="1400">
                  <a:cs typeface="Times New Roman" pitchFamily="18" charset="0"/>
                </a:rPr>
                <a:t>1  </a:t>
              </a:r>
              <a:endParaRPr lang="en-GB" sz="1400"/>
            </a:p>
          </p:txBody>
        </p:sp>
        <p:sp>
          <p:nvSpPr>
            <p:cNvPr id="18629" name="Rectangle 21"/>
            <p:cNvSpPr>
              <a:spLocks noChangeArrowheads="1"/>
            </p:cNvSpPr>
            <p:nvPr/>
          </p:nvSpPr>
          <p:spPr bwMode="auto">
            <a:xfrm>
              <a:off x="2749" y="2031"/>
              <a:ext cx="21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GB" sz="1400">
                  <a:cs typeface="Times New Roman" pitchFamily="18" charset="0"/>
                </a:rPr>
                <a:t>2  </a:t>
              </a:r>
              <a:endParaRPr lang="en-GB" sz="1400"/>
            </a:p>
          </p:txBody>
        </p:sp>
        <p:sp>
          <p:nvSpPr>
            <p:cNvPr id="18630" name="Rectangle 22"/>
            <p:cNvSpPr>
              <a:spLocks noChangeArrowheads="1"/>
            </p:cNvSpPr>
            <p:nvPr/>
          </p:nvSpPr>
          <p:spPr bwMode="auto">
            <a:xfrm>
              <a:off x="2749" y="2208"/>
              <a:ext cx="20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GB" sz="1400">
                  <a:cs typeface="Times New Roman" pitchFamily="18" charset="0"/>
                </a:rPr>
                <a:t>3  </a:t>
              </a:r>
              <a:endParaRPr lang="en-GB" sz="1400"/>
            </a:p>
          </p:txBody>
        </p:sp>
        <p:sp>
          <p:nvSpPr>
            <p:cNvPr id="18631" name="Rectangle 23"/>
            <p:cNvSpPr>
              <a:spLocks noChangeArrowheads="1"/>
            </p:cNvSpPr>
            <p:nvPr/>
          </p:nvSpPr>
          <p:spPr bwMode="auto">
            <a:xfrm>
              <a:off x="2749" y="2400"/>
              <a:ext cx="20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GB" sz="1400">
                  <a:cs typeface="Times New Roman" pitchFamily="18" charset="0"/>
                </a:rPr>
                <a:t>4  </a:t>
              </a:r>
              <a:endParaRPr lang="en-GB" sz="1400"/>
            </a:p>
          </p:txBody>
        </p:sp>
        <p:sp>
          <p:nvSpPr>
            <p:cNvPr id="18632" name="Rectangle 24"/>
            <p:cNvSpPr>
              <a:spLocks noChangeArrowheads="1"/>
            </p:cNvSpPr>
            <p:nvPr/>
          </p:nvSpPr>
          <p:spPr bwMode="auto">
            <a:xfrm>
              <a:off x="2736" y="2592"/>
              <a:ext cx="24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GB" sz="1400">
                  <a:cs typeface="Times New Roman" pitchFamily="18" charset="0"/>
                </a:rPr>
                <a:t>5  </a:t>
              </a:r>
              <a:endParaRPr lang="en-GB" sz="1400"/>
            </a:p>
          </p:txBody>
        </p:sp>
      </p:grpSp>
      <p:graphicFrame>
        <p:nvGraphicFramePr>
          <p:cNvPr id="75801" name="Group 25"/>
          <p:cNvGraphicFramePr>
            <a:graphicFrameLocks noGrp="1"/>
          </p:cNvGraphicFramePr>
          <p:nvPr/>
        </p:nvGraphicFramePr>
        <p:xfrm>
          <a:off x="3657600" y="1295400"/>
          <a:ext cx="5319713" cy="1831976"/>
        </p:xfrm>
        <a:graphic>
          <a:graphicData uri="http://schemas.openxmlformats.org/drawingml/2006/table">
            <a:tbl>
              <a:tblPr/>
              <a:tblGrid>
                <a:gridCol w="1773238"/>
                <a:gridCol w="1773237"/>
                <a:gridCol w="1773238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Process</a:t>
                      </a:r>
                      <a:endParaRPr kumimoji="0" lang="en-GB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Arrival Time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Service Time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3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6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4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4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6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7</a:t>
                      </a:r>
                      <a:endParaRPr kumimoji="0" lang="en-GB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8</a:t>
                      </a:r>
                      <a:endParaRPr kumimoji="0" lang="en-GB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</a:t>
                      </a:r>
                      <a:endParaRPr kumimoji="0" lang="en-GB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8467" name="Group 494"/>
          <p:cNvGrpSpPr>
            <a:grpSpLocks/>
          </p:cNvGrpSpPr>
          <p:nvPr/>
        </p:nvGrpSpPr>
        <p:grpSpPr bwMode="auto">
          <a:xfrm>
            <a:off x="152400" y="3581400"/>
            <a:ext cx="8843963" cy="2895600"/>
            <a:chOff x="152400" y="914400"/>
            <a:chExt cx="8843963" cy="2895600"/>
          </a:xfrm>
        </p:grpSpPr>
        <p:sp>
          <p:nvSpPr>
            <p:cNvPr id="496" name="Line 108"/>
            <p:cNvSpPr>
              <a:spLocks noChangeShapeType="1"/>
            </p:cNvSpPr>
            <p:nvPr/>
          </p:nvSpPr>
          <p:spPr bwMode="auto">
            <a:xfrm>
              <a:off x="8610600" y="1828800"/>
              <a:ext cx="0" cy="1905000"/>
            </a:xfrm>
            <a:prstGeom prst="line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497" name="Line 108"/>
            <p:cNvSpPr>
              <a:spLocks noChangeShapeType="1"/>
            </p:cNvSpPr>
            <p:nvPr/>
          </p:nvSpPr>
          <p:spPr bwMode="auto">
            <a:xfrm>
              <a:off x="8229600" y="1828800"/>
              <a:ext cx="0" cy="1905000"/>
            </a:xfrm>
            <a:prstGeom prst="line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498" name="Line 108"/>
            <p:cNvSpPr>
              <a:spLocks noChangeShapeType="1"/>
            </p:cNvSpPr>
            <p:nvPr/>
          </p:nvSpPr>
          <p:spPr bwMode="auto">
            <a:xfrm>
              <a:off x="7848600" y="1828800"/>
              <a:ext cx="0" cy="1905000"/>
            </a:xfrm>
            <a:prstGeom prst="line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499" name="Line 108"/>
            <p:cNvSpPr>
              <a:spLocks noChangeShapeType="1"/>
            </p:cNvSpPr>
            <p:nvPr/>
          </p:nvSpPr>
          <p:spPr bwMode="auto">
            <a:xfrm>
              <a:off x="7467600" y="1828800"/>
              <a:ext cx="0" cy="1905000"/>
            </a:xfrm>
            <a:prstGeom prst="line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500" name="Line 108"/>
            <p:cNvSpPr>
              <a:spLocks noChangeShapeType="1"/>
            </p:cNvSpPr>
            <p:nvPr/>
          </p:nvSpPr>
          <p:spPr bwMode="auto">
            <a:xfrm>
              <a:off x="6705600" y="1828800"/>
              <a:ext cx="0" cy="1905000"/>
            </a:xfrm>
            <a:prstGeom prst="line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501" name="Line 108"/>
            <p:cNvSpPr>
              <a:spLocks noChangeShapeType="1"/>
            </p:cNvSpPr>
            <p:nvPr/>
          </p:nvSpPr>
          <p:spPr bwMode="auto">
            <a:xfrm>
              <a:off x="5943600" y="1828800"/>
              <a:ext cx="0" cy="1905000"/>
            </a:xfrm>
            <a:prstGeom prst="line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502" name="Line 108"/>
            <p:cNvSpPr>
              <a:spLocks noChangeShapeType="1"/>
            </p:cNvSpPr>
            <p:nvPr/>
          </p:nvSpPr>
          <p:spPr bwMode="auto">
            <a:xfrm>
              <a:off x="5181600" y="1828800"/>
              <a:ext cx="0" cy="1905000"/>
            </a:xfrm>
            <a:prstGeom prst="line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503" name="Line 108"/>
            <p:cNvSpPr>
              <a:spLocks noChangeShapeType="1"/>
            </p:cNvSpPr>
            <p:nvPr/>
          </p:nvSpPr>
          <p:spPr bwMode="auto">
            <a:xfrm>
              <a:off x="4419600" y="1828800"/>
              <a:ext cx="0" cy="1905000"/>
            </a:xfrm>
            <a:prstGeom prst="line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504" name="Line 108"/>
            <p:cNvSpPr>
              <a:spLocks noChangeShapeType="1"/>
            </p:cNvSpPr>
            <p:nvPr/>
          </p:nvSpPr>
          <p:spPr bwMode="auto">
            <a:xfrm>
              <a:off x="3657600" y="1828800"/>
              <a:ext cx="0" cy="1905000"/>
            </a:xfrm>
            <a:prstGeom prst="line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505" name="Line 108"/>
            <p:cNvSpPr>
              <a:spLocks noChangeShapeType="1"/>
            </p:cNvSpPr>
            <p:nvPr/>
          </p:nvSpPr>
          <p:spPr bwMode="auto">
            <a:xfrm>
              <a:off x="2895600" y="1828800"/>
              <a:ext cx="0" cy="1905000"/>
            </a:xfrm>
            <a:prstGeom prst="line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506" name="Line 108"/>
            <p:cNvSpPr>
              <a:spLocks noChangeShapeType="1"/>
            </p:cNvSpPr>
            <p:nvPr/>
          </p:nvSpPr>
          <p:spPr bwMode="auto">
            <a:xfrm>
              <a:off x="1752600" y="1828800"/>
              <a:ext cx="0" cy="1905000"/>
            </a:xfrm>
            <a:prstGeom prst="line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507" name="Line 108"/>
            <p:cNvSpPr>
              <a:spLocks noChangeShapeType="1"/>
            </p:cNvSpPr>
            <p:nvPr/>
          </p:nvSpPr>
          <p:spPr bwMode="auto">
            <a:xfrm>
              <a:off x="990600" y="1828800"/>
              <a:ext cx="0" cy="1905000"/>
            </a:xfrm>
            <a:prstGeom prst="line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18480" name="Text Box 7"/>
            <p:cNvSpPr txBox="1">
              <a:spLocks noChangeArrowheads="1"/>
            </p:cNvSpPr>
            <p:nvPr/>
          </p:nvSpPr>
          <p:spPr bwMode="auto">
            <a:xfrm>
              <a:off x="2535382" y="914400"/>
              <a:ext cx="411480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b="1"/>
                <a:t>Round-Robin</a:t>
              </a:r>
            </a:p>
          </p:txBody>
        </p:sp>
        <p:grpSp>
          <p:nvGrpSpPr>
            <p:cNvPr id="18481" name="Group 9"/>
            <p:cNvGrpSpPr>
              <a:grpSpLocks/>
            </p:cNvGrpSpPr>
            <p:nvPr/>
          </p:nvGrpSpPr>
          <p:grpSpPr bwMode="auto">
            <a:xfrm>
              <a:off x="609600" y="1443038"/>
              <a:ext cx="385763" cy="384175"/>
              <a:chOff x="765" y="719"/>
              <a:chExt cx="243" cy="242"/>
            </a:xfrm>
          </p:grpSpPr>
          <p:sp>
            <p:nvSpPr>
              <p:cNvPr id="18621" name="Line 10"/>
              <p:cNvSpPr>
                <a:spLocks noChangeShapeType="1"/>
              </p:cNvSpPr>
              <p:nvPr/>
            </p:nvSpPr>
            <p:spPr bwMode="auto">
              <a:xfrm>
                <a:off x="765" y="719"/>
                <a:ext cx="0" cy="24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22" name="Line 11"/>
              <p:cNvSpPr>
                <a:spLocks noChangeShapeType="1"/>
              </p:cNvSpPr>
              <p:nvPr/>
            </p:nvSpPr>
            <p:spPr bwMode="auto">
              <a:xfrm>
                <a:off x="768" y="960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8482" name="Group 12"/>
            <p:cNvGrpSpPr>
              <a:grpSpLocks/>
            </p:cNvGrpSpPr>
            <p:nvPr/>
          </p:nvGrpSpPr>
          <p:grpSpPr bwMode="auto">
            <a:xfrm>
              <a:off x="995363" y="1444625"/>
              <a:ext cx="385762" cy="384175"/>
              <a:chOff x="765" y="719"/>
              <a:chExt cx="243" cy="242"/>
            </a:xfrm>
          </p:grpSpPr>
          <p:sp>
            <p:nvSpPr>
              <p:cNvPr id="18619" name="Line 13"/>
              <p:cNvSpPr>
                <a:spLocks noChangeShapeType="1"/>
              </p:cNvSpPr>
              <p:nvPr/>
            </p:nvSpPr>
            <p:spPr bwMode="auto">
              <a:xfrm>
                <a:off x="765" y="719"/>
                <a:ext cx="0" cy="24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20" name="Line 14"/>
              <p:cNvSpPr>
                <a:spLocks noChangeShapeType="1"/>
              </p:cNvSpPr>
              <p:nvPr/>
            </p:nvSpPr>
            <p:spPr bwMode="auto">
              <a:xfrm>
                <a:off x="768" y="960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8483" name="Group 15"/>
            <p:cNvGrpSpPr>
              <a:grpSpLocks/>
            </p:cNvGrpSpPr>
            <p:nvPr/>
          </p:nvGrpSpPr>
          <p:grpSpPr bwMode="auto">
            <a:xfrm>
              <a:off x="1376363" y="1444625"/>
              <a:ext cx="385762" cy="384175"/>
              <a:chOff x="765" y="719"/>
              <a:chExt cx="243" cy="242"/>
            </a:xfrm>
          </p:grpSpPr>
          <p:sp>
            <p:nvSpPr>
              <p:cNvPr id="18617" name="Line 16"/>
              <p:cNvSpPr>
                <a:spLocks noChangeShapeType="1"/>
              </p:cNvSpPr>
              <p:nvPr/>
            </p:nvSpPr>
            <p:spPr bwMode="auto">
              <a:xfrm>
                <a:off x="765" y="719"/>
                <a:ext cx="0" cy="24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18" name="Line 17"/>
              <p:cNvSpPr>
                <a:spLocks noChangeShapeType="1"/>
              </p:cNvSpPr>
              <p:nvPr/>
            </p:nvSpPr>
            <p:spPr bwMode="auto">
              <a:xfrm>
                <a:off x="768" y="960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8484" name="Group 18"/>
            <p:cNvGrpSpPr>
              <a:grpSpLocks/>
            </p:cNvGrpSpPr>
            <p:nvPr/>
          </p:nvGrpSpPr>
          <p:grpSpPr bwMode="auto">
            <a:xfrm>
              <a:off x="1757363" y="1444625"/>
              <a:ext cx="385762" cy="384175"/>
              <a:chOff x="765" y="719"/>
              <a:chExt cx="243" cy="242"/>
            </a:xfrm>
          </p:grpSpPr>
          <p:sp>
            <p:nvSpPr>
              <p:cNvPr id="18615" name="Line 19"/>
              <p:cNvSpPr>
                <a:spLocks noChangeShapeType="1"/>
              </p:cNvSpPr>
              <p:nvPr/>
            </p:nvSpPr>
            <p:spPr bwMode="auto">
              <a:xfrm>
                <a:off x="765" y="719"/>
                <a:ext cx="0" cy="24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16" name="Line 20"/>
              <p:cNvSpPr>
                <a:spLocks noChangeShapeType="1"/>
              </p:cNvSpPr>
              <p:nvPr/>
            </p:nvSpPr>
            <p:spPr bwMode="auto">
              <a:xfrm>
                <a:off x="768" y="960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8485" name="Group 21"/>
            <p:cNvGrpSpPr>
              <a:grpSpLocks/>
            </p:cNvGrpSpPr>
            <p:nvPr/>
          </p:nvGrpSpPr>
          <p:grpSpPr bwMode="auto">
            <a:xfrm>
              <a:off x="2138363" y="1444625"/>
              <a:ext cx="385762" cy="384175"/>
              <a:chOff x="765" y="719"/>
              <a:chExt cx="243" cy="242"/>
            </a:xfrm>
          </p:grpSpPr>
          <p:sp>
            <p:nvSpPr>
              <p:cNvPr id="18613" name="Line 22"/>
              <p:cNvSpPr>
                <a:spLocks noChangeShapeType="1"/>
              </p:cNvSpPr>
              <p:nvPr/>
            </p:nvSpPr>
            <p:spPr bwMode="auto">
              <a:xfrm>
                <a:off x="765" y="719"/>
                <a:ext cx="0" cy="24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14" name="Line 23"/>
              <p:cNvSpPr>
                <a:spLocks noChangeShapeType="1"/>
              </p:cNvSpPr>
              <p:nvPr/>
            </p:nvSpPr>
            <p:spPr bwMode="auto">
              <a:xfrm>
                <a:off x="768" y="960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8486" name="Group 24"/>
            <p:cNvGrpSpPr>
              <a:grpSpLocks/>
            </p:cNvGrpSpPr>
            <p:nvPr/>
          </p:nvGrpSpPr>
          <p:grpSpPr bwMode="auto">
            <a:xfrm>
              <a:off x="2519363" y="1444625"/>
              <a:ext cx="385762" cy="384175"/>
              <a:chOff x="765" y="719"/>
              <a:chExt cx="243" cy="242"/>
            </a:xfrm>
          </p:grpSpPr>
          <p:sp>
            <p:nvSpPr>
              <p:cNvPr id="18611" name="Line 25"/>
              <p:cNvSpPr>
                <a:spLocks noChangeShapeType="1"/>
              </p:cNvSpPr>
              <p:nvPr/>
            </p:nvSpPr>
            <p:spPr bwMode="auto">
              <a:xfrm>
                <a:off x="765" y="719"/>
                <a:ext cx="0" cy="24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12" name="Line 26"/>
              <p:cNvSpPr>
                <a:spLocks noChangeShapeType="1"/>
              </p:cNvSpPr>
              <p:nvPr/>
            </p:nvSpPr>
            <p:spPr bwMode="auto">
              <a:xfrm>
                <a:off x="768" y="960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8487" name="Group 27"/>
            <p:cNvGrpSpPr>
              <a:grpSpLocks/>
            </p:cNvGrpSpPr>
            <p:nvPr/>
          </p:nvGrpSpPr>
          <p:grpSpPr bwMode="auto">
            <a:xfrm>
              <a:off x="2900363" y="1444625"/>
              <a:ext cx="385762" cy="384175"/>
              <a:chOff x="765" y="719"/>
              <a:chExt cx="243" cy="242"/>
            </a:xfrm>
          </p:grpSpPr>
          <p:sp>
            <p:nvSpPr>
              <p:cNvPr id="18609" name="Line 28"/>
              <p:cNvSpPr>
                <a:spLocks noChangeShapeType="1"/>
              </p:cNvSpPr>
              <p:nvPr/>
            </p:nvSpPr>
            <p:spPr bwMode="auto">
              <a:xfrm>
                <a:off x="765" y="719"/>
                <a:ext cx="0" cy="24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10" name="Line 29"/>
              <p:cNvSpPr>
                <a:spLocks noChangeShapeType="1"/>
              </p:cNvSpPr>
              <p:nvPr/>
            </p:nvSpPr>
            <p:spPr bwMode="auto">
              <a:xfrm>
                <a:off x="768" y="960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8488" name="Group 30"/>
            <p:cNvGrpSpPr>
              <a:grpSpLocks/>
            </p:cNvGrpSpPr>
            <p:nvPr/>
          </p:nvGrpSpPr>
          <p:grpSpPr bwMode="auto">
            <a:xfrm>
              <a:off x="3281363" y="1444625"/>
              <a:ext cx="385762" cy="384175"/>
              <a:chOff x="765" y="719"/>
              <a:chExt cx="243" cy="242"/>
            </a:xfrm>
          </p:grpSpPr>
          <p:sp>
            <p:nvSpPr>
              <p:cNvPr id="18607" name="Line 31"/>
              <p:cNvSpPr>
                <a:spLocks noChangeShapeType="1"/>
              </p:cNvSpPr>
              <p:nvPr/>
            </p:nvSpPr>
            <p:spPr bwMode="auto">
              <a:xfrm>
                <a:off x="765" y="719"/>
                <a:ext cx="0" cy="24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08" name="Line 32"/>
              <p:cNvSpPr>
                <a:spLocks noChangeShapeType="1"/>
              </p:cNvSpPr>
              <p:nvPr/>
            </p:nvSpPr>
            <p:spPr bwMode="auto">
              <a:xfrm>
                <a:off x="768" y="960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8489" name="Group 33"/>
            <p:cNvGrpSpPr>
              <a:grpSpLocks/>
            </p:cNvGrpSpPr>
            <p:nvPr/>
          </p:nvGrpSpPr>
          <p:grpSpPr bwMode="auto">
            <a:xfrm>
              <a:off x="3662363" y="1444625"/>
              <a:ext cx="385762" cy="384175"/>
              <a:chOff x="765" y="719"/>
              <a:chExt cx="243" cy="242"/>
            </a:xfrm>
          </p:grpSpPr>
          <p:sp>
            <p:nvSpPr>
              <p:cNvPr id="18605" name="Line 34"/>
              <p:cNvSpPr>
                <a:spLocks noChangeShapeType="1"/>
              </p:cNvSpPr>
              <p:nvPr/>
            </p:nvSpPr>
            <p:spPr bwMode="auto">
              <a:xfrm>
                <a:off x="765" y="719"/>
                <a:ext cx="0" cy="24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06" name="Line 35"/>
              <p:cNvSpPr>
                <a:spLocks noChangeShapeType="1"/>
              </p:cNvSpPr>
              <p:nvPr/>
            </p:nvSpPr>
            <p:spPr bwMode="auto">
              <a:xfrm>
                <a:off x="768" y="960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8490" name="Group 36"/>
            <p:cNvGrpSpPr>
              <a:grpSpLocks/>
            </p:cNvGrpSpPr>
            <p:nvPr/>
          </p:nvGrpSpPr>
          <p:grpSpPr bwMode="auto">
            <a:xfrm>
              <a:off x="4043363" y="1444625"/>
              <a:ext cx="385762" cy="384175"/>
              <a:chOff x="765" y="719"/>
              <a:chExt cx="243" cy="242"/>
            </a:xfrm>
          </p:grpSpPr>
          <p:sp>
            <p:nvSpPr>
              <p:cNvPr id="18603" name="Line 37"/>
              <p:cNvSpPr>
                <a:spLocks noChangeShapeType="1"/>
              </p:cNvSpPr>
              <p:nvPr/>
            </p:nvSpPr>
            <p:spPr bwMode="auto">
              <a:xfrm>
                <a:off x="765" y="719"/>
                <a:ext cx="0" cy="24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04" name="Line 38"/>
              <p:cNvSpPr>
                <a:spLocks noChangeShapeType="1"/>
              </p:cNvSpPr>
              <p:nvPr/>
            </p:nvSpPr>
            <p:spPr bwMode="auto">
              <a:xfrm>
                <a:off x="768" y="960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8491" name="Group 39"/>
            <p:cNvGrpSpPr>
              <a:grpSpLocks/>
            </p:cNvGrpSpPr>
            <p:nvPr/>
          </p:nvGrpSpPr>
          <p:grpSpPr bwMode="auto">
            <a:xfrm>
              <a:off x="4424363" y="1444625"/>
              <a:ext cx="385762" cy="384175"/>
              <a:chOff x="765" y="719"/>
              <a:chExt cx="243" cy="242"/>
            </a:xfrm>
          </p:grpSpPr>
          <p:sp>
            <p:nvSpPr>
              <p:cNvPr id="18601" name="Line 40"/>
              <p:cNvSpPr>
                <a:spLocks noChangeShapeType="1"/>
              </p:cNvSpPr>
              <p:nvPr/>
            </p:nvSpPr>
            <p:spPr bwMode="auto">
              <a:xfrm>
                <a:off x="765" y="719"/>
                <a:ext cx="0" cy="24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02" name="Line 41"/>
              <p:cNvSpPr>
                <a:spLocks noChangeShapeType="1"/>
              </p:cNvSpPr>
              <p:nvPr/>
            </p:nvSpPr>
            <p:spPr bwMode="auto">
              <a:xfrm>
                <a:off x="768" y="960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8492" name="Group 42"/>
            <p:cNvGrpSpPr>
              <a:grpSpLocks/>
            </p:cNvGrpSpPr>
            <p:nvPr/>
          </p:nvGrpSpPr>
          <p:grpSpPr bwMode="auto">
            <a:xfrm>
              <a:off x="4805363" y="1443038"/>
              <a:ext cx="385762" cy="384175"/>
              <a:chOff x="765" y="719"/>
              <a:chExt cx="243" cy="242"/>
            </a:xfrm>
          </p:grpSpPr>
          <p:sp>
            <p:nvSpPr>
              <p:cNvPr id="18599" name="Line 43"/>
              <p:cNvSpPr>
                <a:spLocks noChangeShapeType="1"/>
              </p:cNvSpPr>
              <p:nvPr/>
            </p:nvSpPr>
            <p:spPr bwMode="auto">
              <a:xfrm>
                <a:off x="765" y="719"/>
                <a:ext cx="0" cy="24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00" name="Line 44"/>
              <p:cNvSpPr>
                <a:spLocks noChangeShapeType="1"/>
              </p:cNvSpPr>
              <p:nvPr/>
            </p:nvSpPr>
            <p:spPr bwMode="auto">
              <a:xfrm>
                <a:off x="768" y="960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8493" name="Group 45"/>
            <p:cNvGrpSpPr>
              <a:grpSpLocks/>
            </p:cNvGrpSpPr>
            <p:nvPr/>
          </p:nvGrpSpPr>
          <p:grpSpPr bwMode="auto">
            <a:xfrm>
              <a:off x="5191125" y="1444625"/>
              <a:ext cx="385763" cy="384175"/>
              <a:chOff x="765" y="719"/>
              <a:chExt cx="243" cy="242"/>
            </a:xfrm>
          </p:grpSpPr>
          <p:sp>
            <p:nvSpPr>
              <p:cNvPr id="18597" name="Line 46"/>
              <p:cNvSpPr>
                <a:spLocks noChangeShapeType="1"/>
              </p:cNvSpPr>
              <p:nvPr/>
            </p:nvSpPr>
            <p:spPr bwMode="auto">
              <a:xfrm>
                <a:off x="765" y="719"/>
                <a:ext cx="0" cy="24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98" name="Line 47"/>
              <p:cNvSpPr>
                <a:spLocks noChangeShapeType="1"/>
              </p:cNvSpPr>
              <p:nvPr/>
            </p:nvSpPr>
            <p:spPr bwMode="auto">
              <a:xfrm>
                <a:off x="768" y="960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8494" name="Group 48"/>
            <p:cNvGrpSpPr>
              <a:grpSpLocks/>
            </p:cNvGrpSpPr>
            <p:nvPr/>
          </p:nvGrpSpPr>
          <p:grpSpPr bwMode="auto">
            <a:xfrm>
              <a:off x="5572125" y="1444625"/>
              <a:ext cx="385763" cy="384175"/>
              <a:chOff x="765" y="719"/>
              <a:chExt cx="243" cy="242"/>
            </a:xfrm>
          </p:grpSpPr>
          <p:sp>
            <p:nvSpPr>
              <p:cNvPr id="18595" name="Line 49"/>
              <p:cNvSpPr>
                <a:spLocks noChangeShapeType="1"/>
              </p:cNvSpPr>
              <p:nvPr/>
            </p:nvSpPr>
            <p:spPr bwMode="auto">
              <a:xfrm>
                <a:off x="765" y="719"/>
                <a:ext cx="0" cy="24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96" name="Line 50"/>
              <p:cNvSpPr>
                <a:spLocks noChangeShapeType="1"/>
              </p:cNvSpPr>
              <p:nvPr/>
            </p:nvSpPr>
            <p:spPr bwMode="auto">
              <a:xfrm>
                <a:off x="768" y="960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8495" name="Group 51"/>
            <p:cNvGrpSpPr>
              <a:grpSpLocks/>
            </p:cNvGrpSpPr>
            <p:nvPr/>
          </p:nvGrpSpPr>
          <p:grpSpPr bwMode="auto">
            <a:xfrm>
              <a:off x="5953125" y="1444625"/>
              <a:ext cx="385763" cy="384175"/>
              <a:chOff x="765" y="719"/>
              <a:chExt cx="243" cy="242"/>
            </a:xfrm>
          </p:grpSpPr>
          <p:sp>
            <p:nvSpPr>
              <p:cNvPr id="18593" name="Line 52"/>
              <p:cNvSpPr>
                <a:spLocks noChangeShapeType="1"/>
              </p:cNvSpPr>
              <p:nvPr/>
            </p:nvSpPr>
            <p:spPr bwMode="auto">
              <a:xfrm>
                <a:off x="765" y="719"/>
                <a:ext cx="0" cy="24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94" name="Line 53"/>
              <p:cNvSpPr>
                <a:spLocks noChangeShapeType="1"/>
              </p:cNvSpPr>
              <p:nvPr/>
            </p:nvSpPr>
            <p:spPr bwMode="auto">
              <a:xfrm>
                <a:off x="768" y="960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8496" name="Group 54"/>
            <p:cNvGrpSpPr>
              <a:grpSpLocks/>
            </p:cNvGrpSpPr>
            <p:nvPr/>
          </p:nvGrpSpPr>
          <p:grpSpPr bwMode="auto">
            <a:xfrm>
              <a:off x="6334125" y="1444625"/>
              <a:ext cx="385763" cy="384175"/>
              <a:chOff x="765" y="719"/>
              <a:chExt cx="243" cy="242"/>
            </a:xfrm>
          </p:grpSpPr>
          <p:sp>
            <p:nvSpPr>
              <p:cNvPr id="18591" name="Line 55"/>
              <p:cNvSpPr>
                <a:spLocks noChangeShapeType="1"/>
              </p:cNvSpPr>
              <p:nvPr/>
            </p:nvSpPr>
            <p:spPr bwMode="auto">
              <a:xfrm>
                <a:off x="765" y="719"/>
                <a:ext cx="0" cy="24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92" name="Line 56"/>
              <p:cNvSpPr>
                <a:spLocks noChangeShapeType="1"/>
              </p:cNvSpPr>
              <p:nvPr/>
            </p:nvSpPr>
            <p:spPr bwMode="auto">
              <a:xfrm>
                <a:off x="768" y="960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8497" name="Group 57"/>
            <p:cNvGrpSpPr>
              <a:grpSpLocks/>
            </p:cNvGrpSpPr>
            <p:nvPr/>
          </p:nvGrpSpPr>
          <p:grpSpPr bwMode="auto">
            <a:xfrm>
              <a:off x="6715125" y="1444625"/>
              <a:ext cx="385763" cy="384175"/>
              <a:chOff x="765" y="719"/>
              <a:chExt cx="243" cy="242"/>
            </a:xfrm>
          </p:grpSpPr>
          <p:sp>
            <p:nvSpPr>
              <p:cNvPr id="18589" name="Line 58"/>
              <p:cNvSpPr>
                <a:spLocks noChangeShapeType="1"/>
              </p:cNvSpPr>
              <p:nvPr/>
            </p:nvSpPr>
            <p:spPr bwMode="auto">
              <a:xfrm>
                <a:off x="765" y="719"/>
                <a:ext cx="0" cy="24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90" name="Line 59"/>
              <p:cNvSpPr>
                <a:spLocks noChangeShapeType="1"/>
              </p:cNvSpPr>
              <p:nvPr/>
            </p:nvSpPr>
            <p:spPr bwMode="auto">
              <a:xfrm>
                <a:off x="768" y="960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8498" name="Group 60"/>
            <p:cNvGrpSpPr>
              <a:grpSpLocks/>
            </p:cNvGrpSpPr>
            <p:nvPr/>
          </p:nvGrpSpPr>
          <p:grpSpPr bwMode="auto">
            <a:xfrm>
              <a:off x="7096125" y="1444625"/>
              <a:ext cx="385763" cy="384175"/>
              <a:chOff x="765" y="719"/>
              <a:chExt cx="243" cy="242"/>
            </a:xfrm>
          </p:grpSpPr>
          <p:sp>
            <p:nvSpPr>
              <p:cNvPr id="18587" name="Line 61"/>
              <p:cNvSpPr>
                <a:spLocks noChangeShapeType="1"/>
              </p:cNvSpPr>
              <p:nvPr/>
            </p:nvSpPr>
            <p:spPr bwMode="auto">
              <a:xfrm>
                <a:off x="765" y="719"/>
                <a:ext cx="0" cy="24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88" name="Line 62"/>
              <p:cNvSpPr>
                <a:spLocks noChangeShapeType="1"/>
              </p:cNvSpPr>
              <p:nvPr/>
            </p:nvSpPr>
            <p:spPr bwMode="auto">
              <a:xfrm>
                <a:off x="768" y="960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8499" name="Group 63"/>
            <p:cNvGrpSpPr>
              <a:grpSpLocks/>
            </p:cNvGrpSpPr>
            <p:nvPr/>
          </p:nvGrpSpPr>
          <p:grpSpPr bwMode="auto">
            <a:xfrm>
              <a:off x="7477125" y="1444625"/>
              <a:ext cx="385763" cy="384175"/>
              <a:chOff x="765" y="719"/>
              <a:chExt cx="243" cy="242"/>
            </a:xfrm>
          </p:grpSpPr>
          <p:sp>
            <p:nvSpPr>
              <p:cNvPr id="18585" name="Line 64"/>
              <p:cNvSpPr>
                <a:spLocks noChangeShapeType="1"/>
              </p:cNvSpPr>
              <p:nvPr/>
            </p:nvSpPr>
            <p:spPr bwMode="auto">
              <a:xfrm>
                <a:off x="765" y="719"/>
                <a:ext cx="0" cy="24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86" name="Line 65"/>
              <p:cNvSpPr>
                <a:spLocks noChangeShapeType="1"/>
              </p:cNvSpPr>
              <p:nvPr/>
            </p:nvSpPr>
            <p:spPr bwMode="auto">
              <a:xfrm>
                <a:off x="768" y="960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8500" name="Group 66"/>
            <p:cNvGrpSpPr>
              <a:grpSpLocks/>
            </p:cNvGrpSpPr>
            <p:nvPr/>
          </p:nvGrpSpPr>
          <p:grpSpPr bwMode="auto">
            <a:xfrm>
              <a:off x="7858125" y="1444625"/>
              <a:ext cx="385763" cy="384175"/>
              <a:chOff x="765" y="719"/>
              <a:chExt cx="243" cy="242"/>
            </a:xfrm>
          </p:grpSpPr>
          <p:sp>
            <p:nvSpPr>
              <p:cNvPr id="18583" name="Line 67"/>
              <p:cNvSpPr>
                <a:spLocks noChangeShapeType="1"/>
              </p:cNvSpPr>
              <p:nvPr/>
            </p:nvSpPr>
            <p:spPr bwMode="auto">
              <a:xfrm>
                <a:off x="765" y="719"/>
                <a:ext cx="0" cy="24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84" name="Line 68"/>
              <p:cNvSpPr>
                <a:spLocks noChangeShapeType="1"/>
              </p:cNvSpPr>
              <p:nvPr/>
            </p:nvSpPr>
            <p:spPr bwMode="auto">
              <a:xfrm>
                <a:off x="768" y="960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8501" name="Line 69"/>
            <p:cNvSpPr>
              <a:spLocks noChangeShapeType="1"/>
            </p:cNvSpPr>
            <p:nvPr/>
          </p:nvSpPr>
          <p:spPr bwMode="auto">
            <a:xfrm>
              <a:off x="8239125" y="1444625"/>
              <a:ext cx="0" cy="3841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02" name="Text Box 70"/>
            <p:cNvSpPr txBox="1">
              <a:spLocks noChangeArrowheads="1"/>
            </p:cNvSpPr>
            <p:nvPr/>
          </p:nvSpPr>
          <p:spPr bwMode="auto">
            <a:xfrm>
              <a:off x="457200" y="1477963"/>
              <a:ext cx="152400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b="1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18503" name="Text Box 71"/>
            <p:cNvSpPr txBox="1">
              <a:spLocks noChangeArrowheads="1"/>
            </p:cNvSpPr>
            <p:nvPr/>
          </p:nvSpPr>
          <p:spPr bwMode="auto">
            <a:xfrm>
              <a:off x="762000" y="1477963"/>
              <a:ext cx="152400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1</a:t>
              </a:r>
            </a:p>
          </p:txBody>
        </p:sp>
        <p:sp>
          <p:nvSpPr>
            <p:cNvPr id="18504" name="Text Box 72"/>
            <p:cNvSpPr txBox="1">
              <a:spLocks noChangeArrowheads="1"/>
            </p:cNvSpPr>
            <p:nvPr/>
          </p:nvSpPr>
          <p:spPr bwMode="auto">
            <a:xfrm>
              <a:off x="1143000" y="1477963"/>
              <a:ext cx="152400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b="1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8505" name="Text Box 73"/>
            <p:cNvSpPr txBox="1">
              <a:spLocks noChangeArrowheads="1"/>
            </p:cNvSpPr>
            <p:nvPr/>
          </p:nvSpPr>
          <p:spPr bwMode="auto">
            <a:xfrm>
              <a:off x="1524000" y="1477963"/>
              <a:ext cx="152400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3</a:t>
              </a:r>
            </a:p>
          </p:txBody>
        </p:sp>
        <p:sp>
          <p:nvSpPr>
            <p:cNvPr id="18506" name="Text Box 74"/>
            <p:cNvSpPr txBox="1">
              <a:spLocks noChangeArrowheads="1"/>
            </p:cNvSpPr>
            <p:nvPr/>
          </p:nvSpPr>
          <p:spPr bwMode="auto">
            <a:xfrm>
              <a:off x="1905000" y="1477963"/>
              <a:ext cx="152400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b="1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18507" name="Text Box 75"/>
            <p:cNvSpPr txBox="1">
              <a:spLocks noChangeArrowheads="1"/>
            </p:cNvSpPr>
            <p:nvPr/>
          </p:nvSpPr>
          <p:spPr bwMode="auto">
            <a:xfrm>
              <a:off x="2286000" y="1477963"/>
              <a:ext cx="152400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5</a:t>
              </a:r>
            </a:p>
          </p:txBody>
        </p:sp>
        <p:sp>
          <p:nvSpPr>
            <p:cNvPr id="18508" name="Text Box 76"/>
            <p:cNvSpPr txBox="1">
              <a:spLocks noChangeArrowheads="1"/>
            </p:cNvSpPr>
            <p:nvPr/>
          </p:nvSpPr>
          <p:spPr bwMode="auto">
            <a:xfrm>
              <a:off x="2667000" y="1477963"/>
              <a:ext cx="152400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b="1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18509" name="Text Box 77"/>
            <p:cNvSpPr txBox="1">
              <a:spLocks noChangeArrowheads="1"/>
            </p:cNvSpPr>
            <p:nvPr/>
          </p:nvSpPr>
          <p:spPr bwMode="auto">
            <a:xfrm>
              <a:off x="3048000" y="1477963"/>
              <a:ext cx="152400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7</a:t>
              </a:r>
            </a:p>
          </p:txBody>
        </p:sp>
        <p:sp>
          <p:nvSpPr>
            <p:cNvPr id="18510" name="Text Box 78"/>
            <p:cNvSpPr txBox="1">
              <a:spLocks noChangeArrowheads="1"/>
            </p:cNvSpPr>
            <p:nvPr/>
          </p:nvSpPr>
          <p:spPr bwMode="auto">
            <a:xfrm>
              <a:off x="3429000" y="1477963"/>
              <a:ext cx="152400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b="1">
                  <a:solidFill>
                    <a:srgbClr val="FF0000"/>
                  </a:solidFill>
                </a:rPr>
                <a:t>8</a:t>
              </a:r>
            </a:p>
          </p:txBody>
        </p:sp>
        <p:sp>
          <p:nvSpPr>
            <p:cNvPr id="18511" name="Text Box 79"/>
            <p:cNvSpPr txBox="1">
              <a:spLocks noChangeArrowheads="1"/>
            </p:cNvSpPr>
            <p:nvPr/>
          </p:nvSpPr>
          <p:spPr bwMode="auto">
            <a:xfrm>
              <a:off x="3810000" y="1477963"/>
              <a:ext cx="152400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9</a:t>
              </a:r>
            </a:p>
          </p:txBody>
        </p:sp>
        <p:sp>
          <p:nvSpPr>
            <p:cNvPr id="18512" name="Text Box 80"/>
            <p:cNvSpPr txBox="1">
              <a:spLocks noChangeArrowheads="1"/>
            </p:cNvSpPr>
            <p:nvPr/>
          </p:nvSpPr>
          <p:spPr bwMode="auto">
            <a:xfrm>
              <a:off x="4114800" y="1477963"/>
              <a:ext cx="304800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10</a:t>
              </a:r>
            </a:p>
          </p:txBody>
        </p:sp>
        <p:sp>
          <p:nvSpPr>
            <p:cNvPr id="18513" name="Text Box 81"/>
            <p:cNvSpPr txBox="1">
              <a:spLocks noChangeArrowheads="1"/>
            </p:cNvSpPr>
            <p:nvPr/>
          </p:nvSpPr>
          <p:spPr bwMode="auto">
            <a:xfrm>
              <a:off x="4572000" y="1477963"/>
              <a:ext cx="304800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11</a:t>
              </a:r>
            </a:p>
          </p:txBody>
        </p:sp>
        <p:sp>
          <p:nvSpPr>
            <p:cNvPr id="18514" name="Text Box 82"/>
            <p:cNvSpPr txBox="1">
              <a:spLocks noChangeArrowheads="1"/>
            </p:cNvSpPr>
            <p:nvPr/>
          </p:nvSpPr>
          <p:spPr bwMode="auto">
            <a:xfrm>
              <a:off x="4876800" y="1477963"/>
              <a:ext cx="304800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12</a:t>
              </a:r>
            </a:p>
          </p:txBody>
        </p:sp>
        <p:sp>
          <p:nvSpPr>
            <p:cNvPr id="18515" name="Text Box 83"/>
            <p:cNvSpPr txBox="1">
              <a:spLocks noChangeArrowheads="1"/>
            </p:cNvSpPr>
            <p:nvPr/>
          </p:nvSpPr>
          <p:spPr bwMode="auto">
            <a:xfrm>
              <a:off x="5257800" y="1477963"/>
              <a:ext cx="304800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13</a:t>
              </a:r>
            </a:p>
          </p:txBody>
        </p:sp>
        <p:sp>
          <p:nvSpPr>
            <p:cNvPr id="18516" name="Text Box 84"/>
            <p:cNvSpPr txBox="1">
              <a:spLocks noChangeArrowheads="1"/>
            </p:cNvSpPr>
            <p:nvPr/>
          </p:nvSpPr>
          <p:spPr bwMode="auto">
            <a:xfrm>
              <a:off x="5638800" y="1477963"/>
              <a:ext cx="304800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14</a:t>
              </a:r>
            </a:p>
          </p:txBody>
        </p:sp>
        <p:sp>
          <p:nvSpPr>
            <p:cNvPr id="18517" name="Text Box 85"/>
            <p:cNvSpPr txBox="1">
              <a:spLocks noChangeArrowheads="1"/>
            </p:cNvSpPr>
            <p:nvPr/>
          </p:nvSpPr>
          <p:spPr bwMode="auto">
            <a:xfrm>
              <a:off x="6019800" y="1477963"/>
              <a:ext cx="304800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15</a:t>
              </a:r>
            </a:p>
          </p:txBody>
        </p:sp>
        <p:sp>
          <p:nvSpPr>
            <p:cNvPr id="18518" name="Text Box 86"/>
            <p:cNvSpPr txBox="1">
              <a:spLocks noChangeArrowheads="1"/>
            </p:cNvSpPr>
            <p:nvPr/>
          </p:nvSpPr>
          <p:spPr bwMode="auto">
            <a:xfrm>
              <a:off x="6400800" y="1477963"/>
              <a:ext cx="304800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16</a:t>
              </a:r>
            </a:p>
          </p:txBody>
        </p:sp>
        <p:sp>
          <p:nvSpPr>
            <p:cNvPr id="18519" name="Text Box 87"/>
            <p:cNvSpPr txBox="1">
              <a:spLocks noChangeArrowheads="1"/>
            </p:cNvSpPr>
            <p:nvPr/>
          </p:nvSpPr>
          <p:spPr bwMode="auto">
            <a:xfrm>
              <a:off x="6781800" y="1477963"/>
              <a:ext cx="304800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17</a:t>
              </a:r>
            </a:p>
          </p:txBody>
        </p:sp>
        <p:sp>
          <p:nvSpPr>
            <p:cNvPr id="18520" name="Text Box 88"/>
            <p:cNvSpPr txBox="1">
              <a:spLocks noChangeArrowheads="1"/>
            </p:cNvSpPr>
            <p:nvPr/>
          </p:nvSpPr>
          <p:spPr bwMode="auto">
            <a:xfrm>
              <a:off x="7162800" y="1477963"/>
              <a:ext cx="304800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18</a:t>
              </a:r>
            </a:p>
          </p:txBody>
        </p:sp>
        <p:sp>
          <p:nvSpPr>
            <p:cNvPr id="18521" name="Text Box 89"/>
            <p:cNvSpPr txBox="1">
              <a:spLocks noChangeArrowheads="1"/>
            </p:cNvSpPr>
            <p:nvPr/>
          </p:nvSpPr>
          <p:spPr bwMode="auto">
            <a:xfrm>
              <a:off x="7543800" y="1477963"/>
              <a:ext cx="304800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19</a:t>
              </a:r>
            </a:p>
          </p:txBody>
        </p:sp>
        <p:sp>
          <p:nvSpPr>
            <p:cNvPr id="18522" name="Text Box 90"/>
            <p:cNvSpPr txBox="1">
              <a:spLocks noChangeArrowheads="1"/>
            </p:cNvSpPr>
            <p:nvPr/>
          </p:nvSpPr>
          <p:spPr bwMode="auto">
            <a:xfrm>
              <a:off x="7924800" y="1477963"/>
              <a:ext cx="304800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20</a:t>
              </a:r>
            </a:p>
          </p:txBody>
        </p:sp>
        <p:sp>
          <p:nvSpPr>
            <p:cNvPr id="18523" name="Rectangle 91"/>
            <p:cNvSpPr>
              <a:spLocks noChangeArrowheads="1"/>
            </p:cNvSpPr>
            <p:nvPr/>
          </p:nvSpPr>
          <p:spPr bwMode="auto">
            <a:xfrm>
              <a:off x="609600" y="2209800"/>
              <a:ext cx="762000" cy="30480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8524" name="Text Box 92"/>
            <p:cNvSpPr txBox="1">
              <a:spLocks noChangeArrowheads="1"/>
            </p:cNvSpPr>
            <p:nvPr/>
          </p:nvSpPr>
          <p:spPr bwMode="auto">
            <a:xfrm>
              <a:off x="152400" y="2163763"/>
              <a:ext cx="457200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b="1"/>
                <a:t>P 1</a:t>
              </a:r>
            </a:p>
          </p:txBody>
        </p:sp>
        <p:sp>
          <p:nvSpPr>
            <p:cNvPr id="18525" name="Rectangle 93"/>
            <p:cNvSpPr>
              <a:spLocks noChangeArrowheads="1"/>
            </p:cNvSpPr>
            <p:nvPr/>
          </p:nvSpPr>
          <p:spPr bwMode="auto">
            <a:xfrm>
              <a:off x="1371600" y="2514600"/>
              <a:ext cx="747713" cy="304800"/>
            </a:xfrm>
            <a:prstGeom prst="rect">
              <a:avLst/>
            </a:prstGeom>
            <a:solidFill>
              <a:srgbClr val="FFCC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8526" name="Text Box 94"/>
            <p:cNvSpPr txBox="1">
              <a:spLocks noChangeArrowheads="1"/>
            </p:cNvSpPr>
            <p:nvPr/>
          </p:nvSpPr>
          <p:spPr bwMode="auto">
            <a:xfrm>
              <a:off x="152400" y="2514600"/>
              <a:ext cx="45720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b="1"/>
                <a:t>P 2</a:t>
              </a:r>
            </a:p>
          </p:txBody>
        </p:sp>
        <p:sp>
          <p:nvSpPr>
            <p:cNvPr id="18527" name="Rectangle 95"/>
            <p:cNvSpPr>
              <a:spLocks noChangeArrowheads="1"/>
            </p:cNvSpPr>
            <p:nvPr/>
          </p:nvSpPr>
          <p:spPr bwMode="auto">
            <a:xfrm>
              <a:off x="2514600" y="2819400"/>
              <a:ext cx="762000" cy="304800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8528" name="Text Box 96"/>
            <p:cNvSpPr txBox="1">
              <a:spLocks noChangeArrowheads="1"/>
            </p:cNvSpPr>
            <p:nvPr/>
          </p:nvSpPr>
          <p:spPr bwMode="auto">
            <a:xfrm>
              <a:off x="152400" y="2895600"/>
              <a:ext cx="45720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b="1"/>
                <a:t>P 3</a:t>
              </a:r>
            </a:p>
          </p:txBody>
        </p:sp>
        <p:sp>
          <p:nvSpPr>
            <p:cNvPr id="18529" name="Rectangle 97"/>
            <p:cNvSpPr>
              <a:spLocks noChangeArrowheads="1"/>
            </p:cNvSpPr>
            <p:nvPr/>
          </p:nvSpPr>
          <p:spPr bwMode="auto">
            <a:xfrm>
              <a:off x="4038600" y="3124200"/>
              <a:ext cx="762000" cy="304800"/>
            </a:xfrm>
            <a:prstGeom prst="rect">
              <a:avLst/>
            </a:prstGeom>
            <a:solidFill>
              <a:srgbClr val="99FF6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8530" name="Text Box 98"/>
            <p:cNvSpPr txBox="1">
              <a:spLocks noChangeArrowheads="1"/>
            </p:cNvSpPr>
            <p:nvPr/>
          </p:nvSpPr>
          <p:spPr bwMode="auto">
            <a:xfrm>
              <a:off x="152400" y="3200400"/>
              <a:ext cx="45720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b="1"/>
                <a:t>P 4</a:t>
              </a:r>
            </a:p>
          </p:txBody>
        </p:sp>
        <p:sp>
          <p:nvSpPr>
            <p:cNvPr id="18531" name="Text Box 100"/>
            <p:cNvSpPr txBox="1">
              <a:spLocks noChangeArrowheads="1"/>
            </p:cNvSpPr>
            <p:nvPr/>
          </p:nvSpPr>
          <p:spPr bwMode="auto">
            <a:xfrm>
              <a:off x="152400" y="3535363"/>
              <a:ext cx="457200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b="1"/>
                <a:t>P 5</a:t>
              </a:r>
            </a:p>
          </p:txBody>
        </p:sp>
        <p:sp>
          <p:nvSpPr>
            <p:cNvPr id="18532" name="Line 101"/>
            <p:cNvSpPr>
              <a:spLocks noChangeShapeType="1"/>
            </p:cNvSpPr>
            <p:nvPr/>
          </p:nvSpPr>
          <p:spPr bwMode="auto">
            <a:xfrm>
              <a:off x="1371600" y="1828800"/>
              <a:ext cx="0" cy="190500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3" name="Line 104"/>
            <p:cNvSpPr>
              <a:spLocks noChangeShapeType="1"/>
            </p:cNvSpPr>
            <p:nvPr/>
          </p:nvSpPr>
          <p:spPr bwMode="auto">
            <a:xfrm>
              <a:off x="4800600" y="1752600"/>
              <a:ext cx="0" cy="190500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4" name="Line 112"/>
            <p:cNvSpPr>
              <a:spLocks noChangeShapeType="1"/>
            </p:cNvSpPr>
            <p:nvPr/>
          </p:nvSpPr>
          <p:spPr bwMode="auto">
            <a:xfrm>
              <a:off x="2133600" y="1828800"/>
              <a:ext cx="0" cy="190500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5" name="Text Box 113"/>
            <p:cNvSpPr txBox="1">
              <a:spLocks noChangeArrowheads="1"/>
            </p:cNvSpPr>
            <p:nvPr/>
          </p:nvSpPr>
          <p:spPr bwMode="auto">
            <a:xfrm>
              <a:off x="914400" y="2209800"/>
              <a:ext cx="22860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2</a:t>
              </a:r>
            </a:p>
          </p:txBody>
        </p:sp>
        <p:sp>
          <p:nvSpPr>
            <p:cNvPr id="18536" name="Text Box 114"/>
            <p:cNvSpPr txBox="1">
              <a:spLocks noChangeArrowheads="1"/>
            </p:cNvSpPr>
            <p:nvPr/>
          </p:nvSpPr>
          <p:spPr bwMode="auto">
            <a:xfrm>
              <a:off x="1614488" y="2514600"/>
              <a:ext cx="22860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2</a:t>
              </a:r>
            </a:p>
          </p:txBody>
        </p:sp>
        <p:sp>
          <p:nvSpPr>
            <p:cNvPr id="18537" name="Text Box 115"/>
            <p:cNvSpPr txBox="1">
              <a:spLocks noChangeArrowheads="1"/>
            </p:cNvSpPr>
            <p:nvPr/>
          </p:nvSpPr>
          <p:spPr bwMode="auto">
            <a:xfrm>
              <a:off x="2895600" y="2819400"/>
              <a:ext cx="228600" cy="276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2</a:t>
              </a:r>
            </a:p>
          </p:txBody>
        </p:sp>
        <p:sp>
          <p:nvSpPr>
            <p:cNvPr id="18538" name="Text Box 118"/>
            <p:cNvSpPr txBox="1">
              <a:spLocks noChangeArrowheads="1"/>
            </p:cNvSpPr>
            <p:nvPr/>
          </p:nvSpPr>
          <p:spPr bwMode="auto">
            <a:xfrm>
              <a:off x="4343400" y="3124200"/>
              <a:ext cx="22860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2</a:t>
              </a:r>
            </a:p>
          </p:txBody>
        </p:sp>
        <p:sp>
          <p:nvSpPr>
            <p:cNvPr id="18539" name="Rectangle 119"/>
            <p:cNvSpPr>
              <a:spLocks noChangeArrowheads="1"/>
            </p:cNvSpPr>
            <p:nvPr/>
          </p:nvSpPr>
          <p:spPr bwMode="auto">
            <a:xfrm>
              <a:off x="2133600" y="2209800"/>
              <a:ext cx="381000" cy="30480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8540" name="Text Box 123"/>
            <p:cNvSpPr txBox="1">
              <a:spLocks noChangeArrowheads="1"/>
            </p:cNvSpPr>
            <p:nvPr/>
          </p:nvSpPr>
          <p:spPr bwMode="auto">
            <a:xfrm>
              <a:off x="2247900" y="2238375"/>
              <a:ext cx="15240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1</a:t>
              </a:r>
            </a:p>
          </p:txBody>
        </p:sp>
        <p:sp>
          <p:nvSpPr>
            <p:cNvPr id="18541" name="Line 124"/>
            <p:cNvSpPr>
              <a:spLocks noChangeShapeType="1"/>
            </p:cNvSpPr>
            <p:nvPr/>
          </p:nvSpPr>
          <p:spPr bwMode="auto">
            <a:xfrm>
              <a:off x="2514600" y="1828800"/>
              <a:ext cx="0" cy="190500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42" name="Line 126"/>
            <p:cNvSpPr>
              <a:spLocks noChangeShapeType="1"/>
            </p:cNvSpPr>
            <p:nvPr/>
          </p:nvSpPr>
          <p:spPr bwMode="auto">
            <a:xfrm>
              <a:off x="3276600" y="1828800"/>
              <a:ext cx="0" cy="190500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43" name="Line 130"/>
            <p:cNvSpPr>
              <a:spLocks noChangeShapeType="1"/>
            </p:cNvSpPr>
            <p:nvPr/>
          </p:nvSpPr>
          <p:spPr bwMode="auto">
            <a:xfrm>
              <a:off x="4038600" y="1828800"/>
              <a:ext cx="0" cy="190500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44" name="Rectangle 133"/>
            <p:cNvSpPr>
              <a:spLocks noChangeArrowheads="1"/>
            </p:cNvSpPr>
            <p:nvPr/>
          </p:nvSpPr>
          <p:spPr bwMode="auto">
            <a:xfrm>
              <a:off x="3286125" y="2528888"/>
              <a:ext cx="752475" cy="290512"/>
            </a:xfrm>
            <a:prstGeom prst="rect">
              <a:avLst/>
            </a:prstGeom>
            <a:solidFill>
              <a:srgbClr val="FFCC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8545" name="Text Box 134"/>
            <p:cNvSpPr txBox="1">
              <a:spLocks noChangeArrowheads="1"/>
            </p:cNvSpPr>
            <p:nvPr/>
          </p:nvSpPr>
          <p:spPr bwMode="auto">
            <a:xfrm>
              <a:off x="3476625" y="2544763"/>
              <a:ext cx="228600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2</a:t>
              </a:r>
            </a:p>
          </p:txBody>
        </p:sp>
        <p:sp>
          <p:nvSpPr>
            <p:cNvPr id="18546" name="Rectangle 139"/>
            <p:cNvSpPr>
              <a:spLocks noChangeArrowheads="1"/>
            </p:cNvSpPr>
            <p:nvPr/>
          </p:nvSpPr>
          <p:spPr bwMode="auto">
            <a:xfrm>
              <a:off x="4800600" y="2819400"/>
              <a:ext cx="762000" cy="304800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8547" name="Text Box 140"/>
            <p:cNvSpPr txBox="1">
              <a:spLocks noChangeArrowheads="1"/>
            </p:cNvSpPr>
            <p:nvPr/>
          </p:nvSpPr>
          <p:spPr bwMode="auto">
            <a:xfrm>
              <a:off x="5105400" y="2819400"/>
              <a:ext cx="38100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2</a:t>
              </a:r>
            </a:p>
          </p:txBody>
        </p:sp>
        <p:sp>
          <p:nvSpPr>
            <p:cNvPr id="18548" name="Rectangle 141"/>
            <p:cNvSpPr>
              <a:spLocks noChangeArrowheads="1"/>
            </p:cNvSpPr>
            <p:nvPr/>
          </p:nvSpPr>
          <p:spPr bwMode="auto">
            <a:xfrm>
              <a:off x="6338888" y="2528888"/>
              <a:ext cx="747712" cy="328428"/>
            </a:xfrm>
            <a:prstGeom prst="rect">
              <a:avLst/>
            </a:prstGeom>
            <a:solidFill>
              <a:srgbClr val="FFCC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8549" name="Text Box 142"/>
            <p:cNvSpPr txBox="1">
              <a:spLocks noChangeArrowheads="1"/>
            </p:cNvSpPr>
            <p:nvPr/>
          </p:nvSpPr>
          <p:spPr bwMode="auto">
            <a:xfrm>
              <a:off x="6415088" y="2544763"/>
              <a:ext cx="228600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2</a:t>
              </a:r>
            </a:p>
          </p:txBody>
        </p:sp>
        <p:sp>
          <p:nvSpPr>
            <p:cNvPr id="18550" name="Line 144"/>
            <p:cNvSpPr>
              <a:spLocks noChangeShapeType="1"/>
            </p:cNvSpPr>
            <p:nvPr/>
          </p:nvSpPr>
          <p:spPr bwMode="auto">
            <a:xfrm>
              <a:off x="5562600" y="1752600"/>
              <a:ext cx="0" cy="190500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51" name="Rectangle 146"/>
            <p:cNvSpPr>
              <a:spLocks noChangeArrowheads="1"/>
            </p:cNvSpPr>
            <p:nvPr/>
          </p:nvSpPr>
          <p:spPr bwMode="auto">
            <a:xfrm>
              <a:off x="5572125" y="3429000"/>
              <a:ext cx="752475" cy="304800"/>
            </a:xfrm>
            <a:prstGeom prst="rect">
              <a:avLst/>
            </a:prstGeom>
            <a:solidFill>
              <a:srgbClr val="FF99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8552" name="Text Box 147"/>
            <p:cNvSpPr txBox="1">
              <a:spLocks noChangeArrowheads="1"/>
            </p:cNvSpPr>
            <p:nvPr/>
          </p:nvSpPr>
          <p:spPr bwMode="auto">
            <a:xfrm>
              <a:off x="5843588" y="3429000"/>
              <a:ext cx="22860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2</a:t>
              </a:r>
            </a:p>
          </p:txBody>
        </p:sp>
        <p:sp>
          <p:nvSpPr>
            <p:cNvPr id="18553" name="Line 154"/>
            <p:cNvSpPr>
              <a:spLocks noChangeShapeType="1"/>
            </p:cNvSpPr>
            <p:nvPr/>
          </p:nvSpPr>
          <p:spPr bwMode="auto">
            <a:xfrm>
              <a:off x="6324600" y="1828800"/>
              <a:ext cx="0" cy="190500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54" name="Line 156"/>
            <p:cNvSpPr>
              <a:spLocks noChangeShapeType="1"/>
            </p:cNvSpPr>
            <p:nvPr/>
          </p:nvSpPr>
          <p:spPr bwMode="auto">
            <a:xfrm>
              <a:off x="7086600" y="1828800"/>
              <a:ext cx="0" cy="190500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55" name="Rectangle 159"/>
            <p:cNvSpPr>
              <a:spLocks noChangeArrowheads="1"/>
            </p:cNvSpPr>
            <p:nvPr/>
          </p:nvSpPr>
          <p:spPr bwMode="auto">
            <a:xfrm>
              <a:off x="7096125" y="3095625"/>
              <a:ext cx="1885950" cy="333375"/>
            </a:xfrm>
            <a:prstGeom prst="rect">
              <a:avLst/>
            </a:prstGeom>
            <a:solidFill>
              <a:srgbClr val="99FF6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8556" name="Text Box 160"/>
            <p:cNvSpPr txBox="1">
              <a:spLocks noChangeArrowheads="1"/>
            </p:cNvSpPr>
            <p:nvPr/>
          </p:nvSpPr>
          <p:spPr bwMode="auto">
            <a:xfrm>
              <a:off x="7696200" y="3124200"/>
              <a:ext cx="22860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5</a:t>
              </a:r>
            </a:p>
          </p:txBody>
        </p:sp>
        <p:grpSp>
          <p:nvGrpSpPr>
            <p:cNvPr id="18557" name="Group 63"/>
            <p:cNvGrpSpPr>
              <a:grpSpLocks/>
            </p:cNvGrpSpPr>
            <p:nvPr/>
          </p:nvGrpSpPr>
          <p:grpSpPr bwMode="auto">
            <a:xfrm>
              <a:off x="8229600" y="1447800"/>
              <a:ext cx="385763" cy="384175"/>
              <a:chOff x="765" y="719"/>
              <a:chExt cx="243" cy="242"/>
            </a:xfrm>
          </p:grpSpPr>
          <p:sp>
            <p:nvSpPr>
              <p:cNvPr id="18581" name="Line 64"/>
              <p:cNvSpPr>
                <a:spLocks noChangeShapeType="1"/>
              </p:cNvSpPr>
              <p:nvPr/>
            </p:nvSpPr>
            <p:spPr bwMode="auto">
              <a:xfrm>
                <a:off x="765" y="719"/>
                <a:ext cx="0" cy="24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82" name="Line 65"/>
              <p:cNvSpPr>
                <a:spLocks noChangeShapeType="1"/>
              </p:cNvSpPr>
              <p:nvPr/>
            </p:nvSpPr>
            <p:spPr bwMode="auto">
              <a:xfrm>
                <a:off x="768" y="960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8558" name="Group 66"/>
            <p:cNvGrpSpPr>
              <a:grpSpLocks/>
            </p:cNvGrpSpPr>
            <p:nvPr/>
          </p:nvGrpSpPr>
          <p:grpSpPr bwMode="auto">
            <a:xfrm>
              <a:off x="8610600" y="1447800"/>
              <a:ext cx="385763" cy="384175"/>
              <a:chOff x="765" y="719"/>
              <a:chExt cx="243" cy="242"/>
            </a:xfrm>
          </p:grpSpPr>
          <p:sp>
            <p:nvSpPr>
              <p:cNvPr id="18579" name="Line 67"/>
              <p:cNvSpPr>
                <a:spLocks noChangeShapeType="1"/>
              </p:cNvSpPr>
              <p:nvPr/>
            </p:nvSpPr>
            <p:spPr bwMode="auto">
              <a:xfrm>
                <a:off x="765" y="719"/>
                <a:ext cx="0" cy="24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80" name="Line 68"/>
              <p:cNvSpPr>
                <a:spLocks noChangeShapeType="1"/>
              </p:cNvSpPr>
              <p:nvPr/>
            </p:nvSpPr>
            <p:spPr bwMode="auto">
              <a:xfrm>
                <a:off x="768" y="960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8559" name="Line 69"/>
            <p:cNvSpPr>
              <a:spLocks noChangeShapeType="1"/>
            </p:cNvSpPr>
            <p:nvPr/>
          </p:nvSpPr>
          <p:spPr bwMode="auto">
            <a:xfrm>
              <a:off x="8991600" y="1447800"/>
              <a:ext cx="0" cy="3841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60" name="Text Box 89"/>
            <p:cNvSpPr txBox="1">
              <a:spLocks noChangeArrowheads="1"/>
            </p:cNvSpPr>
            <p:nvPr/>
          </p:nvSpPr>
          <p:spPr bwMode="auto">
            <a:xfrm>
              <a:off x="8296275" y="1481138"/>
              <a:ext cx="304800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21</a:t>
              </a:r>
            </a:p>
          </p:txBody>
        </p:sp>
        <p:sp>
          <p:nvSpPr>
            <p:cNvPr id="18561" name="Text Box 90"/>
            <p:cNvSpPr txBox="1">
              <a:spLocks noChangeArrowheads="1"/>
            </p:cNvSpPr>
            <p:nvPr/>
          </p:nvSpPr>
          <p:spPr bwMode="auto">
            <a:xfrm>
              <a:off x="8677275" y="1481138"/>
              <a:ext cx="304800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22</a:t>
              </a:r>
            </a:p>
          </p:txBody>
        </p:sp>
        <p:sp>
          <p:nvSpPr>
            <p:cNvPr id="18562" name="Line 157"/>
            <p:cNvSpPr>
              <a:spLocks noChangeShapeType="1"/>
            </p:cNvSpPr>
            <p:nvPr/>
          </p:nvSpPr>
          <p:spPr bwMode="auto">
            <a:xfrm>
              <a:off x="8991600" y="1828800"/>
              <a:ext cx="0" cy="190500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63" name="TextBox 1"/>
            <p:cNvSpPr txBox="1">
              <a:spLocks noChangeArrowheads="1"/>
            </p:cNvSpPr>
            <p:nvPr/>
          </p:nvSpPr>
          <p:spPr bwMode="auto">
            <a:xfrm>
              <a:off x="338137" y="2221397"/>
              <a:ext cx="271463" cy="369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>
                  <a:solidFill>
                    <a:srgbClr val="FF0000"/>
                  </a:solidFill>
                </a:rPr>
                <a:t>A</a:t>
              </a:r>
            </a:p>
          </p:txBody>
        </p:sp>
        <p:sp>
          <p:nvSpPr>
            <p:cNvPr id="18564" name="TextBox 1"/>
            <p:cNvSpPr txBox="1">
              <a:spLocks noChangeArrowheads="1"/>
            </p:cNvSpPr>
            <p:nvPr/>
          </p:nvSpPr>
          <p:spPr bwMode="auto">
            <a:xfrm>
              <a:off x="914400" y="2526197"/>
              <a:ext cx="271463" cy="369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>
                  <a:solidFill>
                    <a:srgbClr val="FF0000"/>
                  </a:solidFill>
                </a:rPr>
                <a:t>A</a:t>
              </a:r>
            </a:p>
          </p:txBody>
        </p:sp>
        <p:sp>
          <p:nvSpPr>
            <p:cNvPr id="18565" name="TextBox 1"/>
            <p:cNvSpPr txBox="1">
              <a:spLocks noChangeArrowheads="1"/>
            </p:cNvSpPr>
            <p:nvPr/>
          </p:nvSpPr>
          <p:spPr bwMode="auto">
            <a:xfrm>
              <a:off x="1676400" y="2907197"/>
              <a:ext cx="271463" cy="369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>
                  <a:solidFill>
                    <a:srgbClr val="FF0000"/>
                  </a:solidFill>
                </a:rPr>
                <a:t>A</a:t>
              </a:r>
            </a:p>
          </p:txBody>
        </p:sp>
        <p:sp>
          <p:nvSpPr>
            <p:cNvPr id="18566" name="TextBox 1"/>
            <p:cNvSpPr txBox="1">
              <a:spLocks noChangeArrowheads="1"/>
            </p:cNvSpPr>
            <p:nvPr/>
          </p:nvSpPr>
          <p:spPr bwMode="auto">
            <a:xfrm>
              <a:off x="2438400" y="3135797"/>
              <a:ext cx="271463" cy="369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>
                  <a:solidFill>
                    <a:srgbClr val="FF0000"/>
                  </a:solidFill>
                </a:rPr>
                <a:t>A</a:t>
              </a:r>
            </a:p>
          </p:txBody>
        </p:sp>
        <p:sp>
          <p:nvSpPr>
            <p:cNvPr id="18567" name="TextBox 1"/>
            <p:cNvSpPr txBox="1">
              <a:spLocks noChangeArrowheads="1"/>
            </p:cNvSpPr>
            <p:nvPr/>
          </p:nvSpPr>
          <p:spPr bwMode="auto">
            <a:xfrm>
              <a:off x="3200400" y="3440597"/>
              <a:ext cx="271463" cy="369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>
                  <a:solidFill>
                    <a:srgbClr val="FF0000"/>
                  </a:solidFill>
                </a:rPr>
                <a:t>A</a:t>
              </a:r>
            </a:p>
          </p:txBody>
        </p:sp>
        <p:sp>
          <p:nvSpPr>
            <p:cNvPr id="18568" name="Line 108"/>
            <p:cNvSpPr>
              <a:spLocks noChangeShapeType="1"/>
            </p:cNvSpPr>
            <p:nvPr/>
          </p:nvSpPr>
          <p:spPr bwMode="auto">
            <a:xfrm>
              <a:off x="1371600" y="1904633"/>
              <a:ext cx="0" cy="1905367"/>
            </a:xfrm>
            <a:prstGeom prst="line">
              <a:avLst/>
            </a:prstGeom>
            <a:noFill/>
            <a:ln w="41275">
              <a:solidFill>
                <a:schemeClr val="bg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69" name="Line 108"/>
            <p:cNvSpPr>
              <a:spLocks noChangeShapeType="1"/>
            </p:cNvSpPr>
            <p:nvPr/>
          </p:nvSpPr>
          <p:spPr bwMode="auto">
            <a:xfrm>
              <a:off x="2133600" y="1904633"/>
              <a:ext cx="0" cy="1905367"/>
            </a:xfrm>
            <a:prstGeom prst="line">
              <a:avLst/>
            </a:prstGeom>
            <a:noFill/>
            <a:ln w="41275">
              <a:solidFill>
                <a:schemeClr val="bg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70" name="Line 108"/>
            <p:cNvSpPr>
              <a:spLocks noChangeShapeType="1"/>
            </p:cNvSpPr>
            <p:nvPr/>
          </p:nvSpPr>
          <p:spPr bwMode="auto">
            <a:xfrm>
              <a:off x="2514600" y="1904633"/>
              <a:ext cx="0" cy="1905367"/>
            </a:xfrm>
            <a:prstGeom prst="line">
              <a:avLst/>
            </a:prstGeom>
            <a:noFill/>
            <a:ln w="41275">
              <a:solidFill>
                <a:schemeClr val="bg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71" name="Line 108"/>
            <p:cNvSpPr>
              <a:spLocks noChangeShapeType="1"/>
            </p:cNvSpPr>
            <p:nvPr/>
          </p:nvSpPr>
          <p:spPr bwMode="auto">
            <a:xfrm>
              <a:off x="3276600" y="1904633"/>
              <a:ext cx="0" cy="1905367"/>
            </a:xfrm>
            <a:prstGeom prst="line">
              <a:avLst/>
            </a:prstGeom>
            <a:noFill/>
            <a:ln w="41275">
              <a:solidFill>
                <a:schemeClr val="bg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72" name="Line 108"/>
            <p:cNvSpPr>
              <a:spLocks noChangeShapeType="1"/>
            </p:cNvSpPr>
            <p:nvPr/>
          </p:nvSpPr>
          <p:spPr bwMode="auto">
            <a:xfrm>
              <a:off x="4038600" y="1904633"/>
              <a:ext cx="0" cy="1905367"/>
            </a:xfrm>
            <a:prstGeom prst="line">
              <a:avLst/>
            </a:prstGeom>
            <a:noFill/>
            <a:ln w="41275">
              <a:solidFill>
                <a:schemeClr val="bg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73" name="Line 108"/>
            <p:cNvSpPr>
              <a:spLocks noChangeShapeType="1"/>
            </p:cNvSpPr>
            <p:nvPr/>
          </p:nvSpPr>
          <p:spPr bwMode="auto">
            <a:xfrm>
              <a:off x="4800600" y="1904633"/>
              <a:ext cx="0" cy="1905367"/>
            </a:xfrm>
            <a:prstGeom prst="line">
              <a:avLst/>
            </a:prstGeom>
            <a:noFill/>
            <a:ln w="41275">
              <a:solidFill>
                <a:schemeClr val="bg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74" name="Line 108"/>
            <p:cNvSpPr>
              <a:spLocks noChangeShapeType="1"/>
            </p:cNvSpPr>
            <p:nvPr/>
          </p:nvSpPr>
          <p:spPr bwMode="auto">
            <a:xfrm>
              <a:off x="5562600" y="1904633"/>
              <a:ext cx="0" cy="1905367"/>
            </a:xfrm>
            <a:prstGeom prst="line">
              <a:avLst/>
            </a:prstGeom>
            <a:noFill/>
            <a:ln w="41275">
              <a:solidFill>
                <a:schemeClr val="bg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75" name="Line 108"/>
            <p:cNvSpPr>
              <a:spLocks noChangeShapeType="1"/>
            </p:cNvSpPr>
            <p:nvPr/>
          </p:nvSpPr>
          <p:spPr bwMode="auto">
            <a:xfrm>
              <a:off x="6324600" y="1828433"/>
              <a:ext cx="0" cy="1905367"/>
            </a:xfrm>
            <a:prstGeom prst="line">
              <a:avLst/>
            </a:prstGeom>
            <a:noFill/>
            <a:ln w="41275">
              <a:solidFill>
                <a:schemeClr val="bg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76" name="Line 108"/>
            <p:cNvSpPr>
              <a:spLocks noChangeShapeType="1"/>
            </p:cNvSpPr>
            <p:nvPr/>
          </p:nvSpPr>
          <p:spPr bwMode="auto">
            <a:xfrm>
              <a:off x="7086600" y="1904633"/>
              <a:ext cx="0" cy="1905367"/>
            </a:xfrm>
            <a:prstGeom prst="line">
              <a:avLst/>
            </a:prstGeom>
            <a:noFill/>
            <a:ln w="41275">
              <a:solidFill>
                <a:schemeClr val="bg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77" name="Line 108"/>
            <p:cNvSpPr>
              <a:spLocks noChangeShapeType="1"/>
            </p:cNvSpPr>
            <p:nvPr/>
          </p:nvSpPr>
          <p:spPr bwMode="auto">
            <a:xfrm>
              <a:off x="8991600" y="1828433"/>
              <a:ext cx="0" cy="1905367"/>
            </a:xfrm>
            <a:prstGeom prst="line">
              <a:avLst/>
            </a:prstGeom>
            <a:noFill/>
            <a:ln w="41275">
              <a:solidFill>
                <a:schemeClr val="bg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6" name="Line 108"/>
            <p:cNvSpPr>
              <a:spLocks noChangeShapeType="1"/>
            </p:cNvSpPr>
            <p:nvPr/>
          </p:nvSpPr>
          <p:spPr bwMode="auto">
            <a:xfrm>
              <a:off x="609600" y="1828800"/>
              <a:ext cx="0" cy="1905000"/>
            </a:xfrm>
            <a:prstGeom prst="line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" name="Group 26"/>
          <p:cNvGraphicFramePr>
            <a:graphicFrameLocks noGrp="1"/>
          </p:cNvGraphicFramePr>
          <p:nvPr/>
        </p:nvGraphicFramePr>
        <p:xfrm>
          <a:off x="5454650" y="1752600"/>
          <a:ext cx="3505199" cy="1981200"/>
        </p:xfrm>
        <a:graphic>
          <a:graphicData uri="http://schemas.openxmlformats.org/drawingml/2006/table">
            <a:tbl>
              <a:tblPr/>
              <a:tblGrid>
                <a:gridCol w="1168400"/>
                <a:gridCol w="1168399"/>
                <a:gridCol w="1168400"/>
              </a:tblGrid>
              <a:tr h="2257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Process</a:t>
                      </a: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Arrival Time</a:t>
                      </a: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Burst/Service Time</a:t>
                      </a: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08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3</a:t>
                      </a:r>
                      <a:endParaRPr kumimoji="0" lang="en-GB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08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6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08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4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4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08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6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7</a:t>
                      </a:r>
                      <a:endParaRPr kumimoji="0" lang="en-GB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08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8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</a:t>
                      </a:r>
                      <a:endParaRPr kumimoji="0" lang="en-GB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48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991600" cy="1143000"/>
          </a:xfrm>
        </p:spPr>
        <p:txBody>
          <a:bodyPr/>
          <a:lstStyle/>
          <a:p>
            <a:r>
              <a:rPr lang="en-GB" smtClean="0"/>
              <a:t>5.9 Round-Robin Algorithm</a:t>
            </a:r>
            <a:endParaRPr lang="en-US" smtClean="0"/>
          </a:p>
        </p:txBody>
      </p:sp>
      <p:sp>
        <p:nvSpPr>
          <p:cNvPr id="143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990600"/>
            <a:ext cx="8610600" cy="3733800"/>
          </a:xfrm>
        </p:spPr>
        <p:txBody>
          <a:bodyPr/>
          <a:lstStyle/>
          <a:p>
            <a:pPr marL="419100" indent="-419100">
              <a:buFont typeface="Wingdings" pitchFamily="2" charset="2"/>
              <a:buNone/>
              <a:defRPr/>
            </a:pPr>
            <a:r>
              <a:rPr lang="en-IE" sz="2000" dirty="0" smtClean="0">
                <a:solidFill>
                  <a:srgbClr val="CC0000"/>
                </a:solidFill>
              </a:rPr>
              <a:t>Performance Metrics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IE" sz="1800" dirty="0" smtClean="0"/>
              <a:t>Response Time</a:t>
            </a:r>
          </a:p>
          <a:p>
            <a:pPr marL="819150" lvl="1" indent="-419100">
              <a:defRPr/>
            </a:pPr>
            <a:r>
              <a:rPr lang="en-IE" sz="1800" dirty="0" smtClean="0"/>
              <a:t>P1 =  0  time units</a:t>
            </a:r>
          </a:p>
          <a:p>
            <a:pPr marL="819150" lvl="1" indent="-419100">
              <a:defRPr/>
            </a:pPr>
            <a:r>
              <a:rPr lang="en-IE" sz="1800" dirty="0" smtClean="0"/>
              <a:t>P2 = </a:t>
            </a:r>
            <a:r>
              <a:rPr lang="en-IE" sz="1800" dirty="0"/>
              <a:t>0</a:t>
            </a:r>
            <a:r>
              <a:rPr lang="en-IE" sz="1800" dirty="0" smtClean="0"/>
              <a:t> time units</a:t>
            </a:r>
          </a:p>
          <a:p>
            <a:pPr marL="819150" lvl="1" indent="-419100">
              <a:defRPr/>
            </a:pPr>
            <a:r>
              <a:rPr lang="en-IE" sz="1800" dirty="0" smtClean="0"/>
              <a:t>P3 = 1 time units</a:t>
            </a:r>
          </a:p>
          <a:p>
            <a:pPr marL="819150" lvl="1" indent="-419100">
              <a:defRPr/>
            </a:pPr>
            <a:r>
              <a:rPr lang="en-IE" sz="1800" dirty="0" smtClean="0"/>
              <a:t>P4 = </a:t>
            </a:r>
            <a:r>
              <a:rPr lang="en-IE" sz="1800" dirty="0"/>
              <a:t>3</a:t>
            </a:r>
            <a:r>
              <a:rPr lang="en-IE" sz="1800" dirty="0" smtClean="0"/>
              <a:t> time units</a:t>
            </a:r>
          </a:p>
          <a:p>
            <a:pPr marL="819150" lvl="1" indent="-419100">
              <a:defRPr/>
            </a:pPr>
            <a:r>
              <a:rPr lang="en-IE" sz="1800" dirty="0" smtClean="0"/>
              <a:t>P5 = </a:t>
            </a:r>
            <a:r>
              <a:rPr lang="en-IE" sz="1800" dirty="0"/>
              <a:t>5</a:t>
            </a:r>
            <a:r>
              <a:rPr lang="en-IE" sz="1800" dirty="0" smtClean="0"/>
              <a:t> time units</a:t>
            </a:r>
          </a:p>
          <a:p>
            <a:pPr marL="819150" lvl="1" indent="-419100">
              <a:defRPr/>
            </a:pPr>
            <a:r>
              <a:rPr lang="en-IE" sz="1800" dirty="0" err="1" smtClean="0"/>
              <a:t>Avg</a:t>
            </a:r>
            <a:r>
              <a:rPr lang="en-IE" sz="1800" dirty="0" smtClean="0"/>
              <a:t> </a:t>
            </a:r>
            <a:r>
              <a:rPr lang="en-IE" sz="1800" dirty="0" err="1" smtClean="0"/>
              <a:t>RespTime</a:t>
            </a:r>
            <a:r>
              <a:rPr lang="en-IE" sz="1800" dirty="0" smtClean="0"/>
              <a:t> =( 0+0+1+3+5) / 5 = 1.8 </a:t>
            </a:r>
          </a:p>
          <a:p>
            <a:pPr marL="819150" lvl="1" indent="-419100">
              <a:defRPr/>
            </a:pPr>
            <a:endParaRPr lang="en-IE" dirty="0" smtClean="0"/>
          </a:p>
        </p:txBody>
      </p:sp>
      <p:grpSp>
        <p:nvGrpSpPr>
          <p:cNvPr id="19490" name="Group 11"/>
          <p:cNvGrpSpPr>
            <a:grpSpLocks/>
          </p:cNvGrpSpPr>
          <p:nvPr/>
        </p:nvGrpSpPr>
        <p:grpSpPr bwMode="auto">
          <a:xfrm>
            <a:off x="5778500" y="2209800"/>
            <a:ext cx="534988" cy="1524000"/>
            <a:chOff x="5867398" y="1752600"/>
            <a:chExt cx="535110" cy="1524000"/>
          </a:xfrm>
        </p:grpSpPr>
        <p:grpSp>
          <p:nvGrpSpPr>
            <p:cNvPr id="19492" name="Group 1"/>
            <p:cNvGrpSpPr>
              <a:grpSpLocks/>
            </p:cNvGrpSpPr>
            <p:nvPr/>
          </p:nvGrpSpPr>
          <p:grpSpPr bwMode="auto">
            <a:xfrm>
              <a:off x="5867398" y="1752600"/>
              <a:ext cx="518507" cy="256674"/>
              <a:chOff x="5196493" y="1876926"/>
              <a:chExt cx="518507" cy="256674"/>
            </a:xfrm>
          </p:grpSpPr>
          <p:grpSp>
            <p:nvGrpSpPr>
              <p:cNvPr id="19513" name="Group 6"/>
              <p:cNvGrpSpPr>
                <a:grpSpLocks noChangeAspect="1"/>
              </p:cNvGrpSpPr>
              <p:nvPr/>
            </p:nvGrpSpPr>
            <p:grpSpPr bwMode="auto">
              <a:xfrm>
                <a:off x="5547697" y="1954463"/>
                <a:ext cx="167303" cy="148389"/>
                <a:chOff x="3322" y="3840"/>
                <a:chExt cx="960" cy="960"/>
              </a:xfrm>
            </p:grpSpPr>
            <p:sp>
              <p:nvSpPr>
                <p:cNvPr id="19515" name="AutoShape 7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3322" y="3840"/>
                  <a:ext cx="960" cy="9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16" name="Rectangle 8"/>
                <p:cNvSpPr>
                  <a:spLocks noChangeArrowheads="1"/>
                </p:cNvSpPr>
                <p:nvPr/>
              </p:nvSpPr>
              <p:spPr bwMode="auto">
                <a:xfrm>
                  <a:off x="3322" y="3840"/>
                  <a:ext cx="960" cy="960"/>
                </a:xfrm>
                <a:prstGeom prst="rect">
                  <a:avLst/>
                </a:prstGeom>
                <a:solidFill>
                  <a:srgbClr val="99CCFF"/>
                </a:solidFill>
                <a:ln w="158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sp>
            <p:nvSpPr>
              <p:cNvPr id="19514" name="Rectangle 21"/>
              <p:cNvSpPr>
                <a:spLocks noChangeArrowheads="1"/>
              </p:cNvSpPr>
              <p:nvPr/>
            </p:nvSpPr>
            <p:spPr bwMode="auto">
              <a:xfrm>
                <a:off x="5196493" y="1876926"/>
                <a:ext cx="264365" cy="2566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en-GB" sz="1400">
                    <a:cs typeface="Times New Roman" pitchFamily="18" charset="0"/>
                  </a:rPr>
                  <a:t>1  </a:t>
                </a:r>
                <a:endParaRPr lang="en-GB" sz="1400"/>
              </a:p>
            </p:txBody>
          </p:sp>
        </p:grpSp>
        <p:grpSp>
          <p:nvGrpSpPr>
            <p:cNvPr id="19493" name="Group 2"/>
            <p:cNvGrpSpPr>
              <a:grpSpLocks/>
            </p:cNvGrpSpPr>
            <p:nvPr/>
          </p:nvGrpSpPr>
          <p:grpSpPr bwMode="auto">
            <a:xfrm>
              <a:off x="5867398" y="2057400"/>
              <a:ext cx="518507" cy="256674"/>
              <a:chOff x="5196493" y="2117558"/>
              <a:chExt cx="518507" cy="256674"/>
            </a:xfrm>
          </p:grpSpPr>
          <p:grpSp>
            <p:nvGrpSpPr>
              <p:cNvPr id="19509" name="Group 9"/>
              <p:cNvGrpSpPr>
                <a:grpSpLocks noChangeAspect="1"/>
              </p:cNvGrpSpPr>
              <p:nvPr/>
            </p:nvGrpSpPr>
            <p:grpSpPr bwMode="auto">
              <a:xfrm>
                <a:off x="5547697" y="2181726"/>
                <a:ext cx="167303" cy="148389"/>
                <a:chOff x="3322" y="3840"/>
                <a:chExt cx="960" cy="960"/>
              </a:xfrm>
            </p:grpSpPr>
            <p:sp>
              <p:nvSpPr>
                <p:cNvPr id="19511" name="AutoShape 10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3322" y="3840"/>
                  <a:ext cx="960" cy="9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12" name="Rectangle 11"/>
                <p:cNvSpPr>
                  <a:spLocks noChangeArrowheads="1"/>
                </p:cNvSpPr>
                <p:nvPr/>
              </p:nvSpPr>
              <p:spPr bwMode="auto">
                <a:xfrm>
                  <a:off x="3322" y="3840"/>
                  <a:ext cx="960" cy="960"/>
                </a:xfrm>
                <a:prstGeom prst="rect">
                  <a:avLst/>
                </a:prstGeom>
                <a:solidFill>
                  <a:srgbClr val="FFCC99"/>
                </a:solidFill>
                <a:ln w="158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sp>
            <p:nvSpPr>
              <p:cNvPr id="19510" name="Rectangle 22"/>
              <p:cNvSpPr>
                <a:spLocks noChangeArrowheads="1"/>
              </p:cNvSpPr>
              <p:nvPr/>
            </p:nvSpPr>
            <p:spPr bwMode="auto">
              <a:xfrm>
                <a:off x="5196493" y="2117558"/>
                <a:ext cx="278413" cy="2566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en-GB" sz="1400">
                    <a:cs typeface="Times New Roman" pitchFamily="18" charset="0"/>
                  </a:rPr>
                  <a:t>2  </a:t>
                </a:r>
                <a:endParaRPr lang="en-GB" sz="1400"/>
              </a:p>
            </p:txBody>
          </p:sp>
        </p:grpSp>
        <p:grpSp>
          <p:nvGrpSpPr>
            <p:cNvPr id="19494" name="Group 3"/>
            <p:cNvGrpSpPr>
              <a:grpSpLocks/>
            </p:cNvGrpSpPr>
            <p:nvPr/>
          </p:nvGrpSpPr>
          <p:grpSpPr bwMode="auto">
            <a:xfrm>
              <a:off x="5867398" y="2410326"/>
              <a:ext cx="518507" cy="256674"/>
              <a:chOff x="5196493" y="2354179"/>
              <a:chExt cx="518507" cy="256674"/>
            </a:xfrm>
          </p:grpSpPr>
          <p:grpSp>
            <p:nvGrpSpPr>
              <p:cNvPr id="19505" name="Group 12"/>
              <p:cNvGrpSpPr>
                <a:grpSpLocks noChangeAspect="1"/>
              </p:cNvGrpSpPr>
              <p:nvPr/>
            </p:nvGrpSpPr>
            <p:grpSpPr bwMode="auto">
              <a:xfrm>
                <a:off x="5547697" y="2398295"/>
                <a:ext cx="167303" cy="148389"/>
                <a:chOff x="3322" y="3840"/>
                <a:chExt cx="960" cy="960"/>
              </a:xfrm>
            </p:grpSpPr>
            <p:sp>
              <p:nvSpPr>
                <p:cNvPr id="19507" name="AutoShape 13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3322" y="3840"/>
                  <a:ext cx="960" cy="9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08" name="Rectangle 14"/>
                <p:cNvSpPr>
                  <a:spLocks noChangeArrowheads="1"/>
                </p:cNvSpPr>
                <p:nvPr/>
              </p:nvSpPr>
              <p:spPr bwMode="auto">
                <a:xfrm>
                  <a:off x="3322" y="3840"/>
                  <a:ext cx="960" cy="960"/>
                </a:xfrm>
                <a:prstGeom prst="rect">
                  <a:avLst/>
                </a:prstGeom>
                <a:solidFill>
                  <a:srgbClr val="FFFF99"/>
                </a:solidFill>
                <a:ln w="158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sp>
            <p:nvSpPr>
              <p:cNvPr id="19506" name="Rectangle 23"/>
              <p:cNvSpPr>
                <a:spLocks noChangeArrowheads="1"/>
              </p:cNvSpPr>
              <p:nvPr/>
            </p:nvSpPr>
            <p:spPr bwMode="auto">
              <a:xfrm>
                <a:off x="5196493" y="2354179"/>
                <a:ext cx="264365" cy="2566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en-GB" sz="1400">
                    <a:cs typeface="Times New Roman" pitchFamily="18" charset="0"/>
                  </a:rPr>
                  <a:t>3  </a:t>
                </a:r>
                <a:endParaRPr lang="en-GB" sz="1400"/>
              </a:p>
            </p:txBody>
          </p:sp>
        </p:grpSp>
        <p:grpSp>
          <p:nvGrpSpPr>
            <p:cNvPr id="19495" name="Group 4"/>
            <p:cNvGrpSpPr>
              <a:grpSpLocks/>
            </p:cNvGrpSpPr>
            <p:nvPr/>
          </p:nvGrpSpPr>
          <p:grpSpPr bwMode="auto">
            <a:xfrm>
              <a:off x="5867398" y="2715126"/>
              <a:ext cx="518507" cy="256674"/>
              <a:chOff x="5196493" y="2610853"/>
              <a:chExt cx="518507" cy="256674"/>
            </a:xfrm>
          </p:grpSpPr>
          <p:grpSp>
            <p:nvGrpSpPr>
              <p:cNvPr id="19501" name="Group 15"/>
              <p:cNvGrpSpPr>
                <a:grpSpLocks noChangeAspect="1"/>
              </p:cNvGrpSpPr>
              <p:nvPr/>
            </p:nvGrpSpPr>
            <p:grpSpPr bwMode="auto">
              <a:xfrm>
                <a:off x="5547697" y="2653632"/>
                <a:ext cx="167303" cy="149726"/>
                <a:chOff x="3322" y="3840"/>
                <a:chExt cx="960" cy="960"/>
              </a:xfrm>
            </p:grpSpPr>
            <p:sp>
              <p:nvSpPr>
                <p:cNvPr id="19503" name="AutoShape 16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3322" y="3840"/>
                  <a:ext cx="960" cy="9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04" name="Rectangle 17"/>
                <p:cNvSpPr>
                  <a:spLocks noChangeArrowheads="1"/>
                </p:cNvSpPr>
                <p:nvPr/>
              </p:nvSpPr>
              <p:spPr bwMode="auto">
                <a:xfrm>
                  <a:off x="3322" y="3840"/>
                  <a:ext cx="960" cy="960"/>
                </a:xfrm>
                <a:prstGeom prst="rect">
                  <a:avLst/>
                </a:prstGeom>
                <a:solidFill>
                  <a:srgbClr val="66FF99"/>
                </a:solidFill>
                <a:ln w="158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sp>
            <p:nvSpPr>
              <p:cNvPr id="19502" name="Rectangle 24"/>
              <p:cNvSpPr>
                <a:spLocks noChangeArrowheads="1"/>
              </p:cNvSpPr>
              <p:nvPr/>
            </p:nvSpPr>
            <p:spPr bwMode="auto">
              <a:xfrm>
                <a:off x="5196493" y="2610853"/>
                <a:ext cx="264365" cy="2566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en-GB" sz="1400">
                    <a:cs typeface="Times New Roman" pitchFamily="18" charset="0"/>
                  </a:rPr>
                  <a:t>4  </a:t>
                </a:r>
                <a:endParaRPr lang="en-GB" sz="1400"/>
              </a:p>
            </p:txBody>
          </p:sp>
        </p:grpSp>
        <p:grpSp>
          <p:nvGrpSpPr>
            <p:cNvPr id="19496" name="Group 5"/>
            <p:cNvGrpSpPr>
              <a:grpSpLocks/>
            </p:cNvGrpSpPr>
            <p:nvPr/>
          </p:nvGrpSpPr>
          <p:grpSpPr bwMode="auto">
            <a:xfrm>
              <a:off x="5867398" y="3019926"/>
              <a:ext cx="535110" cy="256674"/>
              <a:chOff x="5179890" y="2867526"/>
              <a:chExt cx="535110" cy="256674"/>
            </a:xfrm>
          </p:grpSpPr>
          <p:grpSp>
            <p:nvGrpSpPr>
              <p:cNvPr id="19497" name="Group 18"/>
              <p:cNvGrpSpPr>
                <a:grpSpLocks noChangeAspect="1"/>
              </p:cNvGrpSpPr>
              <p:nvPr/>
            </p:nvGrpSpPr>
            <p:grpSpPr bwMode="auto">
              <a:xfrm>
                <a:off x="5547697" y="2931695"/>
                <a:ext cx="167303" cy="148389"/>
                <a:chOff x="3322" y="3840"/>
                <a:chExt cx="960" cy="960"/>
              </a:xfrm>
            </p:grpSpPr>
            <p:sp>
              <p:nvSpPr>
                <p:cNvPr id="19499" name="AutoShape 19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3322" y="3840"/>
                  <a:ext cx="960" cy="9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00" name="Rectangle 20"/>
                <p:cNvSpPr>
                  <a:spLocks noChangeArrowheads="1"/>
                </p:cNvSpPr>
                <p:nvPr/>
              </p:nvSpPr>
              <p:spPr bwMode="auto">
                <a:xfrm>
                  <a:off x="3322" y="3840"/>
                  <a:ext cx="960" cy="960"/>
                </a:xfrm>
                <a:prstGeom prst="rect">
                  <a:avLst/>
                </a:prstGeom>
                <a:solidFill>
                  <a:srgbClr val="FF99CC"/>
                </a:solidFill>
                <a:ln w="158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sp>
            <p:nvSpPr>
              <p:cNvPr id="19498" name="Rectangle 25"/>
              <p:cNvSpPr>
                <a:spLocks noChangeArrowheads="1"/>
              </p:cNvSpPr>
              <p:nvPr/>
            </p:nvSpPr>
            <p:spPr bwMode="auto">
              <a:xfrm>
                <a:off x="5179890" y="2867526"/>
                <a:ext cx="306510" cy="2566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en-GB" sz="1400">
                    <a:cs typeface="Times New Roman" pitchFamily="18" charset="0"/>
                  </a:rPr>
                  <a:t>5  </a:t>
                </a:r>
                <a:endParaRPr lang="en-GB" sz="1400"/>
              </a:p>
            </p:txBody>
          </p:sp>
        </p:grpSp>
      </p:grpSp>
      <p:pic>
        <p:nvPicPr>
          <p:cNvPr id="1949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4191000"/>
            <a:ext cx="7291388" cy="2468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" name="Group 26"/>
          <p:cNvGraphicFramePr>
            <a:graphicFrameLocks noGrp="1"/>
          </p:cNvGraphicFramePr>
          <p:nvPr/>
        </p:nvGraphicFramePr>
        <p:xfrm>
          <a:off x="5638800" y="1524000"/>
          <a:ext cx="3505199" cy="1981200"/>
        </p:xfrm>
        <a:graphic>
          <a:graphicData uri="http://schemas.openxmlformats.org/drawingml/2006/table">
            <a:tbl>
              <a:tblPr/>
              <a:tblGrid>
                <a:gridCol w="1168400"/>
                <a:gridCol w="1168399"/>
                <a:gridCol w="1168400"/>
              </a:tblGrid>
              <a:tr h="4323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Process</a:t>
                      </a: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Arrival Time</a:t>
                      </a: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Burst/Service Time</a:t>
                      </a: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08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3</a:t>
                      </a:r>
                      <a:endParaRPr kumimoji="0" lang="en-GB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08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6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08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4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4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08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6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7</a:t>
                      </a:r>
                      <a:endParaRPr kumimoji="0" lang="en-GB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08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8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</a:t>
                      </a:r>
                      <a:endParaRPr kumimoji="0" lang="en-GB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51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991600" cy="1143000"/>
          </a:xfrm>
        </p:spPr>
        <p:txBody>
          <a:bodyPr/>
          <a:lstStyle/>
          <a:p>
            <a:r>
              <a:rPr lang="en-GB" smtClean="0"/>
              <a:t>5.9 Round-Robin Algorithm</a:t>
            </a:r>
            <a:endParaRPr lang="en-US" smtClean="0"/>
          </a:p>
        </p:txBody>
      </p:sp>
      <p:sp>
        <p:nvSpPr>
          <p:cNvPr id="133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143000"/>
            <a:ext cx="8610600" cy="3733800"/>
          </a:xfrm>
        </p:spPr>
        <p:txBody>
          <a:bodyPr/>
          <a:lstStyle/>
          <a:p>
            <a:pPr marL="419100" indent="-419100">
              <a:buFont typeface="Wingdings" pitchFamily="2" charset="2"/>
              <a:buNone/>
              <a:defRPr/>
            </a:pPr>
            <a:r>
              <a:rPr lang="en-IE" sz="2000" dirty="0" smtClean="0">
                <a:solidFill>
                  <a:srgbClr val="CC0000"/>
                </a:solidFill>
              </a:rPr>
              <a:t>Performance Metrics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IE" sz="1800" dirty="0" smtClean="0"/>
              <a:t>Turnaround = Complete </a:t>
            </a:r>
            <a:r>
              <a:rPr lang="en-IE" sz="1800" dirty="0" err="1" smtClean="0"/>
              <a:t>BurstTime</a:t>
            </a:r>
            <a:r>
              <a:rPr lang="en-IE" sz="1800" dirty="0" smtClean="0"/>
              <a:t> – Arrival Time</a:t>
            </a:r>
          </a:p>
          <a:p>
            <a:pPr marL="819150" lvl="1" indent="-419100">
              <a:defRPr/>
            </a:pPr>
            <a:r>
              <a:rPr lang="en-IE" sz="1800" dirty="0" smtClean="0"/>
              <a:t>P1 =  5 - 0 = 5 time units</a:t>
            </a:r>
          </a:p>
          <a:p>
            <a:pPr marL="819150" lvl="1" indent="-419100">
              <a:defRPr/>
            </a:pPr>
            <a:r>
              <a:rPr lang="en-IE" sz="1800" dirty="0" smtClean="0"/>
              <a:t>P2 = 17 - 2 = 15 time units</a:t>
            </a:r>
          </a:p>
          <a:p>
            <a:pPr marL="819150" lvl="1" indent="-419100">
              <a:defRPr/>
            </a:pPr>
            <a:r>
              <a:rPr lang="en-IE" sz="1800" dirty="0" smtClean="0"/>
              <a:t>P3 = 13 – 4 = 9 time units</a:t>
            </a:r>
          </a:p>
          <a:p>
            <a:pPr marL="819150" lvl="1" indent="-419100">
              <a:defRPr/>
            </a:pPr>
            <a:r>
              <a:rPr lang="en-IE" sz="1800" dirty="0" smtClean="0"/>
              <a:t>P4 = 22 – 6  = 16 time units</a:t>
            </a:r>
          </a:p>
          <a:p>
            <a:pPr marL="819150" lvl="1" indent="-419100">
              <a:defRPr/>
            </a:pPr>
            <a:r>
              <a:rPr lang="en-IE" sz="1800" dirty="0" smtClean="0"/>
              <a:t>P5 = 15 – 8 = 7 time units</a:t>
            </a:r>
          </a:p>
          <a:p>
            <a:pPr marL="819150" lvl="1" indent="-419100">
              <a:defRPr/>
            </a:pPr>
            <a:r>
              <a:rPr lang="en-IE" sz="1800" dirty="0" err="1" smtClean="0"/>
              <a:t>Avg</a:t>
            </a:r>
            <a:r>
              <a:rPr lang="en-IE" sz="1800" dirty="0" smtClean="0"/>
              <a:t> Turnaround=( 5+15+9+16+7) / 5 = 10.4 time units </a:t>
            </a:r>
          </a:p>
          <a:p>
            <a:pPr marL="819150" lvl="1" indent="-419100">
              <a:defRPr/>
            </a:pPr>
            <a:endParaRPr lang="en-IE" dirty="0" smtClean="0"/>
          </a:p>
        </p:txBody>
      </p:sp>
      <p:grpSp>
        <p:nvGrpSpPr>
          <p:cNvPr id="20514" name="Group 6"/>
          <p:cNvGrpSpPr>
            <a:grpSpLocks/>
          </p:cNvGrpSpPr>
          <p:nvPr/>
        </p:nvGrpSpPr>
        <p:grpSpPr bwMode="auto">
          <a:xfrm>
            <a:off x="5867400" y="1981200"/>
            <a:ext cx="534988" cy="1524000"/>
            <a:chOff x="5867398" y="1752600"/>
            <a:chExt cx="535110" cy="1524000"/>
          </a:xfrm>
        </p:grpSpPr>
        <p:grpSp>
          <p:nvGrpSpPr>
            <p:cNvPr id="20516" name="Group 1"/>
            <p:cNvGrpSpPr>
              <a:grpSpLocks/>
            </p:cNvGrpSpPr>
            <p:nvPr/>
          </p:nvGrpSpPr>
          <p:grpSpPr bwMode="auto">
            <a:xfrm>
              <a:off x="5867398" y="1752600"/>
              <a:ext cx="518507" cy="256674"/>
              <a:chOff x="5196493" y="1876926"/>
              <a:chExt cx="518507" cy="256674"/>
            </a:xfrm>
          </p:grpSpPr>
          <p:grpSp>
            <p:nvGrpSpPr>
              <p:cNvPr id="20537" name="Group 6"/>
              <p:cNvGrpSpPr>
                <a:grpSpLocks noChangeAspect="1"/>
              </p:cNvGrpSpPr>
              <p:nvPr/>
            </p:nvGrpSpPr>
            <p:grpSpPr bwMode="auto">
              <a:xfrm>
                <a:off x="5547697" y="1954463"/>
                <a:ext cx="167303" cy="148389"/>
                <a:chOff x="3322" y="3840"/>
                <a:chExt cx="960" cy="960"/>
              </a:xfrm>
            </p:grpSpPr>
            <p:sp>
              <p:nvSpPr>
                <p:cNvPr id="20539" name="AutoShape 7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3322" y="3840"/>
                  <a:ext cx="960" cy="9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540" name="Rectangle 8"/>
                <p:cNvSpPr>
                  <a:spLocks noChangeArrowheads="1"/>
                </p:cNvSpPr>
                <p:nvPr/>
              </p:nvSpPr>
              <p:spPr bwMode="auto">
                <a:xfrm>
                  <a:off x="3322" y="3840"/>
                  <a:ext cx="960" cy="960"/>
                </a:xfrm>
                <a:prstGeom prst="rect">
                  <a:avLst/>
                </a:prstGeom>
                <a:solidFill>
                  <a:srgbClr val="99CCFF"/>
                </a:solidFill>
                <a:ln w="158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sp>
            <p:nvSpPr>
              <p:cNvPr id="20538" name="Rectangle 21"/>
              <p:cNvSpPr>
                <a:spLocks noChangeArrowheads="1"/>
              </p:cNvSpPr>
              <p:nvPr/>
            </p:nvSpPr>
            <p:spPr bwMode="auto">
              <a:xfrm>
                <a:off x="5196493" y="1876926"/>
                <a:ext cx="264365" cy="2566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en-GB" sz="1400">
                    <a:cs typeface="Times New Roman" pitchFamily="18" charset="0"/>
                  </a:rPr>
                  <a:t>1  </a:t>
                </a:r>
                <a:endParaRPr lang="en-GB" sz="1400"/>
              </a:p>
            </p:txBody>
          </p:sp>
        </p:grpSp>
        <p:grpSp>
          <p:nvGrpSpPr>
            <p:cNvPr id="20517" name="Group 2"/>
            <p:cNvGrpSpPr>
              <a:grpSpLocks/>
            </p:cNvGrpSpPr>
            <p:nvPr/>
          </p:nvGrpSpPr>
          <p:grpSpPr bwMode="auto">
            <a:xfrm>
              <a:off x="5867398" y="2057400"/>
              <a:ext cx="518507" cy="256674"/>
              <a:chOff x="5196493" y="2117558"/>
              <a:chExt cx="518507" cy="256674"/>
            </a:xfrm>
          </p:grpSpPr>
          <p:grpSp>
            <p:nvGrpSpPr>
              <p:cNvPr id="20533" name="Group 9"/>
              <p:cNvGrpSpPr>
                <a:grpSpLocks noChangeAspect="1"/>
              </p:cNvGrpSpPr>
              <p:nvPr/>
            </p:nvGrpSpPr>
            <p:grpSpPr bwMode="auto">
              <a:xfrm>
                <a:off x="5547697" y="2181726"/>
                <a:ext cx="167303" cy="148389"/>
                <a:chOff x="3322" y="3840"/>
                <a:chExt cx="960" cy="960"/>
              </a:xfrm>
            </p:grpSpPr>
            <p:sp>
              <p:nvSpPr>
                <p:cNvPr id="20535" name="AutoShape 10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3322" y="3840"/>
                  <a:ext cx="960" cy="9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536" name="Rectangle 11"/>
                <p:cNvSpPr>
                  <a:spLocks noChangeArrowheads="1"/>
                </p:cNvSpPr>
                <p:nvPr/>
              </p:nvSpPr>
              <p:spPr bwMode="auto">
                <a:xfrm>
                  <a:off x="3322" y="3840"/>
                  <a:ext cx="960" cy="960"/>
                </a:xfrm>
                <a:prstGeom prst="rect">
                  <a:avLst/>
                </a:prstGeom>
                <a:solidFill>
                  <a:srgbClr val="FFCC99"/>
                </a:solidFill>
                <a:ln w="158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sp>
            <p:nvSpPr>
              <p:cNvPr id="20534" name="Rectangle 22"/>
              <p:cNvSpPr>
                <a:spLocks noChangeArrowheads="1"/>
              </p:cNvSpPr>
              <p:nvPr/>
            </p:nvSpPr>
            <p:spPr bwMode="auto">
              <a:xfrm>
                <a:off x="5196493" y="2117558"/>
                <a:ext cx="278413" cy="2566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en-GB" sz="1400">
                    <a:cs typeface="Times New Roman" pitchFamily="18" charset="0"/>
                  </a:rPr>
                  <a:t>2  </a:t>
                </a:r>
                <a:endParaRPr lang="en-GB" sz="1400"/>
              </a:p>
            </p:txBody>
          </p:sp>
        </p:grpSp>
        <p:grpSp>
          <p:nvGrpSpPr>
            <p:cNvPr id="20518" name="Group 3"/>
            <p:cNvGrpSpPr>
              <a:grpSpLocks/>
            </p:cNvGrpSpPr>
            <p:nvPr/>
          </p:nvGrpSpPr>
          <p:grpSpPr bwMode="auto">
            <a:xfrm>
              <a:off x="5867398" y="2410326"/>
              <a:ext cx="518507" cy="256674"/>
              <a:chOff x="5196493" y="2354179"/>
              <a:chExt cx="518507" cy="256674"/>
            </a:xfrm>
          </p:grpSpPr>
          <p:grpSp>
            <p:nvGrpSpPr>
              <p:cNvPr id="20529" name="Group 12"/>
              <p:cNvGrpSpPr>
                <a:grpSpLocks noChangeAspect="1"/>
              </p:cNvGrpSpPr>
              <p:nvPr/>
            </p:nvGrpSpPr>
            <p:grpSpPr bwMode="auto">
              <a:xfrm>
                <a:off x="5547697" y="2398295"/>
                <a:ext cx="167303" cy="148389"/>
                <a:chOff x="3322" y="3840"/>
                <a:chExt cx="960" cy="960"/>
              </a:xfrm>
            </p:grpSpPr>
            <p:sp>
              <p:nvSpPr>
                <p:cNvPr id="20531" name="AutoShape 13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3322" y="3840"/>
                  <a:ext cx="960" cy="9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532" name="Rectangle 14"/>
                <p:cNvSpPr>
                  <a:spLocks noChangeArrowheads="1"/>
                </p:cNvSpPr>
                <p:nvPr/>
              </p:nvSpPr>
              <p:spPr bwMode="auto">
                <a:xfrm>
                  <a:off x="3322" y="3840"/>
                  <a:ext cx="960" cy="960"/>
                </a:xfrm>
                <a:prstGeom prst="rect">
                  <a:avLst/>
                </a:prstGeom>
                <a:solidFill>
                  <a:srgbClr val="FFFF99"/>
                </a:solidFill>
                <a:ln w="158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sp>
            <p:nvSpPr>
              <p:cNvPr id="20530" name="Rectangle 23"/>
              <p:cNvSpPr>
                <a:spLocks noChangeArrowheads="1"/>
              </p:cNvSpPr>
              <p:nvPr/>
            </p:nvSpPr>
            <p:spPr bwMode="auto">
              <a:xfrm>
                <a:off x="5196493" y="2354179"/>
                <a:ext cx="264365" cy="2566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en-GB" sz="1400">
                    <a:cs typeface="Times New Roman" pitchFamily="18" charset="0"/>
                  </a:rPr>
                  <a:t>3  </a:t>
                </a:r>
                <a:endParaRPr lang="en-GB" sz="1400"/>
              </a:p>
            </p:txBody>
          </p:sp>
        </p:grpSp>
        <p:grpSp>
          <p:nvGrpSpPr>
            <p:cNvPr id="20519" name="Group 4"/>
            <p:cNvGrpSpPr>
              <a:grpSpLocks/>
            </p:cNvGrpSpPr>
            <p:nvPr/>
          </p:nvGrpSpPr>
          <p:grpSpPr bwMode="auto">
            <a:xfrm>
              <a:off x="5867398" y="2715126"/>
              <a:ext cx="518507" cy="256674"/>
              <a:chOff x="5196493" y="2610853"/>
              <a:chExt cx="518507" cy="256674"/>
            </a:xfrm>
          </p:grpSpPr>
          <p:grpSp>
            <p:nvGrpSpPr>
              <p:cNvPr id="20525" name="Group 15"/>
              <p:cNvGrpSpPr>
                <a:grpSpLocks noChangeAspect="1"/>
              </p:cNvGrpSpPr>
              <p:nvPr/>
            </p:nvGrpSpPr>
            <p:grpSpPr bwMode="auto">
              <a:xfrm>
                <a:off x="5547697" y="2653632"/>
                <a:ext cx="167303" cy="149726"/>
                <a:chOff x="3322" y="3840"/>
                <a:chExt cx="960" cy="960"/>
              </a:xfrm>
            </p:grpSpPr>
            <p:sp>
              <p:nvSpPr>
                <p:cNvPr id="20527" name="AutoShape 16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3322" y="3840"/>
                  <a:ext cx="960" cy="9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528" name="Rectangle 17"/>
                <p:cNvSpPr>
                  <a:spLocks noChangeArrowheads="1"/>
                </p:cNvSpPr>
                <p:nvPr/>
              </p:nvSpPr>
              <p:spPr bwMode="auto">
                <a:xfrm>
                  <a:off x="3322" y="3840"/>
                  <a:ext cx="960" cy="960"/>
                </a:xfrm>
                <a:prstGeom prst="rect">
                  <a:avLst/>
                </a:prstGeom>
                <a:solidFill>
                  <a:srgbClr val="66FF99"/>
                </a:solidFill>
                <a:ln w="158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sp>
            <p:nvSpPr>
              <p:cNvPr id="20526" name="Rectangle 24"/>
              <p:cNvSpPr>
                <a:spLocks noChangeArrowheads="1"/>
              </p:cNvSpPr>
              <p:nvPr/>
            </p:nvSpPr>
            <p:spPr bwMode="auto">
              <a:xfrm>
                <a:off x="5196493" y="2610853"/>
                <a:ext cx="264365" cy="2566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en-GB" sz="1400">
                    <a:cs typeface="Times New Roman" pitchFamily="18" charset="0"/>
                  </a:rPr>
                  <a:t>4  </a:t>
                </a:r>
                <a:endParaRPr lang="en-GB" sz="1400"/>
              </a:p>
            </p:txBody>
          </p:sp>
        </p:grpSp>
        <p:grpSp>
          <p:nvGrpSpPr>
            <p:cNvPr id="20520" name="Group 5"/>
            <p:cNvGrpSpPr>
              <a:grpSpLocks/>
            </p:cNvGrpSpPr>
            <p:nvPr/>
          </p:nvGrpSpPr>
          <p:grpSpPr bwMode="auto">
            <a:xfrm>
              <a:off x="5867398" y="3019926"/>
              <a:ext cx="535110" cy="256674"/>
              <a:chOff x="5179890" y="2867526"/>
              <a:chExt cx="535110" cy="256674"/>
            </a:xfrm>
          </p:grpSpPr>
          <p:grpSp>
            <p:nvGrpSpPr>
              <p:cNvPr id="20521" name="Group 18"/>
              <p:cNvGrpSpPr>
                <a:grpSpLocks noChangeAspect="1"/>
              </p:cNvGrpSpPr>
              <p:nvPr/>
            </p:nvGrpSpPr>
            <p:grpSpPr bwMode="auto">
              <a:xfrm>
                <a:off x="5547697" y="2931695"/>
                <a:ext cx="167303" cy="148389"/>
                <a:chOff x="3322" y="3840"/>
                <a:chExt cx="960" cy="960"/>
              </a:xfrm>
            </p:grpSpPr>
            <p:sp>
              <p:nvSpPr>
                <p:cNvPr id="20523" name="AutoShape 19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3322" y="3840"/>
                  <a:ext cx="960" cy="9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524" name="Rectangle 20"/>
                <p:cNvSpPr>
                  <a:spLocks noChangeArrowheads="1"/>
                </p:cNvSpPr>
                <p:nvPr/>
              </p:nvSpPr>
              <p:spPr bwMode="auto">
                <a:xfrm>
                  <a:off x="3322" y="3840"/>
                  <a:ext cx="960" cy="960"/>
                </a:xfrm>
                <a:prstGeom prst="rect">
                  <a:avLst/>
                </a:prstGeom>
                <a:solidFill>
                  <a:srgbClr val="FF99CC"/>
                </a:solidFill>
                <a:ln w="158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sp>
            <p:nvSpPr>
              <p:cNvPr id="20522" name="Rectangle 25"/>
              <p:cNvSpPr>
                <a:spLocks noChangeArrowheads="1"/>
              </p:cNvSpPr>
              <p:nvPr/>
            </p:nvSpPr>
            <p:spPr bwMode="auto">
              <a:xfrm>
                <a:off x="5179890" y="2867526"/>
                <a:ext cx="306510" cy="2566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en-GB" sz="1400">
                    <a:cs typeface="Times New Roman" pitchFamily="18" charset="0"/>
                  </a:rPr>
                  <a:t>5  </a:t>
                </a:r>
                <a:endParaRPr lang="en-GB" sz="1400"/>
              </a:p>
            </p:txBody>
          </p:sp>
        </p:grpSp>
      </p:grpSp>
      <p:pic>
        <p:nvPicPr>
          <p:cNvPr id="2051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4191000"/>
            <a:ext cx="7291388" cy="2468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382000" cy="5791200"/>
          </a:xfrm>
        </p:spPr>
        <p:txBody>
          <a:bodyPr/>
          <a:lstStyle/>
          <a:p>
            <a:pPr marL="419100" indent="-419100" eaLnBrk="1" hangingPunct="1">
              <a:buFont typeface="Wingdings" pitchFamily="2" charset="2"/>
              <a:buNone/>
            </a:pPr>
            <a:r>
              <a:rPr lang="en-IE" sz="2000" smtClean="0">
                <a:solidFill>
                  <a:srgbClr val="CC0000"/>
                </a:solidFill>
              </a:rPr>
              <a:t>Exercise 1 </a:t>
            </a:r>
          </a:p>
          <a:p>
            <a:pPr marL="419100" indent="-419100" eaLnBrk="1" hangingPunct="1"/>
            <a:r>
              <a:rPr lang="en-IE" sz="2000" smtClean="0"/>
              <a:t>Same set of processes from Tutorial 5</a:t>
            </a:r>
          </a:p>
          <a:p>
            <a:pPr marL="419100" indent="-419100" eaLnBrk="1" hangingPunct="1"/>
            <a:r>
              <a:rPr lang="en-IE" sz="2000" smtClean="0"/>
              <a:t>Illustrate how the six processes will run under </a:t>
            </a:r>
          </a:p>
          <a:p>
            <a:pPr marL="819150" lvl="1" indent="-419100" eaLnBrk="1" hangingPunct="1"/>
            <a:r>
              <a:rPr lang="en-IE" sz="1800" smtClean="0"/>
              <a:t>Shortest Remaining Time First scheduling algorithm</a:t>
            </a:r>
          </a:p>
          <a:p>
            <a:pPr marL="819150" lvl="1" indent="-419100" eaLnBrk="1" hangingPunct="1"/>
            <a:r>
              <a:rPr lang="en-IE" sz="1800" smtClean="0"/>
              <a:t>Round Robin scheduling algorithm</a:t>
            </a:r>
          </a:p>
          <a:p>
            <a:pPr marL="419100" indent="-419100" eaLnBrk="1" hangingPunct="1"/>
            <a:r>
              <a:rPr lang="en-IE" sz="2000" smtClean="0"/>
              <a:t>Compute</a:t>
            </a:r>
          </a:p>
          <a:p>
            <a:pPr marL="819150" lvl="1" indent="-419100" eaLnBrk="1" hangingPunct="1"/>
            <a:r>
              <a:rPr lang="en-IE" sz="1800" smtClean="0"/>
              <a:t>Turnaround time</a:t>
            </a:r>
          </a:p>
          <a:p>
            <a:pPr marL="819150" lvl="1" indent="-419100" eaLnBrk="1" hangingPunct="1"/>
            <a:r>
              <a:rPr lang="en-IE" sz="1800" smtClean="0"/>
              <a:t>Response time</a:t>
            </a:r>
          </a:p>
          <a:p>
            <a:pPr marL="419100" indent="-419100" eaLnBrk="1" hangingPunct="1"/>
            <a:endParaRPr lang="en-IE" smtClean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991600" cy="1143000"/>
          </a:xfrm>
        </p:spPr>
        <p:txBody>
          <a:bodyPr/>
          <a:lstStyle/>
          <a:p>
            <a:pPr eaLnBrk="1" hangingPunct="1"/>
            <a:r>
              <a:rPr lang="en-GB" smtClean="0"/>
              <a:t>5.10 Exercises</a:t>
            </a:r>
            <a:endParaRPr lang="en-US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752600" y="4191000"/>
          <a:ext cx="6705600" cy="243363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35200"/>
                <a:gridCol w="2235200"/>
                <a:gridCol w="2235200"/>
              </a:tblGrid>
              <a:tr h="643701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600" b="1" dirty="0">
                          <a:effectLst/>
                        </a:rPr>
                        <a:t>Process Name</a:t>
                      </a:r>
                    </a:p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600" b="1" dirty="0">
                          <a:effectLst/>
                        </a:rPr>
                        <a:t> </a:t>
                      </a:r>
                      <a:endParaRPr lang="en-GB" sz="1600" b="1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600" b="1" dirty="0">
                          <a:effectLst/>
                        </a:rPr>
                        <a:t>Arrival Time</a:t>
                      </a:r>
                      <a:endParaRPr lang="en-GB" sz="1600" b="1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600" b="1" dirty="0" smtClean="0">
                          <a:effectLst/>
                        </a:rPr>
                        <a:t>Burst/ Service </a:t>
                      </a:r>
                      <a:r>
                        <a:rPr lang="en-GB" sz="1600" b="1" dirty="0">
                          <a:effectLst/>
                        </a:rPr>
                        <a:t>time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8323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600" b="1" dirty="0">
                          <a:effectLst/>
                        </a:rPr>
                        <a:t>P1</a:t>
                      </a:r>
                      <a:endParaRPr lang="en-GB" sz="1600" b="1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600" b="1">
                          <a:effectLst/>
                        </a:rPr>
                        <a:t>0</a:t>
                      </a:r>
                      <a:endParaRPr lang="en-GB" sz="1600" b="1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600" b="1" dirty="0">
                          <a:effectLst/>
                        </a:rPr>
                        <a:t>4</a:t>
                      </a:r>
                      <a:endParaRPr lang="en-GB" sz="1600" b="1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8323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600" b="1" dirty="0">
                          <a:effectLst/>
                        </a:rPr>
                        <a:t>P2</a:t>
                      </a:r>
                      <a:endParaRPr lang="en-GB" sz="1600" b="1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600" b="1" dirty="0">
                          <a:effectLst/>
                        </a:rPr>
                        <a:t>2</a:t>
                      </a:r>
                      <a:endParaRPr lang="en-GB" sz="1600" b="1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600" b="1" dirty="0">
                          <a:effectLst/>
                        </a:rPr>
                        <a:t>1</a:t>
                      </a:r>
                      <a:endParaRPr lang="en-GB" sz="1600" b="1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8323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600" b="1" dirty="0">
                          <a:effectLst/>
                        </a:rPr>
                        <a:t>P3</a:t>
                      </a:r>
                      <a:endParaRPr lang="en-GB" sz="1600" b="1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600" b="1" dirty="0">
                          <a:effectLst/>
                        </a:rPr>
                        <a:t>3</a:t>
                      </a:r>
                      <a:endParaRPr lang="en-GB" sz="1600" b="1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600" b="1" dirty="0">
                          <a:effectLst/>
                        </a:rPr>
                        <a:t>6</a:t>
                      </a:r>
                      <a:endParaRPr lang="en-GB" sz="1600" b="1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8323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600" b="1" dirty="0">
                          <a:effectLst/>
                        </a:rPr>
                        <a:t>P4</a:t>
                      </a:r>
                      <a:endParaRPr lang="en-GB" sz="1600" b="1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600" b="1" dirty="0">
                          <a:effectLst/>
                        </a:rPr>
                        <a:t>8</a:t>
                      </a:r>
                      <a:endParaRPr lang="en-GB" sz="1600" b="1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600" b="1" dirty="0">
                          <a:effectLst/>
                        </a:rPr>
                        <a:t>2</a:t>
                      </a:r>
                      <a:endParaRPr lang="en-GB" sz="1600" b="1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8323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600" b="1">
                          <a:effectLst/>
                        </a:rPr>
                        <a:t>P5</a:t>
                      </a:r>
                      <a:endParaRPr lang="en-GB" sz="1600" b="1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600" b="1" dirty="0">
                          <a:effectLst/>
                        </a:rPr>
                        <a:t>9</a:t>
                      </a:r>
                      <a:endParaRPr lang="en-GB" sz="1600" b="1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600" b="1" dirty="0">
                          <a:effectLst/>
                        </a:rPr>
                        <a:t>5</a:t>
                      </a:r>
                      <a:endParaRPr lang="en-GB" sz="1600" b="1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8323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600" b="1" dirty="0">
                          <a:effectLst/>
                        </a:rPr>
                        <a:t>P6</a:t>
                      </a:r>
                      <a:endParaRPr lang="en-GB" sz="1600" b="1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600" b="1">
                          <a:effectLst/>
                        </a:rPr>
                        <a:t>12</a:t>
                      </a:r>
                      <a:endParaRPr lang="en-GB" sz="1600" b="1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600" b="1" dirty="0">
                          <a:effectLst/>
                        </a:rPr>
                        <a:t>2</a:t>
                      </a:r>
                      <a:endParaRPr lang="en-GB" sz="1600" b="1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Topics covered</a:t>
            </a:r>
            <a:r>
              <a:rPr lang="en-GB" u="sng" smtClean="0"/>
              <a:t/>
            </a:r>
            <a:br>
              <a:rPr lang="en-GB" u="sng" smtClean="0"/>
            </a:br>
            <a:endParaRPr lang="en-US" u="sng" smtClean="0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495800"/>
          </a:xfrm>
        </p:spPr>
        <p:txBody>
          <a:bodyPr/>
          <a:lstStyle/>
          <a:p>
            <a:pPr eaLnBrk="1" hangingPunct="1">
              <a:defRPr/>
            </a:pPr>
            <a:r>
              <a:rPr lang="en-GB" dirty="0" smtClean="0"/>
              <a:t>Brief revision of the last week topics</a:t>
            </a:r>
          </a:p>
          <a:p>
            <a:pPr eaLnBrk="1" hangingPunct="1">
              <a:defRPr/>
            </a:pPr>
            <a:r>
              <a:rPr lang="en-GB" dirty="0" smtClean="0"/>
              <a:t>Scheduling Algorithms</a:t>
            </a:r>
          </a:p>
          <a:p>
            <a:pPr marL="838200" lvl="1" indent="-381000" eaLnBrk="1" hangingPunct="1">
              <a:defRPr/>
            </a:pPr>
            <a:r>
              <a:rPr lang="en-IE" dirty="0" smtClean="0">
                <a:solidFill>
                  <a:schemeClr val="bg1">
                    <a:lumMod val="65000"/>
                  </a:schemeClr>
                </a:solidFill>
              </a:rPr>
              <a:t>First Come First Served Scheduling Algorithm (FCFS)</a:t>
            </a:r>
          </a:p>
          <a:p>
            <a:pPr marL="838200" lvl="1" indent="-381000" eaLnBrk="1" hangingPunct="1">
              <a:defRPr/>
            </a:pPr>
            <a:r>
              <a:rPr lang="en-IE" dirty="0" smtClean="0">
                <a:solidFill>
                  <a:schemeClr val="bg1">
                    <a:lumMod val="65000"/>
                  </a:schemeClr>
                </a:solidFill>
              </a:rPr>
              <a:t>Shortest Process First </a:t>
            </a:r>
          </a:p>
          <a:p>
            <a:pPr marL="838200" lvl="1" indent="-381000" eaLnBrk="1" hangingPunct="1">
              <a:defRPr/>
            </a:pPr>
            <a:r>
              <a:rPr lang="en-IE" dirty="0" smtClean="0"/>
              <a:t>Shortest Remaining Time First </a:t>
            </a:r>
          </a:p>
          <a:p>
            <a:pPr marL="838200" lvl="1" indent="-381000" eaLnBrk="1" hangingPunct="1">
              <a:defRPr/>
            </a:pPr>
            <a:r>
              <a:rPr lang="en-IE" dirty="0" smtClean="0"/>
              <a:t>Round-Robin 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GB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382000" cy="5257800"/>
          </a:xfrm>
        </p:spPr>
        <p:txBody>
          <a:bodyPr/>
          <a:lstStyle/>
          <a:p>
            <a:pPr marL="419100" indent="-419100" eaLnBrk="1" hangingPunct="1">
              <a:buFont typeface="Wingdings" pitchFamily="2" charset="2"/>
              <a:buNone/>
              <a:defRPr/>
            </a:pPr>
            <a:r>
              <a:rPr lang="en-IE" dirty="0" smtClean="0">
                <a:solidFill>
                  <a:srgbClr val="CC0000"/>
                </a:solidFill>
              </a:rPr>
              <a:t>Exercise 2 </a:t>
            </a:r>
          </a:p>
          <a:p>
            <a:pPr marL="419100" indent="-419100" eaLnBrk="1" hangingPunct="1">
              <a:defRPr/>
            </a:pPr>
            <a:r>
              <a:rPr lang="en-IE" dirty="0" smtClean="0"/>
              <a:t>Illustrate how the three processes will run under </a:t>
            </a:r>
          </a:p>
          <a:p>
            <a:pPr marL="819150" lvl="1" indent="-419100" eaLnBrk="1" hangingPunct="1">
              <a:defRPr/>
            </a:pPr>
            <a:r>
              <a:rPr lang="en-IE" dirty="0" smtClean="0">
                <a:solidFill>
                  <a:schemeClr val="bg1">
                    <a:lumMod val="75000"/>
                  </a:schemeClr>
                </a:solidFill>
              </a:rPr>
              <a:t>Shortest Remaining Time First scheduling algorithm</a:t>
            </a:r>
          </a:p>
          <a:p>
            <a:pPr marL="819150" lvl="1" indent="-419100" eaLnBrk="1" hangingPunct="1">
              <a:defRPr/>
            </a:pPr>
            <a:r>
              <a:rPr lang="en-IE" dirty="0" smtClean="0">
                <a:solidFill>
                  <a:schemeClr val="bg1">
                    <a:lumMod val="75000"/>
                  </a:schemeClr>
                </a:solidFill>
              </a:rPr>
              <a:t>Round Robin scheduling algorithm</a:t>
            </a:r>
          </a:p>
          <a:p>
            <a:pPr marL="819150" lvl="1" indent="-419100" eaLnBrk="1" hangingPunct="1">
              <a:defRPr/>
            </a:pPr>
            <a:r>
              <a:rPr lang="en-IE" dirty="0" smtClean="0"/>
              <a:t>Shortest Remaining Time </a:t>
            </a:r>
            <a:r>
              <a:rPr lang="en-IE" dirty="0"/>
              <a:t>F</a:t>
            </a:r>
            <a:r>
              <a:rPr lang="en-IE" dirty="0" smtClean="0"/>
              <a:t>irst</a:t>
            </a:r>
          </a:p>
          <a:p>
            <a:pPr marL="819150" lvl="1" indent="-419100" eaLnBrk="1" hangingPunct="1">
              <a:defRPr/>
            </a:pPr>
            <a:r>
              <a:rPr lang="en-IE" dirty="0" smtClean="0"/>
              <a:t>Round Robin</a:t>
            </a:r>
          </a:p>
          <a:p>
            <a:pPr marL="419100" indent="-419100" eaLnBrk="1" hangingPunct="1">
              <a:defRPr/>
            </a:pPr>
            <a:r>
              <a:rPr lang="en-IE" dirty="0" smtClean="0"/>
              <a:t>Compute</a:t>
            </a:r>
          </a:p>
          <a:p>
            <a:pPr marL="819150" lvl="1" indent="-419100" eaLnBrk="1" hangingPunct="1">
              <a:defRPr/>
            </a:pPr>
            <a:r>
              <a:rPr lang="en-IE" dirty="0" smtClean="0"/>
              <a:t>Turnaround time</a:t>
            </a:r>
          </a:p>
          <a:p>
            <a:pPr marL="819150" lvl="1" indent="-419100" eaLnBrk="1" hangingPunct="1">
              <a:defRPr/>
            </a:pPr>
            <a:r>
              <a:rPr lang="en-IE" dirty="0" smtClean="0"/>
              <a:t>Response time</a:t>
            </a:r>
          </a:p>
          <a:p>
            <a:pPr marL="419100" indent="-419100" eaLnBrk="1" hangingPunct="1">
              <a:defRPr/>
            </a:pPr>
            <a:endParaRPr lang="en-IE" dirty="0" smtClean="0"/>
          </a:p>
        </p:txBody>
      </p:sp>
      <p:graphicFrame>
        <p:nvGraphicFramePr>
          <p:cNvPr id="390" name="Group 160"/>
          <p:cNvGraphicFramePr>
            <a:graphicFrameLocks noGrp="1"/>
          </p:cNvGraphicFramePr>
          <p:nvPr/>
        </p:nvGraphicFramePr>
        <p:xfrm>
          <a:off x="1676400" y="4572000"/>
          <a:ext cx="5091113" cy="1720850"/>
        </p:xfrm>
        <a:graphic>
          <a:graphicData uri="http://schemas.openxmlformats.org/drawingml/2006/table">
            <a:tbl>
              <a:tblPr/>
              <a:tblGrid>
                <a:gridCol w="1697038"/>
                <a:gridCol w="1697037"/>
                <a:gridCol w="1697038"/>
              </a:tblGrid>
              <a:tr h="5320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Process</a:t>
                      </a:r>
                      <a:endParaRPr kumimoji="0" lang="en-GB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Arrival Time</a:t>
                      </a:r>
                      <a:endParaRPr kumimoji="0" lang="en-GB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Service/Burst Time</a:t>
                      </a:r>
                      <a:endParaRPr kumimoji="0" lang="en-GB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8</a:t>
                      </a:r>
                      <a:endParaRPr kumimoji="0" lang="en-GB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</a:t>
                      </a:r>
                      <a:endParaRPr kumimoji="0" lang="en-GB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5</a:t>
                      </a:r>
                      <a:endParaRPr kumimoji="0" lang="en-GB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3</a:t>
                      </a:r>
                      <a:endParaRPr kumimoji="0" lang="en-GB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</a:t>
                      </a:r>
                      <a:endParaRPr kumimoji="0" lang="en-GB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55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991600" cy="1143000"/>
          </a:xfrm>
        </p:spPr>
        <p:txBody>
          <a:bodyPr/>
          <a:lstStyle/>
          <a:p>
            <a:pPr eaLnBrk="1" hangingPunct="1"/>
            <a:r>
              <a:rPr lang="en-GB" smtClean="0"/>
              <a:t>5.10 Exercises</a:t>
            </a:r>
            <a:endParaRPr lang="en-US" smtClean="0"/>
          </a:p>
        </p:txBody>
      </p:sp>
      <p:grpSp>
        <p:nvGrpSpPr>
          <p:cNvPr id="22554" name="Group 140"/>
          <p:cNvGrpSpPr>
            <a:grpSpLocks noChangeAspect="1"/>
          </p:cNvGrpSpPr>
          <p:nvPr/>
        </p:nvGrpSpPr>
        <p:grpSpPr bwMode="auto">
          <a:xfrm>
            <a:off x="2544763" y="5202238"/>
            <a:ext cx="198437" cy="190500"/>
            <a:chOff x="3322" y="3840"/>
            <a:chExt cx="960" cy="960"/>
          </a:xfrm>
        </p:grpSpPr>
        <p:sp>
          <p:nvSpPr>
            <p:cNvPr id="22564" name="AutoShape 141"/>
            <p:cNvSpPr>
              <a:spLocks noChangeAspect="1" noChangeArrowheads="1" noTextEdit="1"/>
            </p:cNvSpPr>
            <p:nvPr/>
          </p:nvSpPr>
          <p:spPr bwMode="auto">
            <a:xfrm>
              <a:off x="3322" y="3840"/>
              <a:ext cx="960" cy="9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65" name="Rectangle 142"/>
            <p:cNvSpPr>
              <a:spLocks noChangeArrowheads="1"/>
            </p:cNvSpPr>
            <p:nvPr/>
          </p:nvSpPr>
          <p:spPr bwMode="auto">
            <a:xfrm>
              <a:off x="3322" y="3840"/>
              <a:ext cx="960" cy="960"/>
            </a:xfrm>
            <a:prstGeom prst="rect">
              <a:avLst/>
            </a:prstGeom>
            <a:solidFill>
              <a:srgbClr val="99CC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22555" name="Group 143"/>
          <p:cNvGrpSpPr>
            <a:grpSpLocks noChangeAspect="1"/>
          </p:cNvGrpSpPr>
          <p:nvPr/>
        </p:nvGrpSpPr>
        <p:grpSpPr bwMode="auto">
          <a:xfrm>
            <a:off x="2544763" y="5583238"/>
            <a:ext cx="198437" cy="188912"/>
            <a:chOff x="3322" y="3840"/>
            <a:chExt cx="960" cy="960"/>
          </a:xfrm>
        </p:grpSpPr>
        <p:sp>
          <p:nvSpPr>
            <p:cNvPr id="22562" name="AutoShape 144"/>
            <p:cNvSpPr>
              <a:spLocks noChangeAspect="1" noChangeArrowheads="1" noTextEdit="1"/>
            </p:cNvSpPr>
            <p:nvPr/>
          </p:nvSpPr>
          <p:spPr bwMode="auto">
            <a:xfrm>
              <a:off x="3322" y="3840"/>
              <a:ext cx="960" cy="9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63" name="Rectangle 145"/>
            <p:cNvSpPr>
              <a:spLocks noChangeArrowheads="1"/>
            </p:cNvSpPr>
            <p:nvPr/>
          </p:nvSpPr>
          <p:spPr bwMode="auto">
            <a:xfrm>
              <a:off x="3322" y="3840"/>
              <a:ext cx="960" cy="960"/>
            </a:xfrm>
            <a:prstGeom prst="rect">
              <a:avLst/>
            </a:prstGeom>
            <a:solidFill>
              <a:srgbClr val="FFCC99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22556" name="Group 146"/>
          <p:cNvGrpSpPr>
            <a:grpSpLocks noChangeAspect="1"/>
          </p:cNvGrpSpPr>
          <p:nvPr/>
        </p:nvGrpSpPr>
        <p:grpSpPr bwMode="auto">
          <a:xfrm>
            <a:off x="2544763" y="5999163"/>
            <a:ext cx="198437" cy="190500"/>
            <a:chOff x="3322" y="3840"/>
            <a:chExt cx="960" cy="960"/>
          </a:xfrm>
        </p:grpSpPr>
        <p:sp>
          <p:nvSpPr>
            <p:cNvPr id="22560" name="AutoShape 147"/>
            <p:cNvSpPr>
              <a:spLocks noChangeAspect="1" noChangeArrowheads="1" noTextEdit="1"/>
            </p:cNvSpPr>
            <p:nvPr/>
          </p:nvSpPr>
          <p:spPr bwMode="auto">
            <a:xfrm>
              <a:off x="3322" y="3840"/>
              <a:ext cx="960" cy="9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61" name="Rectangle 148"/>
            <p:cNvSpPr>
              <a:spLocks noChangeArrowheads="1"/>
            </p:cNvSpPr>
            <p:nvPr/>
          </p:nvSpPr>
          <p:spPr bwMode="auto">
            <a:xfrm>
              <a:off x="3322" y="3840"/>
              <a:ext cx="960" cy="960"/>
            </a:xfrm>
            <a:prstGeom prst="rect">
              <a:avLst/>
            </a:prstGeom>
            <a:solidFill>
              <a:srgbClr val="FFFF99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22557" name="Rectangle 155"/>
          <p:cNvSpPr>
            <a:spLocks noChangeArrowheads="1"/>
          </p:cNvSpPr>
          <p:nvPr/>
        </p:nvSpPr>
        <p:spPr bwMode="auto">
          <a:xfrm>
            <a:off x="1814513" y="5138738"/>
            <a:ext cx="3159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GB">
                <a:cs typeface="Times New Roman" pitchFamily="18" charset="0"/>
              </a:rPr>
              <a:t>1  </a:t>
            </a:r>
            <a:endParaRPr lang="en-GB"/>
          </a:p>
        </p:txBody>
      </p:sp>
      <p:sp>
        <p:nvSpPr>
          <p:cNvPr id="22558" name="Rectangle 156"/>
          <p:cNvSpPr>
            <a:spLocks noChangeArrowheads="1"/>
          </p:cNvSpPr>
          <p:nvPr/>
        </p:nvSpPr>
        <p:spPr bwMode="auto">
          <a:xfrm>
            <a:off x="1814513" y="5456238"/>
            <a:ext cx="3317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GB">
                <a:cs typeface="Times New Roman" pitchFamily="18" charset="0"/>
              </a:rPr>
              <a:t>2  </a:t>
            </a:r>
            <a:endParaRPr lang="en-GB"/>
          </a:p>
        </p:txBody>
      </p:sp>
      <p:sp>
        <p:nvSpPr>
          <p:cNvPr id="22559" name="Rectangle 157"/>
          <p:cNvSpPr>
            <a:spLocks noChangeArrowheads="1"/>
          </p:cNvSpPr>
          <p:nvPr/>
        </p:nvSpPr>
        <p:spPr bwMode="auto">
          <a:xfrm>
            <a:off x="1814513" y="5884863"/>
            <a:ext cx="3159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GB">
                <a:cs typeface="Times New Roman" pitchFamily="18" charset="0"/>
              </a:rPr>
              <a:t>3  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620000" cy="1447800"/>
          </a:xfrm>
        </p:spPr>
        <p:txBody>
          <a:bodyPr/>
          <a:lstStyle/>
          <a:p>
            <a:pPr eaLnBrk="1" hangingPunct="1"/>
            <a:r>
              <a:rPr lang="en-GB" smtClean="0"/>
              <a:t>Learning Outcome</a:t>
            </a:r>
            <a:r>
              <a:rPr lang="en-US" smtClean="0"/>
              <a:t> 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458200" cy="4876800"/>
          </a:xfrm>
        </p:spPr>
        <p:txBody>
          <a:bodyPr/>
          <a:lstStyle/>
          <a:p>
            <a:pPr marL="419100" indent="-419100" eaLnBrk="1" hangingPunct="1"/>
            <a:r>
              <a:rPr lang="en-GB" smtClean="0"/>
              <a:t>After this lecture you should have an understanding of the purpose of the scheduler in the typical Operating System. </a:t>
            </a:r>
          </a:p>
          <a:p>
            <a:pPr marL="419100" indent="-419100" eaLnBrk="1" hangingPunct="1"/>
            <a:endParaRPr lang="en-GB" smtClean="0"/>
          </a:p>
          <a:p>
            <a:pPr marL="419100" indent="-419100" eaLnBrk="1" hangingPunct="1"/>
            <a:r>
              <a:rPr lang="en-GB" smtClean="0"/>
              <a:t>You should be able to </a:t>
            </a:r>
          </a:p>
          <a:p>
            <a:pPr marL="838200" lvl="1" indent="-381000" eaLnBrk="1" hangingPunct="1"/>
            <a:r>
              <a:rPr lang="en-GB" smtClean="0"/>
              <a:t>Describe Shortest Remaining Time First and Round Robin algorithms</a:t>
            </a:r>
          </a:p>
          <a:p>
            <a:pPr marL="838200" lvl="1" indent="-381000" eaLnBrk="1" hangingPunct="1"/>
            <a:r>
              <a:rPr lang="en-GB" smtClean="0"/>
              <a:t>Exemplify how these two algorithms would run a set of processes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991600" cy="1447800"/>
          </a:xfrm>
        </p:spPr>
        <p:txBody>
          <a:bodyPr/>
          <a:lstStyle/>
          <a:p>
            <a:pPr eaLnBrk="1" hangingPunct="1"/>
            <a:r>
              <a:rPr lang="en-GB" smtClean="0"/>
              <a:t>5.7 Brief revision </a:t>
            </a:r>
            <a:endParaRPr lang="en-US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458200" cy="5181600"/>
          </a:xfrm>
        </p:spPr>
        <p:txBody>
          <a:bodyPr/>
          <a:lstStyle/>
          <a:p>
            <a:pPr marL="419100" indent="-419100" eaLnBrk="1" hangingPunct="1"/>
            <a:r>
              <a:rPr lang="en-GB" sz="2000" i="1" smtClean="0">
                <a:solidFill>
                  <a:srgbClr val="CC0000"/>
                </a:solidFill>
              </a:rPr>
              <a:t>Scheduler</a:t>
            </a:r>
            <a:r>
              <a:rPr lang="en-GB" sz="2000" smtClean="0"/>
              <a:t> = a program that handles the decisions on resource allocation and scheduling processes</a:t>
            </a:r>
          </a:p>
          <a:p>
            <a:pPr marL="419100" indent="-419100" eaLnBrk="1" hangingPunct="1"/>
            <a:endParaRPr lang="en-GB" sz="2000" smtClean="0"/>
          </a:p>
          <a:p>
            <a:pPr marL="419100" indent="-419100" eaLnBrk="1" hangingPunct="1"/>
            <a:r>
              <a:rPr lang="en-GB" sz="2000" smtClean="0"/>
              <a:t>Scheduler is activated when a “scheduling event” occurs. </a:t>
            </a:r>
          </a:p>
          <a:p>
            <a:pPr marL="838200" lvl="1" indent="-381000" eaLnBrk="1" hangingPunct="1"/>
            <a:r>
              <a:rPr lang="en-GB" sz="1800" smtClean="0"/>
              <a:t>a resource is requested / is released</a:t>
            </a:r>
          </a:p>
          <a:p>
            <a:pPr marL="838200" lvl="1" indent="-381000" eaLnBrk="1" hangingPunct="1"/>
            <a:r>
              <a:rPr lang="en-GB" sz="1800" smtClean="0"/>
              <a:t>a process terminates /  is ready to start (run)</a:t>
            </a:r>
          </a:p>
          <a:p>
            <a:pPr marL="419100" indent="-419100" eaLnBrk="1" hangingPunct="1"/>
            <a:endParaRPr lang="en-GB" sz="2000" smtClean="0"/>
          </a:p>
          <a:p>
            <a:pPr marL="419100" indent="-419100" eaLnBrk="1" hangingPunct="1"/>
            <a:r>
              <a:rPr lang="en-GB" sz="2000" smtClean="0"/>
              <a:t>Scheduling algorithm</a:t>
            </a:r>
          </a:p>
          <a:p>
            <a:pPr marL="838200" lvl="1" indent="-381000"/>
            <a:r>
              <a:rPr lang="en-GB" sz="1800" smtClean="0"/>
              <a:t>determines which process  should get the CPU to start to run, when a process has finished to use the CPU. </a:t>
            </a:r>
          </a:p>
          <a:p>
            <a:pPr marL="1238250" lvl="2" indent="-381000"/>
            <a:r>
              <a:rPr lang="en-GB" smtClean="0"/>
              <a:t>=&gt; </a:t>
            </a:r>
            <a:r>
              <a:rPr lang="en-IE" smtClean="0">
                <a:solidFill>
                  <a:srgbClr val="CC0000"/>
                </a:solidFill>
              </a:rPr>
              <a:t>Non pre-emptive scheduling algorithm</a:t>
            </a:r>
          </a:p>
          <a:p>
            <a:pPr marL="838200" lvl="1" indent="-381000"/>
            <a:r>
              <a:rPr lang="en-GB" sz="1800" smtClean="0"/>
              <a:t>Or, determines when to stop one process, temporarily, and give CPU time to another process. </a:t>
            </a:r>
          </a:p>
          <a:p>
            <a:pPr marL="1238250" lvl="2" indent="-381000"/>
            <a:r>
              <a:rPr lang="en-GB" smtClean="0">
                <a:solidFill>
                  <a:srgbClr val="CC0000"/>
                </a:solidFill>
              </a:rPr>
              <a:t>=&gt; Pre-emptive scheduling algorithm</a:t>
            </a:r>
            <a:endParaRPr lang="en-IE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991600" cy="1143000"/>
          </a:xfrm>
        </p:spPr>
        <p:txBody>
          <a:bodyPr/>
          <a:lstStyle/>
          <a:p>
            <a:pPr eaLnBrk="1" hangingPunct="1"/>
            <a:r>
              <a:rPr lang="en-GB" smtClean="0"/>
              <a:t>5.7 Brief revision </a:t>
            </a:r>
            <a:endParaRPr lang="en-US" smtClean="0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686800" cy="3505200"/>
          </a:xfrm>
        </p:spPr>
        <p:txBody>
          <a:bodyPr/>
          <a:lstStyle/>
          <a:p>
            <a:pPr marL="419100" indent="-419100" eaLnBrk="1" hangingPunct="1">
              <a:defRPr/>
            </a:pPr>
            <a:r>
              <a:rPr lang="en-IE" dirty="0" smtClean="0"/>
              <a:t>4 Scheduling Algorithms</a:t>
            </a:r>
          </a:p>
          <a:p>
            <a:pPr marL="838200" lvl="1" indent="-381000" eaLnBrk="1" hangingPunct="1">
              <a:defRPr/>
            </a:pPr>
            <a:r>
              <a:rPr lang="en-IE" dirty="0">
                <a:solidFill>
                  <a:srgbClr val="CC0000"/>
                </a:solidFill>
              </a:rPr>
              <a:t>Non pre-emptive scheduling </a:t>
            </a:r>
            <a:r>
              <a:rPr lang="en-IE" dirty="0" smtClean="0">
                <a:solidFill>
                  <a:srgbClr val="CC0000"/>
                </a:solidFill>
              </a:rPr>
              <a:t>algorithms - </a:t>
            </a:r>
            <a:r>
              <a:rPr lang="en-IE" dirty="0">
                <a:solidFill>
                  <a:schemeClr val="accent1">
                    <a:lumMod val="50000"/>
                  </a:schemeClr>
                </a:solidFill>
              </a:rPr>
              <a:t>A process runs until the end of its current CPU burst </a:t>
            </a:r>
            <a:endParaRPr lang="en-IE" u="sng" dirty="0" smtClean="0"/>
          </a:p>
          <a:p>
            <a:pPr marL="1238250" lvl="2" indent="-381000" eaLnBrk="1" hangingPunct="1">
              <a:defRPr/>
            </a:pPr>
            <a:r>
              <a:rPr lang="en-IE" sz="2000" b="1" u="sng" dirty="0" smtClean="0"/>
              <a:t>A) First Come First Served Scheduling Algorithm (FCFS)</a:t>
            </a:r>
          </a:p>
          <a:p>
            <a:pPr marL="1238250" lvl="2" indent="-381000" eaLnBrk="1" hangingPunct="1">
              <a:defRPr/>
            </a:pPr>
            <a:r>
              <a:rPr lang="en-IE" sz="2000" b="1" u="sng" dirty="0" smtClean="0"/>
              <a:t>B) Shortest Process First </a:t>
            </a:r>
          </a:p>
          <a:p>
            <a:pPr marL="838200" lvl="1" indent="-381000" eaLnBrk="1" hangingPunct="1">
              <a:defRPr/>
            </a:pPr>
            <a:endParaRPr lang="en-IE" dirty="0" smtClean="0">
              <a:solidFill>
                <a:srgbClr val="CC0000"/>
              </a:solidFill>
            </a:endParaRPr>
          </a:p>
          <a:p>
            <a:pPr marL="838200" lvl="1" indent="-381000" eaLnBrk="1" hangingPunct="1">
              <a:defRPr/>
            </a:pPr>
            <a:r>
              <a:rPr lang="en-IE" dirty="0" smtClean="0">
                <a:solidFill>
                  <a:srgbClr val="CC0000"/>
                </a:solidFill>
              </a:rPr>
              <a:t>Pre-emptive </a:t>
            </a:r>
            <a:r>
              <a:rPr lang="en-IE" dirty="0">
                <a:solidFill>
                  <a:srgbClr val="CC0000"/>
                </a:solidFill>
              </a:rPr>
              <a:t>scheduling </a:t>
            </a:r>
            <a:r>
              <a:rPr lang="en-IE" dirty="0" smtClean="0">
                <a:solidFill>
                  <a:srgbClr val="CC0000"/>
                </a:solidFill>
              </a:rPr>
              <a:t>algorithms </a:t>
            </a:r>
            <a:endParaRPr lang="en-IE" dirty="0" smtClean="0"/>
          </a:p>
          <a:p>
            <a:pPr marL="1238250" lvl="2" indent="-381000" eaLnBrk="1" hangingPunct="1">
              <a:defRPr/>
            </a:pPr>
            <a:r>
              <a:rPr lang="en-IE" sz="2000" b="1" dirty="0" smtClean="0"/>
              <a:t>C) Shortest Remaining Time First </a:t>
            </a:r>
          </a:p>
          <a:p>
            <a:pPr marL="1238250" lvl="2" indent="-381000" eaLnBrk="1" hangingPunct="1">
              <a:defRPr/>
            </a:pPr>
            <a:r>
              <a:rPr lang="en-IE" sz="2000" b="1" dirty="0" smtClean="0"/>
              <a:t>D) Round-Robin </a:t>
            </a:r>
          </a:p>
          <a:p>
            <a:pPr marL="838200" lvl="1" indent="-381000" eaLnBrk="1" hangingPunct="1">
              <a:defRPr/>
            </a:pPr>
            <a:endParaRPr lang="en-IE" dirty="0" smtClean="0"/>
          </a:p>
        </p:txBody>
      </p:sp>
      <p:sp>
        <p:nvSpPr>
          <p:cNvPr id="6148" name="Rectangle 159"/>
          <p:cNvSpPr>
            <a:spLocks noChangeArrowheads="1"/>
          </p:cNvSpPr>
          <p:nvPr/>
        </p:nvSpPr>
        <p:spPr bwMode="auto">
          <a:xfrm>
            <a:off x="2438400" y="6186488"/>
            <a:ext cx="361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GB">
                <a:cs typeface="Times New Roman" pitchFamily="18" charset="0"/>
              </a:rPr>
              <a:t>5  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991600" cy="1143000"/>
          </a:xfrm>
        </p:spPr>
        <p:txBody>
          <a:bodyPr/>
          <a:lstStyle/>
          <a:p>
            <a:pPr eaLnBrk="1" hangingPunct="1"/>
            <a:r>
              <a:rPr lang="en-GB" smtClean="0"/>
              <a:t>5.7 Brief Revision</a:t>
            </a:r>
            <a:endParaRPr lang="en-US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763000" cy="5257800"/>
          </a:xfrm>
        </p:spPr>
        <p:txBody>
          <a:bodyPr/>
          <a:lstStyle/>
          <a:p>
            <a:pPr marL="419100" indent="-419100" eaLnBrk="1" hangingPunct="1">
              <a:buFont typeface="Wingdings" pitchFamily="2" charset="2"/>
              <a:buNone/>
              <a:defRPr/>
            </a:pPr>
            <a:r>
              <a:rPr lang="en-IE" dirty="0" smtClean="0">
                <a:solidFill>
                  <a:srgbClr val="CC0000"/>
                </a:solidFill>
              </a:rPr>
              <a:t>A) First Come First Served Scheduling Algorithm (FCFS)</a:t>
            </a:r>
          </a:p>
          <a:p>
            <a:pPr marL="419100" indent="-419100" eaLnBrk="1" hangingPunct="1">
              <a:defRPr/>
            </a:pPr>
            <a:r>
              <a:rPr lang="en-IE" sz="2000" dirty="0" smtClean="0"/>
              <a:t>Each process ready to start is put at the end of a Ready queue (FIFO principle)</a:t>
            </a:r>
          </a:p>
          <a:p>
            <a:pPr marL="419100" indent="-419100" eaLnBrk="1" hangingPunct="1">
              <a:defRPr/>
            </a:pPr>
            <a:r>
              <a:rPr lang="en-IE" sz="2000" dirty="0" smtClean="0"/>
              <a:t>A process runs (uses the CPU) until the end of its current CPU burst </a:t>
            </a:r>
          </a:p>
          <a:p>
            <a:pPr marL="419100" indent="-419100" eaLnBrk="1" hangingPunct="1">
              <a:defRPr/>
            </a:pPr>
            <a:r>
              <a:rPr lang="en-IE" sz="2000" dirty="0" smtClean="0"/>
              <a:t>When the current process finishes, the First-In process in the Ready queue is selected (</a:t>
            </a:r>
            <a:r>
              <a:rPr lang="en-IE" sz="2000" dirty="0"/>
              <a:t>F</a:t>
            </a:r>
            <a:r>
              <a:rPr lang="en-IE" sz="2000" dirty="0" smtClean="0"/>
              <a:t>irst </a:t>
            </a:r>
            <a:r>
              <a:rPr lang="en-IE" sz="2000" dirty="0"/>
              <a:t>O</a:t>
            </a:r>
            <a:r>
              <a:rPr lang="en-IE" sz="2000" dirty="0" smtClean="0"/>
              <a:t>ut) to start and use the CPU</a:t>
            </a:r>
            <a:endParaRPr lang="en-IE" sz="2000" dirty="0"/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IE" sz="2000" dirty="0" smtClean="0"/>
          </a:p>
          <a:p>
            <a:pPr marL="419100" indent="-41910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IE" dirty="0" smtClean="0">
                <a:solidFill>
                  <a:srgbClr val="CC0000"/>
                </a:solidFill>
              </a:rPr>
              <a:t>B) Shortest Process First</a:t>
            </a:r>
          </a:p>
          <a:p>
            <a:pPr marL="419100" indent="-419100"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en-IE" sz="2000" dirty="0" smtClean="0"/>
              <a:t>The length of the running time (Burst time) of each process is used to determine which process should start and use the CPU.</a:t>
            </a:r>
          </a:p>
          <a:p>
            <a:pPr marL="419100" indent="-419100"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en-IE" sz="2000" dirty="0" smtClean="0"/>
              <a:t>When the current running process  has finished, </a:t>
            </a:r>
            <a:r>
              <a:rPr lang="en-IE" sz="2000" u="sng" dirty="0"/>
              <a:t>t</a:t>
            </a:r>
            <a:r>
              <a:rPr lang="en-IE" sz="2000" u="sng" dirty="0" smtClean="0"/>
              <a:t>he process with the shortest running time is selected first</a:t>
            </a:r>
            <a:r>
              <a:rPr lang="en-IE" sz="2000" dirty="0" smtClean="0"/>
              <a:t>, from the Ready Queue</a:t>
            </a:r>
          </a:p>
          <a:p>
            <a:pPr marL="419100" indent="-419100"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en-IE" sz="2000" dirty="0" smtClean="0"/>
              <a:t>A short process jumps ahead of longer processes, regardless of the time when it became ready. (no FIFO principle) </a:t>
            </a:r>
          </a:p>
          <a:p>
            <a:pPr marL="0" indent="0" eaLnBrk="1" hangingPunct="1">
              <a:lnSpc>
                <a:spcPct val="90000"/>
              </a:lnSpc>
              <a:spcAft>
                <a:spcPts val="600"/>
              </a:spcAft>
              <a:buFont typeface="Wingdings" pitchFamily="2" charset="2"/>
              <a:buNone/>
              <a:defRPr/>
            </a:pPr>
            <a:endParaRPr lang="en-IE" sz="2000" dirty="0" smtClean="0"/>
          </a:p>
          <a:p>
            <a:pPr marL="57150" indent="0" eaLnBrk="1" hangingPunct="1">
              <a:buFont typeface="Wingdings" pitchFamily="2" charset="2"/>
              <a:buNone/>
              <a:defRPr/>
            </a:pPr>
            <a:endParaRPr lang="en-IE" dirty="0" smtClean="0"/>
          </a:p>
          <a:p>
            <a:pPr marL="838200" lvl="1" indent="-381000" eaLnBrk="1" hangingPunct="1">
              <a:defRPr/>
            </a:pPr>
            <a:endParaRPr lang="en-I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991600" cy="1143000"/>
          </a:xfrm>
        </p:spPr>
        <p:txBody>
          <a:bodyPr/>
          <a:lstStyle/>
          <a:p>
            <a:pPr eaLnBrk="1" hangingPunct="1"/>
            <a:r>
              <a:rPr lang="en-GB" smtClean="0"/>
              <a:t>5.7 Brief Revision </a:t>
            </a:r>
            <a:endParaRPr lang="en-US" smtClean="0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686800" cy="3505200"/>
          </a:xfrm>
        </p:spPr>
        <p:txBody>
          <a:bodyPr/>
          <a:lstStyle/>
          <a:p>
            <a:pPr marL="419100" indent="-419100" eaLnBrk="1" hangingPunct="1">
              <a:defRPr/>
            </a:pPr>
            <a:r>
              <a:rPr lang="en-IE" dirty="0" smtClean="0"/>
              <a:t>Performance Metrics</a:t>
            </a:r>
          </a:p>
          <a:p>
            <a:pPr marL="819150" lvl="1" indent="-419100" eaLnBrk="1" hangingPunct="1">
              <a:defRPr/>
            </a:pPr>
            <a:r>
              <a:rPr lang="en-IE" dirty="0" smtClean="0"/>
              <a:t>Turnaround time</a:t>
            </a:r>
          </a:p>
          <a:p>
            <a:pPr marL="1219200" lvl="2" indent="-419100" eaLnBrk="1" hangingPunct="1">
              <a:defRPr/>
            </a:pPr>
            <a:r>
              <a:rPr lang="en-IE" dirty="0" smtClean="0"/>
              <a:t>Time from the request to start (arrival time) until process is completed</a:t>
            </a:r>
          </a:p>
          <a:p>
            <a:pPr marL="819150" lvl="1" indent="-419100" eaLnBrk="1" hangingPunct="1">
              <a:defRPr/>
            </a:pPr>
            <a:r>
              <a:rPr lang="en-IE" dirty="0" smtClean="0"/>
              <a:t>Response (Waiting) time</a:t>
            </a:r>
          </a:p>
          <a:p>
            <a:pPr marL="1219200" lvl="2" indent="-419100" eaLnBrk="1" hangingPunct="1">
              <a:defRPr/>
            </a:pPr>
            <a:r>
              <a:rPr lang="en-IE" dirty="0" smtClean="0"/>
              <a:t>Time from the request to start (arrival time) until process starts to run</a:t>
            </a:r>
          </a:p>
          <a:p>
            <a:pPr marL="1219200" lvl="2" indent="-419100" eaLnBrk="1" hangingPunct="1">
              <a:defRPr/>
            </a:pPr>
            <a:r>
              <a:rPr lang="en-IE" dirty="0" smtClean="0"/>
              <a:t>Time spent in the Ready queue</a:t>
            </a:r>
          </a:p>
          <a:p>
            <a:pPr marL="819150" lvl="1" indent="-419100" eaLnBrk="1" hangingPunct="1">
              <a:defRPr/>
            </a:pPr>
            <a:r>
              <a:rPr lang="en-IE" dirty="0" smtClean="0"/>
              <a:t>Processor utilisation</a:t>
            </a:r>
          </a:p>
          <a:p>
            <a:pPr marL="819150" lvl="1" indent="-419100" eaLnBrk="1" hangingPunct="1">
              <a:defRPr/>
            </a:pPr>
            <a:r>
              <a:rPr lang="en-IE" dirty="0" smtClean="0"/>
              <a:t>Throughput</a:t>
            </a:r>
          </a:p>
          <a:p>
            <a:pPr marL="819150" lvl="1" indent="-419100" eaLnBrk="1" hangingPunct="1">
              <a:defRPr/>
            </a:pPr>
            <a:endParaRPr lang="en-IE" dirty="0" smtClean="0"/>
          </a:p>
          <a:p>
            <a:pPr marL="419100" indent="-419100" eaLnBrk="1" hangingPunct="1">
              <a:defRPr/>
            </a:pPr>
            <a:r>
              <a:rPr lang="en-US" dirty="0" smtClean="0">
                <a:cs typeface="Times New Roman" pitchFamily="18" charset="0"/>
              </a:rPr>
              <a:t>Burst time/ Running time/ Service time </a:t>
            </a:r>
          </a:p>
          <a:p>
            <a:pPr marL="819150" lvl="1" indent="-419100" eaLnBrk="1" hangingPunct="1">
              <a:defRPr/>
            </a:pPr>
            <a:r>
              <a:rPr lang="en-US" dirty="0" smtClean="0">
                <a:cs typeface="Times New Roman" pitchFamily="18" charset="0"/>
              </a:rPr>
              <a:t>the </a:t>
            </a:r>
            <a:r>
              <a:rPr lang="en-US" dirty="0">
                <a:cs typeface="Times New Roman" pitchFamily="18" charset="0"/>
              </a:rPr>
              <a:t>amount of time a process needs to be in active/running state before completes</a:t>
            </a:r>
          </a:p>
          <a:p>
            <a:pPr marL="819150" lvl="1" indent="-419100" eaLnBrk="1" hangingPunct="1">
              <a:defRPr/>
            </a:pPr>
            <a:endParaRPr lang="en-IE" dirty="0" smtClean="0"/>
          </a:p>
          <a:p>
            <a:pPr marL="838200" lvl="1" indent="-381000" eaLnBrk="1" hangingPunct="1">
              <a:defRPr/>
            </a:pPr>
            <a:endParaRPr lang="en-IE" dirty="0" smtClean="0"/>
          </a:p>
        </p:txBody>
      </p:sp>
      <p:sp>
        <p:nvSpPr>
          <p:cNvPr id="8196" name="Rectangle 159"/>
          <p:cNvSpPr>
            <a:spLocks noChangeArrowheads="1"/>
          </p:cNvSpPr>
          <p:nvPr/>
        </p:nvSpPr>
        <p:spPr bwMode="auto">
          <a:xfrm>
            <a:off x="2438400" y="6186488"/>
            <a:ext cx="361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GB">
                <a:cs typeface="Times New Roman" pitchFamily="18" charset="0"/>
              </a:rPr>
              <a:t>5  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720" name="Group 160"/>
          <p:cNvGraphicFramePr>
            <a:graphicFrameLocks noGrp="1"/>
          </p:cNvGraphicFramePr>
          <p:nvPr/>
        </p:nvGraphicFramePr>
        <p:xfrm>
          <a:off x="2057400" y="4038600"/>
          <a:ext cx="5853113" cy="2621124"/>
        </p:xfrm>
        <a:graphic>
          <a:graphicData uri="http://schemas.openxmlformats.org/drawingml/2006/table">
            <a:tbl>
              <a:tblPr/>
              <a:tblGrid>
                <a:gridCol w="1951038"/>
                <a:gridCol w="1951037"/>
                <a:gridCol w="1951038"/>
              </a:tblGrid>
              <a:tr h="640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Process</a:t>
                      </a:r>
                      <a:endParaRPr kumimoji="0" lang="en-GB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Arrival Time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Burst/ Service Time</a:t>
                      </a:r>
                      <a:endParaRPr kumimoji="0" lang="en-GB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3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6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4</a:t>
                      </a:r>
                      <a:endParaRPr kumimoji="0" lang="en-GB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4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6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7</a:t>
                      </a:r>
                      <a:endParaRPr kumimoji="0" lang="en-GB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8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</a:t>
                      </a:r>
                      <a:endParaRPr kumimoji="0" lang="en-GB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24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991600" cy="1143000"/>
          </a:xfrm>
        </p:spPr>
        <p:txBody>
          <a:bodyPr/>
          <a:lstStyle/>
          <a:p>
            <a:pPr eaLnBrk="1" hangingPunct="1"/>
            <a:r>
              <a:rPr lang="en-GB" smtClean="0"/>
              <a:t>5.7 Brief revision </a:t>
            </a:r>
            <a:endParaRPr lang="en-US" smtClean="0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686800" cy="2971800"/>
          </a:xfrm>
        </p:spPr>
        <p:txBody>
          <a:bodyPr/>
          <a:lstStyle/>
          <a:p>
            <a:pPr marL="419100" indent="-419100" eaLnBrk="1" hangingPunct="1">
              <a:defRPr/>
            </a:pPr>
            <a:r>
              <a:rPr lang="en-IE" sz="2000" dirty="0" smtClean="0"/>
              <a:t>4 Scheduling Algorithms</a:t>
            </a:r>
          </a:p>
          <a:p>
            <a:pPr marL="838200" lvl="1" indent="-381000" eaLnBrk="1" hangingPunct="1">
              <a:defRPr/>
            </a:pPr>
            <a:r>
              <a:rPr lang="en-IE" sz="1800" dirty="0">
                <a:solidFill>
                  <a:srgbClr val="CC0000"/>
                </a:solidFill>
              </a:rPr>
              <a:t>Non pre-emptive scheduling algorithms</a:t>
            </a:r>
            <a:endParaRPr lang="en-IE" sz="1800" u="sng" dirty="0"/>
          </a:p>
          <a:p>
            <a:pPr marL="1238250" lvl="2" indent="-381000" eaLnBrk="1" hangingPunct="1">
              <a:defRPr/>
            </a:pPr>
            <a:r>
              <a:rPr lang="en-IE" b="1" dirty="0">
                <a:solidFill>
                  <a:schemeClr val="bg1">
                    <a:lumMod val="65000"/>
                  </a:schemeClr>
                </a:solidFill>
              </a:rPr>
              <a:t>A) First Come First Served Scheduling Algorithm (FCFS)</a:t>
            </a:r>
          </a:p>
          <a:p>
            <a:pPr marL="1238250" lvl="2" indent="-381000" eaLnBrk="1" hangingPunct="1">
              <a:defRPr/>
            </a:pPr>
            <a:r>
              <a:rPr lang="en-IE" b="1" dirty="0">
                <a:solidFill>
                  <a:schemeClr val="bg1">
                    <a:lumMod val="65000"/>
                  </a:schemeClr>
                </a:solidFill>
              </a:rPr>
              <a:t>B) Shortest Process First </a:t>
            </a:r>
            <a:endParaRPr lang="en-IE" sz="1600" dirty="0">
              <a:solidFill>
                <a:schemeClr val="bg1">
                  <a:lumMod val="65000"/>
                </a:schemeClr>
              </a:solidFill>
            </a:endParaRPr>
          </a:p>
          <a:p>
            <a:pPr marL="838200" lvl="1" indent="-381000" eaLnBrk="1" hangingPunct="1">
              <a:defRPr/>
            </a:pPr>
            <a:r>
              <a:rPr lang="en-IE" sz="1800" dirty="0">
                <a:solidFill>
                  <a:srgbClr val="CC0000"/>
                </a:solidFill>
              </a:rPr>
              <a:t>Pre-emptive scheduling algorithms</a:t>
            </a:r>
            <a:endParaRPr lang="en-IE" sz="1800" dirty="0"/>
          </a:p>
          <a:p>
            <a:pPr marL="1238250" lvl="2" indent="-381000" eaLnBrk="1" hangingPunct="1">
              <a:defRPr/>
            </a:pPr>
            <a:r>
              <a:rPr lang="en-IE" b="1" dirty="0"/>
              <a:t>C) Shortest Remaining Time First </a:t>
            </a:r>
          </a:p>
          <a:p>
            <a:pPr marL="1238250" lvl="2" indent="-381000" eaLnBrk="1" hangingPunct="1">
              <a:defRPr/>
            </a:pPr>
            <a:r>
              <a:rPr lang="en-IE" b="1" dirty="0"/>
              <a:t>D) Round-Robin </a:t>
            </a:r>
            <a:endParaRPr lang="en-IE" dirty="0" smtClean="0"/>
          </a:p>
          <a:p>
            <a:pPr marL="419100" indent="-419100" eaLnBrk="1" hangingPunct="1">
              <a:defRPr/>
            </a:pPr>
            <a:r>
              <a:rPr lang="en-GB" sz="2000" dirty="0" smtClean="0"/>
              <a:t>For </a:t>
            </a:r>
            <a:r>
              <a:rPr lang="en-GB" sz="2000" dirty="0"/>
              <a:t>algorithm </a:t>
            </a:r>
            <a:r>
              <a:rPr lang="en-GB" sz="2000" dirty="0" smtClean="0"/>
              <a:t>exemplification the following  set of processes are considered</a:t>
            </a:r>
          </a:p>
          <a:p>
            <a:pPr marL="838200" lvl="1" indent="-381000" algn="ctr" eaLnBrk="1" hangingPunct="1">
              <a:buFont typeface="Wingdings" pitchFamily="2" charset="2"/>
              <a:buNone/>
              <a:defRPr/>
            </a:pPr>
            <a:endParaRPr lang="en-IE" dirty="0" smtClean="0"/>
          </a:p>
          <a:p>
            <a:pPr marL="838200" lvl="1" indent="-381000" algn="ctr" eaLnBrk="1" hangingPunct="1">
              <a:buFont typeface="Wingdings" pitchFamily="2" charset="2"/>
              <a:buNone/>
              <a:defRPr/>
            </a:pPr>
            <a:r>
              <a:rPr lang="en-IE" sz="1800" dirty="0" smtClean="0"/>
              <a:t>Request to run</a:t>
            </a:r>
          </a:p>
        </p:txBody>
      </p:sp>
      <p:grpSp>
        <p:nvGrpSpPr>
          <p:cNvPr id="9250" name="Group 139"/>
          <p:cNvGrpSpPr>
            <a:grpSpLocks/>
          </p:cNvGrpSpPr>
          <p:nvPr/>
        </p:nvGrpSpPr>
        <p:grpSpPr bwMode="auto">
          <a:xfrm>
            <a:off x="2438400" y="4648200"/>
            <a:ext cx="1066800" cy="1905000"/>
            <a:chOff x="1680" y="1632"/>
            <a:chExt cx="672" cy="1200"/>
          </a:xfrm>
        </p:grpSpPr>
        <p:grpSp>
          <p:nvGrpSpPr>
            <p:cNvPr id="9252" name="Group 140"/>
            <p:cNvGrpSpPr>
              <a:grpSpLocks noChangeAspect="1"/>
            </p:cNvGrpSpPr>
            <p:nvPr/>
          </p:nvGrpSpPr>
          <p:grpSpPr bwMode="auto">
            <a:xfrm>
              <a:off x="2208" y="1680"/>
              <a:ext cx="144" cy="144"/>
              <a:chOff x="3322" y="3840"/>
              <a:chExt cx="960" cy="960"/>
            </a:xfrm>
          </p:grpSpPr>
          <p:sp>
            <p:nvSpPr>
              <p:cNvPr id="9269" name="AutoShape 141"/>
              <p:cNvSpPr>
                <a:spLocks noChangeAspect="1" noChangeArrowheads="1" noTextEdit="1"/>
              </p:cNvSpPr>
              <p:nvPr/>
            </p:nvSpPr>
            <p:spPr bwMode="auto">
              <a:xfrm>
                <a:off x="3322" y="3840"/>
                <a:ext cx="960" cy="9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70" name="Rectangle 142"/>
              <p:cNvSpPr>
                <a:spLocks noChangeArrowheads="1"/>
              </p:cNvSpPr>
              <p:nvPr/>
            </p:nvSpPr>
            <p:spPr bwMode="auto">
              <a:xfrm>
                <a:off x="3322" y="3840"/>
                <a:ext cx="960" cy="960"/>
              </a:xfrm>
              <a:prstGeom prst="rect">
                <a:avLst/>
              </a:prstGeom>
              <a:solidFill>
                <a:srgbClr val="99CCFF"/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9253" name="Group 143"/>
            <p:cNvGrpSpPr>
              <a:grpSpLocks noChangeAspect="1"/>
            </p:cNvGrpSpPr>
            <p:nvPr/>
          </p:nvGrpSpPr>
          <p:grpSpPr bwMode="auto">
            <a:xfrm>
              <a:off x="2208" y="1968"/>
              <a:ext cx="144" cy="144"/>
              <a:chOff x="3322" y="3840"/>
              <a:chExt cx="960" cy="960"/>
            </a:xfrm>
          </p:grpSpPr>
          <p:sp>
            <p:nvSpPr>
              <p:cNvPr id="9267" name="AutoShape 144"/>
              <p:cNvSpPr>
                <a:spLocks noChangeAspect="1" noChangeArrowheads="1" noTextEdit="1"/>
              </p:cNvSpPr>
              <p:nvPr/>
            </p:nvSpPr>
            <p:spPr bwMode="auto">
              <a:xfrm>
                <a:off x="3322" y="3840"/>
                <a:ext cx="960" cy="9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68" name="Rectangle 145"/>
              <p:cNvSpPr>
                <a:spLocks noChangeArrowheads="1"/>
              </p:cNvSpPr>
              <p:nvPr/>
            </p:nvSpPr>
            <p:spPr bwMode="auto">
              <a:xfrm>
                <a:off x="3322" y="3840"/>
                <a:ext cx="960" cy="960"/>
              </a:xfrm>
              <a:prstGeom prst="rect">
                <a:avLst/>
              </a:prstGeom>
              <a:solidFill>
                <a:srgbClr val="FFCC99"/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9254" name="Group 146"/>
            <p:cNvGrpSpPr>
              <a:grpSpLocks noChangeAspect="1"/>
            </p:cNvGrpSpPr>
            <p:nvPr/>
          </p:nvGrpSpPr>
          <p:grpSpPr bwMode="auto">
            <a:xfrm>
              <a:off x="2208" y="2208"/>
              <a:ext cx="144" cy="144"/>
              <a:chOff x="3322" y="3840"/>
              <a:chExt cx="960" cy="960"/>
            </a:xfrm>
          </p:grpSpPr>
          <p:sp>
            <p:nvSpPr>
              <p:cNvPr id="9265" name="AutoShape 147"/>
              <p:cNvSpPr>
                <a:spLocks noChangeAspect="1" noChangeArrowheads="1" noTextEdit="1"/>
              </p:cNvSpPr>
              <p:nvPr/>
            </p:nvSpPr>
            <p:spPr bwMode="auto">
              <a:xfrm>
                <a:off x="3322" y="3840"/>
                <a:ext cx="960" cy="9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66" name="Rectangle 148"/>
              <p:cNvSpPr>
                <a:spLocks noChangeArrowheads="1"/>
              </p:cNvSpPr>
              <p:nvPr/>
            </p:nvSpPr>
            <p:spPr bwMode="auto">
              <a:xfrm>
                <a:off x="3322" y="3840"/>
                <a:ext cx="960" cy="960"/>
              </a:xfrm>
              <a:prstGeom prst="rect">
                <a:avLst/>
              </a:prstGeom>
              <a:solidFill>
                <a:srgbClr val="FFFF99"/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9255" name="Group 149"/>
            <p:cNvGrpSpPr>
              <a:grpSpLocks noChangeAspect="1"/>
            </p:cNvGrpSpPr>
            <p:nvPr/>
          </p:nvGrpSpPr>
          <p:grpSpPr bwMode="auto">
            <a:xfrm>
              <a:off x="2208" y="2448"/>
              <a:ext cx="144" cy="144"/>
              <a:chOff x="3322" y="3840"/>
              <a:chExt cx="960" cy="960"/>
            </a:xfrm>
          </p:grpSpPr>
          <p:sp>
            <p:nvSpPr>
              <p:cNvPr id="9263" name="AutoShape 150"/>
              <p:cNvSpPr>
                <a:spLocks noChangeAspect="1" noChangeArrowheads="1" noTextEdit="1"/>
              </p:cNvSpPr>
              <p:nvPr/>
            </p:nvSpPr>
            <p:spPr bwMode="auto">
              <a:xfrm>
                <a:off x="3322" y="3840"/>
                <a:ext cx="960" cy="9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64" name="Rectangle 151"/>
              <p:cNvSpPr>
                <a:spLocks noChangeArrowheads="1"/>
              </p:cNvSpPr>
              <p:nvPr/>
            </p:nvSpPr>
            <p:spPr bwMode="auto">
              <a:xfrm>
                <a:off x="3322" y="3840"/>
                <a:ext cx="960" cy="960"/>
              </a:xfrm>
              <a:prstGeom prst="rect">
                <a:avLst/>
              </a:prstGeom>
              <a:solidFill>
                <a:srgbClr val="66FF99"/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9256" name="Group 152"/>
            <p:cNvGrpSpPr>
              <a:grpSpLocks noChangeAspect="1"/>
            </p:cNvGrpSpPr>
            <p:nvPr/>
          </p:nvGrpSpPr>
          <p:grpSpPr bwMode="auto">
            <a:xfrm>
              <a:off x="2208" y="2688"/>
              <a:ext cx="144" cy="144"/>
              <a:chOff x="3322" y="3840"/>
              <a:chExt cx="960" cy="960"/>
            </a:xfrm>
          </p:grpSpPr>
          <p:sp>
            <p:nvSpPr>
              <p:cNvPr id="9261" name="AutoShape 153"/>
              <p:cNvSpPr>
                <a:spLocks noChangeAspect="1" noChangeArrowheads="1" noTextEdit="1"/>
              </p:cNvSpPr>
              <p:nvPr/>
            </p:nvSpPr>
            <p:spPr bwMode="auto">
              <a:xfrm>
                <a:off x="3322" y="3840"/>
                <a:ext cx="960" cy="9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62" name="Rectangle 154"/>
              <p:cNvSpPr>
                <a:spLocks noChangeArrowheads="1"/>
              </p:cNvSpPr>
              <p:nvPr/>
            </p:nvSpPr>
            <p:spPr bwMode="auto">
              <a:xfrm>
                <a:off x="3322" y="3840"/>
                <a:ext cx="960" cy="960"/>
              </a:xfrm>
              <a:prstGeom prst="rect">
                <a:avLst/>
              </a:prstGeom>
              <a:solidFill>
                <a:srgbClr val="FF99CC"/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9257" name="Rectangle 155"/>
            <p:cNvSpPr>
              <a:spLocks noChangeArrowheads="1"/>
            </p:cNvSpPr>
            <p:nvPr/>
          </p:nvSpPr>
          <p:spPr bwMode="auto">
            <a:xfrm>
              <a:off x="1680" y="1632"/>
              <a:ext cx="2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GB">
                  <a:cs typeface="Times New Roman" pitchFamily="18" charset="0"/>
                </a:rPr>
                <a:t>1  </a:t>
              </a:r>
              <a:endParaRPr lang="en-GB"/>
            </a:p>
          </p:txBody>
        </p:sp>
        <p:sp>
          <p:nvSpPr>
            <p:cNvPr id="9258" name="Rectangle 156"/>
            <p:cNvSpPr>
              <a:spLocks noChangeArrowheads="1"/>
            </p:cNvSpPr>
            <p:nvPr/>
          </p:nvSpPr>
          <p:spPr bwMode="auto">
            <a:xfrm>
              <a:off x="1680" y="1872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GB">
                  <a:cs typeface="Times New Roman" pitchFamily="18" charset="0"/>
                </a:rPr>
                <a:t>2  </a:t>
              </a:r>
              <a:endParaRPr lang="en-GB"/>
            </a:p>
          </p:txBody>
        </p:sp>
        <p:sp>
          <p:nvSpPr>
            <p:cNvPr id="9259" name="Rectangle 157"/>
            <p:cNvSpPr>
              <a:spLocks noChangeArrowheads="1"/>
            </p:cNvSpPr>
            <p:nvPr/>
          </p:nvSpPr>
          <p:spPr bwMode="auto">
            <a:xfrm>
              <a:off x="1680" y="2112"/>
              <a:ext cx="2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GB">
                  <a:cs typeface="Times New Roman" pitchFamily="18" charset="0"/>
                </a:rPr>
                <a:t>3  </a:t>
              </a:r>
              <a:endParaRPr lang="en-GB"/>
            </a:p>
          </p:txBody>
        </p:sp>
        <p:sp>
          <p:nvSpPr>
            <p:cNvPr id="9260" name="Rectangle 158"/>
            <p:cNvSpPr>
              <a:spLocks noChangeArrowheads="1"/>
            </p:cNvSpPr>
            <p:nvPr/>
          </p:nvSpPr>
          <p:spPr bwMode="auto">
            <a:xfrm>
              <a:off x="1680" y="2400"/>
              <a:ext cx="2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GB">
                  <a:cs typeface="Times New Roman" pitchFamily="18" charset="0"/>
                </a:rPr>
                <a:t>4  </a:t>
              </a:r>
              <a:endParaRPr lang="en-GB"/>
            </a:p>
          </p:txBody>
        </p:sp>
      </p:grpSp>
      <p:sp>
        <p:nvSpPr>
          <p:cNvPr id="9251" name="Rectangle 159"/>
          <p:cNvSpPr>
            <a:spLocks noChangeArrowheads="1"/>
          </p:cNvSpPr>
          <p:nvPr/>
        </p:nvSpPr>
        <p:spPr bwMode="auto">
          <a:xfrm>
            <a:off x="2438400" y="6186488"/>
            <a:ext cx="361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GB">
                <a:cs typeface="Times New Roman" pitchFamily="18" charset="0"/>
              </a:rPr>
              <a:t>5  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991600" cy="1143000"/>
          </a:xfrm>
        </p:spPr>
        <p:txBody>
          <a:bodyPr/>
          <a:lstStyle/>
          <a:p>
            <a:pPr eaLnBrk="1" hangingPunct="1"/>
            <a:r>
              <a:rPr lang="en-GB" smtClean="0"/>
              <a:t>5.8 Shortest Remaining Time First Algorithm</a:t>
            </a:r>
            <a:endParaRPr lang="en-US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915400" cy="5715000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IE" sz="1800" dirty="0" smtClean="0">
                <a:solidFill>
                  <a:srgbClr val="FF0000"/>
                </a:solidFill>
              </a:rPr>
              <a:t>Principle</a:t>
            </a:r>
          </a:p>
          <a:p>
            <a:pPr marL="419100" indent="-419100" eaLnBrk="1" hangingPunct="1">
              <a:defRPr/>
            </a:pPr>
            <a:r>
              <a:rPr lang="en-IE" sz="1800" dirty="0" smtClean="0"/>
              <a:t>Similar to the Shortest Process First, except it is a pre-emptive algorithm</a:t>
            </a:r>
          </a:p>
          <a:p>
            <a:pPr marL="819150" lvl="1" indent="-419100" eaLnBrk="1" hangingPunct="1">
              <a:defRPr/>
            </a:pPr>
            <a:r>
              <a:rPr lang="en-IE" sz="1600" dirty="0" smtClean="0"/>
              <a:t>A process may be stopped from execution for a period of time</a:t>
            </a:r>
          </a:p>
          <a:p>
            <a:pPr marL="419100" indent="-419100" eaLnBrk="1" hangingPunct="1">
              <a:defRPr/>
            </a:pPr>
            <a:r>
              <a:rPr lang="en-IE" sz="1800" dirty="0" smtClean="0">
                <a:solidFill>
                  <a:schemeClr val="accent1">
                    <a:lumMod val="50000"/>
                  </a:schemeClr>
                </a:solidFill>
              </a:rPr>
              <a:t>The length of the (remaining) execution time of each process is used to determine which goes next.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IE" sz="1800" dirty="0" smtClean="0">
              <a:solidFill>
                <a:srgbClr val="FF0000"/>
              </a:solidFill>
            </a:endParaRP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IE" sz="1800" dirty="0" smtClean="0">
                <a:solidFill>
                  <a:srgbClr val="FF0000"/>
                </a:solidFill>
              </a:rPr>
              <a:t>When the algorithm is activated ?</a:t>
            </a:r>
          </a:p>
          <a:p>
            <a:pPr marL="419100" indent="-419100" eaLnBrk="1" hangingPunct="1">
              <a:spcAft>
                <a:spcPts val="600"/>
              </a:spcAft>
              <a:defRPr/>
            </a:pPr>
            <a:r>
              <a:rPr lang="en-IE" sz="1800" dirty="0" smtClean="0"/>
              <a:t>The current running process  has finished, and/or CPU is available and a process is ready to start</a:t>
            </a:r>
          </a:p>
          <a:p>
            <a:pPr marL="419100" indent="-419100" eaLnBrk="1" hangingPunct="1">
              <a:spcAft>
                <a:spcPts val="600"/>
              </a:spcAft>
              <a:defRPr/>
            </a:pPr>
            <a:r>
              <a:rPr lang="en-IE" sz="1800" u="sng" dirty="0" smtClean="0"/>
              <a:t>When a new process becomes ready </a:t>
            </a:r>
            <a:r>
              <a:rPr lang="en-IE" sz="1800" dirty="0" smtClean="0"/>
              <a:t>to start and its next running (burst) time is shorter than the remaining time of the running process, the running process will get pre-empted (</a:t>
            </a:r>
            <a:r>
              <a:rPr lang="en-IE" sz="1600" dirty="0" smtClean="0"/>
              <a:t>i.e. - it will lose the CPU, and get put on the ready queue</a:t>
            </a:r>
            <a:r>
              <a:rPr lang="en-IE" sz="1800" dirty="0" smtClean="0"/>
              <a:t>)</a:t>
            </a:r>
          </a:p>
          <a:p>
            <a:pPr marL="0" indent="0" eaLnBrk="1" hangingPunct="1">
              <a:spcAft>
                <a:spcPts val="600"/>
              </a:spcAft>
              <a:buFont typeface="Wingdings" pitchFamily="2" charset="2"/>
              <a:buNone/>
              <a:defRPr/>
            </a:pPr>
            <a:r>
              <a:rPr lang="en-IE" sz="1800" dirty="0" smtClean="0">
                <a:solidFill>
                  <a:srgbClr val="FF0000"/>
                </a:solidFill>
              </a:rPr>
              <a:t>Action taken by the algorithm </a:t>
            </a:r>
            <a:endParaRPr lang="en-IE" sz="1800" u="sng" dirty="0" smtClean="0"/>
          </a:p>
          <a:p>
            <a:pPr marL="419100" indent="-419100" eaLnBrk="1" hangingPunct="1">
              <a:spcAft>
                <a:spcPts val="600"/>
              </a:spcAft>
              <a:defRPr/>
            </a:pPr>
            <a:r>
              <a:rPr lang="en-IE" sz="1800" dirty="0" smtClean="0"/>
              <a:t>the ready process with the shortest running / remaining time is selected first</a:t>
            </a:r>
            <a:endParaRPr lang="en-IE" sz="1800" u="sng" dirty="0" smtClean="0"/>
          </a:p>
          <a:p>
            <a:pPr marL="419100" indent="-419100" eaLnBrk="1" hangingPunct="1">
              <a:defRPr/>
            </a:pPr>
            <a:r>
              <a:rPr lang="en-IE" sz="1800" dirty="0" smtClean="0"/>
              <a:t>FIFO principle is NOT applied on the Ready queue</a:t>
            </a:r>
          </a:p>
          <a:p>
            <a:pPr marL="419100" indent="-419100" eaLnBrk="1" hangingPunct="1">
              <a:defRPr/>
            </a:pPr>
            <a:endParaRPr lang="en-IE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991600" cy="1143000"/>
          </a:xfrm>
        </p:spPr>
        <p:txBody>
          <a:bodyPr/>
          <a:lstStyle/>
          <a:p>
            <a:pPr eaLnBrk="1" hangingPunct="1"/>
            <a:r>
              <a:rPr lang="en-GB" smtClean="0"/>
              <a:t>5.8 Shortest Remaining Time First Algorithm</a:t>
            </a:r>
            <a:endParaRPr lang="en-US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915400" cy="5715000"/>
          </a:xfrm>
        </p:spPr>
        <p:txBody>
          <a:bodyPr/>
          <a:lstStyle/>
          <a:p>
            <a:pPr marL="419100" indent="-419100" eaLnBrk="1" hangingPunct="1"/>
            <a:endParaRPr lang="en-IE" sz="2000" smtClean="0"/>
          </a:p>
          <a:p>
            <a:pPr marL="419100" indent="-419100" eaLnBrk="1" hangingPunct="1"/>
            <a:r>
              <a:rPr lang="en-IE" sz="2000" smtClean="0"/>
              <a:t>Notes:</a:t>
            </a:r>
          </a:p>
          <a:p>
            <a:pPr marL="838200" lvl="1" indent="-381000" eaLnBrk="1" hangingPunct="1"/>
            <a:r>
              <a:rPr lang="en-IE" sz="1800" smtClean="0"/>
              <a:t>It provides the best turnaround time among pre-emptive algorithms</a:t>
            </a:r>
          </a:p>
          <a:p>
            <a:pPr marL="838200" lvl="1" indent="-381000" eaLnBrk="1" hangingPunct="1"/>
            <a:r>
              <a:rPr lang="en-IE" sz="1800" smtClean="0"/>
              <a:t>Usually it is difficult to implement</a:t>
            </a:r>
          </a:p>
          <a:p>
            <a:pPr marL="838200" lvl="1" indent="-381000" eaLnBrk="1" hangingPunct="1"/>
            <a:r>
              <a:rPr lang="en-IE" sz="1800" smtClean="0"/>
              <a:t>Must estimate process running 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21563</TotalTime>
  <Words>1602</Words>
  <Application>Microsoft Office PowerPoint</Application>
  <PresentationFormat>On-screen Show (4:3)</PresentationFormat>
  <Paragraphs>431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Pixel</vt:lpstr>
      <vt:lpstr>Operating Systems</vt:lpstr>
      <vt:lpstr>Topics covered </vt:lpstr>
      <vt:lpstr>5.7 Brief revision </vt:lpstr>
      <vt:lpstr>5.7 Brief revision </vt:lpstr>
      <vt:lpstr>5.7 Brief Revision</vt:lpstr>
      <vt:lpstr>5.7 Brief Revision </vt:lpstr>
      <vt:lpstr>5.7 Brief revision </vt:lpstr>
      <vt:lpstr>5.8 Shortest Remaining Time First Algorithm</vt:lpstr>
      <vt:lpstr>5.8 Shortest Remaining Time First Algorithm</vt:lpstr>
      <vt:lpstr>5.8 Shortest Remaining Time First Algorithm</vt:lpstr>
      <vt:lpstr>5.8 Shortest Remaining Time First Algorithm</vt:lpstr>
      <vt:lpstr>5.8 Shortest Remaining Time First Algorithm</vt:lpstr>
      <vt:lpstr>5.8 Shortest Remaining Time First Algorithm</vt:lpstr>
      <vt:lpstr>5.9 Round-Robin Algorithm</vt:lpstr>
      <vt:lpstr>5.9 Round-Robin Algorithm</vt:lpstr>
      <vt:lpstr>5.9 Round-Robin Algorithm</vt:lpstr>
      <vt:lpstr>5.9 Round-Robin Algorithm</vt:lpstr>
      <vt:lpstr>5.9 Round-Robin Algorithm</vt:lpstr>
      <vt:lpstr>5.10 Exercises</vt:lpstr>
      <vt:lpstr>5.10 Exercises</vt:lpstr>
      <vt:lpstr>Learning Outcome </vt:lpstr>
    </vt:vector>
  </TitlesOfParts>
  <Company>nci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cmuntean</dc:creator>
  <cp:lastModifiedBy>Christina Hava Muntean</cp:lastModifiedBy>
  <cp:revision>65</cp:revision>
  <dcterms:created xsi:type="dcterms:W3CDTF">2008-08-27T11:08:12Z</dcterms:created>
  <dcterms:modified xsi:type="dcterms:W3CDTF">2013-02-11T22:53:25Z</dcterms:modified>
</cp:coreProperties>
</file>