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4"/>
  </p:notesMasterIdLst>
  <p:sldIdLst>
    <p:sldId id="283" r:id="rId2"/>
    <p:sldId id="304" r:id="rId3"/>
    <p:sldId id="282" r:id="rId4"/>
    <p:sldId id="340" r:id="rId5"/>
    <p:sldId id="320" r:id="rId6"/>
    <p:sldId id="321" r:id="rId7"/>
    <p:sldId id="322" r:id="rId8"/>
    <p:sldId id="323" r:id="rId9"/>
    <p:sldId id="341" r:id="rId10"/>
    <p:sldId id="349" r:id="rId11"/>
    <p:sldId id="353" r:id="rId12"/>
    <p:sldId id="350" r:id="rId13"/>
    <p:sldId id="348" r:id="rId14"/>
    <p:sldId id="324" r:id="rId15"/>
    <p:sldId id="347" r:id="rId16"/>
    <p:sldId id="342" r:id="rId17"/>
    <p:sldId id="326" r:id="rId18"/>
    <p:sldId id="327" r:id="rId19"/>
    <p:sldId id="343" r:id="rId20"/>
    <p:sldId id="308" r:id="rId21"/>
    <p:sldId id="329" r:id="rId22"/>
    <p:sldId id="330" r:id="rId23"/>
    <p:sldId id="344" r:id="rId24"/>
    <p:sldId id="331" r:id="rId25"/>
    <p:sldId id="332" r:id="rId26"/>
    <p:sldId id="345" r:id="rId27"/>
    <p:sldId id="333" r:id="rId28"/>
    <p:sldId id="336" r:id="rId29"/>
    <p:sldId id="346" r:id="rId30"/>
    <p:sldId id="337" r:id="rId31"/>
    <p:sldId id="338" r:id="rId32"/>
    <p:sldId id="281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9" autoAdjust="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9D9B8BB-504D-4136-A96A-E46A652FCA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406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41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3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Dr. Cristina Muntean</a:t>
            </a: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C0F678B-6093-425C-886E-11DF978AE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3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E7610-5C33-42AF-BD89-39BD1E6F3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3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27F72-2F1C-4529-A47D-1FEB19182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91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C28F2-B0F0-4772-B16F-76F7741C5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2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78A2E-8F53-4A91-8A70-3F30A99D16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1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D3A88-72D9-4C75-A448-ED93B8EEFE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6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F0016-CD76-4847-81AE-F68F86F6B2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6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1FEB0-C315-4EF9-B1E3-98A6E8DAA8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6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73C96-525B-44F5-9E0F-E25FE25AE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5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CFE32-A6CE-4751-8FC9-BD71D3215B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3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EB96F-6D7B-4198-8BAD-BA6C1136CC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7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03A0D-D1CE-4FF0-AE9A-EA5CF08E48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1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12C7CC49-CA1F-4C77-A217-C207A5C6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7"/>
          <p:cNvSpPr>
            <a:spLocks noChangeArrowheads="1"/>
          </p:cNvSpPr>
          <p:nvPr userDrawn="1"/>
        </p:nvSpPr>
        <p:spPr bwMode="auto">
          <a:xfrm>
            <a:off x="381000" y="6400800"/>
            <a:ext cx="1536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GB" sz="1000"/>
              <a:t>© Dr. Cristina Muntean</a:t>
            </a:r>
            <a:r>
              <a:rPr lang="en-GB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0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Ø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Blip>
          <a:blip r:embed="rId14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Dr. Cristina Muntean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1828800"/>
            <a:ext cx="7391400" cy="2209800"/>
          </a:xfrm>
        </p:spPr>
        <p:txBody>
          <a:bodyPr/>
          <a:lstStyle/>
          <a:p>
            <a:pPr eaLnBrk="1" hangingPunct="1"/>
            <a:r>
              <a:rPr lang="en-US" smtClean="0"/>
              <a:t>Operating Systems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267200"/>
            <a:ext cx="7315200" cy="2057400"/>
          </a:xfrm>
        </p:spPr>
        <p:txBody>
          <a:bodyPr/>
          <a:lstStyle/>
          <a:p>
            <a:pPr eaLnBrk="1" hangingPunct="1"/>
            <a:r>
              <a:rPr lang="en-US" sz="2800" smtClean="0"/>
              <a:t>6. File Manager / File Management Layer</a:t>
            </a:r>
          </a:p>
          <a:p>
            <a:pPr algn="ctr" eaLnBrk="1" hangingPunct="1"/>
            <a:r>
              <a:rPr lang="en-US" sz="2800" smtClean="0"/>
              <a:t>PART 1</a:t>
            </a:r>
          </a:p>
          <a:p>
            <a:pPr eaLnBrk="1" hangingPunct="1"/>
            <a:endParaRPr lang="en-US" sz="2100" smtClean="0"/>
          </a:p>
          <a:p>
            <a:pPr algn="ctr" eaLnBrk="1" hangingPunct="1"/>
            <a:r>
              <a:rPr lang="en-IE" sz="2100" smtClean="0"/>
              <a:t>Dr. Cristina Muntean</a:t>
            </a:r>
          </a:p>
          <a:p>
            <a:pPr algn="ctr" eaLnBrk="1" hangingPunct="1"/>
            <a:r>
              <a:rPr lang="en-IE" sz="2100" smtClean="0"/>
              <a:t>cmuntean@ncirl.ie</a:t>
            </a:r>
            <a:endParaRPr lang="en-US" sz="21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914400"/>
          </a:xfrm>
        </p:spPr>
        <p:txBody>
          <a:bodyPr/>
          <a:lstStyle/>
          <a:p>
            <a:pPr eaLnBrk="1" hangingPunct="1"/>
            <a:r>
              <a:rPr lang="en-GB" sz="3100" smtClean="0"/>
              <a:t>   6.2 File Manager: Organising Files</a:t>
            </a:r>
            <a:endParaRPr 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4038600"/>
          </a:xfrm>
        </p:spPr>
        <p:txBody>
          <a:bodyPr/>
          <a:lstStyle/>
          <a:p>
            <a:pPr marL="419100" indent="-419100" eaLnBrk="1" hangingPunct="1">
              <a:buFont typeface="Wingdings" pitchFamily="2" charset="2"/>
              <a:buNone/>
            </a:pPr>
            <a:r>
              <a:rPr lang="en-GB" smtClean="0">
                <a:solidFill>
                  <a:srgbClr val="CC0000"/>
                </a:solidFill>
              </a:rPr>
              <a:t>Solutions for organising Files and/or Directories</a:t>
            </a:r>
          </a:p>
          <a:p>
            <a:pPr marL="419100" indent="-419100" eaLnBrk="1" hangingPunct="1">
              <a:buFont typeface="Wingdings" pitchFamily="2" charset="2"/>
              <a:buNone/>
            </a:pPr>
            <a:endParaRPr lang="en-US" smtClean="0">
              <a:solidFill>
                <a:srgbClr val="CC0000"/>
              </a:solidFill>
            </a:endParaRPr>
          </a:p>
          <a:p>
            <a:pPr marL="419100" indent="-419100" eaLnBrk="1" hangingPunct="1"/>
            <a:r>
              <a:rPr lang="en-US" smtClean="0"/>
              <a:t>1. Simple Structure</a:t>
            </a:r>
            <a:endParaRPr lang="en-GB" smtClean="0"/>
          </a:p>
          <a:p>
            <a:pPr marL="838200" lvl="1" indent="-381000" eaLnBrk="1" hangingPunct="1"/>
            <a:r>
              <a:rPr lang="en-US" smtClean="0"/>
              <a:t>List of entries, one for each file</a:t>
            </a:r>
          </a:p>
          <a:p>
            <a:pPr marL="838200" lvl="1" indent="-381000" eaLnBrk="1" hangingPunct="1"/>
            <a:r>
              <a:rPr lang="en-US" smtClean="0"/>
              <a:t>Sequential file with the name of the file serving as the key</a:t>
            </a:r>
          </a:p>
          <a:p>
            <a:pPr marL="838200" lvl="1" indent="-381000" eaLnBrk="1" hangingPunct="1"/>
            <a:r>
              <a:rPr lang="en-GB" smtClean="0"/>
              <a:t>Disadvantages:</a:t>
            </a:r>
            <a:endParaRPr lang="en-US" smtClean="0"/>
          </a:p>
          <a:p>
            <a:pPr marL="1257300" lvl="2" indent="-342900" eaLnBrk="1" hangingPunct="1"/>
            <a:r>
              <a:rPr lang="en-US" smtClean="0"/>
              <a:t>Provides no help in organising the files ( e.g. no folders/directories)</a:t>
            </a:r>
          </a:p>
          <a:p>
            <a:pPr marL="1257300" lvl="2" indent="-342900" eaLnBrk="1" hangingPunct="1"/>
            <a:r>
              <a:rPr lang="en-US" smtClean="0"/>
              <a:t>Forces user to be careful not to use the same name for two different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914400"/>
          </a:xfrm>
        </p:spPr>
        <p:txBody>
          <a:bodyPr/>
          <a:lstStyle/>
          <a:p>
            <a:pPr eaLnBrk="1" hangingPunct="1"/>
            <a:r>
              <a:rPr lang="en-GB" sz="3100" smtClean="0"/>
              <a:t>  6.2 File Manager: Organising Files</a:t>
            </a:r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4724400"/>
          </a:xfrm>
        </p:spPr>
        <p:txBody>
          <a:bodyPr/>
          <a:lstStyle/>
          <a:p>
            <a:pPr marL="419100" indent="-419100" eaLnBrk="1" hangingPunct="1">
              <a:buFont typeface="Wingdings" pitchFamily="2" charset="2"/>
              <a:buNone/>
            </a:pPr>
            <a:r>
              <a:rPr lang="en-GB" smtClean="0">
                <a:solidFill>
                  <a:srgbClr val="CC0000"/>
                </a:solidFill>
              </a:rPr>
              <a:t>Solutions for organising Files and/or Directories</a:t>
            </a:r>
          </a:p>
          <a:p>
            <a:pPr marL="419100" indent="-419100" eaLnBrk="1" hangingPunct="1">
              <a:buFont typeface="Wingdings" pitchFamily="2" charset="2"/>
              <a:buNone/>
            </a:pPr>
            <a:endParaRPr lang="en-US" smtClean="0">
              <a:solidFill>
                <a:srgbClr val="CC0000"/>
              </a:solidFill>
            </a:endParaRPr>
          </a:p>
          <a:p>
            <a:pPr marL="419100" indent="-419100">
              <a:buClrTx/>
            </a:pPr>
            <a:r>
              <a:rPr lang="en-US" smtClean="0"/>
              <a:t>2. Two-level Structure</a:t>
            </a:r>
          </a:p>
          <a:p>
            <a:pPr marL="838200" lvl="1" indent="-381000" eaLnBrk="1" hangingPunct="1"/>
            <a:r>
              <a:rPr lang="en-US" smtClean="0"/>
              <a:t>One directory for each user and a master directory</a:t>
            </a:r>
          </a:p>
          <a:p>
            <a:pPr marL="838200" lvl="1" indent="-381000" eaLnBrk="1" hangingPunct="1"/>
            <a:r>
              <a:rPr lang="en-US" smtClean="0"/>
              <a:t>Master directory contains entry for each user</a:t>
            </a:r>
          </a:p>
          <a:p>
            <a:pPr marL="1257300" lvl="2" indent="-342900" eaLnBrk="1" hangingPunct="1"/>
            <a:r>
              <a:rPr lang="en-US" smtClean="0"/>
              <a:t>Provides address and access control information</a:t>
            </a:r>
          </a:p>
          <a:p>
            <a:pPr marL="838200" lvl="1" indent="-381000" eaLnBrk="1" hangingPunct="1"/>
            <a:r>
              <a:rPr lang="en-US" smtClean="0"/>
              <a:t>Each user directory is a simple list of files for that user</a:t>
            </a:r>
          </a:p>
          <a:p>
            <a:pPr marL="838200" lvl="1" indent="-381000" eaLnBrk="1" hangingPunct="1"/>
            <a:r>
              <a:rPr lang="en-GB" smtClean="0"/>
              <a:t>Disadvantage:</a:t>
            </a:r>
            <a:endParaRPr lang="en-US" smtClean="0"/>
          </a:p>
          <a:p>
            <a:pPr marL="1257300" lvl="2" indent="-342900" eaLnBrk="1" hangingPunct="1"/>
            <a:r>
              <a:rPr lang="en-US" smtClean="0"/>
              <a:t>Still provides no help in structuring collections of files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914400"/>
          </a:xfrm>
        </p:spPr>
        <p:txBody>
          <a:bodyPr/>
          <a:lstStyle/>
          <a:p>
            <a:pPr eaLnBrk="1" hangingPunct="1"/>
            <a:r>
              <a:rPr lang="en-GB" sz="3100" smtClean="0"/>
              <a:t>6.2 File Manager: Organising Files</a:t>
            </a:r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382000" cy="3276600"/>
          </a:xfrm>
        </p:spPr>
        <p:txBody>
          <a:bodyPr/>
          <a:lstStyle/>
          <a:p>
            <a:pPr marL="419100" indent="-419100" eaLnBrk="1" hangingPunct="1">
              <a:buFont typeface="Wingdings" pitchFamily="2" charset="2"/>
              <a:buNone/>
            </a:pPr>
            <a:endParaRPr lang="en-GB" sz="800" smtClean="0">
              <a:solidFill>
                <a:srgbClr val="CC0000"/>
              </a:solidFill>
            </a:endParaRPr>
          </a:p>
          <a:p>
            <a:pPr marL="419100" indent="-419100" eaLnBrk="1" hangingPunct="1">
              <a:buFont typeface="Wingdings" pitchFamily="2" charset="2"/>
              <a:buNone/>
            </a:pPr>
            <a:r>
              <a:rPr lang="en-GB" smtClean="0">
                <a:solidFill>
                  <a:srgbClr val="CC0000"/>
                </a:solidFill>
              </a:rPr>
              <a:t>Solutions for organising Files and/or Directories</a:t>
            </a:r>
            <a:endParaRPr lang="en-US" smtClean="0">
              <a:solidFill>
                <a:srgbClr val="CC0000"/>
              </a:solidFill>
            </a:endParaRPr>
          </a:p>
          <a:p>
            <a:pPr marL="419100" indent="-419100" eaLnBrk="1" hangingPunct="1"/>
            <a:r>
              <a:rPr lang="en-US" smtClean="0"/>
              <a:t>3. Hierarchical or Tree like Structure</a:t>
            </a:r>
            <a:endParaRPr lang="en-GB" smtClean="0"/>
          </a:p>
          <a:p>
            <a:pPr marL="838200" lvl="1" indent="-381000" eaLnBrk="1" hangingPunct="1"/>
            <a:r>
              <a:rPr lang="en-US" smtClean="0"/>
              <a:t>Master directory with user directories underneath it</a:t>
            </a:r>
          </a:p>
          <a:p>
            <a:pPr marL="838200" lvl="1" indent="-381000" eaLnBrk="1" hangingPunct="1"/>
            <a:r>
              <a:rPr lang="en-US" smtClean="0"/>
              <a:t>Each user directory may have subdirectories and files as entries </a:t>
            </a:r>
          </a:p>
          <a:p>
            <a:pPr marL="838200" lvl="1" indent="-381000" eaLnBrk="1" hangingPunct="1"/>
            <a:endParaRPr lang="en-US" smtClean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352800"/>
            <a:ext cx="4189413" cy="316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28600" y="3429000"/>
            <a:ext cx="5867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838200" lvl="1" indent="-3810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GB" sz="2000" b="1"/>
              <a:t>File directory is divided into two levels:</a:t>
            </a:r>
          </a:p>
          <a:p>
            <a:pPr marL="1257300" lvl="2" indent="-3429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Ø"/>
            </a:pPr>
            <a:r>
              <a:rPr lang="en-GB"/>
              <a:t>Master File Directory ( MFD)</a:t>
            </a:r>
          </a:p>
          <a:p>
            <a:pPr marL="1257300" lvl="2" indent="-3429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Ø"/>
            </a:pPr>
            <a:r>
              <a:rPr lang="en-GB"/>
              <a:t>User File Directory</a:t>
            </a:r>
            <a:endParaRPr lang="en-GB" i="1"/>
          </a:p>
          <a:p>
            <a:pPr marL="1257300" lvl="2" indent="-3429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Ø"/>
            </a:pPr>
            <a:endParaRPr lang="en-US"/>
          </a:p>
          <a:p>
            <a:pPr marL="838200" lvl="1" indent="-3810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endParaRPr 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914400"/>
          </a:xfrm>
        </p:spPr>
        <p:txBody>
          <a:bodyPr/>
          <a:lstStyle/>
          <a:p>
            <a:pPr eaLnBrk="1" hangingPunct="1"/>
            <a:r>
              <a:rPr lang="en-GB" sz="3100" smtClean="0"/>
              <a:t>6.2 File Manager: Organising Files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5334000"/>
          </a:xfrm>
        </p:spPr>
        <p:txBody>
          <a:bodyPr/>
          <a:lstStyle/>
          <a:p>
            <a:pPr marL="419100" indent="-419100"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CC0000"/>
                </a:solidFill>
              </a:rPr>
              <a:t>Tree like Structure</a:t>
            </a:r>
            <a:endParaRPr lang="en-GB" i="1" smtClean="0"/>
          </a:p>
          <a:p>
            <a:pPr marL="419100" indent="-419100" eaLnBrk="1" hangingPunct="1"/>
            <a:r>
              <a:rPr lang="en-GB" smtClean="0"/>
              <a:t>Master File Directory (MFD)</a:t>
            </a:r>
          </a:p>
          <a:p>
            <a:pPr marL="838200" lvl="1" indent="-381000" eaLnBrk="1" hangingPunct="1"/>
            <a:r>
              <a:rPr lang="en-GB" smtClean="0"/>
              <a:t>Contains a listing of all directories on disk</a:t>
            </a:r>
          </a:p>
          <a:p>
            <a:pPr marL="838200" lvl="1" indent="-381000" eaLnBrk="1" hangingPunct="1"/>
            <a:r>
              <a:rPr lang="en-GB" smtClean="0"/>
              <a:t>Each user has his own directory and each directory has a unique index number associated with it</a:t>
            </a:r>
          </a:p>
          <a:p>
            <a:pPr marL="838200" lvl="1" indent="-381000" eaLnBrk="1" hangingPunct="1"/>
            <a:r>
              <a:rPr lang="en-GB" smtClean="0"/>
              <a:t>=&gt; MFD contains a pointer for each user in the system to a User File Directory (UFD).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990600"/>
          </a:xfrm>
        </p:spPr>
        <p:txBody>
          <a:bodyPr/>
          <a:lstStyle/>
          <a:p>
            <a:pPr eaLnBrk="1" hangingPunct="1"/>
            <a:r>
              <a:rPr lang="en-GB" sz="3100" smtClean="0"/>
              <a:t>6.2 File Manager: Organising Files</a:t>
            </a:r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5562600"/>
          </a:xfrm>
        </p:spPr>
        <p:txBody>
          <a:bodyPr/>
          <a:lstStyle/>
          <a:p>
            <a:pPr marL="419100" indent="-419100"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CC0000"/>
                </a:solidFill>
              </a:rPr>
              <a:t>Tree Structure</a:t>
            </a:r>
          </a:p>
          <a:p>
            <a:pPr marL="419100" indent="-419100" eaLnBrk="1" hangingPunct="1"/>
            <a:r>
              <a:rPr lang="en-GB" smtClean="0"/>
              <a:t>User File Directory (UFD)</a:t>
            </a:r>
          </a:p>
          <a:p>
            <a:pPr marL="838200" lvl="1" indent="-381000" eaLnBrk="1" hangingPunct="1"/>
            <a:r>
              <a:rPr lang="en-GB" sz="1800" smtClean="0"/>
              <a:t>Contains the names and locations of the user’s files. </a:t>
            </a:r>
          </a:p>
          <a:p>
            <a:pPr marL="838200" lvl="1" indent="-381000" eaLnBrk="1" hangingPunct="1"/>
            <a:r>
              <a:rPr lang="en-GB" sz="1800" smtClean="0"/>
              <a:t>Full name of a file is regarded as the user name concatenated with the file name.</a:t>
            </a:r>
          </a:p>
          <a:p>
            <a:pPr marL="1257300" lvl="2" indent="-342900" eaLnBrk="1" hangingPunct="1"/>
            <a:r>
              <a:rPr lang="en-GB" sz="1600" smtClean="0"/>
              <a:t>Different users may have files with the same name.</a:t>
            </a:r>
          </a:p>
          <a:p>
            <a:pPr marL="1257300" lvl="2" indent="-342900" eaLnBrk="1" hangingPunct="1"/>
            <a:r>
              <a:rPr lang="en-GB" sz="1600" smtClean="0"/>
              <a:t>E.g. A user (USER1) can find his/her own MYFILE.TXT by referring to it as such.</a:t>
            </a:r>
          </a:p>
          <a:p>
            <a:pPr marL="1257300" lvl="2" indent="-342900" eaLnBrk="1" hangingPunct="1"/>
            <a:r>
              <a:rPr lang="en-GB" sz="1600" smtClean="0"/>
              <a:t>The file manager assumes the userid in front of the name to map to the exact physical location. </a:t>
            </a:r>
          </a:p>
          <a:p>
            <a:pPr marL="419100" indent="-419100" eaLnBrk="1" hangingPunct="1"/>
            <a:r>
              <a:rPr lang="en-GB" smtClean="0"/>
              <a:t>Information in the UFD would be</a:t>
            </a:r>
          </a:p>
          <a:p>
            <a:pPr marL="838200" lvl="1" indent="-381000" eaLnBrk="1" hangingPunct="1"/>
            <a:r>
              <a:rPr lang="en-GB" sz="1800" smtClean="0"/>
              <a:t>the file name</a:t>
            </a:r>
          </a:p>
          <a:p>
            <a:pPr marL="838200" lvl="1" indent="-381000" eaLnBrk="1" hangingPunct="1"/>
            <a:r>
              <a:rPr lang="en-GB" sz="1800" smtClean="0"/>
              <a:t>the physical location of the file</a:t>
            </a:r>
          </a:p>
          <a:p>
            <a:pPr marL="838200" lvl="1" indent="-381000" eaLnBrk="1" hangingPunct="1"/>
            <a:r>
              <a:rPr lang="en-GB" sz="1800" smtClean="0"/>
              <a:t>The file type </a:t>
            </a:r>
            <a:r>
              <a:rPr lang="en-GB" sz="1600" b="0" smtClean="0"/>
              <a:t>( e.g. character, binary, executable , library etc)</a:t>
            </a:r>
          </a:p>
          <a:p>
            <a:pPr marL="838200" lvl="1" indent="-381000" eaLnBrk="1" hangingPunct="1"/>
            <a:r>
              <a:rPr lang="en-GB" sz="1800" smtClean="0"/>
              <a:t>Program used to operate on the file   </a:t>
            </a:r>
          </a:p>
          <a:p>
            <a:pPr marL="838200" lvl="1" indent="-381000" eaLnBrk="1" hangingPunct="1"/>
            <a:r>
              <a:rPr lang="en-GB" sz="1800" smtClean="0"/>
              <a:t>Access control information </a:t>
            </a:r>
            <a:r>
              <a:rPr lang="en-GB" sz="1600" b="0" smtClean="0"/>
              <a:t>( e.g. read only )</a:t>
            </a:r>
          </a:p>
          <a:p>
            <a:pPr marL="838200" lvl="1" indent="-381000" eaLnBrk="1" hangingPunct="1"/>
            <a:r>
              <a:rPr lang="en-GB" sz="1800" smtClean="0"/>
              <a:t>Admin information  </a:t>
            </a:r>
            <a:r>
              <a:rPr lang="en-GB" sz="1600" b="0" smtClean="0"/>
              <a:t>(e.g. time of last update, last copy taken)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8915400" cy="914400"/>
          </a:xfrm>
        </p:spPr>
        <p:txBody>
          <a:bodyPr/>
          <a:lstStyle/>
          <a:p>
            <a:pPr eaLnBrk="1" hangingPunct="1"/>
            <a:r>
              <a:rPr lang="en-GB" sz="3100" smtClean="0"/>
              <a:t>6.2 File Manager: Organising Files</a:t>
            </a:r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5486400"/>
          </a:xfrm>
        </p:spPr>
        <p:txBody>
          <a:bodyPr/>
          <a:lstStyle/>
          <a:p>
            <a:pPr marL="419100" indent="-419100"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rgbClr val="CC0000"/>
                </a:solidFill>
              </a:rPr>
              <a:t>Tree Structure</a:t>
            </a:r>
            <a:endParaRPr lang="en-US" smtClean="0">
              <a:solidFill>
                <a:srgbClr val="CC0000"/>
              </a:solidFill>
            </a:endParaRPr>
          </a:p>
          <a:p>
            <a:pPr marL="419100" indent="-419100" eaLnBrk="1" hangingPunct="1"/>
            <a:r>
              <a:rPr lang="en-GB" smtClean="0"/>
              <a:t>May be more than two levels deep. </a:t>
            </a:r>
          </a:p>
          <a:p>
            <a:pPr marL="419100" indent="-419100" eaLnBrk="1" hangingPunct="1"/>
            <a:endParaRPr lang="en-GB" sz="900" smtClean="0"/>
          </a:p>
          <a:p>
            <a:pPr marL="419100" indent="-419100" eaLnBrk="1" hangingPunct="1"/>
            <a:r>
              <a:rPr lang="en-GB" smtClean="0"/>
              <a:t>Disadvantages: </a:t>
            </a:r>
          </a:p>
          <a:p>
            <a:pPr marL="838200" lvl="1" indent="-381000" eaLnBrk="1" hangingPunct="1"/>
            <a:r>
              <a:rPr lang="en-GB" smtClean="0"/>
              <a:t>the length of the path to a file</a:t>
            </a:r>
          </a:p>
          <a:p>
            <a:pPr marL="838200" lvl="1" indent="-381000" eaLnBrk="1" hangingPunct="1"/>
            <a:r>
              <a:rPr lang="en-GB" smtClean="0"/>
              <a:t>the number of disk accesses required in order to follow the path through the various directories. </a:t>
            </a:r>
          </a:p>
          <a:p>
            <a:pPr marL="838200" lvl="1" indent="-381000" eaLnBrk="1" hangingPunct="1"/>
            <a:endParaRPr lang="en-GB" smtClean="0"/>
          </a:p>
          <a:p>
            <a:pPr marL="419100" indent="-419100" eaLnBrk="1" hangingPunct="1"/>
            <a:r>
              <a:rPr lang="en-GB" smtClean="0"/>
              <a:t>Improve things a bit with the concept of the ‘</a:t>
            </a:r>
            <a:r>
              <a:rPr lang="en-GB" i="1" smtClean="0"/>
              <a:t>current directory’</a:t>
            </a:r>
            <a:r>
              <a:rPr lang="en-GB" smtClean="0"/>
              <a:t>. </a:t>
            </a:r>
          </a:p>
          <a:p>
            <a:pPr marL="838200" lvl="1" indent="-381000" eaLnBrk="1" hangingPunct="1"/>
            <a:r>
              <a:rPr lang="en-GB" smtClean="0"/>
              <a:t>Assume individual file names refer to the current directory.  To change the current directory you must specify a full path and file name.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3657600" cy="1219200"/>
          </a:xfrm>
        </p:spPr>
        <p:txBody>
          <a:bodyPr/>
          <a:lstStyle/>
          <a:p>
            <a:pPr eaLnBrk="1" hangingPunct="1"/>
            <a:r>
              <a:rPr lang="en-GB" sz="2400" smtClean="0"/>
              <a:t>6.2 File Manager: Organising Files</a:t>
            </a:r>
            <a:endParaRPr lang="en-US" sz="280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4648200" cy="4953000"/>
          </a:xfrm>
        </p:spPr>
        <p:txBody>
          <a:bodyPr/>
          <a:lstStyle/>
          <a:p>
            <a:pPr marL="419100" indent="-419100" eaLnBrk="1" hangingPunct="1">
              <a:lnSpc>
                <a:spcPct val="90000"/>
              </a:lnSpc>
            </a:pPr>
            <a:r>
              <a:rPr lang="en-GB" sz="1800" smtClean="0"/>
              <a:t>Example of Hierarchical or Tree Structure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GB" sz="1600" smtClean="0"/>
              <a:t>Master File Directory (MFD) with user directories underneath it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GB" sz="1600" smtClean="0"/>
              <a:t>Each user directory (UFD) may have subdirectories and files as entries</a:t>
            </a:r>
          </a:p>
          <a:p>
            <a:pPr marL="419100" indent="-419100" eaLnBrk="1" hangingPunct="1"/>
            <a:r>
              <a:rPr lang="en-GB" sz="1800" smtClean="0"/>
              <a:t>Files can be located by following a path from the root, or master, directory down various branches</a:t>
            </a:r>
          </a:p>
          <a:p>
            <a:pPr marL="838200" lvl="1" indent="-381000" eaLnBrk="1" hangingPunct="1"/>
            <a:r>
              <a:rPr lang="en-GB" sz="1600" smtClean="0"/>
              <a:t>This is the pathname for the file</a:t>
            </a:r>
          </a:p>
          <a:p>
            <a:pPr marL="419100" indent="-419100" eaLnBrk="1" hangingPunct="1"/>
            <a:r>
              <a:rPr lang="en-GB" sz="1800" smtClean="0"/>
              <a:t>Can have several files with the same file name as long as they have unique path names</a:t>
            </a:r>
          </a:p>
          <a:p>
            <a:pPr marL="838200" lvl="1" indent="-381000" eaLnBrk="1" hangingPunct="1"/>
            <a:r>
              <a:rPr lang="en-GB" sz="1600" smtClean="0"/>
              <a:t>Pathname: </a:t>
            </a:r>
          </a:p>
          <a:p>
            <a:pPr marL="838200" lvl="1" indent="-381000" eaLnBrk="1" hangingPunct="1">
              <a:buFont typeface="Wingdings" pitchFamily="2" charset="2"/>
              <a:buNone/>
            </a:pPr>
            <a:r>
              <a:rPr lang="en-GB" sz="1600" smtClean="0"/>
              <a:t>      / User B / Word / Unit A / ABC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0"/>
            <a:ext cx="46228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7467600" y="6477000"/>
            <a:ext cx="1676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GB" sz="1000" b="1" i="1"/>
              <a:t>Stallings Fig 12.5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5181600"/>
          </a:xfrm>
        </p:spPr>
        <p:txBody>
          <a:bodyPr/>
          <a:lstStyle/>
          <a:p>
            <a:pPr marL="419100" indent="-4191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mtClean="0">
                <a:solidFill>
                  <a:srgbClr val="CC0000"/>
                </a:solidFill>
              </a:rPr>
              <a:t>File’s Access. Sharing and Security</a:t>
            </a:r>
            <a:r>
              <a:rPr lang="en-US" smtClean="0"/>
              <a:t> </a:t>
            </a:r>
            <a:endParaRPr lang="en-US" smtClean="0">
              <a:solidFill>
                <a:srgbClr val="CC0000"/>
              </a:solidFill>
            </a:endParaRPr>
          </a:p>
          <a:p>
            <a:pPr marL="419100" indent="-419100" eaLnBrk="1" hangingPunct="1">
              <a:lnSpc>
                <a:spcPct val="90000"/>
              </a:lnSpc>
            </a:pPr>
            <a:r>
              <a:rPr lang="en-GB" smtClean="0"/>
              <a:t>In a multi-user system,</a:t>
            </a:r>
            <a:r>
              <a:rPr lang="en-GB" i="1" u="sng" smtClean="0"/>
              <a:t> File sharing</a:t>
            </a:r>
            <a:r>
              <a:rPr lang="en-GB" smtClean="0"/>
              <a:t> implies files are accessible to users other than the owner. </a:t>
            </a:r>
          </a:p>
          <a:p>
            <a:pPr marL="419100" indent="-419100" eaLnBrk="1" hangingPunct="1">
              <a:lnSpc>
                <a:spcPct val="90000"/>
              </a:lnSpc>
            </a:pPr>
            <a:r>
              <a:rPr lang="en-US" smtClean="0"/>
              <a:t>Two issues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smtClean="0"/>
              <a:t>Access rights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smtClean="0"/>
              <a:t>Management of simultaneous access</a:t>
            </a:r>
          </a:p>
          <a:p>
            <a:pPr marL="838200" lvl="1" indent="-381000" eaLnBrk="1" hangingPunct="1">
              <a:lnSpc>
                <a:spcPct val="90000"/>
              </a:lnSpc>
            </a:pPr>
            <a:endParaRPr lang="en-GB" smtClean="0"/>
          </a:p>
          <a:p>
            <a:pPr marL="419100" indent="-419100" eaLnBrk="1" hangingPunct="1">
              <a:lnSpc>
                <a:spcPct val="90000"/>
              </a:lnSpc>
            </a:pPr>
            <a:r>
              <a:rPr lang="en-GB" smtClean="0"/>
              <a:t>When files are to be shared need to specify:</a:t>
            </a:r>
            <a:endParaRPr lang="en-GB" i="1" smtClean="0"/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GB" i="1" smtClean="0"/>
              <a:t>which users</a:t>
            </a:r>
            <a:r>
              <a:rPr lang="en-GB" smtClean="0"/>
              <a:t> are allowed to access the files </a:t>
            </a:r>
            <a:endParaRPr lang="en-GB" i="1" smtClean="0"/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GB" i="1" smtClean="0"/>
              <a:t>what kind of access</a:t>
            </a:r>
            <a:r>
              <a:rPr lang="en-GB" smtClean="0"/>
              <a:t> is permitted.  </a:t>
            </a:r>
          </a:p>
          <a:p>
            <a:pPr marL="419100" indent="-419100" eaLnBrk="1" hangingPunct="1">
              <a:lnSpc>
                <a:spcPct val="90000"/>
              </a:lnSpc>
            </a:pPr>
            <a:endParaRPr lang="en-GB" smtClean="0"/>
          </a:p>
          <a:p>
            <a:pPr marL="419100" indent="-419100" eaLnBrk="1" hangingPunct="1">
              <a:lnSpc>
                <a:spcPct val="90000"/>
              </a:lnSpc>
            </a:pPr>
            <a:r>
              <a:rPr lang="en-GB" smtClean="0"/>
              <a:t>File Manager allows an owner to specify what kind of access is permitted. This is achieved by using a protection mask associated with each file. 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991600" cy="762000"/>
          </a:xfrm>
          <a:noFill/>
        </p:spPr>
        <p:txBody>
          <a:bodyPr/>
          <a:lstStyle/>
          <a:p>
            <a:pPr eaLnBrk="1" hangingPunct="1"/>
            <a:r>
              <a:rPr lang="en-GB" sz="3100" smtClean="0"/>
              <a:t>6.2 How are File Manager’s Objectives Achieved?</a:t>
            </a:r>
            <a:r>
              <a:rPr lang="en-GB" sz="2800" smtClean="0"/>
              <a:t> 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991600" cy="762000"/>
          </a:xfrm>
        </p:spPr>
        <p:txBody>
          <a:bodyPr/>
          <a:lstStyle/>
          <a:p>
            <a:pPr eaLnBrk="1" hangingPunct="1"/>
            <a:r>
              <a:rPr lang="en-GB" sz="3100" smtClean="0"/>
              <a:t>6.3 File Manager: File’s Access</a:t>
            </a:r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562600"/>
          </a:xfrm>
        </p:spPr>
        <p:txBody>
          <a:bodyPr/>
          <a:lstStyle/>
          <a:p>
            <a:pPr marL="419100" indent="-4191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smtClean="0">
                <a:solidFill>
                  <a:srgbClr val="CC0000"/>
                </a:solidFill>
              </a:rPr>
              <a:t>Sharing and Security</a:t>
            </a:r>
            <a:r>
              <a:rPr lang="en-US" sz="2000" smtClean="0"/>
              <a:t> </a:t>
            </a:r>
            <a:endParaRPr lang="en-US" sz="2000" smtClean="0">
              <a:solidFill>
                <a:srgbClr val="CC0000"/>
              </a:solidFill>
            </a:endParaRPr>
          </a:p>
          <a:p>
            <a:pPr marL="419100" indent="-419100" eaLnBrk="1" hangingPunct="1">
              <a:lnSpc>
                <a:spcPct val="90000"/>
              </a:lnSpc>
            </a:pPr>
            <a:r>
              <a:rPr lang="en-GB" sz="2000" i="1" u="sng" smtClean="0"/>
              <a:t>User classes</a:t>
            </a:r>
            <a:r>
              <a:rPr lang="en-GB" sz="2000" smtClean="0"/>
              <a:t> defined within the File Manager 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GB" sz="1800" smtClean="0"/>
              <a:t>Owner     (O) 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GB" sz="1800" smtClean="0"/>
              <a:t>Group members ( G)  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GB" sz="1800" smtClean="0"/>
              <a:t>Others ( rest of the world) ( W)          </a:t>
            </a:r>
            <a:endParaRPr lang="en-GB" sz="1800" i="1" smtClean="0"/>
          </a:p>
          <a:p>
            <a:pPr marL="419100" indent="-419100" eaLnBrk="1" hangingPunct="1">
              <a:lnSpc>
                <a:spcPct val="90000"/>
              </a:lnSpc>
            </a:pPr>
            <a:r>
              <a:rPr lang="en-GB" sz="2000" i="1" u="sng" smtClean="0"/>
              <a:t>Types of access privileges</a:t>
            </a:r>
            <a:r>
              <a:rPr lang="en-GB" sz="2000" smtClean="0"/>
              <a:t> that are associated with a file        </a:t>
            </a:r>
          </a:p>
          <a:p>
            <a:pPr marL="838200" lvl="1" indent="-381000" eaLnBrk="1" hangingPunct="1"/>
            <a:r>
              <a:rPr lang="en-GB" smtClean="0"/>
              <a:t>None</a:t>
            </a:r>
          </a:p>
          <a:p>
            <a:pPr marL="1257300" lvl="2" indent="-342900" eaLnBrk="1" hangingPunct="1"/>
            <a:r>
              <a:rPr lang="en-GB" smtClean="0"/>
              <a:t>User may not know of the existence of the file</a:t>
            </a:r>
          </a:p>
          <a:p>
            <a:pPr marL="1257300" lvl="2" indent="-342900" eaLnBrk="1" hangingPunct="1"/>
            <a:r>
              <a:rPr lang="en-GB" smtClean="0"/>
              <a:t>User is not allowed to read the user directory that includes the file</a:t>
            </a:r>
            <a:endParaRPr lang="en-GB" sz="1600" smtClean="0"/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GB" sz="1800" smtClean="0"/>
              <a:t>Read ( R) </a:t>
            </a:r>
          </a:p>
          <a:p>
            <a:pPr marL="1257300" lvl="2" indent="-342900" eaLnBrk="1" hangingPunct="1">
              <a:lnSpc>
                <a:spcPct val="90000"/>
              </a:lnSpc>
            </a:pPr>
            <a:r>
              <a:rPr lang="en-GB" smtClean="0"/>
              <a:t>The user can read the file for any purpose(e.g. copying, execution)</a:t>
            </a:r>
            <a:endParaRPr lang="en-GB" sz="1600" smtClean="0"/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GB" sz="1800" smtClean="0"/>
              <a:t>Write ( W) </a:t>
            </a:r>
          </a:p>
          <a:p>
            <a:pPr marL="1257300" lvl="2" indent="-342900" eaLnBrk="1" hangingPunct="1">
              <a:lnSpc>
                <a:spcPct val="90000"/>
              </a:lnSpc>
            </a:pPr>
            <a:r>
              <a:rPr lang="en-GB" smtClean="0"/>
              <a:t>The user can modify, delete, and add to the file’s data</a:t>
            </a:r>
            <a:endParaRPr lang="en-GB" sz="1600" smtClean="0"/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GB" sz="1800" smtClean="0"/>
              <a:t>Execute ( E) </a:t>
            </a:r>
          </a:p>
          <a:p>
            <a:pPr marL="1257300" lvl="2" indent="-342900" eaLnBrk="1" hangingPunct="1">
              <a:lnSpc>
                <a:spcPct val="90000"/>
              </a:lnSpc>
            </a:pPr>
            <a:r>
              <a:rPr lang="en-GB" smtClean="0"/>
              <a:t>The user can load and execute a program but cannot copy it</a:t>
            </a:r>
            <a:endParaRPr lang="en-GB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991600" cy="914400"/>
          </a:xfrm>
        </p:spPr>
        <p:txBody>
          <a:bodyPr/>
          <a:lstStyle/>
          <a:p>
            <a:pPr eaLnBrk="1" hangingPunct="1"/>
            <a:r>
              <a:rPr lang="en-GB" sz="3100" smtClean="0"/>
              <a:t>6.3 File Manager: File’s Access</a:t>
            </a:r>
            <a:endParaRPr 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5181600"/>
          </a:xfrm>
        </p:spPr>
        <p:txBody>
          <a:bodyPr/>
          <a:lstStyle/>
          <a:p>
            <a:pPr marL="419100" indent="-419100" eaLnBrk="1" hangingPunct="1">
              <a:buFont typeface="Wingdings" pitchFamily="2" charset="2"/>
              <a:buNone/>
            </a:pPr>
            <a:r>
              <a:rPr lang="en-GB" sz="2000" smtClean="0">
                <a:solidFill>
                  <a:srgbClr val="CC0000"/>
                </a:solidFill>
              </a:rPr>
              <a:t>Sharing and Security</a:t>
            </a:r>
            <a:r>
              <a:rPr lang="en-US" sz="2000" smtClean="0"/>
              <a:t> </a:t>
            </a:r>
            <a:endParaRPr lang="en-US" sz="2000" smtClean="0">
              <a:solidFill>
                <a:srgbClr val="CC0000"/>
              </a:solidFill>
            </a:endParaRPr>
          </a:p>
          <a:p>
            <a:pPr marL="419100" indent="-419100" eaLnBrk="1" hangingPunct="1"/>
            <a:r>
              <a:rPr lang="en-US" sz="2000" smtClean="0"/>
              <a:t>Owners</a:t>
            </a:r>
          </a:p>
          <a:p>
            <a:pPr marL="838200" lvl="1" indent="-381000" eaLnBrk="1" hangingPunct="1"/>
            <a:r>
              <a:rPr lang="en-US" sz="1800" smtClean="0"/>
              <a:t>Has all rights previously listed</a:t>
            </a:r>
          </a:p>
          <a:p>
            <a:pPr marL="838200" lvl="1" indent="-381000" eaLnBrk="1" hangingPunct="1"/>
            <a:r>
              <a:rPr lang="en-US" sz="1800" smtClean="0"/>
              <a:t>May grant rights to others using the following classes of users</a:t>
            </a:r>
          </a:p>
          <a:p>
            <a:pPr marL="1257300" lvl="2" indent="-342900" eaLnBrk="1" hangingPunct="1"/>
            <a:r>
              <a:rPr lang="en-US" sz="1600" smtClean="0"/>
              <a:t>Specific user</a:t>
            </a:r>
          </a:p>
          <a:p>
            <a:pPr marL="1257300" lvl="2" indent="-342900" eaLnBrk="1" hangingPunct="1"/>
            <a:r>
              <a:rPr lang="en-US" sz="1600" smtClean="0"/>
              <a:t>User groups</a:t>
            </a:r>
          </a:p>
          <a:p>
            <a:pPr marL="1257300" lvl="2" indent="-342900" eaLnBrk="1" hangingPunct="1"/>
            <a:r>
              <a:rPr lang="en-US" sz="1600" smtClean="0"/>
              <a:t>All for public files</a:t>
            </a:r>
            <a:endParaRPr lang="en-GB" sz="1400" smtClean="0"/>
          </a:p>
          <a:p>
            <a:pPr marL="419100" indent="-419100" eaLnBrk="1" hangingPunct="1"/>
            <a:endParaRPr lang="en-GB" sz="1800" smtClean="0"/>
          </a:p>
          <a:p>
            <a:pPr marL="419100" indent="-419100" eaLnBrk="1" hangingPunct="1"/>
            <a:r>
              <a:rPr lang="en-GB" sz="2000" smtClean="0"/>
              <a:t>Example: When a new file is created it might be assigned a mask as follows:    O:RWE,  G:RW,  W:R.</a:t>
            </a:r>
          </a:p>
          <a:p>
            <a:pPr marL="419100" indent="-419100" eaLnBrk="1" hangingPunct="1"/>
            <a:r>
              <a:rPr lang="en-GB" sz="2000" smtClean="0"/>
              <a:t>It means that:</a:t>
            </a:r>
          </a:p>
          <a:p>
            <a:pPr marL="838200" lvl="1" indent="-381000" eaLnBrk="1" hangingPunct="1"/>
            <a:r>
              <a:rPr lang="en-GB" sz="1800" smtClean="0"/>
              <a:t>Owner has all privileges - can do anything</a:t>
            </a:r>
          </a:p>
          <a:p>
            <a:pPr marL="838200" lvl="1" indent="-381000" eaLnBrk="1" hangingPunct="1"/>
            <a:r>
              <a:rPr lang="en-GB" sz="1800" smtClean="0"/>
              <a:t>Users within the same group as the owner can read and write</a:t>
            </a:r>
          </a:p>
          <a:p>
            <a:pPr marL="838200" lvl="1" indent="-381000" eaLnBrk="1" hangingPunct="1"/>
            <a:r>
              <a:rPr lang="en-GB" sz="1800" smtClean="0"/>
              <a:t>Others can Read.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Topics covered in this lecture</a:t>
            </a:r>
            <a:r>
              <a:rPr lang="en-GB" u="sng" smtClean="0"/>
              <a:t/>
            </a:r>
            <a:br>
              <a:rPr lang="en-GB" u="sng" smtClean="0"/>
            </a:br>
            <a:endParaRPr lang="en-US" u="sng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7630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The objectives of the File Management Layer (File Manager)</a:t>
            </a:r>
          </a:p>
          <a:p>
            <a:pPr eaLnBrk="1" hangingPunct="1">
              <a:defRPr/>
            </a:pPr>
            <a:r>
              <a:rPr lang="en-GB" dirty="0" smtClean="0"/>
              <a:t>How each of those objectives is achieved </a:t>
            </a:r>
          </a:p>
          <a:p>
            <a:pPr eaLnBrk="1" hangingPunct="1">
              <a:defRPr/>
            </a:pPr>
            <a:r>
              <a:rPr lang="en-GB" dirty="0" smtClean="0"/>
              <a:t>Various options for the organisation of secondary storage</a:t>
            </a:r>
          </a:p>
          <a:p>
            <a:pPr eaLnBrk="1" hangingPunct="1">
              <a:defRPr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Unix File Management System (Part 2)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3276600" y="3429000"/>
            <a:ext cx="5867400" cy="3328988"/>
            <a:chOff x="864" y="2304"/>
            <a:chExt cx="3846" cy="1728"/>
          </a:xfrm>
        </p:grpSpPr>
        <p:pic>
          <p:nvPicPr>
            <p:cNvPr id="4101" name="Picture 5" descr="oni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1995"/>
            <a:stretch>
              <a:fillRect/>
            </a:stretch>
          </p:blipFill>
          <p:spPr bwMode="auto">
            <a:xfrm>
              <a:off x="864" y="2304"/>
              <a:ext cx="3846" cy="1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102" name="Group 6"/>
            <p:cNvGrpSpPr>
              <a:grpSpLocks/>
            </p:cNvGrpSpPr>
            <p:nvPr/>
          </p:nvGrpSpPr>
          <p:grpSpPr bwMode="auto">
            <a:xfrm>
              <a:off x="2400" y="3744"/>
              <a:ext cx="768" cy="288"/>
              <a:chOff x="2400" y="3744"/>
              <a:chExt cx="768" cy="288"/>
            </a:xfrm>
          </p:grpSpPr>
          <p:sp>
            <p:nvSpPr>
              <p:cNvPr id="4103" name="Rectangle 7"/>
              <p:cNvSpPr>
                <a:spLocks noChangeArrowheads="1"/>
              </p:cNvSpPr>
              <p:nvPr/>
            </p:nvSpPr>
            <p:spPr bwMode="auto">
              <a:xfrm>
                <a:off x="2400" y="3744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104" name="Text Box 8"/>
              <p:cNvSpPr txBox="1">
                <a:spLocks noChangeArrowheads="1"/>
              </p:cNvSpPr>
              <p:nvPr/>
            </p:nvSpPr>
            <p:spPr bwMode="auto">
              <a:xfrm>
                <a:off x="2496" y="3811"/>
                <a:ext cx="576" cy="1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200" b="1"/>
                  <a:t>Hardware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GB" smtClean="0"/>
              <a:t>6.4 Organisation of Files on the Secondary Storage</a:t>
            </a:r>
            <a:r>
              <a:rPr lang="en-US" smtClean="0"/>
              <a:t>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81600"/>
          </a:xfrm>
        </p:spPr>
        <p:txBody>
          <a:bodyPr/>
          <a:lstStyle/>
          <a:p>
            <a:pPr marL="419100" indent="-419100" eaLnBrk="1" hangingPunct="1"/>
            <a:r>
              <a:rPr lang="en-GB" smtClean="0"/>
              <a:t>Files are stored on the secondary storage</a:t>
            </a:r>
          </a:p>
          <a:p>
            <a:pPr marL="838200" lvl="1" indent="-381000" eaLnBrk="1" hangingPunct="1"/>
            <a:r>
              <a:rPr lang="en-GB" smtClean="0"/>
              <a:t> e.g. hard disk, CD, diskette, DVD, etc. </a:t>
            </a:r>
          </a:p>
          <a:p>
            <a:pPr marL="419100" indent="-419100" eaLnBrk="1" hangingPunct="1"/>
            <a:r>
              <a:rPr lang="en-GB" smtClean="0"/>
              <a:t>These storage devices are divided into blocks </a:t>
            </a:r>
          </a:p>
          <a:p>
            <a:pPr marL="838200" lvl="1" indent="-381000" eaLnBrk="1" hangingPunct="1"/>
            <a:r>
              <a:rPr lang="en-GB" smtClean="0"/>
              <a:t>Size of one block: 512 to 4096 bytes</a:t>
            </a:r>
          </a:p>
          <a:p>
            <a:pPr marL="419100" indent="-419100" eaLnBrk="1" hangingPunct="1"/>
            <a:r>
              <a:rPr lang="en-GB" smtClean="0"/>
              <a:t>Operating System’s File Manager allocates an appropriate number of blocks to each file in order to store the data. </a:t>
            </a:r>
          </a:p>
          <a:p>
            <a:pPr marL="419100" indent="-419100" eaLnBrk="1" hangingPunct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GB" smtClean="0"/>
              <a:t>6.4 Organisation of Files on the Secondary Storage</a:t>
            </a:r>
            <a:r>
              <a:rPr lang="en-US" smtClean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81600"/>
          </a:xfrm>
        </p:spPr>
        <p:txBody>
          <a:bodyPr/>
          <a:lstStyle/>
          <a:p>
            <a:pPr marL="419100" indent="-419100" eaLnBrk="1" hangingPunct="1"/>
            <a:r>
              <a:rPr lang="en-GB" smtClean="0"/>
              <a:t>Numerous ways of </a:t>
            </a:r>
            <a:r>
              <a:rPr lang="en-GB" u="sng" smtClean="0"/>
              <a:t>organising blocks within a file</a:t>
            </a:r>
            <a:r>
              <a:rPr lang="en-GB" smtClean="0"/>
              <a:t>. Four of them are considered here:</a:t>
            </a:r>
          </a:p>
          <a:p>
            <a:pPr marL="838200" lvl="1" indent="-381000" eaLnBrk="1" hangingPunct="1"/>
            <a:r>
              <a:rPr lang="en-GB" smtClean="0"/>
              <a:t>1. Contiguous files</a:t>
            </a:r>
          </a:p>
          <a:p>
            <a:pPr marL="838200" lvl="1" indent="-381000" eaLnBrk="1" hangingPunct="1"/>
            <a:r>
              <a:rPr lang="en-GB" smtClean="0"/>
              <a:t>2. Block linkage</a:t>
            </a:r>
          </a:p>
          <a:p>
            <a:pPr marL="838200" lvl="1" indent="-381000" eaLnBrk="1" hangingPunct="1"/>
            <a:r>
              <a:rPr lang="en-GB" smtClean="0"/>
              <a:t>3. Index blocks</a:t>
            </a:r>
          </a:p>
          <a:p>
            <a:pPr marL="419100" indent="-419100" eaLnBrk="1" hangingPunct="1"/>
            <a:endParaRPr lang="en-GB" smtClean="0"/>
          </a:p>
          <a:p>
            <a:pPr marL="419100" indent="-419100" eaLnBrk="1" hangingPunct="1"/>
            <a:r>
              <a:rPr lang="en-GB" smtClean="0"/>
              <a:t>OS may use a combination of these for different circumstances </a:t>
            </a:r>
          </a:p>
          <a:p>
            <a:pPr marL="838200" lvl="1" indent="-381000" eaLnBrk="1" hangingPunct="1"/>
            <a:r>
              <a:rPr lang="en-GB" smtClean="0"/>
              <a:t>e.g. different media – DVD, CD, hard disk.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GB" smtClean="0"/>
              <a:t>6.4 Organisation of Files on the Secondary Storage</a:t>
            </a:r>
            <a:r>
              <a:rPr lang="en-US" smtClean="0"/>
              <a:t>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15400" cy="3048000"/>
          </a:xfrm>
        </p:spPr>
        <p:txBody>
          <a:bodyPr/>
          <a:lstStyle/>
          <a:p>
            <a:pPr marL="419100" indent="-4191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mtClean="0">
                <a:solidFill>
                  <a:srgbClr val="CC0000"/>
                </a:solidFill>
              </a:rPr>
              <a:t>1. Contiguous Files</a:t>
            </a:r>
            <a:r>
              <a:rPr lang="en-US" smtClean="0">
                <a:solidFill>
                  <a:srgbClr val="CC0000"/>
                </a:solidFill>
              </a:rPr>
              <a:t> </a:t>
            </a:r>
            <a:endParaRPr lang="en-GB" smtClean="0">
              <a:solidFill>
                <a:srgbClr val="CC0000"/>
              </a:solidFill>
            </a:endParaRPr>
          </a:p>
          <a:p>
            <a:pPr marL="419100" indent="-419100" eaLnBrk="1" hangingPunct="1">
              <a:lnSpc>
                <a:spcPct val="90000"/>
              </a:lnSpc>
            </a:pPr>
            <a:r>
              <a:rPr lang="en-GB" smtClean="0"/>
              <a:t>How it works?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GB" smtClean="0"/>
              <a:t>A single set of blocks is allocated to a file at the time of creation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GB" smtClean="0"/>
              <a:t>Data in a file is stored in a contiguous section of the disk 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GB" smtClean="0"/>
              <a:t>=&gt; The file occupies a linear sequence of disk blocks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GB" smtClean="0"/>
              <a:t>User File Directory (UFD) holds for each file: </a:t>
            </a:r>
          </a:p>
          <a:p>
            <a:pPr marL="1257300" lvl="2" indent="-342900" eaLnBrk="1" hangingPunct="1">
              <a:lnSpc>
                <a:spcPct val="90000"/>
              </a:lnSpc>
            </a:pPr>
            <a:r>
              <a:rPr lang="en-GB" smtClean="0"/>
              <a:t>the file name</a:t>
            </a:r>
          </a:p>
          <a:p>
            <a:pPr marL="1257300" lvl="2" indent="-342900" eaLnBrk="1" hangingPunct="1">
              <a:lnSpc>
                <a:spcPct val="90000"/>
              </a:lnSpc>
            </a:pPr>
            <a:r>
              <a:rPr lang="en-GB" smtClean="0"/>
              <a:t>start block number </a:t>
            </a:r>
          </a:p>
          <a:p>
            <a:pPr marL="1257300" lvl="2" indent="-342900" eaLnBrk="1" hangingPunct="1">
              <a:lnSpc>
                <a:spcPct val="90000"/>
              </a:lnSpc>
            </a:pPr>
            <a:r>
              <a:rPr lang="en-GB" smtClean="0"/>
              <a:t>the file size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17900"/>
            <a:ext cx="4038600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04800" y="4648200"/>
            <a:ext cx="51054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19100" indent="-4191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GB" sz="2200" b="1">
                <a:solidFill>
                  <a:srgbClr val="0000CC"/>
                </a:solidFill>
              </a:rPr>
              <a:t>Free space</a:t>
            </a:r>
          </a:p>
          <a:p>
            <a:pPr marL="838200" lvl="1" indent="-3810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GB" sz="2000" b="1"/>
              <a:t>Each set of consecutive blocks that are not used by a file forms a separate free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991600" cy="838200"/>
          </a:xfrm>
        </p:spPr>
        <p:txBody>
          <a:bodyPr/>
          <a:lstStyle/>
          <a:p>
            <a:pPr eaLnBrk="1" hangingPunct="1"/>
            <a:r>
              <a:rPr lang="en-GB" smtClean="0"/>
              <a:t>6.4 Organisation of Files on the Secondary Storage</a:t>
            </a:r>
            <a:r>
              <a:rPr lang="en-US" smtClean="0"/>
              <a:t>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1143000"/>
          </a:xfrm>
        </p:spPr>
        <p:txBody>
          <a:bodyPr/>
          <a:lstStyle/>
          <a:p>
            <a:pPr marL="419100" indent="-419100" eaLnBrk="1" hangingPunct="1">
              <a:buFont typeface="Wingdings" pitchFamily="2" charset="2"/>
              <a:buNone/>
            </a:pPr>
            <a:r>
              <a:rPr lang="en-GB" smtClean="0">
                <a:solidFill>
                  <a:srgbClr val="CC0000"/>
                </a:solidFill>
              </a:rPr>
              <a:t>1. Contiguous Files</a:t>
            </a:r>
            <a:r>
              <a:rPr lang="en-US" smtClean="0">
                <a:solidFill>
                  <a:srgbClr val="CC0000"/>
                </a:solidFill>
              </a:rPr>
              <a:t> </a:t>
            </a:r>
            <a:endParaRPr lang="en-GB" smtClean="0">
              <a:solidFill>
                <a:srgbClr val="CC0000"/>
              </a:solidFill>
            </a:endParaRPr>
          </a:p>
          <a:p>
            <a:pPr marL="838200" lvl="1" indent="-381000" eaLnBrk="1" hangingPunct="1">
              <a:lnSpc>
                <a:spcPct val="90000"/>
              </a:lnSpc>
              <a:spcBef>
                <a:spcPts val="450"/>
              </a:spcBef>
            </a:pPr>
            <a:r>
              <a:rPr lang="en-GB" sz="1800" smtClean="0"/>
              <a:t>External fragmentation may occur  </a:t>
            </a:r>
          </a:p>
          <a:p>
            <a:pPr marL="838200" lvl="1" indent="-381000" eaLnBrk="1" hangingPunct="1">
              <a:lnSpc>
                <a:spcPct val="90000"/>
              </a:lnSpc>
              <a:spcBef>
                <a:spcPts val="450"/>
              </a:spcBef>
              <a:buFont typeface="Wingdings" pitchFamily="2" charset="2"/>
              <a:buNone/>
            </a:pPr>
            <a:r>
              <a:rPr lang="en-GB" sz="1800" smtClean="0">
                <a:latin typeface="Wingdings" pitchFamily="2" charset="2"/>
              </a:rPr>
              <a:t>  </a:t>
            </a:r>
            <a:r>
              <a:rPr lang="en-GB" sz="1800" smtClean="0"/>
              <a:t> compaction needed</a:t>
            </a:r>
          </a:p>
        </p:txBody>
      </p:sp>
      <p:pic>
        <p:nvPicPr>
          <p:cNvPr id="2560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393950"/>
            <a:ext cx="5638800" cy="362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50" y="2743200"/>
            <a:ext cx="2863850" cy="332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227138"/>
            <a:ext cx="2557463" cy="148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07" name="Rectangle 9"/>
          <p:cNvSpPr>
            <a:spLocks noChangeArrowheads="1"/>
          </p:cNvSpPr>
          <p:nvPr/>
        </p:nvSpPr>
        <p:spPr bwMode="auto">
          <a:xfrm>
            <a:off x="152400" y="5791200"/>
            <a:ext cx="25019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600" b="1">
                <a:solidFill>
                  <a:srgbClr val="003366"/>
                </a:solidFill>
                <a:latin typeface="Times New Roman" pitchFamily="18" charset="0"/>
              </a:rPr>
              <a:t>Contiguous File Allocation</a:t>
            </a:r>
            <a:r>
              <a:rPr lang="en-GB" sz="1400" b="1">
                <a:solidFill>
                  <a:srgbClr val="003366"/>
                </a:solidFill>
                <a:latin typeface="Times New Roman" pitchFamily="18" charset="0"/>
              </a:rPr>
              <a:t/>
            </a:r>
            <a:br>
              <a:rPr lang="en-GB" sz="1400" b="1">
                <a:solidFill>
                  <a:srgbClr val="003366"/>
                </a:solidFill>
                <a:latin typeface="Times New Roman" pitchFamily="18" charset="0"/>
              </a:rPr>
            </a:br>
            <a:r>
              <a:rPr lang="en-GB" sz="1400">
                <a:solidFill>
                  <a:srgbClr val="003366"/>
                </a:solidFill>
                <a:latin typeface="Times New Roman" pitchFamily="18" charset="0"/>
              </a:rPr>
              <a:t> </a:t>
            </a:r>
            <a:r>
              <a:rPr lang="en-GB" sz="1400" i="1">
                <a:solidFill>
                  <a:srgbClr val="003366"/>
                </a:solidFill>
                <a:latin typeface="Times New Roman" pitchFamily="18" charset="0"/>
              </a:rPr>
              <a:t>(Stallings Fig 12.7)</a:t>
            </a:r>
            <a:endParaRPr lang="en-US" sz="1400" i="1">
              <a:solidFill>
                <a:srgbClr val="003366"/>
              </a:solidFill>
              <a:latin typeface="Times New Roman" pitchFamily="18" charset="0"/>
            </a:endParaRPr>
          </a:p>
        </p:txBody>
      </p:sp>
      <p:sp>
        <p:nvSpPr>
          <p:cNvPr id="25608" name="Rectangle 10"/>
          <p:cNvSpPr>
            <a:spLocks noChangeArrowheads="1"/>
          </p:cNvSpPr>
          <p:nvPr/>
        </p:nvSpPr>
        <p:spPr bwMode="auto">
          <a:xfrm>
            <a:off x="4881563" y="6096000"/>
            <a:ext cx="426243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defTabSz="449263" eaLnBrk="0" hangingPunct="0">
              <a:buClr>
                <a:srgbClr val="003366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3366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Contiguous File Allocation (After Compaction)</a:t>
            </a:r>
            <a:r>
              <a:rPr lang="en-GB" sz="1400" b="1">
                <a:solidFill>
                  <a:srgbClr val="003366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/>
            </a:r>
            <a:br>
              <a:rPr lang="en-GB" sz="1400" b="1">
                <a:solidFill>
                  <a:srgbClr val="003366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</a:br>
            <a:r>
              <a:rPr lang="en-GB" sz="1400">
                <a:solidFill>
                  <a:srgbClr val="003366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GB" sz="1400" i="1">
                <a:solidFill>
                  <a:srgbClr val="003366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(Stallings Fig 12.8)</a:t>
            </a:r>
            <a:r>
              <a:rPr lang="ar-SA" sz="1400" i="1">
                <a:solidFill>
                  <a:srgbClr val="003366"/>
                </a:solidFill>
                <a:latin typeface="Times New Roman" pitchFamily="18" charset="0"/>
                <a:cs typeface="Arial" charset="0"/>
              </a:rPr>
              <a:t>‏</a:t>
            </a:r>
            <a:endParaRPr lang="en-GB" sz="1400" i="1">
              <a:solidFill>
                <a:srgbClr val="003366"/>
              </a:solidFill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GB" smtClean="0"/>
              <a:t>6.4 Organisation of Files on the Secondary Storage</a:t>
            </a:r>
            <a:r>
              <a:rPr lang="en-US" smtClean="0"/>
              <a:t>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05400"/>
          </a:xfrm>
        </p:spPr>
        <p:txBody>
          <a:bodyPr/>
          <a:lstStyle/>
          <a:p>
            <a:pPr marL="419100" indent="-419100" eaLnBrk="1" hangingPunct="1">
              <a:buFont typeface="Wingdings" pitchFamily="2" charset="2"/>
              <a:buNone/>
            </a:pPr>
            <a:r>
              <a:rPr lang="en-GB" smtClean="0">
                <a:solidFill>
                  <a:srgbClr val="CC0000"/>
                </a:solidFill>
              </a:rPr>
              <a:t>1. Contiguous Files</a:t>
            </a:r>
            <a:r>
              <a:rPr lang="en-US" smtClean="0">
                <a:solidFill>
                  <a:srgbClr val="CC0000"/>
                </a:solidFill>
              </a:rPr>
              <a:t> </a:t>
            </a:r>
            <a:endParaRPr lang="en-GB" smtClean="0">
              <a:solidFill>
                <a:srgbClr val="CC0000"/>
              </a:solidFill>
            </a:endParaRPr>
          </a:p>
          <a:p>
            <a:pPr marL="419100" indent="-419100" eaLnBrk="1" hangingPunct="1"/>
            <a:r>
              <a:rPr lang="en-GB" smtClean="0"/>
              <a:t>Advantages </a:t>
            </a:r>
          </a:p>
          <a:p>
            <a:pPr marL="838200" lvl="1" indent="-381000" eaLnBrk="1" hangingPunct="1"/>
            <a:r>
              <a:rPr lang="en-GB" smtClean="0"/>
              <a:t>Simple to implement </a:t>
            </a:r>
          </a:p>
          <a:p>
            <a:pPr marL="838200" lvl="1" indent="-381000" eaLnBrk="1" hangingPunct="1"/>
            <a:r>
              <a:rPr lang="en-GB" smtClean="0"/>
              <a:t>Fast Read and Write operations</a:t>
            </a:r>
          </a:p>
          <a:p>
            <a:pPr marL="838200" lvl="1" indent="-381000" eaLnBrk="1" hangingPunct="1"/>
            <a:r>
              <a:rPr lang="en-GB" smtClean="0"/>
              <a:t>Damage to a block results in loss of data only on that block</a:t>
            </a:r>
          </a:p>
          <a:p>
            <a:pPr marL="838200" lvl="1" indent="-381000" eaLnBrk="1" hangingPunct="1"/>
            <a:r>
              <a:rPr lang="en-GB" smtClean="0"/>
              <a:t>Allows linear and sequential access with the same ease</a:t>
            </a:r>
          </a:p>
          <a:p>
            <a:pPr marL="419100" indent="-419100" eaLnBrk="1" hangingPunct="1"/>
            <a:r>
              <a:rPr lang="en-GB" smtClean="0"/>
              <a:t>Disadvantages</a:t>
            </a:r>
          </a:p>
          <a:p>
            <a:pPr marL="838200" lvl="1" indent="-381000" eaLnBrk="1" hangingPunct="1"/>
            <a:r>
              <a:rPr lang="en-GB" smtClean="0"/>
              <a:t>Fragmentation of the disk space can occur =&gt; compaction is required</a:t>
            </a:r>
          </a:p>
          <a:p>
            <a:pPr marL="838200" lvl="1" indent="-381000" eaLnBrk="1" hangingPunct="1"/>
            <a:r>
              <a:rPr lang="en-GB" smtClean="0"/>
              <a:t>Compaction requires exclusive use of the file system for an extended time. This is a time consuming process!</a:t>
            </a:r>
          </a:p>
          <a:p>
            <a:pPr marL="838200" lvl="1" indent="-381000" eaLnBrk="1" hangingPunct="1"/>
            <a:r>
              <a:rPr lang="en-GB" smtClean="0"/>
              <a:t>Does not allow simple expansion of files. How do you allocate space at the start when you don’t know how the file is going to grow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GB" smtClean="0"/>
              <a:t>6.4 Organisation of Files on the Secondary Storage</a:t>
            </a:r>
            <a:r>
              <a:rPr lang="en-US" smtClean="0"/>
              <a:t>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3352800"/>
          </a:xfrm>
        </p:spPr>
        <p:txBody>
          <a:bodyPr/>
          <a:lstStyle/>
          <a:p>
            <a:pPr marL="419100" indent="-4191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mtClean="0">
                <a:solidFill>
                  <a:srgbClr val="CC0000"/>
                </a:solidFill>
              </a:rPr>
              <a:t>2. Block linkage</a:t>
            </a:r>
            <a:r>
              <a:rPr lang="en-US" smtClean="0">
                <a:solidFill>
                  <a:srgbClr val="CC0000"/>
                </a:solidFill>
              </a:rPr>
              <a:t> </a:t>
            </a:r>
            <a:endParaRPr lang="en-GB" smtClean="0">
              <a:solidFill>
                <a:srgbClr val="CC0000"/>
              </a:solidFill>
            </a:endParaRPr>
          </a:p>
          <a:p>
            <a:pPr marL="419100" indent="-419100" eaLnBrk="1" hangingPunct="1">
              <a:lnSpc>
                <a:spcPct val="90000"/>
              </a:lnSpc>
            </a:pPr>
            <a:r>
              <a:rPr lang="en-GB" smtClean="0"/>
              <a:t>How it works?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GB" smtClean="0"/>
              <a:t>Sectors belonging to the same file form a linked list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GB" smtClean="0"/>
              <a:t>Data blocks of a file can be scattered anywhere on the disk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GB" smtClean="0"/>
              <a:t>UFD holds for each file: </a:t>
            </a:r>
          </a:p>
          <a:p>
            <a:pPr marL="1257300" lvl="2" indent="-342900" eaLnBrk="1" hangingPunct="1">
              <a:lnSpc>
                <a:spcPct val="90000"/>
              </a:lnSpc>
            </a:pPr>
            <a:r>
              <a:rPr lang="en-GB" smtClean="0"/>
              <a:t>the file name</a:t>
            </a:r>
          </a:p>
          <a:p>
            <a:pPr marL="1257300" lvl="2" indent="-342900" eaLnBrk="1" hangingPunct="1">
              <a:lnSpc>
                <a:spcPct val="90000"/>
              </a:lnSpc>
            </a:pPr>
            <a:r>
              <a:rPr lang="en-GB" smtClean="0"/>
              <a:t>start block number 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GB" smtClean="0"/>
              <a:t>Each data block uses some bytes of its space for a </a:t>
            </a:r>
            <a:r>
              <a:rPr lang="en-GB" u="sng" smtClean="0"/>
              <a:t>pointer </a:t>
            </a:r>
            <a:r>
              <a:rPr lang="en-GB" smtClean="0"/>
              <a:t>to the next block of the file. This continues until the last block that has a special end-of-file (EOF) value.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304800" y="4953000"/>
            <a:ext cx="5105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19100" indent="-4191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GB" sz="2200" b="1">
                <a:solidFill>
                  <a:srgbClr val="0000CC"/>
                </a:solidFill>
              </a:rPr>
              <a:t>Free space</a:t>
            </a:r>
          </a:p>
          <a:p>
            <a:pPr marL="838200" lvl="1" indent="-3810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GB" sz="2000" b="1"/>
              <a:t>A list of free blocks</a:t>
            </a:r>
            <a:endParaRPr lang="en-US" sz="2000" b="1"/>
          </a:p>
          <a:p>
            <a:pPr marL="838200" lvl="1" indent="-3810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GB" sz="2000" b="1"/>
              <a:t>Blocks that become free are added at either end of the list</a:t>
            </a:r>
            <a:endParaRPr lang="en-US" sz="2000" b="1"/>
          </a:p>
          <a:p>
            <a:pPr marL="838200" lvl="1" indent="-3810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endParaRPr lang="en-GB" sz="2000" b="1"/>
          </a:p>
        </p:txBody>
      </p:sp>
      <p:pic>
        <p:nvPicPr>
          <p:cNvPr id="27653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648200"/>
            <a:ext cx="32004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GB" smtClean="0"/>
              <a:t>6.4 Organisation of Files on the Secondary Storage</a:t>
            </a:r>
            <a:r>
              <a:rPr lang="en-US" smtClean="0"/>
              <a:t>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1066800"/>
          </a:xfrm>
        </p:spPr>
        <p:txBody>
          <a:bodyPr/>
          <a:lstStyle/>
          <a:p>
            <a:pPr marL="419100" indent="-419100" eaLnBrk="1" hangingPunct="1">
              <a:buFont typeface="Wingdings" pitchFamily="2" charset="2"/>
              <a:buNone/>
            </a:pPr>
            <a:r>
              <a:rPr lang="en-GB" smtClean="0">
                <a:solidFill>
                  <a:srgbClr val="CC0000"/>
                </a:solidFill>
              </a:rPr>
              <a:t>2. Block linkage</a:t>
            </a:r>
          </a:p>
          <a:p>
            <a:pPr marL="419100" indent="-419100" eaLnBrk="1" hangingPunct="1">
              <a:buFont typeface="Wingdings" pitchFamily="2" charset="2"/>
              <a:buNone/>
            </a:pPr>
            <a:endParaRPr lang="en-GB" smtClean="0"/>
          </a:p>
        </p:txBody>
      </p:sp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990600" y="5638800"/>
            <a:ext cx="16113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defTabSz="449263" eaLnBrk="0" hangingPunct="0">
              <a:buClr>
                <a:srgbClr val="003366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3366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Block linkage</a:t>
            </a:r>
            <a:r>
              <a:rPr lang="en-GB" sz="1400" b="1">
                <a:solidFill>
                  <a:srgbClr val="003366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/>
            </a:r>
            <a:br>
              <a:rPr lang="en-GB" sz="1400" b="1">
                <a:solidFill>
                  <a:srgbClr val="003366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</a:br>
            <a:r>
              <a:rPr lang="en-GB" sz="1400">
                <a:solidFill>
                  <a:srgbClr val="003366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GB" sz="1400" i="1">
                <a:solidFill>
                  <a:srgbClr val="003366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(Stallings Fig 12.9)</a:t>
            </a:r>
            <a:r>
              <a:rPr lang="ar-SA" sz="1600" i="1">
                <a:solidFill>
                  <a:srgbClr val="003366"/>
                </a:solidFill>
                <a:latin typeface="Times New Roman" pitchFamily="18" charset="0"/>
                <a:cs typeface="Arial" charset="0"/>
              </a:rPr>
              <a:t>‏</a:t>
            </a:r>
            <a:endParaRPr lang="en-GB" sz="1600" i="1">
              <a:solidFill>
                <a:srgbClr val="003366"/>
              </a:solidFill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2867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294322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8678" name="Group 16"/>
          <p:cNvGrpSpPr>
            <a:grpSpLocks/>
          </p:cNvGrpSpPr>
          <p:nvPr/>
        </p:nvGrpSpPr>
        <p:grpSpPr bwMode="auto">
          <a:xfrm>
            <a:off x="4572000" y="2286000"/>
            <a:ext cx="2286000" cy="1676400"/>
            <a:chOff x="4416" y="2659"/>
            <a:chExt cx="1200" cy="989"/>
          </a:xfrm>
        </p:grpSpPr>
        <p:sp>
          <p:nvSpPr>
            <p:cNvPr id="28681" name="Rectangle 9"/>
            <p:cNvSpPr>
              <a:spLocks noChangeArrowheads="1"/>
            </p:cNvSpPr>
            <p:nvPr/>
          </p:nvSpPr>
          <p:spPr bwMode="auto">
            <a:xfrm>
              <a:off x="4464" y="2880"/>
              <a:ext cx="1104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2" name="Rectangle 10"/>
            <p:cNvSpPr>
              <a:spLocks noChangeArrowheads="1"/>
            </p:cNvSpPr>
            <p:nvPr/>
          </p:nvSpPr>
          <p:spPr bwMode="auto">
            <a:xfrm>
              <a:off x="4464" y="3072"/>
              <a:ext cx="1104" cy="576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3" name="Text Box 11"/>
            <p:cNvSpPr txBox="1">
              <a:spLocks noChangeArrowheads="1"/>
            </p:cNvSpPr>
            <p:nvPr/>
          </p:nvSpPr>
          <p:spPr bwMode="auto">
            <a:xfrm>
              <a:off x="4416" y="2880"/>
              <a:ext cx="1152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File Name      Start Block</a:t>
              </a:r>
            </a:p>
          </p:txBody>
        </p:sp>
        <p:sp>
          <p:nvSpPr>
            <p:cNvPr id="28684" name="Text Box 12"/>
            <p:cNvSpPr txBox="1">
              <a:spLocks noChangeArrowheads="1"/>
            </p:cNvSpPr>
            <p:nvPr/>
          </p:nvSpPr>
          <p:spPr bwMode="auto">
            <a:xfrm>
              <a:off x="4512" y="3120"/>
              <a:ext cx="960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. . .                         . . .</a:t>
              </a:r>
            </a:p>
          </p:txBody>
        </p:sp>
        <p:sp>
          <p:nvSpPr>
            <p:cNvPr id="28685" name="Text Box 13"/>
            <p:cNvSpPr txBox="1">
              <a:spLocks noChangeArrowheads="1"/>
            </p:cNvSpPr>
            <p:nvPr/>
          </p:nvSpPr>
          <p:spPr bwMode="auto">
            <a:xfrm>
              <a:off x="4512" y="3283"/>
              <a:ext cx="912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File B                    1</a:t>
              </a:r>
            </a:p>
          </p:txBody>
        </p:sp>
        <p:sp>
          <p:nvSpPr>
            <p:cNvPr id="28686" name="Text Box 14"/>
            <p:cNvSpPr txBox="1">
              <a:spLocks noChangeArrowheads="1"/>
            </p:cNvSpPr>
            <p:nvPr/>
          </p:nvSpPr>
          <p:spPr bwMode="auto">
            <a:xfrm>
              <a:off x="4512" y="3360"/>
              <a:ext cx="960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200" b="1">
                  <a:latin typeface="Times New Roman" pitchFamily="18" charset="0"/>
                </a:rPr>
                <a:t>. . .                         . . .</a:t>
              </a:r>
            </a:p>
          </p:txBody>
        </p:sp>
        <p:sp>
          <p:nvSpPr>
            <p:cNvPr id="28687" name="Text Box 15"/>
            <p:cNvSpPr txBox="1">
              <a:spLocks noChangeArrowheads="1"/>
            </p:cNvSpPr>
            <p:nvPr/>
          </p:nvSpPr>
          <p:spPr bwMode="auto">
            <a:xfrm>
              <a:off x="4464" y="2659"/>
              <a:ext cx="1152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File Allocation Table</a:t>
              </a:r>
            </a:p>
          </p:txBody>
        </p:sp>
      </p:grpSp>
      <p:sp>
        <p:nvSpPr>
          <p:cNvPr id="28679" name="Line 18"/>
          <p:cNvSpPr>
            <a:spLocks noChangeShapeType="1"/>
          </p:cNvSpPr>
          <p:nvPr/>
        </p:nvSpPr>
        <p:spPr bwMode="auto">
          <a:xfrm flipH="1" flipV="1">
            <a:off x="2514600" y="4953000"/>
            <a:ext cx="1828800" cy="838200"/>
          </a:xfrm>
          <a:prstGeom prst="line">
            <a:avLst/>
          </a:prstGeom>
          <a:noFill/>
          <a:ln w="22225">
            <a:solidFill>
              <a:srgbClr val="CC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Text Box 19"/>
          <p:cNvSpPr txBox="1">
            <a:spLocks noChangeArrowheads="1"/>
          </p:cNvSpPr>
          <p:nvPr/>
        </p:nvSpPr>
        <p:spPr bwMode="auto">
          <a:xfrm>
            <a:off x="4419600" y="5715000"/>
            <a:ext cx="914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>
                <a:solidFill>
                  <a:srgbClr val="CC0000"/>
                </a:solidFill>
                <a:latin typeface="Times New Roman" pitchFamily="18" charset="0"/>
              </a:rPr>
              <a:t>EOF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GB" smtClean="0"/>
              <a:t>6.3 Organisation of Secondary Storage</a:t>
            </a:r>
            <a:r>
              <a:rPr lang="en-US" smtClean="0"/>
              <a:t>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05400"/>
          </a:xfrm>
        </p:spPr>
        <p:txBody>
          <a:bodyPr/>
          <a:lstStyle/>
          <a:p>
            <a:pPr marL="419100" indent="-4191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smtClean="0">
                <a:solidFill>
                  <a:srgbClr val="CC0000"/>
                </a:solidFill>
              </a:rPr>
              <a:t>2. Block linkage</a:t>
            </a:r>
            <a:r>
              <a:rPr lang="en-US" smtClean="0">
                <a:solidFill>
                  <a:srgbClr val="CC0000"/>
                </a:solidFill>
              </a:rPr>
              <a:t> </a:t>
            </a:r>
          </a:p>
          <a:p>
            <a:pPr marL="419100" indent="-419100" eaLnBrk="1" hangingPunct="1"/>
            <a:r>
              <a:rPr lang="en-GB" smtClean="0"/>
              <a:t>Advantages</a:t>
            </a:r>
          </a:p>
          <a:p>
            <a:pPr marL="838200" lvl="1" indent="-381000" eaLnBrk="1" hangingPunct="1"/>
            <a:r>
              <a:rPr lang="en-GB" smtClean="0"/>
              <a:t>Reasonably simple to implement</a:t>
            </a:r>
          </a:p>
          <a:p>
            <a:pPr marL="838200" lvl="1" indent="-381000" eaLnBrk="1" hangingPunct="1"/>
            <a:r>
              <a:rPr lang="en-GB" smtClean="0"/>
              <a:t>Files can grow and shrink with no problems</a:t>
            </a:r>
          </a:p>
          <a:p>
            <a:pPr marL="838200" lvl="1" indent="-381000" eaLnBrk="1" hangingPunct="1"/>
            <a:r>
              <a:rPr lang="en-GB" smtClean="0"/>
              <a:t>No need to declare the file size when the file is first created</a:t>
            </a:r>
          </a:p>
          <a:p>
            <a:pPr marL="838200" lvl="1" indent="-381000" eaLnBrk="1" hangingPunct="1"/>
            <a:r>
              <a:rPr lang="en-GB" smtClean="0"/>
              <a:t>No fragmentation =&gt; no need to compact free space</a:t>
            </a:r>
          </a:p>
          <a:p>
            <a:pPr marL="838200" lvl="1" indent="-381000" eaLnBrk="1" hangingPunct="1"/>
            <a:r>
              <a:rPr lang="en-GB" smtClean="0"/>
              <a:t>Small overhead per block ( pointer to next block ) </a:t>
            </a:r>
            <a:endParaRPr lang="en-US" smtClean="0"/>
          </a:p>
          <a:p>
            <a:pPr marL="419100" indent="-419100" eaLnBrk="1" hangingPunct="1"/>
            <a:r>
              <a:rPr lang="en-GB" smtClean="0"/>
              <a:t>Disadvantages</a:t>
            </a:r>
          </a:p>
          <a:p>
            <a:pPr marL="838200" lvl="1" indent="-381000" eaLnBrk="1" hangingPunct="1"/>
            <a:r>
              <a:rPr lang="en-GB" smtClean="0"/>
              <a:t>Large number of accesses to find end of file </a:t>
            </a:r>
          </a:p>
          <a:p>
            <a:pPr marL="838200" lvl="1" indent="-381000" eaLnBrk="1" hangingPunct="1"/>
            <a:r>
              <a:rPr lang="en-GB" smtClean="0"/>
              <a:t>Deletion of file requires large number of accesses</a:t>
            </a:r>
          </a:p>
          <a:p>
            <a:pPr marL="838200" lvl="1" indent="-381000" eaLnBrk="1" hangingPunct="1"/>
            <a:r>
              <a:rPr lang="en-GB" smtClean="0"/>
              <a:t>Only sequential access is possible</a:t>
            </a:r>
          </a:p>
          <a:p>
            <a:pPr marL="838200" lvl="1" indent="-381000" eaLnBrk="1" hangingPunct="1"/>
            <a:r>
              <a:rPr lang="en-GB" smtClean="0"/>
              <a:t>Damage to a block means loss of link to next block</a:t>
            </a:r>
            <a:r>
              <a:rPr lang="en-US" smtClean="0"/>
              <a:t> 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GB" smtClean="0"/>
              <a:t>6.3 Organisation of Secondary Storage</a:t>
            </a:r>
            <a:r>
              <a:rPr lang="en-US" smtClean="0"/>
              <a:t>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3352800"/>
          </a:xfrm>
        </p:spPr>
        <p:txBody>
          <a:bodyPr/>
          <a:lstStyle/>
          <a:p>
            <a:pPr marL="419100" indent="-419100" eaLnBrk="1" hangingPunct="1">
              <a:buFont typeface="Wingdings" pitchFamily="2" charset="2"/>
              <a:buNone/>
            </a:pPr>
            <a:r>
              <a:rPr lang="en-GB" smtClean="0">
                <a:solidFill>
                  <a:srgbClr val="CC0000"/>
                </a:solidFill>
              </a:rPr>
              <a:t>3. Index Blocks</a:t>
            </a:r>
            <a:r>
              <a:rPr lang="en-US" smtClean="0">
                <a:solidFill>
                  <a:srgbClr val="CC0000"/>
                </a:solidFill>
              </a:rPr>
              <a:t> </a:t>
            </a:r>
            <a:endParaRPr lang="en-GB" smtClean="0">
              <a:solidFill>
                <a:srgbClr val="CC0000"/>
              </a:solidFill>
            </a:endParaRPr>
          </a:p>
          <a:p>
            <a:pPr marL="419100" indent="-419100" eaLnBrk="1" hangingPunct="1"/>
            <a:r>
              <a:rPr lang="en-GB" smtClean="0"/>
              <a:t>How it works?</a:t>
            </a:r>
          </a:p>
          <a:p>
            <a:pPr marL="838200" lvl="1" indent="-381000" eaLnBrk="1" hangingPunct="1"/>
            <a:r>
              <a:rPr lang="en-GB" smtClean="0"/>
              <a:t>An index block is allocated for each file that is created. </a:t>
            </a:r>
          </a:p>
          <a:p>
            <a:pPr marL="838200" lvl="1" indent="-381000" eaLnBrk="1" hangingPunct="1"/>
            <a:r>
              <a:rPr lang="en-GB" smtClean="0"/>
              <a:t>The index block of a file contains all the pointers that point to the data blocks of that file</a:t>
            </a:r>
          </a:p>
          <a:p>
            <a:pPr marL="838200" lvl="1" indent="-381000" eaLnBrk="1" hangingPunct="1"/>
            <a:r>
              <a:rPr lang="en-GB" smtClean="0"/>
              <a:t>Index block contains list of blocks for each file</a:t>
            </a:r>
          </a:p>
          <a:p>
            <a:pPr marL="838200" lvl="1" indent="-381000" eaLnBrk="1" hangingPunct="1"/>
            <a:r>
              <a:rPr lang="en-GB" smtClean="0"/>
              <a:t>UFD holds for each file: </a:t>
            </a:r>
          </a:p>
          <a:p>
            <a:pPr marL="1257300" lvl="2" indent="-342900" eaLnBrk="1" hangingPunct="1"/>
            <a:r>
              <a:rPr lang="en-GB" smtClean="0"/>
              <a:t>the file name</a:t>
            </a:r>
          </a:p>
          <a:p>
            <a:pPr marL="1257300" lvl="2" indent="-342900" eaLnBrk="1" hangingPunct="1"/>
            <a:r>
              <a:rPr lang="en-GB" smtClean="0"/>
              <a:t>the index block number</a:t>
            </a:r>
            <a:r>
              <a:rPr lang="en-US" smtClean="0"/>
              <a:t> </a:t>
            </a:r>
            <a:endParaRPr lang="en-GB" smtClean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04800" y="5029200"/>
            <a:ext cx="83820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19100" indent="-4191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GB" sz="2200" b="1">
                <a:solidFill>
                  <a:srgbClr val="0000CC"/>
                </a:solidFill>
              </a:rPr>
              <a:t>Free space</a:t>
            </a:r>
          </a:p>
          <a:p>
            <a:pPr marL="838200" lvl="1" indent="-3810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GB" sz="2000" b="1"/>
              <a:t>An index block of free blocks </a:t>
            </a:r>
          </a:p>
          <a:p>
            <a:pPr marL="838200" lvl="1" indent="-3810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GB" sz="2000" b="1"/>
              <a:t>Pointers to the blocks that become free are added at the end of the index block of the free space</a:t>
            </a:r>
            <a:endParaRPr lang="en-US" sz="2000" b="1"/>
          </a:p>
          <a:p>
            <a:pPr marL="838200" lvl="1" indent="-3810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endParaRPr lang="en-GB" sz="2000" b="1"/>
          </a:p>
        </p:txBody>
      </p:sp>
      <p:pic>
        <p:nvPicPr>
          <p:cNvPr id="3072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448050"/>
            <a:ext cx="48768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GB" smtClean="0"/>
              <a:t>6.3 Organisation of Secondary Storage</a:t>
            </a:r>
            <a:r>
              <a:rPr lang="en-US" smtClean="0"/>
              <a:t>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762000"/>
          </a:xfrm>
        </p:spPr>
        <p:txBody>
          <a:bodyPr/>
          <a:lstStyle/>
          <a:p>
            <a:pPr marL="419100" indent="-419100" eaLnBrk="1" hangingPunct="1">
              <a:buFont typeface="Wingdings" pitchFamily="2" charset="2"/>
              <a:buNone/>
            </a:pPr>
            <a:r>
              <a:rPr lang="en-GB" smtClean="0">
                <a:solidFill>
                  <a:srgbClr val="CC0000"/>
                </a:solidFill>
              </a:rPr>
              <a:t>3. Index Blocks</a:t>
            </a:r>
            <a:r>
              <a:rPr lang="en-US" smtClean="0">
                <a:solidFill>
                  <a:srgbClr val="CC0000"/>
                </a:solidFill>
              </a:rPr>
              <a:t> </a:t>
            </a:r>
            <a:endParaRPr lang="en-GB" smtClean="0">
              <a:solidFill>
                <a:srgbClr val="CC0000"/>
              </a:solidFill>
            </a:endParaRPr>
          </a:p>
        </p:txBody>
      </p:sp>
      <p:pic>
        <p:nvPicPr>
          <p:cNvPr id="3174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781800" cy="417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1752600" y="5943600"/>
            <a:ext cx="25066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Clr>
                <a:srgbClr val="003366"/>
              </a:buClr>
              <a:buSzPct val="100000"/>
              <a:buFont typeface="Times New Roman" pitchFamily="18" charset="0"/>
              <a:buNone/>
            </a:pPr>
            <a:r>
              <a:rPr lang="en-GB" sz="1600" b="1">
                <a:solidFill>
                  <a:srgbClr val="003366"/>
                </a:solidFill>
                <a:latin typeface="Times New Roman" pitchFamily="18" charset="0"/>
              </a:rPr>
              <a:t>Indexed Blocks Allocation </a:t>
            </a:r>
            <a:r>
              <a:rPr lang="en-GB" sz="1400" b="1">
                <a:solidFill>
                  <a:srgbClr val="003366"/>
                </a:solidFill>
                <a:latin typeface="Times New Roman" pitchFamily="18" charset="0"/>
              </a:rPr>
              <a:t/>
            </a:r>
            <a:br>
              <a:rPr lang="en-GB" sz="1400" b="1">
                <a:solidFill>
                  <a:srgbClr val="003366"/>
                </a:solidFill>
                <a:latin typeface="Times New Roman" pitchFamily="18" charset="0"/>
              </a:rPr>
            </a:br>
            <a:r>
              <a:rPr lang="en-GB" sz="1400">
                <a:solidFill>
                  <a:srgbClr val="003366"/>
                </a:solidFill>
                <a:latin typeface="Times New Roman" pitchFamily="18" charset="0"/>
              </a:rPr>
              <a:t> </a:t>
            </a:r>
            <a:r>
              <a:rPr lang="en-GB" sz="1400" i="1">
                <a:solidFill>
                  <a:srgbClr val="003366"/>
                </a:solidFill>
                <a:latin typeface="Times New Roman" pitchFamily="18" charset="0"/>
              </a:rPr>
              <a:t>(Stallings Fig 12.11 )</a:t>
            </a:r>
            <a:r>
              <a:rPr lang="ar-SA" sz="1400" i="1">
                <a:solidFill>
                  <a:srgbClr val="003366"/>
                </a:solidFill>
                <a:latin typeface="Times New Roman" pitchFamily="18" charset="0"/>
                <a:cs typeface="Arial" charset="0"/>
              </a:rPr>
              <a:t>‏</a:t>
            </a:r>
            <a:endParaRPr lang="en-GB" sz="1400" i="1">
              <a:solidFill>
                <a:srgbClr val="0033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458200" cy="762000"/>
          </a:xfrm>
        </p:spPr>
        <p:txBody>
          <a:bodyPr/>
          <a:lstStyle/>
          <a:p>
            <a:pPr eaLnBrk="1" hangingPunct="1"/>
            <a:r>
              <a:rPr lang="en-GB" smtClean="0"/>
              <a:t>6.1 Objectives of the File Manager</a:t>
            </a:r>
            <a:endParaRPr 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876800"/>
          </a:xfrm>
        </p:spPr>
        <p:txBody>
          <a:bodyPr/>
          <a:lstStyle/>
          <a:p>
            <a:pPr marL="419100" indent="-419100" eaLnBrk="1" hangingPunct="1"/>
            <a:r>
              <a:rPr lang="en-GB" smtClean="0"/>
              <a:t>Storage and maintenance of information on the </a:t>
            </a:r>
            <a:r>
              <a:rPr lang="en-GB" u="sng" smtClean="0"/>
              <a:t>secondary storage</a:t>
            </a:r>
            <a:r>
              <a:rPr lang="en-GB" smtClean="0"/>
              <a:t> (e.g. hard disks, floppy disk, etc)</a:t>
            </a:r>
          </a:p>
          <a:p>
            <a:pPr marL="838200" lvl="1" indent="-381000" eaLnBrk="1" hangingPunct="1"/>
            <a:r>
              <a:rPr lang="en-GB" smtClean="0"/>
              <a:t>Note: primary storage is the memory</a:t>
            </a:r>
          </a:p>
          <a:p>
            <a:pPr marL="838200" lvl="1" indent="-381000" eaLnBrk="1" hangingPunct="1"/>
            <a:r>
              <a:rPr lang="en-GB" smtClean="0"/>
              <a:t>It provides long-term storage!</a:t>
            </a:r>
          </a:p>
          <a:p>
            <a:pPr marL="419100" indent="-419100" eaLnBrk="1" hangingPunct="1"/>
            <a:endParaRPr lang="en-GB" smtClean="0"/>
          </a:p>
          <a:p>
            <a:pPr marL="419100" indent="-419100" eaLnBrk="1" hangingPunct="1"/>
            <a:r>
              <a:rPr lang="en-GB" smtClean="0"/>
              <a:t>Sharing of information </a:t>
            </a:r>
          </a:p>
          <a:p>
            <a:pPr marL="838200" lvl="1" indent="-381000" eaLnBrk="1" hangingPunct="1"/>
            <a:r>
              <a:rPr lang="en-GB" smtClean="0"/>
              <a:t>It organises the data and allows access to it in a way convenient to the user (e.g. file)</a:t>
            </a:r>
          </a:p>
          <a:p>
            <a:pPr marL="419100" indent="-419100" eaLnBrk="1" hangingPunct="1"/>
            <a:endParaRPr lang="en-GB" smtClean="0"/>
          </a:p>
          <a:p>
            <a:pPr marL="419100" indent="-419100" eaLnBrk="1" hangingPunct="1"/>
            <a:r>
              <a:rPr lang="en-GB" smtClean="0"/>
              <a:t>Provide I/O support for a variety of storage device types</a:t>
            </a:r>
          </a:p>
          <a:p>
            <a:pPr marL="419100" indent="-419100" eaLnBrk="1" hangingPunct="1"/>
            <a:r>
              <a:rPr lang="en-GB" smtClean="0"/>
              <a:t>Provide I/O support for multiple users</a:t>
            </a:r>
          </a:p>
          <a:p>
            <a:pPr marL="419100" indent="-419100" eaLnBrk="1" hangingPunct="1"/>
            <a:r>
              <a:rPr lang="en-GB" smtClean="0"/>
              <a:t>Minimise or eliminate the risk for lost or destroyed data</a:t>
            </a:r>
          </a:p>
          <a:p>
            <a:pPr marL="419100" indent="-419100" eaLnBrk="1" hangingPunct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GB" smtClean="0"/>
              <a:t>6.4 Organisation of Files on the Secondary Storage</a:t>
            </a:r>
            <a:r>
              <a:rPr lang="en-US" smtClean="0"/>
              <a:t>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05400"/>
          </a:xfrm>
        </p:spPr>
        <p:txBody>
          <a:bodyPr/>
          <a:lstStyle/>
          <a:p>
            <a:pPr marL="419100" indent="-4191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smtClean="0">
                <a:solidFill>
                  <a:srgbClr val="CC0000"/>
                </a:solidFill>
              </a:rPr>
              <a:t>3. Index Blocks</a:t>
            </a:r>
            <a:r>
              <a:rPr lang="en-US" smtClean="0">
                <a:solidFill>
                  <a:srgbClr val="CC0000"/>
                </a:solidFill>
              </a:rPr>
              <a:t> </a:t>
            </a:r>
          </a:p>
          <a:p>
            <a:pPr marL="419100" indent="-419100" eaLnBrk="1" hangingPunct="1"/>
            <a:r>
              <a:rPr lang="en-GB" smtClean="0"/>
              <a:t>Advantages</a:t>
            </a:r>
          </a:p>
          <a:p>
            <a:pPr marL="838200" lvl="1" indent="-381000" eaLnBrk="1" hangingPunct="1"/>
            <a:r>
              <a:rPr lang="en-GB" smtClean="0"/>
              <a:t>File can be accesses randomly specifying file name and offset in index block</a:t>
            </a:r>
          </a:p>
          <a:p>
            <a:pPr marL="838200" lvl="1" indent="-381000" eaLnBrk="1" hangingPunct="1"/>
            <a:r>
              <a:rPr lang="en-GB" smtClean="0"/>
              <a:t>Direct-access to the data is efficient. The 'i'th entry in the index block points to the 'i'th block of the file</a:t>
            </a:r>
          </a:p>
          <a:p>
            <a:pPr marL="419100" indent="-419100" eaLnBrk="1" hangingPunct="1"/>
            <a:r>
              <a:rPr lang="en-GB" smtClean="0"/>
              <a:t>Disadvantages</a:t>
            </a:r>
          </a:p>
          <a:p>
            <a:pPr marL="838200" lvl="1" indent="-381000" eaLnBrk="1" hangingPunct="1"/>
            <a:r>
              <a:rPr lang="en-GB" smtClean="0"/>
              <a:t>An entire disk block must be allocated to hold the pointers. Overhead of index blocks </a:t>
            </a:r>
          </a:p>
          <a:p>
            <a:pPr marL="1257300" lvl="2" indent="-342900" eaLnBrk="1" hangingPunct="1"/>
            <a:r>
              <a:rPr lang="en-GB" smtClean="0"/>
              <a:t>dis-proportionately large for small files</a:t>
            </a:r>
          </a:p>
          <a:p>
            <a:pPr marL="838200" lvl="1" indent="-381000" eaLnBrk="1" hangingPunct="1"/>
            <a:r>
              <a:rPr lang="en-GB" smtClean="0"/>
              <a:t>Addition or deletion of blocks in the middle of the file requires rearrangement of pointers  </a:t>
            </a:r>
          </a:p>
          <a:p>
            <a:pPr marL="838200" lvl="1" indent="-381000" eaLnBrk="1" hangingPunct="1"/>
            <a:r>
              <a:rPr lang="en-GB" smtClean="0"/>
              <a:t>Damage to an index block results in severe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GB" smtClean="0"/>
              <a:t>6.4 Organisation of Files on the Secondary Storage</a:t>
            </a:r>
            <a:r>
              <a:rPr lang="en-US" smtClean="0"/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05400"/>
          </a:xfrm>
        </p:spPr>
        <p:txBody>
          <a:bodyPr/>
          <a:lstStyle/>
          <a:p>
            <a:pPr marL="419100" indent="-4191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smtClean="0">
                <a:solidFill>
                  <a:srgbClr val="CC0000"/>
                </a:solidFill>
              </a:rPr>
              <a:t>Free Space Management</a:t>
            </a:r>
            <a:r>
              <a:rPr lang="en-US" smtClean="0">
                <a:solidFill>
                  <a:srgbClr val="CC0000"/>
                </a:solidFill>
              </a:rPr>
              <a:t> </a:t>
            </a:r>
          </a:p>
          <a:p>
            <a:pPr marL="419100" indent="-419100" eaLnBrk="1" hangingPunct="1"/>
            <a:r>
              <a:rPr lang="en-GB" smtClean="0"/>
              <a:t>Regard free space as a file in its own right and handle it under one of the 3 methods above. </a:t>
            </a:r>
          </a:p>
          <a:p>
            <a:pPr marL="419100" indent="-419100" eaLnBrk="1" hangingPunct="1"/>
            <a:r>
              <a:rPr lang="en-GB" smtClean="0"/>
              <a:t>The simplest method is to have a </a:t>
            </a:r>
            <a:r>
              <a:rPr lang="en-GB" u="sng" smtClean="0"/>
              <a:t>bit map</a:t>
            </a:r>
            <a:r>
              <a:rPr lang="en-GB" smtClean="0"/>
              <a:t> representing the disk which shows which blocks are free.</a:t>
            </a:r>
          </a:p>
          <a:p>
            <a:pPr marL="419100" indent="-419100" eaLnBrk="1" hangingPunct="1"/>
            <a:endParaRPr lang="en-GB" smtClean="0"/>
          </a:p>
          <a:p>
            <a:pPr marL="419100" indent="-419100" eaLnBrk="1" hangingPunct="1"/>
            <a:r>
              <a:rPr lang="en-GB" smtClean="0"/>
              <a:t>Other solutions: same techniques used for organising blocks within a file </a:t>
            </a:r>
          </a:p>
          <a:p>
            <a:pPr marL="838200" lvl="1" indent="-381000" eaLnBrk="1" hangingPunct="1"/>
            <a:r>
              <a:rPr lang="en-AU" smtClean="0"/>
              <a:t>Free blocks linkage</a:t>
            </a:r>
          </a:p>
          <a:p>
            <a:pPr marL="838200" lvl="1" indent="-381000" eaLnBrk="1" hangingPunct="1"/>
            <a:r>
              <a:rPr lang="en-AU" smtClean="0"/>
              <a:t>Index of  Free Blocks</a:t>
            </a:r>
          </a:p>
          <a:p>
            <a:pPr marL="838200" lvl="1" indent="-381000" eaLnBrk="1" hangingPunct="1"/>
            <a:r>
              <a:rPr lang="en-AU" smtClean="0"/>
              <a:t>Free Block List (similar with </a:t>
            </a:r>
            <a:r>
              <a:rPr lang="en-GB" smtClean="0"/>
              <a:t>Contiguous Files technique)</a:t>
            </a:r>
            <a:r>
              <a:rPr lang="en-US" smtClean="0"/>
              <a:t> </a:t>
            </a:r>
            <a:endParaRPr lang="en-AU" smtClean="0"/>
          </a:p>
          <a:p>
            <a:pPr marL="419100" indent="-419100" eaLnBrk="1" hangingPunct="1"/>
            <a:endParaRPr lang="en-GB" sz="20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620000" cy="1447800"/>
          </a:xfrm>
        </p:spPr>
        <p:txBody>
          <a:bodyPr/>
          <a:lstStyle/>
          <a:p>
            <a:pPr eaLnBrk="1" hangingPunct="1"/>
            <a:r>
              <a:rPr lang="en-GB" smtClean="0"/>
              <a:t>Learning Outcome</a:t>
            </a:r>
            <a:r>
              <a:rPr lang="en-US" smtClean="0"/>
              <a:t>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4876800"/>
          </a:xfrm>
        </p:spPr>
        <p:txBody>
          <a:bodyPr/>
          <a:lstStyle/>
          <a:p>
            <a:pPr marL="419100" indent="-419100" eaLnBrk="1" hangingPunct="1"/>
            <a:r>
              <a:rPr lang="en-GB" sz="2000" smtClean="0"/>
              <a:t>After this lecture, you should have an understanding of the File Management Layer (File Manager) of a typical Operating System. </a:t>
            </a:r>
          </a:p>
          <a:p>
            <a:pPr marL="838200" lvl="1" indent="-381000" eaLnBrk="1" hangingPunct="1"/>
            <a:r>
              <a:rPr lang="en-GB" sz="1800" smtClean="0"/>
              <a:t>Which are the objectives?</a:t>
            </a:r>
          </a:p>
          <a:p>
            <a:pPr marL="838200" lvl="1" indent="-381000" eaLnBrk="1" hangingPunct="1"/>
            <a:r>
              <a:rPr lang="en-GB" sz="1800" smtClean="0"/>
              <a:t>Sharing and security regarding file access</a:t>
            </a:r>
          </a:p>
          <a:p>
            <a:pPr marL="419100" indent="-419100" eaLnBrk="1" hangingPunct="1"/>
            <a:endParaRPr lang="en-GB" sz="2000" smtClean="0"/>
          </a:p>
          <a:p>
            <a:pPr marL="419100" indent="-419100" eaLnBrk="1" hangingPunct="1"/>
            <a:r>
              <a:rPr lang="en-GB" sz="2000" smtClean="0"/>
              <a:t>You should know about :</a:t>
            </a:r>
          </a:p>
          <a:p>
            <a:pPr marL="838200" lvl="1" indent="-381000" eaLnBrk="1" hangingPunct="1"/>
            <a:r>
              <a:rPr lang="en-GB" sz="1800" smtClean="0"/>
              <a:t>Three methods/structures of organising the files and the advantages and disadvantages of each.</a:t>
            </a:r>
          </a:p>
          <a:p>
            <a:pPr marL="1257300" lvl="2" indent="-342900" eaLnBrk="1" hangingPunct="1"/>
            <a:r>
              <a:rPr lang="en-GB" sz="1600" smtClean="0"/>
              <a:t>Simple structure / two level structure/ Hierarchical structure</a:t>
            </a:r>
          </a:p>
          <a:p>
            <a:pPr marL="838200" lvl="1" indent="-381000" eaLnBrk="1" hangingPunct="1"/>
            <a:r>
              <a:rPr lang="en-GB" sz="1800" smtClean="0"/>
              <a:t>3 solutions for organising blocks within a file and the advantages and disadvantages of each.</a:t>
            </a:r>
          </a:p>
          <a:p>
            <a:pPr marL="1257300" lvl="2" indent="-342900" eaLnBrk="1" hangingPunct="1"/>
            <a:r>
              <a:rPr lang="en-GB" sz="1600" smtClean="0"/>
              <a:t>Contiguous file/ block linkage and linked blocks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458200" cy="838200"/>
          </a:xfrm>
        </p:spPr>
        <p:txBody>
          <a:bodyPr/>
          <a:lstStyle/>
          <a:p>
            <a:pPr eaLnBrk="1" hangingPunct="1"/>
            <a:r>
              <a:rPr lang="en-GB" smtClean="0"/>
              <a:t>6.1 Objectives of the File Manager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763000" cy="4419600"/>
          </a:xfrm>
        </p:spPr>
        <p:txBody>
          <a:bodyPr/>
          <a:lstStyle/>
          <a:p>
            <a:pPr marL="419100" indent="-419100" eaLnBrk="1" hangingPunct="1"/>
            <a:r>
              <a:rPr lang="en-GB" smtClean="0"/>
              <a:t>Minimum set of requirements a File Manager is expected to meet:</a:t>
            </a:r>
          </a:p>
          <a:p>
            <a:pPr marL="838200" lvl="1" indent="-381000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GB" smtClean="0"/>
              <a:t>Each user should be able to create, delete, read and change files</a:t>
            </a:r>
          </a:p>
          <a:p>
            <a:pPr marL="838200" lvl="1" indent="-381000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GB" smtClean="0"/>
              <a:t>Each user may have controlled access to other users’ files</a:t>
            </a:r>
          </a:p>
          <a:p>
            <a:pPr marL="838200" lvl="1" indent="-381000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GB" smtClean="0"/>
              <a:t>Each user may control what type of accesses are allowed to the user’s files</a:t>
            </a:r>
          </a:p>
          <a:p>
            <a:pPr marL="838200" lvl="1" indent="-381000" eaLnBrk="1" hangingPunct="1">
              <a:spcBef>
                <a:spcPct val="30000"/>
              </a:spcBef>
            </a:pPr>
            <a:r>
              <a:rPr lang="en-GB" smtClean="0"/>
              <a:t>Each user should be able to move data between files</a:t>
            </a:r>
          </a:p>
          <a:p>
            <a:pPr marL="838200" lvl="1" indent="-381000" eaLnBrk="1" hangingPunct="1">
              <a:spcBef>
                <a:spcPct val="30000"/>
              </a:spcBef>
            </a:pPr>
            <a:r>
              <a:rPr lang="en-GB" smtClean="0"/>
              <a:t>Each user should be able to back up and recover the user’s files in case of damage</a:t>
            </a:r>
          </a:p>
          <a:p>
            <a:pPr marL="838200" lvl="1" indent="-381000" eaLnBrk="1" hangingPunct="1">
              <a:spcBef>
                <a:spcPct val="30000"/>
              </a:spcBef>
            </a:pPr>
            <a:r>
              <a:rPr lang="en-GB" smtClean="0"/>
              <a:t>Each user should be able to access the user’s files by using symbolic names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458200" cy="838200"/>
          </a:xfrm>
        </p:spPr>
        <p:txBody>
          <a:bodyPr/>
          <a:lstStyle/>
          <a:p>
            <a:pPr eaLnBrk="1" hangingPunct="1"/>
            <a:r>
              <a:rPr lang="en-GB" smtClean="0"/>
              <a:t>6.1 Objectives of the File Manager</a:t>
            </a:r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562600"/>
          </a:xfrm>
        </p:spPr>
        <p:txBody>
          <a:bodyPr/>
          <a:lstStyle/>
          <a:p>
            <a:pPr marL="419100" indent="-419100" eaLnBrk="1" hangingPunct="1"/>
            <a:r>
              <a:rPr lang="en-GB" u="sng" smtClean="0">
                <a:solidFill>
                  <a:srgbClr val="CC0000"/>
                </a:solidFill>
              </a:rPr>
              <a:t>What is a File? </a:t>
            </a:r>
          </a:p>
          <a:p>
            <a:pPr marL="838200" lvl="1" indent="-381000" eaLnBrk="1" hangingPunct="1"/>
            <a:r>
              <a:rPr lang="en-GB" smtClean="0"/>
              <a:t>A collection of data that is regarded by a user as a single entity. </a:t>
            </a:r>
          </a:p>
          <a:p>
            <a:pPr marL="838200" lvl="1" indent="-381000" eaLnBrk="1" hangingPunct="1"/>
            <a:r>
              <a:rPr lang="en-GB" smtClean="0"/>
              <a:t>It is stored on a device (e.g. hard drive, CD) </a:t>
            </a:r>
          </a:p>
          <a:p>
            <a:pPr marL="838200" lvl="1" indent="-381000" eaLnBrk="1" hangingPunct="1"/>
            <a:r>
              <a:rPr lang="en-GB" smtClean="0"/>
              <a:t>It is of variable size </a:t>
            </a:r>
          </a:p>
          <a:p>
            <a:pPr marL="838200" lvl="1" indent="-381000" eaLnBrk="1" hangingPunct="1"/>
            <a:r>
              <a:rPr lang="en-GB" smtClean="0"/>
              <a:t>The medium on which the files are stored is divided into blocks (512 to 4096 bytes). </a:t>
            </a:r>
          </a:p>
          <a:p>
            <a:pPr marL="838200" lvl="1" indent="-381000" eaLnBrk="1" hangingPunct="1"/>
            <a:r>
              <a:rPr lang="en-GB" smtClean="0"/>
              <a:t>File Manager allocates an appropriate number of blocks to each file.</a:t>
            </a:r>
          </a:p>
          <a:p>
            <a:pPr marL="419100" indent="-419100" eaLnBrk="1" hangingPunct="1"/>
            <a:r>
              <a:rPr lang="en-GB" smtClean="0"/>
              <a:t>File Attributes</a:t>
            </a:r>
          </a:p>
          <a:p>
            <a:pPr marL="838200" lvl="1" indent="-381000" eaLnBrk="1" hangingPunct="1"/>
            <a:r>
              <a:rPr lang="en-GB" smtClean="0"/>
              <a:t>File name (it is unique)</a:t>
            </a:r>
          </a:p>
          <a:p>
            <a:pPr marL="838200" lvl="1" indent="-381000" eaLnBrk="1" hangingPunct="1"/>
            <a:r>
              <a:rPr lang="en-GB" smtClean="0"/>
              <a:t>Date of creation, last read, last modified</a:t>
            </a:r>
          </a:p>
          <a:p>
            <a:pPr marL="838200" lvl="1" indent="-381000" eaLnBrk="1" hangingPunct="1"/>
            <a:r>
              <a:rPr lang="en-GB" smtClean="0"/>
              <a:t>Protection and authorisation</a:t>
            </a:r>
          </a:p>
          <a:p>
            <a:pPr marL="838200" lvl="1" indent="-381000" eaLnBrk="1" hangingPunct="1"/>
            <a:r>
              <a:rPr lang="en-GB" smtClean="0"/>
              <a:t>File size</a:t>
            </a:r>
          </a:p>
          <a:p>
            <a:pPr marL="838200" lvl="1" indent="-381000" eaLnBrk="1" hangingPunct="1"/>
            <a:r>
              <a:rPr lang="en-GB" smtClean="0"/>
              <a:t>File type </a:t>
            </a:r>
          </a:p>
          <a:p>
            <a:pPr marL="838200" lvl="1" indent="-381000" eaLnBrk="1" hangingPunct="1"/>
            <a:r>
              <a:rPr lang="en-GB" smtClean="0"/>
              <a:t>Location (where on the disk)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458200" cy="762000"/>
          </a:xfrm>
        </p:spPr>
        <p:txBody>
          <a:bodyPr/>
          <a:lstStyle/>
          <a:p>
            <a:pPr eaLnBrk="1" hangingPunct="1"/>
            <a:r>
              <a:rPr lang="en-GB" smtClean="0"/>
              <a:t>6.1 Objectives of the File Manager</a:t>
            </a:r>
            <a:endParaRPr lang="en-US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763000" cy="2209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GB" u="sng" dirty="0" smtClean="0">
                <a:solidFill>
                  <a:srgbClr val="CC0000"/>
                </a:solidFill>
              </a:rPr>
              <a:t>Storage Device</a:t>
            </a:r>
          </a:p>
          <a:p>
            <a:pPr marL="419100" indent="-419100" eaLnBrk="1" hangingPunct="1">
              <a:defRPr/>
            </a:pPr>
            <a:r>
              <a:rPr lang="en-GB" dirty="0" smtClean="0"/>
              <a:t>Storage Device Organisation</a:t>
            </a:r>
          </a:p>
          <a:p>
            <a:pPr marL="838200" lvl="1" indent="-381000" eaLnBrk="1" hangingPunct="1">
              <a:defRPr/>
            </a:pPr>
            <a:r>
              <a:rPr lang="en-GB" dirty="0" smtClean="0"/>
              <a:t>Each storage device (e.g. hard drive, floppy disk, CD, DVD) consists of one or more disks (platters)</a:t>
            </a:r>
            <a:r>
              <a:rPr lang="en-US" dirty="0" smtClean="0"/>
              <a:t> </a:t>
            </a:r>
          </a:p>
          <a:p>
            <a:pPr marL="838200" lvl="1" indent="-381000" eaLnBrk="1" hangingPunct="1">
              <a:defRPr/>
            </a:pPr>
            <a:r>
              <a:rPr lang="en-GB" dirty="0" smtClean="0"/>
              <a:t>Each platter consists of a number of tracks</a:t>
            </a:r>
          </a:p>
          <a:p>
            <a:pPr marL="838200" lvl="1" indent="-381000" eaLnBrk="1" hangingPunct="1">
              <a:defRPr/>
            </a:pPr>
            <a:r>
              <a:rPr lang="en-GB" dirty="0" smtClean="0"/>
              <a:t>Each track consists of a number of sectors (or blocks)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511550"/>
            <a:ext cx="4343400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458200" cy="762000"/>
          </a:xfrm>
        </p:spPr>
        <p:txBody>
          <a:bodyPr/>
          <a:lstStyle/>
          <a:p>
            <a:pPr eaLnBrk="1" hangingPunct="1"/>
            <a:r>
              <a:rPr lang="en-GB" smtClean="0"/>
              <a:t>6.1 Objectives of the File Manager</a:t>
            </a:r>
            <a:endParaRPr lang="en-US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763000" cy="48006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GB" u="sng" dirty="0" smtClean="0">
                <a:solidFill>
                  <a:srgbClr val="CC0000"/>
                </a:solidFill>
              </a:rPr>
              <a:t>Storage Device</a:t>
            </a:r>
          </a:p>
          <a:p>
            <a:pPr marL="419100" indent="-419100" eaLnBrk="1" hangingPunct="1">
              <a:defRPr/>
            </a:pPr>
            <a:r>
              <a:rPr lang="en-GB" dirty="0" smtClean="0"/>
              <a:t>Storage Device Properties</a:t>
            </a:r>
          </a:p>
          <a:p>
            <a:pPr marL="838200" lvl="1" indent="-381000" eaLnBrk="1" hangingPunct="1">
              <a:defRPr/>
            </a:pPr>
            <a:r>
              <a:rPr lang="en-GB" i="1" dirty="0" smtClean="0"/>
              <a:t>Capacity</a:t>
            </a:r>
            <a:endParaRPr lang="en-GB" dirty="0" smtClean="0"/>
          </a:p>
          <a:p>
            <a:pPr marL="1257300" lvl="2" indent="-342900" eaLnBrk="1" hangingPunct="1">
              <a:defRPr/>
            </a:pPr>
            <a:r>
              <a:rPr lang="en-GB" dirty="0" smtClean="0"/>
              <a:t>Number of platters, number of tracks/platter, number of sectors/track, sector size</a:t>
            </a:r>
            <a:endParaRPr lang="en-GB" i="1" dirty="0" smtClean="0"/>
          </a:p>
          <a:p>
            <a:pPr marL="838200" lvl="1" indent="-381000" eaLnBrk="1" hangingPunct="1">
              <a:defRPr/>
            </a:pPr>
            <a:r>
              <a:rPr lang="en-GB" i="1" dirty="0" smtClean="0"/>
              <a:t>Speed</a:t>
            </a:r>
            <a:endParaRPr lang="en-GB" dirty="0" smtClean="0"/>
          </a:p>
          <a:p>
            <a:pPr marL="1257300" lvl="2" indent="-342900" eaLnBrk="1" hangingPunct="1">
              <a:defRPr/>
            </a:pPr>
            <a:r>
              <a:rPr lang="en-GB" dirty="0" smtClean="0"/>
              <a:t>Rotation latency (get to the right sector, 5400, 7200,9600 RPM (rotations per minute)</a:t>
            </a:r>
          </a:p>
          <a:p>
            <a:pPr marL="1257300" lvl="2" indent="-342900" eaLnBrk="1" hangingPunct="1">
              <a:defRPr/>
            </a:pPr>
            <a:r>
              <a:rPr lang="en-GB" dirty="0" smtClean="0"/>
              <a:t>Arm seek (get to the right track, 1-20 </a:t>
            </a:r>
            <a:r>
              <a:rPr lang="en-GB" dirty="0" err="1" smtClean="0"/>
              <a:t>msec</a:t>
            </a:r>
            <a:r>
              <a:rPr lang="en-GB" dirty="0" smtClean="0"/>
              <a:t>)</a:t>
            </a:r>
          </a:p>
          <a:p>
            <a:pPr marL="1257300" lvl="2" indent="-342900" eaLnBrk="1" hangingPunct="1">
              <a:defRPr/>
            </a:pPr>
            <a:r>
              <a:rPr lang="en-GB" dirty="0" smtClean="0"/>
              <a:t>Data transfer (read or write,  MB/sec)</a:t>
            </a:r>
            <a:endParaRPr lang="en-GB" i="1" dirty="0" smtClean="0"/>
          </a:p>
          <a:p>
            <a:pPr marL="419100" indent="-419100" eaLnBrk="1" hangingPunct="1">
              <a:defRPr/>
            </a:pPr>
            <a:endParaRPr lang="en-GB" i="1" dirty="0" smtClean="0"/>
          </a:p>
          <a:p>
            <a:pPr marL="419100" indent="-419100" eaLnBrk="1" hangingPunct="1">
              <a:defRPr/>
            </a:pPr>
            <a:r>
              <a:rPr lang="en-GB" i="1" dirty="0" smtClean="0"/>
              <a:t>Disk</a:t>
            </a:r>
            <a:r>
              <a:rPr lang="en-GB" dirty="0" smtClean="0"/>
              <a:t> </a:t>
            </a:r>
            <a:r>
              <a:rPr lang="en-GB" i="1" dirty="0" smtClean="0"/>
              <a:t>read &amp; write are done in sectors</a:t>
            </a:r>
            <a:r>
              <a:rPr lang="en-GB" dirty="0" smtClean="0"/>
              <a:t>! =&gt; cannot read or write a single byte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458200" cy="685800"/>
          </a:xfrm>
        </p:spPr>
        <p:txBody>
          <a:bodyPr/>
          <a:lstStyle/>
          <a:p>
            <a:pPr eaLnBrk="1" hangingPunct="1"/>
            <a:r>
              <a:rPr lang="en-GB" smtClean="0"/>
              <a:t>6.1 Objectives of the File Manager</a:t>
            </a:r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763000" cy="4800600"/>
          </a:xfrm>
        </p:spPr>
        <p:txBody>
          <a:bodyPr/>
          <a:lstStyle/>
          <a:p>
            <a:pPr marL="419100" indent="-419100" eaLnBrk="1" hangingPunct="1"/>
            <a:r>
              <a:rPr lang="en-GB" smtClean="0"/>
              <a:t>File Manager provides</a:t>
            </a:r>
          </a:p>
          <a:p>
            <a:pPr marL="838200" lvl="1" indent="-381000" eaLnBrk="1" hangingPunct="1"/>
            <a:r>
              <a:rPr lang="en-GB" smtClean="0"/>
              <a:t>directories for organising files. </a:t>
            </a:r>
          </a:p>
          <a:p>
            <a:pPr marL="838200" lvl="1" indent="-381000" eaLnBrk="1" hangingPunct="1"/>
            <a:r>
              <a:rPr lang="en-GB" smtClean="0"/>
              <a:t>a spectrum of commands</a:t>
            </a:r>
          </a:p>
          <a:p>
            <a:pPr marL="1257300" lvl="2" indent="-342900" eaLnBrk="1" hangingPunct="1"/>
            <a:r>
              <a:rPr lang="en-GB" smtClean="0"/>
              <a:t>create or delete a file</a:t>
            </a:r>
          </a:p>
          <a:p>
            <a:pPr marL="1257300" lvl="2" indent="-342900" eaLnBrk="1" hangingPunct="1"/>
            <a:r>
              <a:rPr lang="en-GB" smtClean="0"/>
              <a:t>to read and write the contents of a file, </a:t>
            </a:r>
          </a:p>
          <a:p>
            <a:pPr marL="1257300" lvl="2" indent="-342900" eaLnBrk="1" hangingPunct="1"/>
            <a:r>
              <a:rPr lang="en-GB" smtClean="0"/>
              <a:t>to change the ownership, </a:t>
            </a:r>
          </a:p>
          <a:p>
            <a:pPr marL="1257300" lvl="2" indent="-342900" eaLnBrk="1" hangingPunct="1"/>
            <a:r>
              <a:rPr lang="en-GB" smtClean="0"/>
              <a:t>to list files in a directory, to remove a file, etc.</a:t>
            </a:r>
          </a:p>
          <a:p>
            <a:pPr marL="838200" lvl="1" indent="-381000" eaLnBrk="1" hangingPunct="1"/>
            <a:r>
              <a:rPr lang="en-GB" smtClean="0"/>
              <a:t>a file protection mechanism</a:t>
            </a:r>
          </a:p>
          <a:p>
            <a:pPr marL="838200" lvl="1" indent="-381000" eaLnBrk="1" hangingPunct="1"/>
            <a:r>
              <a:rPr lang="en-GB" smtClean="0"/>
              <a:t>sharing of files among users but prevent unauthorised 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458200" cy="838200"/>
          </a:xfrm>
        </p:spPr>
        <p:txBody>
          <a:bodyPr/>
          <a:lstStyle/>
          <a:p>
            <a:pPr eaLnBrk="1" hangingPunct="1"/>
            <a:r>
              <a:rPr lang="en-GB" smtClean="0"/>
              <a:t>6.1 Objectives of the File Manager</a:t>
            </a:r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763000" cy="4419600"/>
          </a:xfrm>
        </p:spPr>
        <p:txBody>
          <a:bodyPr/>
          <a:lstStyle/>
          <a:p>
            <a:pPr marL="419100" indent="-419100" eaLnBrk="1" hangingPunct="1"/>
            <a:r>
              <a:rPr lang="en-GB" smtClean="0"/>
              <a:t>Criteria for Files organisation</a:t>
            </a:r>
          </a:p>
          <a:p>
            <a:pPr marL="838200" lvl="1" indent="-381000" eaLnBrk="1" hangingPunct="1"/>
            <a:r>
              <a:rPr lang="en-GB" smtClean="0"/>
              <a:t>Rapid access to a record (file) </a:t>
            </a:r>
          </a:p>
          <a:p>
            <a:pPr marL="838200" lvl="1" indent="-381000" eaLnBrk="1" hangingPunct="1"/>
            <a:r>
              <a:rPr lang="en-GB" smtClean="0"/>
              <a:t>Ease to update a file</a:t>
            </a:r>
          </a:p>
          <a:p>
            <a:pPr marL="838200" lvl="1" indent="-381000" eaLnBrk="1" hangingPunct="1"/>
            <a:r>
              <a:rPr lang="en-GB" smtClean="0"/>
              <a:t>Economy of storage</a:t>
            </a:r>
          </a:p>
          <a:p>
            <a:pPr marL="1257300" lvl="2" indent="-342900" eaLnBrk="1" hangingPunct="1"/>
            <a:r>
              <a:rPr lang="en-GB" smtClean="0"/>
              <a:t>Should be minimum redundancy in the data</a:t>
            </a:r>
          </a:p>
          <a:p>
            <a:pPr marL="838200" lvl="1" indent="-381000" eaLnBrk="1" hangingPunct="1"/>
            <a:r>
              <a:rPr lang="en-GB" smtClean="0"/>
              <a:t>Simple maintenance</a:t>
            </a:r>
          </a:p>
          <a:p>
            <a:pPr marL="838200" lvl="1" indent="-381000" eaLnBrk="1" hangingPunct="1"/>
            <a:r>
              <a:rPr lang="en-GB" smtClean="0"/>
              <a:t>Reliability</a:t>
            </a:r>
          </a:p>
          <a:p>
            <a:pPr marL="1257300" lvl="2" indent="-342900" eaLnBrk="1" hangingPunct="1"/>
            <a:endParaRPr lang="en-GB" smtClean="0"/>
          </a:p>
          <a:p>
            <a:pPr marL="838200" lvl="1" indent="-381000" eaLnBrk="1" hangingPunct="1">
              <a:buFont typeface="Wingdings" pitchFamily="2" charset="2"/>
              <a:buNone/>
            </a:pP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7946</TotalTime>
  <Words>2405</Words>
  <Application>Microsoft Office PowerPoint</Application>
  <PresentationFormat>On-screen Show (4:3)</PresentationFormat>
  <Paragraphs>313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Wingdings</vt:lpstr>
      <vt:lpstr>Arial Black</vt:lpstr>
      <vt:lpstr>Times New Roman</vt:lpstr>
      <vt:lpstr>Lucida Sans Unicode</vt:lpstr>
      <vt:lpstr>Pixel</vt:lpstr>
      <vt:lpstr>Operating Systems</vt:lpstr>
      <vt:lpstr>Topics covered in this lecture </vt:lpstr>
      <vt:lpstr>6.1 Objectives of the File Manager</vt:lpstr>
      <vt:lpstr>6.1 Objectives of the File Manager</vt:lpstr>
      <vt:lpstr>6.1 Objectives of the File Manager</vt:lpstr>
      <vt:lpstr>6.1 Objectives of the File Manager</vt:lpstr>
      <vt:lpstr>6.1 Objectives of the File Manager</vt:lpstr>
      <vt:lpstr>6.1 Objectives of the File Manager</vt:lpstr>
      <vt:lpstr>6.1 Objectives of the File Manager</vt:lpstr>
      <vt:lpstr>   6.2 File Manager: Organising Files</vt:lpstr>
      <vt:lpstr>  6.2 File Manager: Organising Files</vt:lpstr>
      <vt:lpstr>6.2 File Manager: Organising Files</vt:lpstr>
      <vt:lpstr>6.2 File Manager: Organising Files</vt:lpstr>
      <vt:lpstr>6.2 File Manager: Organising Files</vt:lpstr>
      <vt:lpstr>6.2 File Manager: Organising Files</vt:lpstr>
      <vt:lpstr>6.2 File Manager: Organising Files</vt:lpstr>
      <vt:lpstr>6.2 How are File Manager’s Objectives Achieved? </vt:lpstr>
      <vt:lpstr>6.3 File Manager: File’s Access</vt:lpstr>
      <vt:lpstr>6.3 File Manager: File’s Access</vt:lpstr>
      <vt:lpstr>6.4 Organisation of Files on the Secondary Storage </vt:lpstr>
      <vt:lpstr>6.4 Organisation of Files on the Secondary Storage </vt:lpstr>
      <vt:lpstr>6.4 Organisation of Files on the Secondary Storage </vt:lpstr>
      <vt:lpstr>6.4 Organisation of Files on the Secondary Storage </vt:lpstr>
      <vt:lpstr>6.4 Organisation of Files on the Secondary Storage </vt:lpstr>
      <vt:lpstr>6.4 Organisation of Files on the Secondary Storage </vt:lpstr>
      <vt:lpstr>6.4 Organisation of Files on the Secondary Storage </vt:lpstr>
      <vt:lpstr>6.3 Organisation of Secondary Storage </vt:lpstr>
      <vt:lpstr>6.3 Organisation of Secondary Storage </vt:lpstr>
      <vt:lpstr>6.3 Organisation of Secondary Storage </vt:lpstr>
      <vt:lpstr>6.4 Organisation of Files on the Secondary Storage </vt:lpstr>
      <vt:lpstr>6.4 Organisation of Files on the Secondary Storage </vt:lpstr>
      <vt:lpstr>Learning Outcome </vt:lpstr>
    </vt:vector>
  </TitlesOfParts>
  <Company>nci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cmuntean</dc:creator>
  <cp:lastModifiedBy>Christina Hava Muntean</cp:lastModifiedBy>
  <cp:revision>88</cp:revision>
  <dcterms:created xsi:type="dcterms:W3CDTF">2008-08-27T11:08:12Z</dcterms:created>
  <dcterms:modified xsi:type="dcterms:W3CDTF">2013-02-11T23:00:05Z</dcterms:modified>
</cp:coreProperties>
</file>