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9" r:id="rId2"/>
    <p:sldId id="269" r:id="rId3"/>
    <p:sldId id="277" r:id="rId4"/>
    <p:sldId id="278" r:id="rId5"/>
    <p:sldId id="266" r:id="rId6"/>
    <p:sldId id="281" r:id="rId7"/>
    <p:sldId id="282" r:id="rId8"/>
    <p:sldId id="283" r:id="rId9"/>
    <p:sldId id="289" r:id="rId10"/>
    <p:sldId id="287" r:id="rId11"/>
    <p:sldId id="288" r:id="rId12"/>
    <p:sldId id="284" r:id="rId13"/>
    <p:sldId id="285" r:id="rId14"/>
    <p:sldId id="286" r:id="rId15"/>
  </p:sldIdLst>
  <p:sldSz cx="9144000" cy="5143500" type="screen16x9"/>
  <p:notesSz cx="6858000" cy="9144000"/>
  <p:custDataLst>
    <p:tags r:id="rId1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34294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68589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0288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37178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1714729" algn="l" defTabSz="685891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057674" algn="l" defTabSz="685891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2400620" algn="l" defTabSz="685891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2743566" algn="l" defTabSz="685891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245">
          <p15:clr>
            <a:srgbClr val="A4A3A4"/>
          </p15:clr>
        </p15:guide>
        <p15:guide id="3" orient="horz" pos="665">
          <p15:clr>
            <a:srgbClr val="A4A3A4"/>
          </p15:clr>
        </p15:guide>
        <p15:guide id="4" orient="horz" pos="732">
          <p15:clr>
            <a:srgbClr val="A4A3A4"/>
          </p15:clr>
        </p15:guide>
        <p15:guide id="5" orient="horz" pos="4223">
          <p15:clr>
            <a:srgbClr val="A4A3A4"/>
          </p15:clr>
        </p15:guide>
        <p15:guide id="6" orient="horz" pos="4142">
          <p15:clr>
            <a:srgbClr val="A4A3A4"/>
          </p15:clr>
        </p15:guide>
        <p15:guide id="7" orient="horz" pos="4090">
          <p15:clr>
            <a:srgbClr val="A4A3A4"/>
          </p15:clr>
        </p15:guide>
        <p15:guide id="8" orient="horz" pos="811">
          <p15:clr>
            <a:srgbClr val="A4A3A4"/>
          </p15:clr>
        </p15:guide>
        <p15:guide id="9" orient="horz" pos="2451">
          <p15:clr>
            <a:srgbClr val="A4A3A4"/>
          </p15:clr>
        </p15:guide>
        <p15:guide id="10" pos="287">
          <p15:clr>
            <a:srgbClr val="A4A3A4"/>
          </p15:clr>
        </p15:guide>
        <p15:guide id="11" pos="5473">
          <p15:clr>
            <a:srgbClr val="A4A3A4"/>
          </p15:clr>
        </p15:guide>
        <p15:guide id="12" pos="2845">
          <p15:clr>
            <a:srgbClr val="A4A3A4"/>
          </p15:clr>
        </p15:guide>
        <p15:guide id="13" pos="2915">
          <p15:clr>
            <a:srgbClr val="A4A3A4"/>
          </p15:clr>
        </p15:guide>
        <p15:guide id="14" pos="2881">
          <p15:clr>
            <a:srgbClr val="A4A3A4"/>
          </p15:clr>
        </p15:guide>
        <p15:guide id="15" pos="5504">
          <p15:clr>
            <a:srgbClr val="A4A3A4"/>
          </p15:clr>
        </p15:guide>
        <p15:guide id="16" pos="1970">
          <p15:clr>
            <a:srgbClr val="A4A3A4"/>
          </p15:clr>
        </p15:guide>
        <p15:guide id="17" pos="3790">
          <p15:clr>
            <a:srgbClr val="A4A3A4"/>
          </p15:clr>
        </p15:guide>
        <p15:guide id="18" pos="3721">
          <p15:clr>
            <a:srgbClr val="A4A3A4"/>
          </p15:clr>
        </p15:guide>
        <p15:guide id="19" pos="2037">
          <p15:clr>
            <a:srgbClr val="A4A3A4"/>
          </p15:clr>
        </p15:guide>
        <p15:guide id="20" orient="horz" pos="4083">
          <p15:clr>
            <a:srgbClr val="A4A3A4"/>
          </p15:clr>
        </p15:guide>
        <p15:guide id="21" pos="293">
          <p15:clr>
            <a:srgbClr val="A4A3A4"/>
          </p15:clr>
        </p15:guide>
        <p15:guide id="22" pos="3840">
          <p15:clr>
            <a:srgbClr val="A4A3A4"/>
          </p15:clr>
        </p15:guide>
        <p15:guide id="23" pos="7384">
          <p15:clr>
            <a:srgbClr val="A4A3A4"/>
          </p15:clr>
        </p15:guide>
        <p15:guide id="24" pos="3771">
          <p15:clr>
            <a:srgbClr val="A4A3A4"/>
          </p15:clr>
        </p15:guide>
        <p15:guide id="25" pos="3906">
          <p15:clr>
            <a:srgbClr val="A4A3A4"/>
          </p15:clr>
        </p15:guide>
        <p15:guide id="26" pos="2657">
          <p15:clr>
            <a:srgbClr val="A4A3A4"/>
          </p15:clr>
        </p15:guide>
        <p15:guide id="27" pos="2521">
          <p15:clr>
            <a:srgbClr val="A4A3A4"/>
          </p15:clr>
        </p15:guide>
        <p15:guide id="28" pos="5022">
          <p15:clr>
            <a:srgbClr val="A4A3A4"/>
          </p15:clr>
        </p15:guide>
        <p15:guide id="29" pos="5163">
          <p15:clr>
            <a:srgbClr val="A4A3A4"/>
          </p15:clr>
        </p15:guide>
        <p15:guide id="30" orient="horz" pos="1619">
          <p15:clr>
            <a:srgbClr val="A4A3A4"/>
          </p15:clr>
        </p15:guide>
        <p15:guide id="31" orient="horz" pos="230">
          <p15:clr>
            <a:srgbClr val="A4A3A4"/>
          </p15:clr>
        </p15:guide>
        <p15:guide id="32" orient="horz" pos="521">
          <p15:clr>
            <a:srgbClr val="A4A3A4"/>
          </p15:clr>
        </p15:guide>
        <p15:guide id="33" orient="horz" pos="3119">
          <p15:clr>
            <a:srgbClr val="A4A3A4"/>
          </p15:clr>
        </p15:guide>
        <p15:guide id="34" orient="horz" pos="3047">
          <p15:clr>
            <a:srgbClr val="A4A3A4"/>
          </p15:clr>
        </p15:guide>
        <p15:guide id="35" orient="horz" pos="576">
          <p15:clr>
            <a:srgbClr val="A4A3A4"/>
          </p15:clr>
        </p15:guide>
        <p15:guide id="36" orient="horz" pos="674">
          <p15:clr>
            <a:srgbClr val="A4A3A4"/>
          </p15:clr>
        </p15:guide>
        <p15:guide id="37" orient="horz" pos="3002">
          <p15:clr>
            <a:srgbClr val="A4A3A4"/>
          </p15:clr>
        </p15:guide>
        <p15:guide id="38" pos="3113">
          <p15:clr>
            <a:srgbClr val="A4A3A4"/>
          </p15:clr>
        </p15:guide>
        <p15:guide id="39" pos="2880">
          <p15:clr>
            <a:srgbClr val="A4A3A4"/>
          </p15:clr>
        </p15:guide>
        <p15:guide id="40" pos="3003">
          <p15:clr>
            <a:srgbClr val="A4A3A4"/>
          </p15:clr>
        </p15:guide>
        <p15:guide id="41" pos="4111">
          <p15:clr>
            <a:srgbClr val="A4A3A4"/>
          </p15:clr>
        </p15:guide>
        <p15:guide id="42" pos="2757">
          <p15:clr>
            <a:srgbClr val="A4A3A4"/>
          </p15:clr>
        </p15:guide>
        <p15:guide id="43" pos="2645">
          <p15:clr>
            <a:srgbClr val="A4A3A4"/>
          </p15:clr>
        </p15:guide>
        <p15:guide id="44" pos="235">
          <p15:clr>
            <a:srgbClr val="A4A3A4"/>
          </p15:clr>
        </p15:guide>
        <p15:guide id="45" pos="55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511"/>
    <a:srgbClr val="003344"/>
    <a:srgbClr val="082463"/>
    <a:srgbClr val="CBCCCC"/>
    <a:srgbClr val="5375AD"/>
    <a:srgbClr val="778888"/>
    <a:srgbClr val="359B4C"/>
    <a:srgbClr val="00BBEE"/>
    <a:srgbClr val="FF0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37" autoAdjust="0"/>
  </p:normalViewPr>
  <p:slideViewPr>
    <p:cSldViewPr snapToGrid="0" snapToObjects="1" showGuides="1">
      <p:cViewPr varScale="1">
        <p:scale>
          <a:sx n="111" d="100"/>
          <a:sy n="111" d="100"/>
        </p:scale>
        <p:origin x="120" y="234"/>
      </p:cViewPr>
      <p:guideLst>
        <p:guide orient="horz" pos="2159"/>
        <p:guide orient="horz" pos="245"/>
        <p:guide orient="horz" pos="665"/>
        <p:guide orient="horz" pos="732"/>
        <p:guide orient="horz" pos="4223"/>
        <p:guide orient="horz" pos="4142"/>
        <p:guide orient="horz" pos="4090"/>
        <p:guide orient="horz" pos="811"/>
        <p:guide orient="horz" pos="2451"/>
        <p:guide pos="287"/>
        <p:guide pos="5473"/>
        <p:guide pos="2845"/>
        <p:guide pos="2915"/>
        <p:guide pos="2881"/>
        <p:guide pos="5504"/>
        <p:guide pos="1970"/>
        <p:guide pos="3790"/>
        <p:guide pos="3721"/>
        <p:guide pos="2037"/>
        <p:guide orient="horz" pos="4083"/>
        <p:guide pos="293"/>
        <p:guide pos="3840"/>
        <p:guide pos="7384"/>
        <p:guide pos="3771"/>
        <p:guide pos="3906"/>
        <p:guide pos="2657"/>
        <p:guide pos="2521"/>
        <p:guide pos="5022"/>
        <p:guide pos="5163"/>
        <p:guide orient="horz" pos="1619"/>
        <p:guide orient="horz" pos="230"/>
        <p:guide orient="horz" pos="521"/>
        <p:guide orient="horz" pos="3119"/>
        <p:guide orient="horz" pos="3047"/>
        <p:guide orient="horz" pos="576"/>
        <p:guide orient="horz" pos="674"/>
        <p:guide orient="horz" pos="3002"/>
        <p:guide pos="3113"/>
        <p:guide pos="2880"/>
        <p:guide pos="3003"/>
        <p:guide pos="4111"/>
        <p:guide pos="2757"/>
        <p:guide pos="2645"/>
        <p:guide pos="235"/>
        <p:guide pos="55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5" d="100"/>
          <a:sy n="95" d="100"/>
        </p:scale>
        <p:origin x="-363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-128"/>
              </a:defRPr>
            </a:lvl1pPr>
          </a:lstStyle>
          <a:p>
            <a:pPr>
              <a:defRPr/>
            </a:pPr>
            <a:fld id="{5E4C7717-A413-48EB-9E74-9CC8DF624EC2}" type="datetime1">
              <a:rPr lang="en-US">
                <a:latin typeface="Arial" pitchFamily="34" charset="0"/>
              </a:rPr>
              <a:pPr>
                <a:defRPr/>
              </a:pPr>
              <a:t>1/30/2017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-128"/>
              </a:defRPr>
            </a:lvl1pPr>
          </a:lstStyle>
          <a:p>
            <a:pPr>
              <a:defRPr/>
            </a:pPr>
            <a:fld id="{311B6921-662F-4705-A734-0B75ECCE1C4E}" type="slidenum">
              <a:rPr lang="en-US">
                <a:latin typeface="Arial" pitchFamily="34" charset="0"/>
              </a:rPr>
              <a:pPr>
                <a:defRPr/>
              </a:pPr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7231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4612C19A-B064-4A02-B1DD-2674A5B33712}" type="datetime1">
              <a:rPr lang="en-US" smtClean="0"/>
              <a:pPr>
                <a:defRPr/>
              </a:pPr>
              <a:t>1/30/2017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E57817C-C749-40AE-A5FD-F6A74744A7F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59062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34" charset="0"/>
        <a:ea typeface="Arial" pitchFamily="34" charset="0"/>
        <a:cs typeface="Arial" pitchFamily="34" charset="0"/>
      </a:defRPr>
    </a:lvl1pPr>
    <a:lvl2pPr marL="342946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2pPr>
    <a:lvl3pPr marL="685891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3pPr>
    <a:lvl4pPr marL="1028837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4pPr>
    <a:lvl5pPr marL="137178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5pPr>
    <a:lvl6pPr marL="1714729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674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620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566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654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03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White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" t="13623" r="3143" b="148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379369" y="358336"/>
            <a:ext cx="1638429" cy="476791"/>
            <a:chOff x="448031" y="5788818"/>
            <a:chExt cx="2183719" cy="635721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31" y="6039743"/>
              <a:ext cx="2183719" cy="384796"/>
            </a:xfrm>
            <a:prstGeom prst="rect">
              <a:avLst/>
            </a:prstGeom>
          </p:spPr>
        </p:pic>
        <p:sp>
          <p:nvSpPr>
            <p:cNvPr id="15" name="Freeform 14"/>
            <p:cNvSpPr/>
            <p:nvPr/>
          </p:nvSpPr>
          <p:spPr>
            <a:xfrm>
              <a:off x="1730496" y="5788818"/>
              <a:ext cx="210221" cy="21510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rgbClr val="002266"/>
                </a:solidFill>
              </a:endParaRPr>
            </a:p>
          </p:txBody>
        </p:sp>
      </p:grpSp>
      <p:pic>
        <p:nvPicPr>
          <p:cNvPr id="4" name="Picture 3" descr="Acc_Strat_Line_5_RGB_Wht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563" y="701601"/>
            <a:ext cx="3521818" cy="171450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373063" y="2842371"/>
            <a:ext cx="4330865" cy="99695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3600" b="1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presentation title</a:t>
            </a:r>
            <a:endParaRPr lang="en-GB" dirty="0"/>
          </a:p>
        </p:txBody>
      </p:sp>
      <p:sp>
        <p:nvSpPr>
          <p:cNvPr id="21" name="Text Placeholder 32"/>
          <p:cNvSpPr>
            <a:spLocks noGrp="1"/>
          </p:cNvSpPr>
          <p:nvPr>
            <p:ph type="body" sz="quarter" idx="10" hasCustomPrompt="1"/>
          </p:nvPr>
        </p:nvSpPr>
        <p:spPr>
          <a:xfrm>
            <a:off x="373063" y="3990961"/>
            <a:ext cx="4330863" cy="467562"/>
          </a:xfrm>
          <a:prstGeom prst="rect">
            <a:avLst/>
          </a:prstGeom>
        </p:spPr>
        <p:txBody>
          <a:bodyPr anchor="t" anchorCtr="0"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bg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0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522255" y="1419156"/>
            <a:ext cx="2299359" cy="1594497"/>
            <a:chOff x="5701703" y="682760"/>
            <a:chExt cx="3074395" cy="2060440"/>
          </a:xfrm>
        </p:grpSpPr>
        <p:sp>
          <p:nvSpPr>
            <p:cNvPr id="22" name="Freeform 21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7068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80355" y="1070373"/>
            <a:ext cx="8389643" cy="350162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037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80355" y="1070373"/>
            <a:ext cx="8389643" cy="3501628"/>
          </a:xfrm>
        </p:spPr>
        <p:txBody>
          <a:bodyPr/>
          <a:lstStyle>
            <a:lvl1pPr marL="0" indent="0">
              <a:buNone/>
              <a:defRPr b="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2688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380355" y="1071015"/>
            <a:ext cx="3995789" cy="36343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20"/>
          </p:nvPr>
        </p:nvSpPr>
        <p:spPr>
          <a:xfrm>
            <a:off x="4771977" y="1070373"/>
            <a:ext cx="3998020" cy="36343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95975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6"/>
          </p:nvPr>
        </p:nvSpPr>
        <p:spPr>
          <a:xfrm>
            <a:off x="380355" y="1071015"/>
            <a:ext cx="3995789" cy="36343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FF0000"/>
                </a:solidFill>
              </a:defRPr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20"/>
          </p:nvPr>
        </p:nvSpPr>
        <p:spPr>
          <a:xfrm>
            <a:off x="4771977" y="1070373"/>
            <a:ext cx="3998020" cy="36343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FF0000"/>
                </a:solidFill>
              </a:defRPr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821687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040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 hidden="1"/>
          <p:cNvGrpSpPr/>
          <p:nvPr userDrawn="1"/>
        </p:nvGrpSpPr>
        <p:grpSpPr>
          <a:xfrm>
            <a:off x="0" y="0"/>
            <a:ext cx="9144000" cy="5143500"/>
            <a:chOff x="0" y="0"/>
            <a:chExt cx="9144000" cy="68580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55613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6883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128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36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9070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16625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18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26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0" y="38893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0" y="105568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0" y="1162050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0" y="1278439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0" y="34274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0" y="389096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0" y="649287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0" y="657542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0" y="67040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572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7376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 userDrawn="1"/>
        </p:nvSpPr>
        <p:spPr>
          <a:xfrm>
            <a:off x="381000" y="4765674"/>
            <a:ext cx="2451100" cy="21375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Copyright © 2016 Accenture  All rights reserved.</a:t>
            </a:r>
          </a:p>
        </p:txBody>
      </p:sp>
      <p:sp>
        <p:nvSpPr>
          <p:cNvPr id="29" name="TextBox 28"/>
          <p:cNvSpPr txBox="1"/>
          <p:nvPr userDrawn="1"/>
        </p:nvSpPr>
        <p:spPr>
          <a:xfrm>
            <a:off x="6318250" y="4765674"/>
            <a:ext cx="2451100" cy="21375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5CEDFA-A6BA-4442-9084-8B31DC7F089C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‹#›</a:t>
            </a:fld>
            <a:endParaRPr lang="en-US" sz="9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08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4003" y="2570560"/>
            <a:ext cx="8395995" cy="87210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27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Master Divider Slide Headline</a:t>
            </a:r>
            <a:endParaRPr lang="en-GB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6318250" y="4765674"/>
            <a:ext cx="2451100" cy="21375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5CEDFA-A6BA-4442-9084-8B31DC7F089C}" type="slidenum">
              <a:rPr lang="en-US" sz="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‹#›</a:t>
            </a:fld>
            <a:endParaRPr lang="en-US" sz="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183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354" y="241300"/>
            <a:ext cx="8389643" cy="629676"/>
          </a:xfrm>
          <a:prstGeom prst="rect">
            <a:avLst/>
          </a:prstGeom>
        </p:spPr>
        <p:txBody>
          <a:bodyPr vert="horz" lIns="0" tIns="34295" rIns="0" bIns="0" rtlCol="0" anchor="b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AU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80355" y="915989"/>
            <a:ext cx="876364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80354" y="1070373"/>
            <a:ext cx="8389643" cy="33944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4765674"/>
            <a:ext cx="2451100" cy="21375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Copyright © 2016 Accenture  All rights reserved.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18250" y="4765674"/>
            <a:ext cx="2451100" cy="21375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5CEDFA-A6BA-4442-9084-8B31DC7F089C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‹#›</a:t>
            </a:fld>
            <a:endParaRPr lang="en-US" sz="6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21" r:id="rId2"/>
    <p:sldLayoutId id="2147483720" r:id="rId3"/>
    <p:sldLayoutId id="2147483725" r:id="rId4"/>
    <p:sldLayoutId id="2147483728" r:id="rId5"/>
    <p:sldLayoutId id="2147483727" r:id="rId6"/>
    <p:sldLayoutId id="2147483729" r:id="rId7"/>
    <p:sldLayoutId id="2147483724" r:id="rId8"/>
  </p:sldLayoutIdLst>
  <p:hf hd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defRPr lang="en-AU" sz="2000" b="1" kern="1200" spc="0" baseline="0" dirty="0" smtClean="0">
          <a:solidFill>
            <a:schemeClr val="tx1"/>
          </a:solidFill>
          <a:latin typeface="+mj-lt"/>
          <a:ea typeface="Arial" pitchFamily="-105" charset="-52"/>
          <a:cs typeface="Arial" pitchFamily="34" charset="0"/>
        </a:defRPr>
      </a:lvl1pPr>
      <a:lvl2pPr algn="l" rtl="0" eaLnBrk="1" fontAlgn="base" hangingPunct="1">
        <a:lnSpc>
          <a:spcPts val="1950"/>
        </a:lnSpc>
        <a:spcBef>
          <a:spcPct val="0"/>
        </a:spcBef>
        <a:spcAft>
          <a:spcPct val="0"/>
        </a:spcAft>
        <a:buFont typeface="Arial" charset="0"/>
        <a:defRPr sz="18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2pPr>
      <a:lvl3pPr algn="l" rtl="0" eaLnBrk="1" fontAlgn="base" hangingPunct="1">
        <a:lnSpc>
          <a:spcPts val="1950"/>
        </a:lnSpc>
        <a:spcBef>
          <a:spcPct val="0"/>
        </a:spcBef>
        <a:spcAft>
          <a:spcPct val="0"/>
        </a:spcAft>
        <a:buFont typeface="Arial" charset="0"/>
        <a:defRPr sz="18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3pPr>
      <a:lvl4pPr algn="l" rtl="0" eaLnBrk="1" fontAlgn="base" hangingPunct="1">
        <a:lnSpc>
          <a:spcPts val="1950"/>
        </a:lnSpc>
        <a:spcBef>
          <a:spcPct val="0"/>
        </a:spcBef>
        <a:spcAft>
          <a:spcPct val="0"/>
        </a:spcAft>
        <a:buFont typeface="Arial" charset="0"/>
        <a:defRPr sz="18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4pPr>
      <a:lvl5pPr algn="l" rtl="0" eaLnBrk="1" fontAlgn="base" hangingPunct="1">
        <a:lnSpc>
          <a:spcPts val="1950"/>
        </a:lnSpc>
        <a:spcBef>
          <a:spcPct val="0"/>
        </a:spcBef>
        <a:spcAft>
          <a:spcPct val="0"/>
        </a:spcAft>
        <a:buFont typeface="Arial" charset="0"/>
        <a:defRPr sz="18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5pPr>
      <a:lvl6pPr marL="342946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0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6pPr>
      <a:lvl7pPr marL="685891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0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7pPr>
      <a:lvl8pPr marL="1028837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0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8pPr>
      <a:lvl9pPr marL="1371783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0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9pPr>
    </p:titleStyle>
    <p:bodyStyle>
      <a:lvl1pPr marL="0" indent="0" algn="l" rtl="0" eaLnBrk="1" fontAlgn="base" hangingPunct="1">
        <a:spcBef>
          <a:spcPts val="0"/>
        </a:spcBef>
        <a:spcAft>
          <a:spcPts val="400"/>
        </a:spcAft>
        <a:buSzPct val="80000"/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Arial" pitchFamily="-105" charset="-52"/>
          <a:cs typeface="Arial" pitchFamily="34" charset="0"/>
        </a:defRPr>
      </a:lvl1pPr>
      <a:lvl2pPr marL="342946" indent="-172823" algn="l" rtl="0" eaLnBrk="1" fontAlgn="base" hangingPunct="1">
        <a:spcBef>
          <a:spcPts val="0"/>
        </a:spcBef>
        <a:spcAft>
          <a:spcPts val="400"/>
        </a:spcAft>
        <a:buSzPct val="80000"/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Arial" pitchFamily="-105" charset="-52"/>
          <a:cs typeface="Arial" pitchFamily="34" charset="0"/>
        </a:defRPr>
      </a:lvl2pPr>
      <a:lvl3pPr marL="515769" indent="-172823" algn="l" rtl="0" eaLnBrk="1" fontAlgn="base" hangingPunct="1">
        <a:spcBef>
          <a:spcPts val="0"/>
        </a:spcBef>
        <a:spcAft>
          <a:spcPts val="400"/>
        </a:spcAft>
        <a:buSzPct val="80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Arial" pitchFamily="-105" charset="-52"/>
          <a:cs typeface="Arial" pitchFamily="34" charset="0"/>
        </a:defRPr>
      </a:lvl3pPr>
      <a:lvl4pPr marL="683191" indent="-170123" algn="l" rtl="0" eaLnBrk="1" fontAlgn="base" hangingPunct="1">
        <a:spcBef>
          <a:spcPts val="0"/>
        </a:spcBef>
        <a:spcAft>
          <a:spcPts val="400"/>
        </a:spcAft>
        <a:buSzPct val="8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Arial" pitchFamily="-105" charset="-52"/>
          <a:cs typeface="Arial" pitchFamily="34" charset="0"/>
        </a:defRPr>
      </a:lvl4pPr>
      <a:lvl5pPr marL="858714" indent="-172823" algn="l" rtl="0" eaLnBrk="1" fontAlgn="base" hangingPunct="1">
        <a:spcBef>
          <a:spcPts val="0"/>
        </a:spcBef>
        <a:spcAft>
          <a:spcPts val="400"/>
        </a:spcAft>
        <a:buSzPct val="8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Arial" pitchFamily="-105" charset="-52"/>
          <a:cs typeface="Arial" pitchFamily="34" charset="0"/>
        </a:defRPr>
      </a:lvl5pPr>
      <a:lvl6pPr marL="1886201" indent="-171473" algn="l" defTabSz="685891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147" indent="-171473" algn="l" defTabSz="685891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93" indent="-171473" algn="l" defTabSz="685891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039" indent="-171473" algn="l" defTabSz="685891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46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91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37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83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729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74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620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566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Estrutura</a:t>
            </a:r>
            <a:r>
              <a:rPr lang="en-GB" dirty="0"/>
              <a:t> de </a:t>
            </a:r>
            <a:r>
              <a:rPr lang="en-GB" dirty="0" err="1"/>
              <a:t>Processos</a:t>
            </a:r>
            <a:r>
              <a:rPr lang="en-GB" dirty="0"/>
              <a:t> de </a:t>
            </a:r>
            <a:r>
              <a:rPr lang="en-GB" dirty="0" err="1"/>
              <a:t>Demanda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/>
              <a:t>27/01/2017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991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ATENÇÃO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44" y="1231106"/>
            <a:ext cx="3143250" cy="3314700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pt-BR" dirty="0"/>
              <a:t>Todos os arquivos dos templates possuem em seu nome o texto </a:t>
            </a:r>
            <a:r>
              <a:rPr lang="pt-BR" dirty="0">
                <a:solidFill>
                  <a:srgbClr val="FF0000"/>
                </a:solidFill>
              </a:rPr>
              <a:t>“_TEMPLATE”</a:t>
            </a:r>
            <a:r>
              <a:rPr lang="pt-BR" dirty="0"/>
              <a:t>;</a:t>
            </a:r>
          </a:p>
          <a:p>
            <a:pPr marL="342900" indent="-342900">
              <a:buFontTx/>
              <a:buChar char="-"/>
            </a:pPr>
            <a:r>
              <a:rPr lang="pt-BR" dirty="0"/>
              <a:t>Após o preenchimendo do documento, este deve ser renomeado, removendo o texto citado acima;</a:t>
            </a:r>
          </a:p>
          <a:p>
            <a:pPr marL="342900" indent="-342900">
              <a:buFontTx/>
              <a:buChar char="-"/>
            </a:pPr>
            <a:endParaRPr lang="pt-BR" dirty="0"/>
          </a:p>
          <a:p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80958" y="3329797"/>
            <a:ext cx="3847382" cy="149237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CASO ESSA AÇÃO NÃO SEJA REALIZADA, A AUDITORIA IRÁ CONSIDERAR QUE O ENTREGÁVEL NÃO FOI PREENCHIDO CORRETAMENTE!!</a:t>
            </a:r>
          </a:p>
        </p:txBody>
      </p:sp>
    </p:spTree>
    <p:extLst>
      <p:ext uri="{BB962C8B-B14F-4D97-AF65-F5344CB8AC3E}">
        <p14:creationId xmlns:p14="http://schemas.microsoft.com/office/powerpoint/2010/main" val="696204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ATENÇÃO LIDERANÇA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44" y="1231106"/>
            <a:ext cx="3143250" cy="3314700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pt-BR" dirty="0"/>
          </a:p>
          <a:p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22615" y="1231106"/>
            <a:ext cx="3847382" cy="331470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DENTRO DE TODAS AS DEMANDAS EXISTE O ARQUIVO </a:t>
            </a:r>
          </a:p>
          <a:p>
            <a:pPr algn="ctr"/>
            <a:r>
              <a:rPr lang="pt-BR" dirty="0"/>
              <a:t>“justificativa.txt”. NESSE ARQUIVO DEVEM SER DESCRITOS EM ATÉ 250 CARACTERES O MOTIVO DE ALGUMA FALHA NO PROCESSO.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ESTE ARQUIVO É DE RESPONSABILIDADE DA LIDERANÇA.</a:t>
            </a:r>
          </a:p>
        </p:txBody>
      </p:sp>
    </p:spTree>
    <p:extLst>
      <p:ext uri="{BB962C8B-B14F-4D97-AF65-F5344CB8AC3E}">
        <p14:creationId xmlns:p14="http://schemas.microsoft.com/office/powerpoint/2010/main" val="834365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Links importantes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380355" y="1071015"/>
            <a:ext cx="8389642" cy="3569996"/>
          </a:xfrm>
        </p:spPr>
        <p:txBody>
          <a:bodyPr/>
          <a:lstStyle/>
          <a:p>
            <a:r>
              <a:rPr lang="pt-BR" sz="1600" dirty="0"/>
              <a:t>SVN Gerador:</a:t>
            </a:r>
          </a:p>
          <a:p>
            <a:pPr lvl="1"/>
            <a:r>
              <a:rPr lang="pt-BR" sz="900" dirty="0"/>
              <a:t>http://10.20.136.198:2402/svn/GVT.FabricaDeDesenvolvimento/trunk/Produtos/GVT - OSS/05_Codigos/GeradorEstruturaProcesso</a:t>
            </a:r>
          </a:p>
          <a:p>
            <a:endParaRPr lang="pt-BR" sz="1100" dirty="0"/>
          </a:p>
          <a:p>
            <a:r>
              <a:rPr lang="pt-BR" sz="1600" dirty="0"/>
              <a:t>SVN Documentos OSS:</a:t>
            </a:r>
            <a:endParaRPr lang="pt-BR" sz="1400" dirty="0"/>
          </a:p>
          <a:p>
            <a:pPr lvl="1"/>
            <a:r>
              <a:rPr lang="pt-BR" sz="900" dirty="0"/>
              <a:t>http://10.20.136.198:2402/svn/GVT.FabricaDeDesenvolvimento/trunk/Produtos/GVT - OSS/Artefatos</a:t>
            </a:r>
          </a:p>
        </p:txBody>
      </p:sp>
    </p:spTree>
    <p:extLst>
      <p:ext uri="{BB962C8B-B14F-4D97-AF65-F5344CB8AC3E}">
        <p14:creationId xmlns:p14="http://schemas.microsoft.com/office/powerpoint/2010/main" val="3477434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380355" y="1071015"/>
            <a:ext cx="4391622" cy="3634336"/>
          </a:xfrm>
        </p:spPr>
        <p:txBody>
          <a:bodyPr/>
          <a:lstStyle/>
          <a:p>
            <a:pPr algn="ctr"/>
            <a:r>
              <a:rPr lang="pt-BR" dirty="0"/>
              <a:t>PERGUNTAS</a:t>
            </a:r>
          </a:p>
          <a:p>
            <a:r>
              <a:rPr lang="pt-BR" sz="1800" dirty="0"/>
              <a:t>1 .Quem deve me dar acesso ao SVN?</a:t>
            </a:r>
          </a:p>
          <a:p>
            <a:r>
              <a:rPr lang="pt-BR" sz="1800" dirty="0"/>
              <a:t>2. Quem deve criar pastas para as releases ou demandas? </a:t>
            </a:r>
          </a:p>
          <a:p>
            <a:r>
              <a:rPr lang="pt-BR" sz="1800" dirty="0"/>
              <a:t>3. De quem é a responsabilidade de mantér os documentos atualizados?</a:t>
            </a:r>
          </a:p>
          <a:p>
            <a:r>
              <a:rPr lang="pt-BR" sz="1800" dirty="0"/>
              <a:t>4. Quem deve preencher o Justificativa.txt?</a:t>
            </a:r>
          </a:p>
          <a:p>
            <a:pPr algn="ctr"/>
            <a:endParaRPr lang="pt-BR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 algn="ctr"/>
            <a:r>
              <a:rPr lang="pt-BR" dirty="0"/>
              <a:t>RESPOSTAS</a:t>
            </a:r>
          </a:p>
          <a:p>
            <a:pPr marL="457200" indent="-457200" algn="ctr">
              <a:buAutoNum type="arabicPeriod"/>
            </a:pPr>
            <a:r>
              <a:rPr lang="pt-BR" dirty="0"/>
              <a:t>Líderes da torre de OSS.</a:t>
            </a:r>
          </a:p>
          <a:p>
            <a:pPr marL="457200" indent="-457200" algn="ctr">
              <a:buAutoNum type="arabicPeriod"/>
            </a:pPr>
            <a:r>
              <a:rPr lang="pt-BR" dirty="0"/>
              <a:t>Desenvolvedor da demanda.</a:t>
            </a:r>
          </a:p>
          <a:p>
            <a:pPr marL="457200" indent="-457200" algn="ctr">
              <a:buAutoNum type="arabicPeriod"/>
            </a:pPr>
            <a:r>
              <a:rPr lang="pt-BR" dirty="0"/>
              <a:t>Todos.</a:t>
            </a:r>
          </a:p>
          <a:p>
            <a:pPr marL="457200" indent="-457200" algn="ctr">
              <a:buAutoNum type="arabicPeriod"/>
            </a:pPr>
            <a:r>
              <a:rPr lang="pt-BR" dirty="0"/>
              <a:t>Liderança ou Desenvolvedor, após alinhamento com a liderança.</a:t>
            </a:r>
          </a:p>
        </p:txBody>
      </p:sp>
    </p:spTree>
    <p:extLst>
      <p:ext uri="{BB962C8B-B14F-4D97-AF65-F5344CB8AC3E}">
        <p14:creationId xmlns:p14="http://schemas.microsoft.com/office/powerpoint/2010/main" val="3341225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Outras Dúvidas?</a:t>
            </a:r>
          </a:p>
        </p:txBody>
      </p:sp>
      <p:pic>
        <p:nvPicPr>
          <p:cNvPr id="7" name="Content Placeholder 4"/>
          <p:cNvPicPr>
            <a:picLocks noGrp="1" noChangeAspect="1"/>
          </p:cNvPicPr>
          <p:nvPr>
            <p:ph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825" y="1235869"/>
            <a:ext cx="3314700" cy="3305175"/>
          </a:xfrm>
        </p:spPr>
      </p:pic>
    </p:spTree>
    <p:extLst>
      <p:ext uri="{BB962C8B-B14F-4D97-AF65-F5344CB8AC3E}">
        <p14:creationId xmlns:p14="http://schemas.microsoft.com/office/powerpoint/2010/main" val="411477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CA" dirty="0" err="1"/>
              <a:t>Estrutura</a:t>
            </a:r>
            <a:r>
              <a:rPr lang="en-CA" dirty="0"/>
              <a:t> </a:t>
            </a:r>
            <a:r>
              <a:rPr lang="en-CA" dirty="0" err="1"/>
              <a:t>criada</a:t>
            </a:r>
            <a:r>
              <a:rPr lang="en-CA" dirty="0"/>
              <a:t> para </a:t>
            </a:r>
            <a:r>
              <a:rPr lang="en-CA" dirty="0" err="1"/>
              <a:t>armezar</a:t>
            </a:r>
            <a:r>
              <a:rPr lang="en-CA" dirty="0"/>
              <a:t> </a:t>
            </a:r>
            <a:r>
              <a:rPr lang="en-CA" dirty="0" err="1"/>
              <a:t>os</a:t>
            </a:r>
            <a:r>
              <a:rPr lang="en-CA" dirty="0"/>
              <a:t> </a:t>
            </a:r>
            <a:r>
              <a:rPr lang="en-CA" dirty="0" err="1"/>
              <a:t>entregáveis</a:t>
            </a:r>
            <a:r>
              <a:rPr lang="en-CA" dirty="0"/>
              <a:t> das </a:t>
            </a:r>
            <a:r>
              <a:rPr lang="en-CA" dirty="0" err="1"/>
              <a:t>demandas</a:t>
            </a:r>
            <a:r>
              <a:rPr lang="en-CA" dirty="0"/>
              <a:t>;</a:t>
            </a:r>
          </a:p>
          <a:p>
            <a:pPr marL="342900" indent="-342900">
              <a:buFontTx/>
              <a:buChar char="-"/>
            </a:pPr>
            <a:r>
              <a:rPr lang="en-CA" dirty="0" err="1"/>
              <a:t>Obrigatória</a:t>
            </a:r>
            <a:r>
              <a:rPr lang="en-CA" dirty="0"/>
              <a:t> para </a:t>
            </a:r>
            <a:r>
              <a:rPr lang="en-CA" dirty="0" err="1"/>
              <a:t>qualquer</a:t>
            </a:r>
            <a:r>
              <a:rPr lang="en-CA" dirty="0"/>
              <a:t> </a:t>
            </a:r>
            <a:r>
              <a:rPr lang="en-CA" dirty="0" err="1"/>
              <a:t>demanda</a:t>
            </a:r>
            <a:r>
              <a:rPr lang="en-CA" dirty="0"/>
              <a:t>;</a:t>
            </a:r>
          </a:p>
          <a:p>
            <a:pPr marL="342900" indent="-342900">
              <a:buFontTx/>
              <a:buChar char="-"/>
            </a:pPr>
            <a:r>
              <a:rPr lang="en-CA" dirty="0" err="1"/>
              <a:t>Qualquer</a:t>
            </a:r>
            <a:r>
              <a:rPr lang="en-CA" dirty="0"/>
              <a:t> </a:t>
            </a:r>
            <a:r>
              <a:rPr lang="en-CA" dirty="0" err="1"/>
              <a:t>impedimento</a:t>
            </a:r>
            <a:r>
              <a:rPr lang="en-CA" dirty="0"/>
              <a:t> </a:t>
            </a:r>
            <a:r>
              <a:rPr lang="en-CA" dirty="0" err="1"/>
              <a:t>na</a:t>
            </a:r>
            <a:r>
              <a:rPr lang="en-CA" dirty="0"/>
              <a:t> </a:t>
            </a:r>
            <a:r>
              <a:rPr lang="en-CA" dirty="0" err="1"/>
              <a:t>criação</a:t>
            </a:r>
            <a:r>
              <a:rPr lang="en-CA" dirty="0"/>
              <a:t> </a:t>
            </a:r>
            <a:r>
              <a:rPr lang="en-CA" dirty="0" err="1"/>
              <a:t>deve</a:t>
            </a:r>
            <a:r>
              <a:rPr lang="en-CA" dirty="0"/>
              <a:t> </a:t>
            </a:r>
            <a:r>
              <a:rPr lang="en-CA" dirty="0" err="1"/>
              <a:t>ser</a:t>
            </a:r>
            <a:r>
              <a:rPr lang="en-CA" dirty="0"/>
              <a:t> </a:t>
            </a:r>
            <a:r>
              <a:rPr lang="en-CA" dirty="0" err="1"/>
              <a:t>alinhada</a:t>
            </a:r>
            <a:r>
              <a:rPr lang="en-CA" dirty="0"/>
              <a:t> com a </a:t>
            </a:r>
            <a:r>
              <a:rPr lang="en-CA" dirty="0" err="1"/>
              <a:t>liderança</a:t>
            </a:r>
            <a:r>
              <a:rPr lang="en-CA" dirty="0"/>
              <a:t> do </a:t>
            </a:r>
            <a:r>
              <a:rPr lang="en-CA" dirty="0" err="1"/>
              <a:t>projeto</a:t>
            </a:r>
            <a:r>
              <a:rPr lang="en-CA" dirty="0"/>
              <a:t>.</a:t>
            </a:r>
          </a:p>
          <a:p>
            <a:pPr marL="342900" indent="-342900">
              <a:buFontTx/>
              <a:buChar char="-"/>
            </a:pPr>
            <a:r>
              <a:rPr lang="en-CA" dirty="0" err="1"/>
              <a:t>Todos</a:t>
            </a:r>
            <a:r>
              <a:rPr lang="en-CA" dirty="0"/>
              <a:t> </a:t>
            </a:r>
            <a:r>
              <a:rPr lang="en-CA" dirty="0" err="1"/>
              <a:t>os</a:t>
            </a:r>
            <a:r>
              <a:rPr lang="en-CA" dirty="0"/>
              <a:t> </a:t>
            </a:r>
            <a:r>
              <a:rPr lang="en-CA" dirty="0" err="1"/>
              <a:t>membros</a:t>
            </a:r>
            <a:r>
              <a:rPr lang="en-CA" dirty="0"/>
              <a:t> do time </a:t>
            </a:r>
            <a:r>
              <a:rPr lang="en-CA" dirty="0" err="1"/>
              <a:t>devem</a:t>
            </a:r>
            <a:r>
              <a:rPr lang="en-CA" dirty="0"/>
              <a:t> </a:t>
            </a:r>
            <a:r>
              <a:rPr lang="en-CA" dirty="0" err="1"/>
              <a:t>possuir</a:t>
            </a:r>
            <a:r>
              <a:rPr lang="en-CA" dirty="0"/>
              <a:t> </a:t>
            </a:r>
            <a:r>
              <a:rPr lang="en-CA" dirty="0" err="1"/>
              <a:t>acesso</a:t>
            </a:r>
            <a:r>
              <a:rPr lang="en-CA" dirty="0"/>
              <a:t>.</a:t>
            </a:r>
          </a:p>
          <a:p>
            <a:pPr marL="685846" lvl="1" indent="-342900">
              <a:buFontTx/>
              <a:buChar char="-"/>
            </a:pPr>
            <a:r>
              <a:rPr lang="en-CA" dirty="0" err="1"/>
              <a:t>Novos</a:t>
            </a:r>
            <a:r>
              <a:rPr lang="en-CA" dirty="0"/>
              <a:t> </a:t>
            </a:r>
            <a:r>
              <a:rPr lang="en-CA" dirty="0" err="1"/>
              <a:t>recursos</a:t>
            </a:r>
            <a:r>
              <a:rPr lang="en-CA" dirty="0"/>
              <a:t> </a:t>
            </a:r>
            <a:r>
              <a:rPr lang="en-CA" dirty="0" err="1"/>
              <a:t>devem</a:t>
            </a:r>
            <a:r>
              <a:rPr lang="en-CA" dirty="0"/>
              <a:t> </a:t>
            </a:r>
            <a:r>
              <a:rPr lang="en-CA" dirty="0" err="1"/>
              <a:t>solicitar</a:t>
            </a:r>
            <a:r>
              <a:rPr lang="en-CA" dirty="0"/>
              <a:t> o </a:t>
            </a:r>
            <a:r>
              <a:rPr lang="en-CA" dirty="0" err="1"/>
              <a:t>acesso</a:t>
            </a:r>
            <a:r>
              <a:rPr lang="en-CA" dirty="0"/>
              <a:t> à </a:t>
            </a:r>
            <a:r>
              <a:rPr lang="en-CA" dirty="0" err="1"/>
              <a:t>liderança</a:t>
            </a:r>
            <a:r>
              <a:rPr lang="en-CA" dirty="0"/>
              <a:t>, </a:t>
            </a:r>
            <a:r>
              <a:rPr lang="en-CA" dirty="0" err="1"/>
              <a:t>caso</a:t>
            </a:r>
            <a:r>
              <a:rPr lang="en-CA" dirty="0"/>
              <a:t> </a:t>
            </a:r>
            <a:r>
              <a:rPr lang="en-CA" dirty="0" err="1"/>
              <a:t>não</a:t>
            </a:r>
            <a:r>
              <a:rPr lang="en-CA" dirty="0"/>
              <a:t> o </a:t>
            </a:r>
            <a:r>
              <a:rPr lang="en-CA" dirty="0" err="1"/>
              <a:t>tenham</a:t>
            </a:r>
            <a:r>
              <a:rPr lang="en-CA" dirty="0"/>
              <a:t> </a:t>
            </a:r>
            <a:r>
              <a:rPr lang="en-CA" dirty="0" err="1"/>
              <a:t>recebido</a:t>
            </a:r>
            <a:r>
              <a:rPr lang="en-CA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 que é?</a:t>
            </a:r>
          </a:p>
        </p:txBody>
      </p:sp>
    </p:spTree>
    <p:extLst>
      <p:ext uri="{BB962C8B-B14F-4D97-AF65-F5344CB8AC3E}">
        <p14:creationId xmlns:p14="http://schemas.microsoft.com/office/powerpoint/2010/main" val="18933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Estrutura</a:t>
            </a:r>
            <a:r>
              <a:rPr lang="en-CA" dirty="0"/>
              <a:t> de pastas </a:t>
            </a:r>
            <a:r>
              <a:rPr lang="en-CA" dirty="0" err="1"/>
              <a:t>por</a:t>
            </a:r>
            <a:r>
              <a:rPr lang="en-CA" dirty="0"/>
              <a:t> </a:t>
            </a:r>
            <a:r>
              <a:rPr lang="en-CA" dirty="0" err="1"/>
              <a:t>projeto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380355" y="1071015"/>
            <a:ext cx="4674724" cy="3634336"/>
          </a:xfrm>
        </p:spPr>
        <p:txBody>
          <a:bodyPr/>
          <a:lstStyle/>
          <a:p>
            <a:r>
              <a:rPr lang="pt-BR" dirty="0"/>
              <a:t>Todos os projetos devem obedecer a estrutura ao lado:</a:t>
            </a:r>
          </a:p>
          <a:p>
            <a:pPr marL="342900" indent="-342900">
              <a:buFontTx/>
              <a:buChar char="-"/>
            </a:pPr>
            <a:r>
              <a:rPr lang="pt-BR" dirty="0"/>
              <a:t>A organização será de acordo com a release(Rollout_DD_MM_AAAA);</a:t>
            </a:r>
          </a:p>
          <a:p>
            <a:pPr marL="342900" indent="-342900">
              <a:buFontTx/>
              <a:buChar char="-"/>
            </a:pPr>
            <a:r>
              <a:rPr lang="pt-BR" dirty="0"/>
              <a:t>Dentro da relase existirá a lista dos projetos por código(ex. 1122, 1177...)</a:t>
            </a:r>
          </a:p>
          <a:p>
            <a:pPr marL="342900" indent="-342900">
              <a:buFontTx/>
              <a:buChar char="-"/>
            </a:pPr>
            <a:r>
              <a:rPr lang="pt-BR" dirty="0"/>
              <a:t>Dentro do projeto estará localizada a demanda(DEMOSS-XPTO);</a:t>
            </a:r>
          </a:p>
          <a:p>
            <a:pPr marL="342900" indent="-342900">
              <a:buFontTx/>
              <a:buChar char="-"/>
            </a:pPr>
            <a:r>
              <a:rPr lang="pt-BR" dirty="0"/>
              <a:t>Após 6 meses as releases serão migradas para a pasta “Rollouts Antigos”.</a:t>
            </a:r>
          </a:p>
          <a:p>
            <a:pPr marL="342900" indent="-342900">
              <a:buFontTx/>
              <a:buChar char="-"/>
            </a:pPr>
            <a:endParaRPr lang="pt-BR" dirty="0"/>
          </a:p>
          <a:p>
            <a:endParaRPr lang="pt-B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20"/>
          </p:nvPr>
        </p:nvPicPr>
        <p:blipFill>
          <a:blip r:embed="rId2"/>
          <a:stretch>
            <a:fillRect/>
          </a:stretch>
        </p:blipFill>
        <p:spPr>
          <a:xfrm>
            <a:off x="5558896" y="1069975"/>
            <a:ext cx="2423583" cy="363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915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Os códigos abaixo são dos projetos ativos em 26/01/2017: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Projetos Ativos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004400"/>
              </p:ext>
            </p:extLst>
          </p:nvPr>
        </p:nvGraphicFramePr>
        <p:xfrm>
          <a:off x="2276630" y="1388118"/>
          <a:ext cx="4597089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623">
                  <a:extLst>
                    <a:ext uri="{9D8B030D-6E8A-4147-A177-3AD203B41FA5}">
                      <a16:colId xmlns:a16="http://schemas.microsoft.com/office/drawing/2014/main" val="3646752332"/>
                    </a:ext>
                  </a:extLst>
                </a:gridCol>
                <a:gridCol w="2284466">
                  <a:extLst>
                    <a:ext uri="{9D8B030D-6E8A-4147-A177-3AD203B41FA5}">
                      <a16:colId xmlns:a16="http://schemas.microsoft.com/office/drawing/2014/main" val="3796979252"/>
                    </a:ext>
                  </a:extLst>
                </a:gridCol>
              </a:tblGrid>
              <a:tr h="240702">
                <a:tc>
                  <a:txBody>
                    <a:bodyPr/>
                    <a:lstStyle/>
                    <a:p>
                      <a:pPr lvl="0" algn="ctr"/>
                      <a:r>
                        <a:rPr lang="pt-BR" dirty="0"/>
                        <a:t>Projeto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BR" dirty="0"/>
                        <a:t>Código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0014749"/>
                  </a:ext>
                </a:extLst>
              </a:tr>
              <a:tr h="285704">
                <a:tc>
                  <a:txBody>
                    <a:bodyPr/>
                    <a:lstStyle/>
                    <a:p>
                      <a:pPr lvl="0" algn="ctr"/>
                      <a:r>
                        <a:rPr lang="pt-BR" dirty="0"/>
                        <a:t>Copper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BR" dirty="0"/>
                        <a:t>1161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0230218"/>
                  </a:ext>
                </a:extLst>
              </a:tr>
              <a:tr h="285704">
                <a:tc>
                  <a:txBody>
                    <a:bodyPr/>
                    <a:lstStyle/>
                    <a:p>
                      <a:pPr lvl="0" algn="ctr"/>
                      <a:r>
                        <a:rPr lang="pt-BR" dirty="0"/>
                        <a:t>Duplo Acesso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BR" dirty="0"/>
                        <a:t>1179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2503809"/>
                  </a:ext>
                </a:extLst>
              </a:tr>
              <a:tr h="285704">
                <a:tc>
                  <a:txBody>
                    <a:bodyPr/>
                    <a:lstStyle/>
                    <a:p>
                      <a:pPr lvl="0" algn="ctr"/>
                      <a:r>
                        <a:rPr lang="pt-BR" dirty="0"/>
                        <a:t>Open Platform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BR" dirty="0"/>
                        <a:t>1177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1031708"/>
                  </a:ext>
                </a:extLst>
              </a:tr>
              <a:tr h="285704">
                <a:tc>
                  <a:txBody>
                    <a:bodyPr/>
                    <a:lstStyle/>
                    <a:p>
                      <a:pPr lvl="0" algn="ctr"/>
                      <a:r>
                        <a:rPr lang="pt-BR" dirty="0"/>
                        <a:t>Catarina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BR" dirty="0"/>
                        <a:t>1155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7889687"/>
                  </a:ext>
                </a:extLst>
              </a:tr>
              <a:tr h="285704">
                <a:tc>
                  <a:txBody>
                    <a:bodyPr/>
                    <a:lstStyle/>
                    <a:p>
                      <a:pPr lvl="0" algn="ctr"/>
                      <a:r>
                        <a:rPr lang="pt-BR" dirty="0"/>
                        <a:t>Captive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BR" dirty="0"/>
                        <a:t>1180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9357370"/>
                  </a:ext>
                </a:extLst>
              </a:tr>
              <a:tr h="285704">
                <a:tc>
                  <a:txBody>
                    <a:bodyPr/>
                    <a:lstStyle/>
                    <a:p>
                      <a:pPr lvl="0" algn="ctr"/>
                      <a:r>
                        <a:rPr lang="pt-BR" dirty="0"/>
                        <a:t>ACS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BR" dirty="0"/>
                        <a:t>1227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288802"/>
                  </a:ext>
                </a:extLst>
              </a:tr>
              <a:tr h="285704">
                <a:tc>
                  <a:txBody>
                    <a:bodyPr/>
                    <a:lstStyle/>
                    <a:p>
                      <a:pPr lvl="0" algn="ctr"/>
                      <a:r>
                        <a:rPr lang="pt-BR" dirty="0"/>
                        <a:t>Eva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BR" dirty="0"/>
                        <a:t>1176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6625146"/>
                  </a:ext>
                </a:extLst>
              </a:tr>
              <a:tr h="285704">
                <a:tc>
                  <a:txBody>
                    <a:bodyPr/>
                    <a:lstStyle/>
                    <a:p>
                      <a:pPr lvl="0" algn="ctr"/>
                      <a:r>
                        <a:rPr lang="pt-BR" dirty="0"/>
                        <a:t>Portabilidade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BR" dirty="0"/>
                        <a:t>1100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9665598"/>
                  </a:ext>
                </a:extLst>
              </a:tr>
              <a:tr h="468875">
                <a:tc>
                  <a:txBody>
                    <a:bodyPr/>
                    <a:lstStyle/>
                    <a:p>
                      <a:pPr lvl="0" algn="ctr"/>
                      <a:r>
                        <a:rPr lang="pt-BR" dirty="0"/>
                        <a:t>Pequenos</a:t>
                      </a:r>
                      <a:r>
                        <a:rPr lang="pt-BR" baseline="0" dirty="0"/>
                        <a:t> Projetos(PP)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Depende</a:t>
                      </a:r>
                      <a:r>
                        <a:rPr lang="pt-BR" sz="1200" baseline="0" dirty="0"/>
                        <a:t> da demanda, deve ser verificado junto ao projetos.</a:t>
                      </a:r>
                      <a:endParaRPr lang="pt-B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8744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5536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Gerador</a:t>
            </a:r>
            <a:r>
              <a:rPr lang="en-GB" dirty="0"/>
              <a:t> de </a:t>
            </a:r>
            <a:r>
              <a:rPr lang="en-GB" dirty="0" err="1"/>
              <a:t>estrutura</a:t>
            </a:r>
            <a:r>
              <a:rPr lang="en-GB" dirty="0"/>
              <a:t> da </a:t>
            </a:r>
            <a:r>
              <a:rPr lang="en-GB" dirty="0" err="1"/>
              <a:t>demanda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2676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Arquivos do Gerador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pt-BR" dirty="0"/>
              <a:t>O gerador é composto de dois componentes: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BAT que automatiza a geração da estrutura;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Pasta com os templates que serão copiados para a nova estrutura;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Esses dois componentes devem estar na mesma pasta.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20"/>
          </p:nvPr>
        </p:nvPicPr>
        <p:blipFill>
          <a:blip r:embed="rId2"/>
          <a:stretch>
            <a:fillRect/>
          </a:stretch>
        </p:blipFill>
        <p:spPr>
          <a:xfrm>
            <a:off x="4772025" y="1695842"/>
            <a:ext cx="3997325" cy="238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472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Gerando a estrutura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380355" y="1071015"/>
            <a:ext cx="5985939" cy="1404766"/>
          </a:xfrm>
        </p:spPr>
        <p:txBody>
          <a:bodyPr/>
          <a:lstStyle/>
          <a:p>
            <a:r>
              <a:rPr lang="pt-BR" sz="1800" dirty="0"/>
              <a:t>Passo 1: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/>
              <a:t>Executar o BAT</a:t>
            </a:r>
          </a:p>
          <a:p>
            <a:pPr marL="685846" lvl="1" indent="-342900">
              <a:buFont typeface="Arial" panose="020B0604020202020204" pitchFamily="34" charset="0"/>
              <a:buChar char="•"/>
            </a:pPr>
            <a:r>
              <a:rPr lang="pt-BR" sz="1400" dirty="0"/>
              <a:t>Preencher Projeto;</a:t>
            </a:r>
          </a:p>
          <a:p>
            <a:pPr marL="685846" lvl="1" indent="-342900">
              <a:buFont typeface="Arial" panose="020B0604020202020204" pitchFamily="34" charset="0"/>
              <a:buChar char="•"/>
            </a:pPr>
            <a:r>
              <a:rPr lang="pt-BR" sz="1400" dirty="0"/>
              <a:t>Preencher Demanda(DEMOSS-XXXX);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20"/>
          </p:nvPr>
        </p:nvPicPr>
        <p:blipFill>
          <a:blip r:embed="rId2"/>
          <a:stretch>
            <a:fillRect/>
          </a:stretch>
        </p:blipFill>
        <p:spPr>
          <a:xfrm>
            <a:off x="380354" y="2183164"/>
            <a:ext cx="5002529" cy="262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98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gerada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380355" y="1071015"/>
            <a:ext cx="3242739" cy="1404766"/>
          </a:xfrm>
        </p:spPr>
        <p:txBody>
          <a:bodyPr/>
          <a:lstStyle/>
          <a:p>
            <a:r>
              <a:rPr lang="pt-BR" sz="1800" dirty="0"/>
              <a:t>Passo 2: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/>
              <a:t>Pegar estrutura gerada;</a:t>
            </a:r>
          </a:p>
          <a:p>
            <a:endParaRPr lang="pt-BR" sz="1800" dirty="0"/>
          </a:p>
          <a:p>
            <a:r>
              <a:rPr lang="pt-BR" sz="1800" dirty="0"/>
              <a:t>Passo 3: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/>
              <a:t>Salvar a estrutura no SVN do projeto;</a:t>
            </a:r>
          </a:p>
          <a:p>
            <a:endParaRPr lang="pt-BR" sz="1800" dirty="0"/>
          </a:p>
          <a:p>
            <a:endParaRPr lang="pt-BR" sz="1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20"/>
          </p:nvPr>
        </p:nvPicPr>
        <p:blipFill>
          <a:blip r:embed="rId2"/>
          <a:stretch>
            <a:fillRect/>
          </a:stretch>
        </p:blipFill>
        <p:spPr>
          <a:xfrm>
            <a:off x="3692107" y="1261025"/>
            <a:ext cx="5077244" cy="302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431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Pastas Geradas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306314627"/>
              </p:ext>
            </p:extLst>
          </p:nvPr>
        </p:nvGraphicFramePr>
        <p:xfrm>
          <a:off x="380354" y="1002552"/>
          <a:ext cx="8461720" cy="3596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36967">
                  <a:extLst>
                    <a:ext uri="{9D8B030D-6E8A-4147-A177-3AD203B41FA5}">
                      <a16:colId xmlns:a16="http://schemas.microsoft.com/office/drawing/2014/main" val="2845293752"/>
                    </a:ext>
                  </a:extLst>
                </a:gridCol>
                <a:gridCol w="6124753">
                  <a:extLst>
                    <a:ext uri="{9D8B030D-6E8A-4147-A177-3AD203B41FA5}">
                      <a16:colId xmlns:a16="http://schemas.microsoft.com/office/drawing/2014/main" val="204100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Pasta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Objetivo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122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/>
                        <a:t>00</a:t>
                      </a:r>
                      <a:r>
                        <a:rPr lang="pt-BR" sz="1200" baseline="0" dirty="0"/>
                        <a:t> – AM 125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- Armazenar o documento de estimativa. Se o arquiteto for Accenture, ele deverá enviar o documento preenchido.</a:t>
                      </a:r>
                      <a:r>
                        <a:rPr lang="pt-BR" sz="1200" baseline="0" dirty="0"/>
                        <a:t> Caso contrário, a fábrica deve preencher o documento.</a:t>
                      </a:r>
                      <a:endParaRPr lang="pt-B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6628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/>
                        <a:t>01 – Entry</a:t>
                      </a:r>
                      <a:r>
                        <a:rPr lang="pt-BR" sz="1200" baseline="0" dirty="0"/>
                        <a:t> Criteria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- Armazenar o documento de Entry Criteria</a:t>
                      </a:r>
                      <a:r>
                        <a:rPr lang="pt-BR" sz="1200" baseline="0" dirty="0"/>
                        <a:t> do ITS recebido.</a:t>
                      </a:r>
                      <a:endParaRPr lang="pt-B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0154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/>
                        <a:t>02</a:t>
                      </a:r>
                      <a:r>
                        <a:rPr lang="pt-BR" sz="1200" baseline="0" dirty="0"/>
                        <a:t> – PTMON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- Armazenar as evidências de</a:t>
                      </a:r>
                      <a:r>
                        <a:rPr lang="pt-BR" sz="1200" baseline="0" dirty="0"/>
                        <a:t> testes geradas a partir das demandas.</a:t>
                      </a:r>
                      <a:endParaRPr lang="pt-B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306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/>
                        <a:t>03 – Peer 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- Armazenar o documento de revisão</a:t>
                      </a:r>
                      <a:r>
                        <a:rPr lang="pt-BR" sz="1200" baseline="0" dirty="0"/>
                        <a:t> de código;</a:t>
                      </a:r>
                      <a:endParaRPr lang="pt-B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79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/>
                        <a:t>04 – Exit Criteria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- Armazenar o documento de exit criteria, preenchido antes de enviar a demanda para validação do arquiteto.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1057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/>
                        <a:t>05 –</a:t>
                      </a:r>
                      <a:r>
                        <a:rPr lang="pt-BR" sz="1200" baseline="0" dirty="0"/>
                        <a:t> Documentação de Entrada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- Armazenar</a:t>
                      </a:r>
                      <a:r>
                        <a:rPr lang="pt-BR" sz="1200" baseline="0" dirty="0"/>
                        <a:t> a cópia do ITS e Funcional.</a:t>
                      </a:r>
                      <a:endParaRPr lang="pt-B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6475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/>
                        <a:t>06 – Matriz de Rastreabilidade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- Armazenar a </a:t>
                      </a:r>
                      <a:r>
                        <a:rPr lang="pt-BR" sz="1200" baseline="0" dirty="0"/>
                        <a:t>Matriz de rastreabilidade, preenchida antes de enviar a demanda para validação do arquiteto.</a:t>
                      </a:r>
                      <a:endParaRPr lang="pt-B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8009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/>
                        <a:t>07 - Emails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- Armazenar e-mail</a:t>
                      </a:r>
                      <a:r>
                        <a:rPr lang="pt-BR" sz="1200" baseline="0" dirty="0"/>
                        <a:t> importantes de alinhamentos ou documentações.</a:t>
                      </a:r>
                      <a:endParaRPr lang="pt-B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311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2479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da7249ff9137735267271cf6681d731abd3c386"/>
  <p:tag name="ISPRING_RESOURCE_PATHS_HASH_PRESENTER" val="82532151e9c97188e16f22f45bdf5aa2725d346"/>
</p:tagLst>
</file>

<file path=ppt/theme/theme1.xml><?xml version="1.0" encoding="utf-8"?>
<a:theme xmlns:a="http://schemas.openxmlformats.org/drawingml/2006/main" name="Accenture_WheatPoppy_16-9_v.1">
  <a:themeElements>
    <a:clrScheme name="Accenture">
      <a:dk1>
        <a:srgbClr val="000000"/>
      </a:dk1>
      <a:lt1>
        <a:srgbClr val="FFFFFF"/>
      </a:lt1>
      <a:dk2>
        <a:srgbClr val="666666"/>
      </a:dk2>
      <a:lt2>
        <a:srgbClr val="778888"/>
      </a:lt2>
      <a:accent1>
        <a:srgbClr val="FF0000"/>
      </a:accent1>
      <a:accent2>
        <a:srgbClr val="00BBEE"/>
      </a:accent2>
      <a:accent3>
        <a:srgbClr val="FF9900"/>
      </a:accent3>
      <a:accent4>
        <a:srgbClr val="002266"/>
      </a:accent4>
      <a:accent5>
        <a:srgbClr val="359B4C"/>
      </a:accent5>
      <a:accent6>
        <a:srgbClr val="FF0000"/>
      </a:accent6>
      <a:hlink>
        <a:srgbClr val="666666"/>
      </a:hlink>
      <a:folHlink>
        <a:srgbClr val="77888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AD90639-B254-466C-979D-29C9CEA3C6FA}" vid="{90C74CDF-D750-45A0-AA05-1E4B711FAB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Accenture_WheatPoppy_16-9</Template>
  <TotalTime>0</TotalTime>
  <Words>580</Words>
  <Application>Microsoft Office PowerPoint</Application>
  <PresentationFormat>On-screen Show (16:9)</PresentationFormat>
  <Paragraphs>99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Accenture_WheatPoppy_16-9_v.1</vt:lpstr>
      <vt:lpstr>Estrutura de Processos de Demanda</vt:lpstr>
      <vt:lpstr>O que é?</vt:lpstr>
      <vt:lpstr>Estrutura de pastas por projeto</vt:lpstr>
      <vt:lpstr>Projetos Ativos</vt:lpstr>
      <vt:lpstr>Gerador de estrutura da demanda</vt:lpstr>
      <vt:lpstr>Arquivos do Gerador</vt:lpstr>
      <vt:lpstr>Gerando a estrutura </vt:lpstr>
      <vt:lpstr>Estrutura gerada</vt:lpstr>
      <vt:lpstr>Pastas Geradas</vt:lpstr>
      <vt:lpstr>ATENÇÃO</vt:lpstr>
      <vt:lpstr>ATENÇÃO LIDERANÇA</vt:lpstr>
      <vt:lpstr>Links importantes</vt:lpstr>
      <vt:lpstr>FAQ</vt:lpstr>
      <vt:lpstr>Outras Dúvidas?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2017-01-19T17:57:19Z</dcterms:created>
  <dcterms:modified xsi:type="dcterms:W3CDTF">2017-01-30T14:00:25Z</dcterms:modified>
</cp:coreProperties>
</file>