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3" r:id="rId4"/>
    <p:sldId id="257" r:id="rId5"/>
    <p:sldId id="258" r:id="rId6"/>
    <p:sldId id="259" r:id="rId7"/>
    <p:sldId id="260" r:id="rId8"/>
    <p:sldId id="261" r:id="rId9"/>
    <p:sldId id="262" r:id="rId10"/>
    <p:sldId id="264" r:id="rId11"/>
    <p:sldId id="267" r:id="rId12"/>
    <p:sldId id="265" r:id="rId1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4" d="100"/>
          <a:sy n="114" d="100"/>
        </p:scale>
        <p:origin x="-22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63295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60422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31289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288751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83364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196797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239639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225912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308496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253923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3BB23C9-39C1-2B4B-8814-4EFAFDB68C3C}" type="datetimeFigureOut">
              <a:rPr kumimoji="1" lang="zh-CN" altLang="en-US" smtClean="0"/>
              <a:t>13-11-5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906268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B23C9-39C1-2B4B-8814-4EFAFDB68C3C}" type="datetimeFigureOut">
              <a:rPr kumimoji="1" lang="zh-CN" altLang="en-US" smtClean="0"/>
              <a:t>13-11-5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E91DB-A333-2D44-A546-8F965EFD9A8D}" type="slidenum">
              <a:rPr kumimoji="1" lang="zh-CN" altLang="en-US" smtClean="0"/>
              <a:t>‹#›</a:t>
            </a:fld>
            <a:endParaRPr kumimoji="1" lang="zh-CN" altLang="en-US"/>
          </a:p>
        </p:txBody>
      </p:sp>
    </p:spTree>
    <p:extLst>
      <p:ext uri="{BB962C8B-B14F-4D97-AF65-F5344CB8AC3E}">
        <p14:creationId xmlns:p14="http://schemas.microsoft.com/office/powerpoint/2010/main" val="364735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incubator.apache.org/docs/latest/tun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6000" dirty="0" smtClean="0">
                <a:latin typeface="微软雅黑"/>
                <a:ea typeface="微软雅黑"/>
                <a:cs typeface="微软雅黑"/>
              </a:rPr>
              <a:t>Spark	</a:t>
            </a:r>
            <a:r>
              <a:rPr kumimoji="1" lang="zh-CN" altLang="en-US" sz="6000" dirty="0" smtClean="0">
                <a:latin typeface="微软雅黑"/>
                <a:ea typeface="微软雅黑"/>
                <a:cs typeface="微软雅黑"/>
              </a:rPr>
              <a:t>介绍</a:t>
            </a:r>
            <a:r>
              <a:rPr kumimoji="1" lang="en-US" altLang="zh-CN" sz="6000" dirty="0" smtClean="0">
                <a:latin typeface="微软雅黑"/>
                <a:ea typeface="微软雅黑"/>
                <a:cs typeface="微软雅黑"/>
              </a:rPr>
              <a:t>	</a:t>
            </a:r>
            <a:endParaRPr kumimoji="1" lang="zh-CN" altLang="en-US" sz="6000" dirty="0">
              <a:latin typeface="微软雅黑"/>
              <a:ea typeface="微软雅黑"/>
              <a:cs typeface="微软雅黑"/>
            </a:endParaRPr>
          </a:p>
        </p:txBody>
      </p:sp>
    </p:spTree>
    <p:extLst>
      <p:ext uri="{BB962C8B-B14F-4D97-AF65-F5344CB8AC3E}">
        <p14:creationId xmlns:p14="http://schemas.microsoft.com/office/powerpoint/2010/main" val="15466613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Fault Tolerance</a:t>
            </a:r>
            <a:endParaRPr kumimoji="1" lang="zh-CN" altLang="en-US" dirty="0"/>
          </a:p>
        </p:txBody>
      </p:sp>
      <p:sp>
        <p:nvSpPr>
          <p:cNvPr id="4" name="圆角矩形 3"/>
          <p:cNvSpPr/>
          <p:nvPr/>
        </p:nvSpPr>
        <p:spPr>
          <a:xfrm>
            <a:off x="735307" y="4990675"/>
            <a:ext cx="2150219" cy="8911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800" b="1" dirty="0" smtClean="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rPr>
              <a:t>HadoopRDD</a:t>
            </a:r>
          </a:p>
          <a:p>
            <a:pPr algn="ctr"/>
            <a:r>
              <a:rPr kumimoji="1" lang="en-US" altLang="zh-CN" b="1" dirty="0" smtClean="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rPr>
              <a:t>Path=hdfs://</a:t>
            </a:r>
            <a:endParaRPr kumimoji="1" lang="zh-CN" altLang="en-US" b="1" dirty="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endParaRPr>
          </a:p>
        </p:txBody>
      </p:sp>
      <p:sp>
        <p:nvSpPr>
          <p:cNvPr id="5" name="圆角矩形 4"/>
          <p:cNvSpPr/>
          <p:nvPr/>
        </p:nvSpPr>
        <p:spPr>
          <a:xfrm>
            <a:off x="3383298" y="4990675"/>
            <a:ext cx="2150219" cy="8911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800" b="1" dirty="0" err="1" smtClean="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rPr>
              <a:t>FilteredRDD</a:t>
            </a:r>
            <a:endParaRPr kumimoji="1" lang="en-US" altLang="zh-CN" sz="2800" b="1" dirty="0" smtClean="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endParaRPr>
          </a:p>
          <a:p>
            <a:pPr algn="ctr"/>
            <a:r>
              <a:rPr kumimoji="1" lang="en-US" altLang="zh-CN" b="1" dirty="0" smtClean="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rPr>
              <a:t>Contains()</a:t>
            </a:r>
            <a:endParaRPr kumimoji="1" lang="zh-CN" altLang="en-US" b="1" dirty="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endParaRPr>
          </a:p>
        </p:txBody>
      </p:sp>
      <p:sp>
        <p:nvSpPr>
          <p:cNvPr id="6" name="圆角矩形 5"/>
          <p:cNvSpPr/>
          <p:nvPr/>
        </p:nvSpPr>
        <p:spPr>
          <a:xfrm>
            <a:off x="6083002" y="4990675"/>
            <a:ext cx="2358323" cy="8911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800" b="1" dirty="0" err="1" smtClean="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rPr>
              <a:t>MappedRDD</a:t>
            </a:r>
            <a:endParaRPr kumimoji="1" lang="en-US" altLang="zh-CN" sz="2800" b="1" dirty="0" smtClean="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endParaRPr>
          </a:p>
          <a:p>
            <a:pPr algn="ctr"/>
            <a:r>
              <a:rPr kumimoji="1" lang="en-US" altLang="zh-CN" b="1" dirty="0" smtClean="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rPr>
              <a:t>Split()</a:t>
            </a:r>
            <a:endParaRPr kumimoji="1" lang="zh-CN" altLang="en-US" b="1" dirty="0">
              <a:ln w="12700">
                <a:solidFill>
                  <a:schemeClr val="tx1"/>
                </a:solidFill>
                <a:prstDash val="solid"/>
              </a:ln>
              <a:solidFill>
                <a:schemeClr val="tx1"/>
              </a:solidFill>
              <a:effectLst>
                <a:outerShdw blurRad="41275" dist="20320" dir="1800000" algn="tl" rotWithShape="0">
                  <a:srgbClr val="000000">
                    <a:alpha val="40000"/>
                  </a:srgbClr>
                </a:outerShdw>
              </a:effectLst>
              <a:ea typeface="微软雅黑"/>
            </a:endParaRPr>
          </a:p>
        </p:txBody>
      </p:sp>
      <p:cxnSp>
        <p:nvCxnSpPr>
          <p:cNvPr id="8" name="直线箭头连接符 7"/>
          <p:cNvCxnSpPr>
            <a:stCxn id="6" idx="1"/>
            <a:endCxn id="5" idx="3"/>
          </p:cNvCxnSpPr>
          <p:nvPr/>
        </p:nvCxnSpPr>
        <p:spPr>
          <a:xfrm flipH="1">
            <a:off x="5533517" y="5436271"/>
            <a:ext cx="5494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线箭头连接符 8"/>
          <p:cNvCxnSpPr/>
          <p:nvPr/>
        </p:nvCxnSpPr>
        <p:spPr>
          <a:xfrm flipH="1">
            <a:off x="2833813" y="5432713"/>
            <a:ext cx="5494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735307" y="1417638"/>
            <a:ext cx="7706018" cy="1569660"/>
          </a:xfrm>
          <a:prstGeom prst="rect">
            <a:avLst/>
          </a:prstGeom>
          <a:noFill/>
        </p:spPr>
        <p:txBody>
          <a:bodyPr wrap="square" rtlCol="0">
            <a:spAutoFit/>
          </a:bodyPr>
          <a:lstStyle/>
          <a:p>
            <a:r>
              <a:rPr kumimoji="1" lang="en-US" altLang="zh-CN" sz="3200" dirty="0" smtClean="0"/>
              <a:t>RDD track the series of transformations used to build them ( the lineage) to </a:t>
            </a:r>
            <a:r>
              <a:rPr kumimoji="1" lang="en-US" altLang="zh-CN" sz="3200" dirty="0" err="1" smtClean="0"/>
              <a:t>recompute</a:t>
            </a:r>
            <a:r>
              <a:rPr kumimoji="1" lang="en-US" altLang="zh-CN" sz="3200" dirty="0" smtClean="0"/>
              <a:t> lost data.</a:t>
            </a:r>
          </a:p>
        </p:txBody>
      </p:sp>
      <p:sp>
        <p:nvSpPr>
          <p:cNvPr id="11" name="文本框 10"/>
          <p:cNvSpPr txBox="1"/>
          <p:nvPr/>
        </p:nvSpPr>
        <p:spPr>
          <a:xfrm>
            <a:off x="932271" y="3230571"/>
            <a:ext cx="7509054" cy="369332"/>
          </a:xfrm>
          <a:prstGeom prst="rect">
            <a:avLst/>
          </a:prstGeom>
          <a:noFill/>
        </p:spPr>
        <p:txBody>
          <a:bodyPr wrap="square" rtlCol="0">
            <a:spAutoFit/>
          </a:bodyPr>
          <a:lstStyle/>
          <a:p>
            <a:r>
              <a:rPr kumimoji="1" lang="en-US" altLang="zh-CN" dirty="0" err="1"/>
              <a:t>v</a:t>
            </a:r>
            <a:r>
              <a:rPr kumimoji="1" lang="en-US" altLang="zh-CN" dirty="0" err="1" smtClean="0"/>
              <a:t>al</a:t>
            </a:r>
            <a:r>
              <a:rPr kumimoji="1" lang="en-US" altLang="zh-CN" dirty="0" smtClean="0"/>
              <a:t> message=</a:t>
            </a:r>
            <a:r>
              <a:rPr kumimoji="1" lang="en-US" altLang="zh-CN" dirty="0" err="1" smtClean="0"/>
              <a:t>sc.textFile</a:t>
            </a:r>
            <a:r>
              <a:rPr kumimoji="1" lang="en-US" altLang="zh-CN" dirty="0" smtClean="0"/>
              <a:t>().filter(_.contains(“error”)).map(_.split(“ “)(2))</a:t>
            </a:r>
            <a:endParaRPr kumimoji="1" lang="zh-CN" altLang="en-US" dirty="0"/>
          </a:p>
        </p:txBody>
      </p:sp>
    </p:spTree>
    <p:extLst>
      <p:ext uri="{BB962C8B-B14F-4D97-AF65-F5344CB8AC3E}">
        <p14:creationId xmlns:p14="http://schemas.microsoft.com/office/powerpoint/2010/main" val="7125769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arleys.co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630"/>
            <a:ext cx="9144000" cy="6680856"/>
          </a:xfrm>
          <a:prstGeom prst="rect">
            <a:avLst/>
          </a:prstGeom>
        </p:spPr>
      </p:pic>
    </p:spTree>
    <p:extLst>
      <p:ext uri="{BB962C8B-B14F-4D97-AF65-F5344CB8AC3E}">
        <p14:creationId xmlns:p14="http://schemas.microsoft.com/office/powerpoint/2010/main" val="21546439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18829" y="2743665"/>
            <a:ext cx="3731827" cy="2354463"/>
          </a:xfrm>
        </p:spPr>
        <p:txBody>
          <a:bodyPr/>
          <a:lstStyle/>
          <a:p>
            <a:pPr marL="457200" lvl="1" indent="0">
              <a:buNone/>
            </a:pPr>
            <a:r>
              <a:rPr kumimoji="1" lang="en-US" altLang="zh-CN" dirty="0" smtClean="0"/>
              <a:t>Demo &amp; QA</a:t>
            </a:r>
            <a:endParaRPr kumimoji="1" lang="zh-CN" altLang="en-US" dirty="0"/>
          </a:p>
        </p:txBody>
      </p:sp>
    </p:spTree>
    <p:extLst>
      <p:ext uri="{BB962C8B-B14F-4D97-AF65-F5344CB8AC3E}">
        <p14:creationId xmlns:p14="http://schemas.microsoft.com/office/powerpoint/2010/main" val="5772446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Parleys.co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08" b="201"/>
          <a:stretch/>
        </p:blipFill>
        <p:spPr>
          <a:xfrm>
            <a:off x="457200" y="222798"/>
            <a:ext cx="8229600" cy="6416582"/>
          </a:xfrm>
        </p:spPr>
      </p:pic>
    </p:spTree>
    <p:extLst>
      <p:ext uri="{BB962C8B-B14F-4D97-AF65-F5344CB8AC3E}">
        <p14:creationId xmlns:p14="http://schemas.microsoft.com/office/powerpoint/2010/main" val="38455176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Components</a:t>
            </a:r>
            <a:endParaRPr kumimoji="1" lang="zh-CN" altLang="en-US" dirty="0"/>
          </a:p>
        </p:txBody>
      </p:sp>
      <p:sp>
        <p:nvSpPr>
          <p:cNvPr id="4" name="圆角矩形 3"/>
          <p:cNvSpPr/>
          <p:nvPr/>
        </p:nvSpPr>
        <p:spPr>
          <a:xfrm>
            <a:off x="3375731" y="1406497"/>
            <a:ext cx="3843656" cy="1180829"/>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kumimoji="1" lang="en-US" altLang="zh-CN"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Appliction</a:t>
            </a:r>
            <a:r>
              <a:rPr kumimoji="1" lang="en-US" altLang="zh-C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r>
              <a:rPr kumimoji="1" lang="en-US" altLang="zh-CN"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Scala</a:t>
            </a:r>
            <a:r>
              <a:rPr kumimoji="1" lang="en-US" altLang="zh-C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/Java/Python</a:t>
            </a:r>
            <a:endParaRPr kumimoji="1"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圆角矩形 4"/>
          <p:cNvSpPr/>
          <p:nvPr/>
        </p:nvSpPr>
        <p:spPr>
          <a:xfrm>
            <a:off x="3776808" y="2016322"/>
            <a:ext cx="1526321" cy="4344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smtClean="0"/>
              <a:t>SparkContext</a:t>
            </a:r>
            <a:endParaRPr kumimoji="1" lang="zh-CN" altLang="en-US" dirty="0"/>
          </a:p>
        </p:txBody>
      </p:sp>
      <p:sp>
        <p:nvSpPr>
          <p:cNvPr id="6" name="圆角矩形 5"/>
          <p:cNvSpPr/>
          <p:nvPr/>
        </p:nvSpPr>
        <p:spPr>
          <a:xfrm>
            <a:off x="2161360" y="3108030"/>
            <a:ext cx="1882833" cy="8132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smtClean="0"/>
              <a:t>Spark Master</a:t>
            </a:r>
            <a:endParaRPr kumimoji="1" lang="zh-CN" altLang="en-US" dirty="0"/>
          </a:p>
        </p:txBody>
      </p:sp>
      <p:sp>
        <p:nvSpPr>
          <p:cNvPr id="7" name="圆角矩形 6"/>
          <p:cNvSpPr/>
          <p:nvPr/>
        </p:nvSpPr>
        <p:spPr>
          <a:xfrm>
            <a:off x="676028" y="4437700"/>
            <a:ext cx="1882833" cy="8132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smtClean="0"/>
              <a:t>Spark Worker</a:t>
            </a:r>
            <a:endParaRPr kumimoji="1" lang="zh-CN" altLang="en-US" dirty="0"/>
          </a:p>
        </p:txBody>
      </p:sp>
      <p:sp>
        <p:nvSpPr>
          <p:cNvPr id="8" name="圆角矩形 7"/>
          <p:cNvSpPr/>
          <p:nvPr/>
        </p:nvSpPr>
        <p:spPr>
          <a:xfrm>
            <a:off x="3214186" y="4437700"/>
            <a:ext cx="1882833" cy="8132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smtClean="0"/>
              <a:t>Spark Worker</a:t>
            </a:r>
            <a:endParaRPr kumimoji="1" lang="zh-CN" altLang="en-US" dirty="0"/>
          </a:p>
        </p:txBody>
      </p:sp>
      <p:cxnSp>
        <p:nvCxnSpPr>
          <p:cNvPr id="10" name="直线箭头连接符 9"/>
          <p:cNvCxnSpPr>
            <a:stCxn id="5" idx="2"/>
            <a:endCxn id="6" idx="0"/>
          </p:cNvCxnSpPr>
          <p:nvPr/>
        </p:nvCxnSpPr>
        <p:spPr>
          <a:xfrm flipH="1">
            <a:off x="3102777" y="2450778"/>
            <a:ext cx="1437192" cy="6572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p:nvPr/>
        </p:nvCxnSpPr>
        <p:spPr>
          <a:xfrm flipH="1">
            <a:off x="1504039" y="3921243"/>
            <a:ext cx="1470616" cy="5164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a:stCxn id="6" idx="2"/>
          </p:cNvCxnSpPr>
          <p:nvPr/>
        </p:nvCxnSpPr>
        <p:spPr>
          <a:xfrm>
            <a:off x="3102777" y="3921243"/>
            <a:ext cx="1309071" cy="5164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圆角矩形 16"/>
          <p:cNvSpPr/>
          <p:nvPr/>
        </p:nvSpPr>
        <p:spPr>
          <a:xfrm>
            <a:off x="676028" y="5715230"/>
            <a:ext cx="6699333" cy="8132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smtClean="0"/>
              <a:t>HDFS  or Local file</a:t>
            </a:r>
            <a:endParaRPr kumimoji="1" lang="zh-CN" altLang="en-US" dirty="0"/>
          </a:p>
        </p:txBody>
      </p:sp>
      <p:cxnSp>
        <p:nvCxnSpPr>
          <p:cNvPr id="20" name="直线箭头连接符 19"/>
          <p:cNvCxnSpPr>
            <a:stCxn id="7" idx="2"/>
          </p:cNvCxnSpPr>
          <p:nvPr/>
        </p:nvCxnSpPr>
        <p:spPr>
          <a:xfrm flipH="1">
            <a:off x="1615449" y="5250913"/>
            <a:ext cx="1996" cy="464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8" idx="2"/>
          </p:cNvCxnSpPr>
          <p:nvPr/>
        </p:nvCxnSpPr>
        <p:spPr>
          <a:xfrm>
            <a:off x="4155603" y="5250913"/>
            <a:ext cx="11142" cy="464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圆角矩形 22"/>
          <p:cNvSpPr/>
          <p:nvPr/>
        </p:nvSpPr>
        <p:spPr>
          <a:xfrm>
            <a:off x="5492528" y="2012763"/>
            <a:ext cx="1448333" cy="4380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smtClean="0"/>
              <a:t>Local Thread</a:t>
            </a:r>
            <a:endParaRPr kumimoji="1" lang="zh-CN" altLang="en-US" dirty="0"/>
          </a:p>
        </p:txBody>
      </p:sp>
      <p:cxnSp>
        <p:nvCxnSpPr>
          <p:cNvPr id="24" name="直线箭头连接符 23"/>
          <p:cNvCxnSpPr/>
          <p:nvPr/>
        </p:nvCxnSpPr>
        <p:spPr>
          <a:xfrm>
            <a:off x="6211124" y="2450779"/>
            <a:ext cx="0" cy="32644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线箭头连接符 26"/>
          <p:cNvCxnSpPr/>
          <p:nvPr/>
        </p:nvCxnSpPr>
        <p:spPr>
          <a:xfrm>
            <a:off x="6695759" y="2450778"/>
            <a:ext cx="11141" cy="6572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圆角矩形 28"/>
          <p:cNvSpPr/>
          <p:nvPr/>
        </p:nvSpPr>
        <p:spPr>
          <a:xfrm>
            <a:off x="6433944" y="3108030"/>
            <a:ext cx="1882833" cy="8132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smtClean="0"/>
              <a:t>Other </a:t>
            </a:r>
            <a:r>
              <a:rPr kumimoji="1" lang="en-US" altLang="zh-CN" dirty="0" err="1"/>
              <a:t>r</a:t>
            </a:r>
            <a:r>
              <a:rPr kumimoji="1" lang="en-US" altLang="zh-CN" dirty="0" err="1" smtClean="0"/>
              <a:t>esouces</a:t>
            </a:r>
            <a:endParaRPr kumimoji="1" lang="zh-CN" altLang="en-US" dirty="0"/>
          </a:p>
        </p:txBody>
      </p:sp>
    </p:spTree>
    <p:extLst>
      <p:ext uri="{BB962C8B-B14F-4D97-AF65-F5344CB8AC3E}">
        <p14:creationId xmlns:p14="http://schemas.microsoft.com/office/powerpoint/2010/main" val="39991660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RDD</a:t>
            </a:r>
            <a:endParaRPr kumimoji="1" lang="zh-CN" altLang="en-US" dirty="0"/>
          </a:p>
        </p:txBody>
      </p:sp>
      <p:sp>
        <p:nvSpPr>
          <p:cNvPr id="3" name="内容占位符 2"/>
          <p:cNvSpPr>
            <a:spLocks noGrp="1"/>
          </p:cNvSpPr>
          <p:nvPr>
            <p:ph idx="1"/>
          </p:nvPr>
        </p:nvSpPr>
        <p:spPr>
          <a:xfrm>
            <a:off x="1716555" y="1417638"/>
            <a:ext cx="6238559" cy="2718135"/>
          </a:xfrm>
        </p:spPr>
        <p:txBody>
          <a:bodyPr>
            <a:normAutofit fontScale="92500" lnSpcReduction="10000"/>
          </a:bodyPr>
          <a:lstStyle/>
          <a:p>
            <a:endParaRPr lang="en-US" altLang="zh-CN" dirty="0" smtClean="0"/>
          </a:p>
          <a:p>
            <a:endParaRPr lang="en-US" altLang="zh-CN" dirty="0"/>
          </a:p>
          <a:p>
            <a:endParaRPr lang="en-US" altLang="zh-CN" dirty="0" smtClean="0"/>
          </a:p>
          <a:p>
            <a:pPr marL="0" indent="0">
              <a:buNone/>
            </a:pPr>
            <a:r>
              <a:rPr lang="en-US" altLang="zh-CN" sz="3500" dirty="0" smtClean="0"/>
              <a:t>resilient </a:t>
            </a:r>
            <a:r>
              <a:rPr lang="en-US" altLang="zh-CN" sz="3500" dirty="0"/>
              <a:t>distributed </a:t>
            </a:r>
            <a:r>
              <a:rPr lang="en-US" altLang="zh-CN" sz="3500" dirty="0" smtClean="0"/>
              <a:t>datasets</a:t>
            </a:r>
          </a:p>
          <a:p>
            <a:pPr marL="0" indent="0">
              <a:buNone/>
            </a:pPr>
            <a:r>
              <a:rPr lang="zh-CN" altLang="en-US" sz="3500" dirty="0" smtClean="0">
                <a:latin typeface="微软雅黑"/>
                <a:ea typeface="微软雅黑"/>
                <a:cs typeface="微软雅黑"/>
              </a:rPr>
              <a:t>弹性分布式数据集</a:t>
            </a:r>
            <a:endParaRPr lang="en-US" altLang="zh-CN" sz="3500" dirty="0" smtClean="0">
              <a:latin typeface="微软雅黑"/>
              <a:ea typeface="微软雅黑"/>
              <a:cs typeface="微软雅黑"/>
            </a:endParaRPr>
          </a:p>
        </p:txBody>
      </p:sp>
    </p:spTree>
    <p:extLst>
      <p:ext uri="{BB962C8B-B14F-4D97-AF65-F5344CB8AC3E}">
        <p14:creationId xmlns:p14="http://schemas.microsoft.com/office/powerpoint/2010/main" val="1387724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RDD</a:t>
            </a:r>
            <a:endParaRPr kumimoji="1" lang="zh-CN" altLang="en-US" dirty="0"/>
          </a:p>
        </p:txBody>
      </p:sp>
      <p:sp>
        <p:nvSpPr>
          <p:cNvPr id="3" name="内容占位符 2"/>
          <p:cNvSpPr>
            <a:spLocks noGrp="1"/>
          </p:cNvSpPr>
          <p:nvPr>
            <p:ph idx="1"/>
          </p:nvPr>
        </p:nvSpPr>
        <p:spPr/>
        <p:txBody>
          <a:bodyPr/>
          <a:lstStyle/>
          <a:p>
            <a:r>
              <a:rPr lang="en-US" altLang="zh-CN" dirty="0" smtClean="0"/>
              <a:t>A list of partitions</a:t>
            </a:r>
          </a:p>
          <a:p>
            <a:r>
              <a:rPr lang="en-US" altLang="zh-CN" dirty="0" smtClean="0"/>
              <a:t>A function for computing each split</a:t>
            </a:r>
          </a:p>
          <a:p>
            <a:r>
              <a:rPr lang="en-US" altLang="zh-CN" dirty="0" smtClean="0"/>
              <a:t>A list of dependencies on other RDDs</a:t>
            </a:r>
          </a:p>
          <a:p>
            <a:r>
              <a:rPr lang="en-US" altLang="zh-CN" dirty="0" smtClean="0"/>
              <a:t>Optionally, a </a:t>
            </a:r>
            <a:r>
              <a:rPr lang="en-US" altLang="zh-CN" dirty="0" err="1" smtClean="0"/>
              <a:t>Partitioner</a:t>
            </a:r>
            <a:r>
              <a:rPr lang="en-US" altLang="zh-CN" dirty="0" smtClean="0"/>
              <a:t> for key-value RDDs (e.g. to say that the RDD is hash-partitioned)</a:t>
            </a:r>
          </a:p>
          <a:p>
            <a:r>
              <a:rPr lang="en-US" altLang="zh-CN" dirty="0" smtClean="0"/>
              <a:t>Optionally, a list of preferred locations to compute each split on (e.g. block locations for</a:t>
            </a:r>
          </a:p>
          <a:p>
            <a:pPr marL="0" indent="0">
              <a:buNone/>
            </a:pPr>
            <a:r>
              <a:rPr lang="en-US" altLang="zh-CN" dirty="0" smtClean="0"/>
              <a:t>    an HDFS file)</a:t>
            </a:r>
            <a:endParaRPr kumimoji="1" lang="zh-CN" altLang="en-US" dirty="0" smtClean="0"/>
          </a:p>
          <a:p>
            <a:endParaRPr kumimoji="1" lang="zh-CN" altLang="en-US" dirty="0"/>
          </a:p>
        </p:txBody>
      </p:sp>
    </p:spTree>
    <p:extLst>
      <p:ext uri="{BB962C8B-B14F-4D97-AF65-F5344CB8AC3E}">
        <p14:creationId xmlns:p14="http://schemas.microsoft.com/office/powerpoint/2010/main" val="23911417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RDD</a:t>
            </a:r>
            <a:endParaRPr kumimoji="1" lang="zh-CN" altLang="en-US" dirty="0"/>
          </a:p>
        </p:txBody>
      </p:sp>
      <p:sp>
        <p:nvSpPr>
          <p:cNvPr id="3" name="内容占位符 2"/>
          <p:cNvSpPr>
            <a:spLocks noGrp="1"/>
          </p:cNvSpPr>
          <p:nvPr>
            <p:ph idx="1"/>
          </p:nvPr>
        </p:nvSpPr>
        <p:spPr/>
        <p:txBody>
          <a:bodyPr/>
          <a:lstStyle/>
          <a:p>
            <a:r>
              <a:rPr lang="en-US" altLang="zh-CN" dirty="0"/>
              <a:t>immutable collections of objects spread across </a:t>
            </a:r>
            <a:r>
              <a:rPr lang="en-US" altLang="zh-CN" dirty="0" smtClean="0"/>
              <a:t>a cluster</a:t>
            </a:r>
            <a:endParaRPr lang="en-US" altLang="zh-CN" dirty="0"/>
          </a:p>
          <a:p>
            <a:r>
              <a:rPr lang="en-US" altLang="zh-CN" dirty="0" smtClean="0"/>
              <a:t>build </a:t>
            </a:r>
            <a:r>
              <a:rPr lang="en-US" altLang="zh-CN" dirty="0"/>
              <a:t>through parallel transformations</a:t>
            </a:r>
          </a:p>
          <a:p>
            <a:r>
              <a:rPr lang="en-US" altLang="zh-CN" dirty="0" smtClean="0"/>
              <a:t>automatically </a:t>
            </a:r>
            <a:r>
              <a:rPr lang="en-US" altLang="zh-CN" dirty="0"/>
              <a:t>rebuild on failure</a:t>
            </a:r>
          </a:p>
          <a:p>
            <a:r>
              <a:rPr lang="en-US" altLang="zh-CN" dirty="0" smtClean="0"/>
              <a:t>different </a:t>
            </a:r>
            <a:r>
              <a:rPr lang="en-US" altLang="zh-CN" dirty="0"/>
              <a:t>storage level </a:t>
            </a:r>
            <a:r>
              <a:rPr lang="zh-CN" altLang="en-US" b="1" dirty="0"/>
              <a:t>（</a:t>
            </a:r>
            <a:r>
              <a:rPr lang="en-US" altLang="zh-CN" dirty="0"/>
              <a:t>memory management</a:t>
            </a:r>
            <a:r>
              <a:rPr lang="zh-CN" altLang="en-US" b="1" dirty="0"/>
              <a:t>）</a:t>
            </a:r>
            <a:endParaRPr kumimoji="1" lang="zh-CN" altLang="en-US" dirty="0"/>
          </a:p>
        </p:txBody>
      </p:sp>
    </p:spTree>
    <p:extLst>
      <p:ext uri="{BB962C8B-B14F-4D97-AF65-F5344CB8AC3E}">
        <p14:creationId xmlns:p14="http://schemas.microsoft.com/office/powerpoint/2010/main" val="14183060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1191"/>
            <a:ext cx="8229600" cy="1143000"/>
          </a:xfrm>
        </p:spPr>
        <p:txBody>
          <a:bodyPr/>
          <a:lstStyle/>
          <a:p>
            <a:r>
              <a:rPr kumimoji="1" lang="en-US" altLang="zh-CN" dirty="0" smtClean="0"/>
              <a:t>RDD API</a:t>
            </a:r>
            <a:endParaRPr kumimoji="1" lang="zh-CN" altLang="en-US" dirty="0"/>
          </a:p>
        </p:txBody>
      </p:sp>
      <p:sp>
        <p:nvSpPr>
          <p:cNvPr id="3" name="内容占位符 2"/>
          <p:cNvSpPr>
            <a:spLocks noGrp="1"/>
          </p:cNvSpPr>
          <p:nvPr>
            <p:ph idx="1"/>
          </p:nvPr>
        </p:nvSpPr>
        <p:spPr>
          <a:xfrm>
            <a:off x="323090" y="1143232"/>
            <a:ext cx="8363710" cy="5581089"/>
          </a:xfrm>
        </p:spPr>
        <p:txBody>
          <a:bodyPr>
            <a:normAutofit fontScale="70000" lnSpcReduction="20000"/>
          </a:bodyPr>
          <a:lstStyle/>
          <a:p>
            <a:r>
              <a:rPr lang="en-US" altLang="zh-CN" b="1" dirty="0"/>
              <a:t>map</a:t>
            </a:r>
            <a:r>
              <a:rPr lang="en-US" altLang="zh-CN" dirty="0"/>
              <a:t>(</a:t>
            </a:r>
            <a:r>
              <a:rPr lang="en-US" altLang="zh-CN" i="1" dirty="0" err="1"/>
              <a:t>func</a:t>
            </a:r>
            <a:r>
              <a:rPr lang="en-US" altLang="zh-CN" dirty="0"/>
              <a:t>)</a:t>
            </a:r>
            <a:endParaRPr lang="zh-CN" altLang="zh-CN" dirty="0"/>
          </a:p>
          <a:p>
            <a:r>
              <a:rPr lang="en-US" altLang="zh-CN" dirty="0"/>
              <a:t>Return a new distributed dataset formed by passing each element of the source through a </a:t>
            </a:r>
            <a:r>
              <a:rPr lang="en-US" altLang="zh-CN" dirty="0" err="1"/>
              <a:t>function</a:t>
            </a:r>
            <a:r>
              <a:rPr lang="en-US" altLang="zh-CN" i="1" dirty="0" err="1"/>
              <a:t>func</a:t>
            </a:r>
            <a:r>
              <a:rPr lang="en-US" altLang="zh-CN" dirty="0"/>
              <a:t>.</a:t>
            </a:r>
            <a:endParaRPr lang="zh-CN" altLang="zh-CN" dirty="0"/>
          </a:p>
          <a:p>
            <a:r>
              <a:rPr lang="en-US" altLang="zh-CN" b="1" dirty="0"/>
              <a:t>filter</a:t>
            </a:r>
            <a:r>
              <a:rPr lang="en-US" altLang="zh-CN" dirty="0"/>
              <a:t>(</a:t>
            </a:r>
            <a:r>
              <a:rPr lang="en-US" altLang="zh-CN" i="1" dirty="0" err="1"/>
              <a:t>func</a:t>
            </a:r>
            <a:r>
              <a:rPr lang="en-US" altLang="zh-CN" dirty="0"/>
              <a:t>)</a:t>
            </a:r>
            <a:endParaRPr lang="zh-CN" altLang="zh-CN" dirty="0"/>
          </a:p>
          <a:p>
            <a:r>
              <a:rPr lang="en-US" altLang="zh-CN" dirty="0"/>
              <a:t>Return a new dataset formed by selecting those elements of the source on which </a:t>
            </a:r>
            <a:r>
              <a:rPr lang="en-US" altLang="zh-CN" i="1" dirty="0" err="1"/>
              <a:t>func</a:t>
            </a:r>
            <a:r>
              <a:rPr lang="en-US" altLang="zh-CN" dirty="0"/>
              <a:t> returns true.</a:t>
            </a:r>
            <a:endParaRPr lang="zh-CN" altLang="zh-CN" dirty="0"/>
          </a:p>
          <a:p>
            <a:r>
              <a:rPr lang="en-US" altLang="zh-CN" b="1" dirty="0" err="1"/>
              <a:t>flatMap</a:t>
            </a:r>
            <a:r>
              <a:rPr lang="en-US" altLang="zh-CN" dirty="0"/>
              <a:t>(</a:t>
            </a:r>
            <a:r>
              <a:rPr lang="en-US" altLang="zh-CN" i="1" dirty="0" err="1"/>
              <a:t>func</a:t>
            </a:r>
            <a:r>
              <a:rPr lang="en-US" altLang="zh-CN" dirty="0"/>
              <a:t>)</a:t>
            </a:r>
            <a:endParaRPr lang="zh-CN" altLang="zh-CN" dirty="0"/>
          </a:p>
          <a:p>
            <a:r>
              <a:rPr lang="en-US" altLang="zh-CN" dirty="0"/>
              <a:t>Similar to map, but each input item can be mapped to 0 or more output items (so </a:t>
            </a:r>
            <a:r>
              <a:rPr lang="en-US" altLang="zh-CN" i="1" dirty="0" err="1"/>
              <a:t>func</a:t>
            </a:r>
            <a:r>
              <a:rPr lang="en-US" altLang="zh-CN" dirty="0"/>
              <a:t> should return a </a:t>
            </a:r>
            <a:r>
              <a:rPr lang="en-US" altLang="zh-CN" dirty="0" err="1"/>
              <a:t>Seq</a:t>
            </a:r>
            <a:r>
              <a:rPr lang="en-US" altLang="zh-CN" dirty="0"/>
              <a:t> rather than a single item).</a:t>
            </a:r>
            <a:endParaRPr lang="zh-CN" altLang="zh-CN" dirty="0"/>
          </a:p>
          <a:p>
            <a:r>
              <a:rPr lang="en-US" altLang="zh-CN" b="1" dirty="0"/>
              <a:t>union</a:t>
            </a:r>
            <a:r>
              <a:rPr lang="en-US" altLang="zh-CN" dirty="0"/>
              <a:t>(</a:t>
            </a:r>
            <a:r>
              <a:rPr lang="en-US" altLang="zh-CN" i="1" dirty="0" err="1"/>
              <a:t>otherDataset</a:t>
            </a:r>
            <a:r>
              <a:rPr lang="en-US" altLang="zh-CN" dirty="0"/>
              <a:t>)</a:t>
            </a:r>
            <a:endParaRPr lang="zh-CN" altLang="zh-CN" dirty="0"/>
          </a:p>
          <a:p>
            <a:r>
              <a:rPr lang="en-US" altLang="zh-CN" dirty="0"/>
              <a:t>Return a new dataset that contains the union of the elements in the source dataset and the argument.</a:t>
            </a:r>
            <a:endParaRPr lang="zh-CN" altLang="zh-CN" dirty="0"/>
          </a:p>
          <a:p>
            <a:r>
              <a:rPr lang="en-US" altLang="zh-CN" b="1" dirty="0" err="1"/>
              <a:t>reduceByKey</a:t>
            </a:r>
            <a:r>
              <a:rPr lang="en-US" altLang="zh-CN" b="1" dirty="0"/>
              <a:t>(</a:t>
            </a:r>
            <a:r>
              <a:rPr lang="en-US" altLang="zh-CN" b="1" dirty="0" err="1"/>
              <a:t>func</a:t>
            </a:r>
            <a:r>
              <a:rPr lang="en-US" altLang="zh-CN" b="1" dirty="0"/>
              <a:t>, [</a:t>
            </a:r>
            <a:r>
              <a:rPr lang="en-US" altLang="zh-CN" b="1" dirty="0" err="1"/>
              <a:t>numTasks</a:t>
            </a:r>
            <a:r>
              <a:rPr lang="en-US" altLang="zh-CN" b="1" dirty="0"/>
              <a:t>])</a:t>
            </a:r>
            <a:endParaRPr lang="zh-CN" altLang="zh-CN" dirty="0"/>
          </a:p>
          <a:p>
            <a:r>
              <a:rPr lang="en-US" altLang="zh-CN" dirty="0"/>
              <a:t>When called on a dataset of (K, V) pairs, returns a dataset of (K, V) pairs where the values for each key are aggregated using the given reduce function. Like in </a:t>
            </a:r>
            <a:r>
              <a:rPr lang="en-US" altLang="zh-CN" dirty="0" err="1"/>
              <a:t>groupByKey</a:t>
            </a:r>
            <a:r>
              <a:rPr lang="en-US" altLang="zh-CN" dirty="0"/>
              <a:t>, the number of reduce tasks is configurable through an optional second argument.</a:t>
            </a:r>
            <a:endParaRPr lang="zh-CN" altLang="zh-CN" dirty="0"/>
          </a:p>
          <a:p>
            <a:endParaRPr kumimoji="1" lang="zh-CN" altLang="en-US" dirty="0"/>
          </a:p>
        </p:txBody>
      </p:sp>
    </p:spTree>
    <p:extLst>
      <p:ext uri="{BB962C8B-B14F-4D97-AF65-F5344CB8AC3E}">
        <p14:creationId xmlns:p14="http://schemas.microsoft.com/office/powerpoint/2010/main" val="34522461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RDD API</a:t>
            </a:r>
            <a:endParaRPr kumimoji="1" lang="zh-CN" altLang="en-US" dirty="0"/>
          </a:p>
        </p:txBody>
      </p:sp>
      <p:sp>
        <p:nvSpPr>
          <p:cNvPr id="3" name="内容占位符 2"/>
          <p:cNvSpPr>
            <a:spLocks noGrp="1"/>
          </p:cNvSpPr>
          <p:nvPr>
            <p:ph idx="1"/>
          </p:nvPr>
        </p:nvSpPr>
        <p:spPr/>
        <p:txBody>
          <a:bodyPr>
            <a:normAutofit fontScale="62500" lnSpcReduction="20000"/>
          </a:bodyPr>
          <a:lstStyle/>
          <a:p>
            <a:r>
              <a:rPr lang="en-US" altLang="zh-CN" b="1" dirty="0"/>
              <a:t>reduce</a:t>
            </a:r>
            <a:r>
              <a:rPr lang="en-US" altLang="zh-CN" dirty="0"/>
              <a:t>(</a:t>
            </a:r>
            <a:r>
              <a:rPr lang="en-US" altLang="zh-CN" i="1" dirty="0" err="1"/>
              <a:t>func</a:t>
            </a:r>
            <a:r>
              <a:rPr lang="en-US" altLang="zh-CN" dirty="0"/>
              <a:t>)</a:t>
            </a:r>
            <a:endParaRPr lang="zh-CN" altLang="zh-CN" dirty="0"/>
          </a:p>
          <a:p>
            <a:r>
              <a:rPr lang="en-US" altLang="zh-CN" dirty="0"/>
              <a:t>Aggregate the elements of the dataset using a function </a:t>
            </a:r>
            <a:r>
              <a:rPr lang="en-US" altLang="zh-CN" i="1" dirty="0" err="1"/>
              <a:t>func</a:t>
            </a:r>
            <a:r>
              <a:rPr lang="en-US" altLang="zh-CN" dirty="0"/>
              <a:t> (which takes two arguments and returns one). The function should be commutative and associative so that it can be computed correctly in parallel.</a:t>
            </a:r>
            <a:endParaRPr lang="zh-CN" altLang="zh-CN" dirty="0"/>
          </a:p>
          <a:p>
            <a:r>
              <a:rPr lang="en-US" altLang="zh-CN" b="1" dirty="0"/>
              <a:t>count</a:t>
            </a:r>
            <a:r>
              <a:rPr lang="en-US" altLang="zh-CN" dirty="0"/>
              <a:t>()</a:t>
            </a:r>
            <a:endParaRPr lang="zh-CN" altLang="zh-CN" dirty="0"/>
          </a:p>
          <a:p>
            <a:r>
              <a:rPr lang="en-US" altLang="zh-CN" dirty="0"/>
              <a:t>Return the number of elements in the dataset.</a:t>
            </a:r>
            <a:endParaRPr lang="zh-CN" altLang="zh-CN" dirty="0"/>
          </a:p>
          <a:p>
            <a:r>
              <a:rPr lang="en-US" altLang="zh-CN" b="1" dirty="0" err="1"/>
              <a:t>saveAsTextFile</a:t>
            </a:r>
            <a:r>
              <a:rPr lang="en-US" altLang="zh-CN" dirty="0"/>
              <a:t>(</a:t>
            </a:r>
            <a:r>
              <a:rPr lang="en-US" altLang="zh-CN" i="1" dirty="0"/>
              <a:t>path</a:t>
            </a:r>
            <a:r>
              <a:rPr lang="en-US" altLang="zh-CN" dirty="0"/>
              <a:t>)</a:t>
            </a:r>
            <a:endParaRPr lang="zh-CN" altLang="zh-CN" dirty="0"/>
          </a:p>
          <a:p>
            <a:r>
              <a:rPr lang="en-US" altLang="zh-CN" dirty="0"/>
              <a:t>Write the elements of the dataset as a text file (or set of text files) in a given directory in the local </a:t>
            </a:r>
            <a:r>
              <a:rPr lang="en-US" altLang="zh-CN" dirty="0" err="1"/>
              <a:t>filesystem</a:t>
            </a:r>
            <a:r>
              <a:rPr lang="en-US" altLang="zh-CN" dirty="0"/>
              <a:t>, HDFS or any other </a:t>
            </a:r>
            <a:r>
              <a:rPr lang="en-US" altLang="zh-CN" dirty="0" err="1"/>
              <a:t>Hadoop</a:t>
            </a:r>
            <a:r>
              <a:rPr lang="en-US" altLang="zh-CN" dirty="0"/>
              <a:t>-supported file system. Spark will call </a:t>
            </a:r>
            <a:r>
              <a:rPr lang="en-US" altLang="zh-CN" dirty="0" err="1"/>
              <a:t>toString</a:t>
            </a:r>
            <a:r>
              <a:rPr lang="en-US" altLang="zh-CN" dirty="0"/>
              <a:t> on each element to convert it to a line of text in the file.</a:t>
            </a:r>
            <a:endParaRPr lang="zh-CN" altLang="zh-CN" dirty="0"/>
          </a:p>
          <a:p>
            <a:r>
              <a:rPr lang="en-US" altLang="zh-CN" b="1" dirty="0" err="1"/>
              <a:t>foreach</a:t>
            </a:r>
            <a:r>
              <a:rPr lang="en-US" altLang="zh-CN" b="1" dirty="0"/>
              <a:t>(</a:t>
            </a:r>
            <a:r>
              <a:rPr lang="en-US" altLang="zh-CN" b="1" dirty="0" err="1"/>
              <a:t>func</a:t>
            </a:r>
            <a:r>
              <a:rPr lang="en-US" altLang="zh-CN" b="1" dirty="0"/>
              <a:t>)</a:t>
            </a:r>
            <a:endParaRPr lang="zh-CN" altLang="zh-CN" dirty="0"/>
          </a:p>
          <a:p>
            <a:r>
              <a:rPr lang="en-US" altLang="zh-CN" dirty="0"/>
              <a:t>Run a function </a:t>
            </a:r>
            <a:r>
              <a:rPr lang="en-US" altLang="zh-CN" dirty="0" err="1"/>
              <a:t>func</a:t>
            </a:r>
            <a:r>
              <a:rPr lang="en-US" altLang="zh-CN" dirty="0"/>
              <a:t> on each element of the dataset. This is usually done for side effects such as updating an accumulator variable (see below) or interacting with external storage systems.</a:t>
            </a:r>
            <a:endParaRPr lang="zh-CN" altLang="zh-CN" dirty="0"/>
          </a:p>
          <a:p>
            <a:endParaRPr kumimoji="1" lang="zh-CN" altLang="en-US" dirty="0"/>
          </a:p>
        </p:txBody>
      </p:sp>
    </p:spTree>
    <p:extLst>
      <p:ext uri="{BB962C8B-B14F-4D97-AF65-F5344CB8AC3E}">
        <p14:creationId xmlns:p14="http://schemas.microsoft.com/office/powerpoint/2010/main" val="36434800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RDD Storage Level</a:t>
            </a:r>
            <a:endParaRPr kumimoji="1"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MEMORY_ONLY</a:t>
            </a:r>
            <a:endParaRPr lang="zh-CN" altLang="zh-CN" dirty="0"/>
          </a:p>
          <a:p>
            <a:r>
              <a:rPr lang="en-US" altLang="zh-CN" dirty="0"/>
              <a:t>Store RDD as </a:t>
            </a:r>
            <a:r>
              <a:rPr lang="en-US" altLang="zh-CN" dirty="0" err="1"/>
              <a:t>deserialized</a:t>
            </a:r>
            <a:r>
              <a:rPr lang="en-US" altLang="zh-CN" dirty="0"/>
              <a:t> Java objects in the JVM. If the RDD does not fit in memory, some partitions will not be cached and will be recomputed on the fly each time they're needed. This is the default level.</a:t>
            </a:r>
            <a:endParaRPr lang="zh-CN" altLang="zh-CN" dirty="0"/>
          </a:p>
          <a:p>
            <a:r>
              <a:rPr lang="en-US" altLang="zh-CN" dirty="0"/>
              <a:t>MEMORY_AND_DISK</a:t>
            </a:r>
            <a:endParaRPr lang="zh-CN" altLang="zh-CN" dirty="0"/>
          </a:p>
          <a:p>
            <a:r>
              <a:rPr lang="en-US" altLang="zh-CN" dirty="0"/>
              <a:t>Store RDD as </a:t>
            </a:r>
            <a:r>
              <a:rPr lang="en-US" altLang="zh-CN" dirty="0" err="1"/>
              <a:t>deserialized</a:t>
            </a:r>
            <a:r>
              <a:rPr lang="en-US" altLang="zh-CN" dirty="0"/>
              <a:t> Java objects in the JVM. If the RDD does not fit in memory, store the partitions that don't fit on disk, and read them from there when they're needed.</a:t>
            </a:r>
            <a:endParaRPr lang="zh-CN" altLang="zh-CN" dirty="0"/>
          </a:p>
          <a:p>
            <a:r>
              <a:rPr lang="en-US" altLang="zh-CN" dirty="0"/>
              <a:t>MEMORY_ONLY_SER</a:t>
            </a:r>
            <a:endParaRPr lang="zh-CN" altLang="zh-CN" dirty="0"/>
          </a:p>
          <a:p>
            <a:r>
              <a:rPr lang="en-US" altLang="zh-CN" dirty="0"/>
              <a:t>Store RDD as </a:t>
            </a:r>
            <a:r>
              <a:rPr lang="en-US" altLang="zh-CN" i="1" dirty="0"/>
              <a:t>serialized</a:t>
            </a:r>
            <a:r>
              <a:rPr lang="en-US" altLang="zh-CN" dirty="0"/>
              <a:t> Java objects (one byte array per partition). This is generally more space-efficient than </a:t>
            </a:r>
            <a:r>
              <a:rPr lang="en-US" altLang="zh-CN" dirty="0" err="1"/>
              <a:t>deserialized</a:t>
            </a:r>
            <a:r>
              <a:rPr lang="en-US" altLang="zh-CN" dirty="0"/>
              <a:t> objects, especially when using a </a:t>
            </a:r>
            <a:r>
              <a:rPr lang="en-US" altLang="zh-CN" dirty="0">
                <a:hlinkClick r:id="rId2"/>
              </a:rPr>
              <a:t>fast serializer</a:t>
            </a:r>
            <a:r>
              <a:rPr lang="en-US" altLang="zh-CN" dirty="0"/>
              <a:t>, but more CPU-intensive to read.</a:t>
            </a:r>
            <a:endParaRPr lang="zh-CN" altLang="zh-CN" dirty="0"/>
          </a:p>
          <a:p>
            <a:r>
              <a:rPr lang="en-US" altLang="zh-CN" dirty="0"/>
              <a:t>MEMORY_AND_DISK_SER</a:t>
            </a:r>
            <a:endParaRPr lang="zh-CN" altLang="zh-CN" dirty="0"/>
          </a:p>
          <a:p>
            <a:r>
              <a:rPr lang="en-US" altLang="zh-CN" dirty="0"/>
              <a:t>Similar to MEMORY_ONLY_SER, but spill partitions that don't fit in memory to disk instead of </a:t>
            </a:r>
            <a:r>
              <a:rPr lang="en-US" altLang="zh-CN" dirty="0" err="1"/>
              <a:t>recomputing</a:t>
            </a:r>
            <a:r>
              <a:rPr lang="en-US" altLang="zh-CN" dirty="0"/>
              <a:t> them on the fly each time they're needed.</a:t>
            </a:r>
            <a:endParaRPr lang="zh-CN" altLang="zh-CN" dirty="0"/>
          </a:p>
          <a:p>
            <a:r>
              <a:rPr lang="en-US" altLang="zh-CN" dirty="0"/>
              <a:t>DISK_ONLY</a:t>
            </a:r>
            <a:endParaRPr lang="zh-CN" altLang="zh-CN" dirty="0"/>
          </a:p>
          <a:p>
            <a:r>
              <a:rPr lang="en-US" altLang="zh-CN" dirty="0"/>
              <a:t>Store the RDD partitions only on disk.</a:t>
            </a:r>
            <a:endParaRPr lang="zh-CN" altLang="zh-CN" dirty="0"/>
          </a:p>
          <a:p>
            <a:r>
              <a:rPr lang="en-US" altLang="zh-CN" dirty="0"/>
              <a:t>MEMORY_ONLY_2, MEMORY_AND_DISK_2, etc.</a:t>
            </a:r>
            <a:endParaRPr lang="zh-CN" altLang="zh-CN" dirty="0"/>
          </a:p>
          <a:p>
            <a:r>
              <a:rPr lang="en-US" altLang="zh-CN" dirty="0"/>
              <a:t>Same as the levels above, but replicate each partition on two cluster nodes.</a:t>
            </a:r>
            <a:endParaRPr lang="zh-CN" altLang="zh-CN" dirty="0"/>
          </a:p>
          <a:p>
            <a:endParaRPr kumimoji="1" lang="zh-CN" altLang="en-US" dirty="0"/>
          </a:p>
        </p:txBody>
      </p:sp>
    </p:spTree>
    <p:extLst>
      <p:ext uri="{BB962C8B-B14F-4D97-AF65-F5344CB8AC3E}">
        <p14:creationId xmlns:p14="http://schemas.microsoft.com/office/powerpoint/2010/main" val="25616638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TotalTime>
  <Words>333</Words>
  <Application>Microsoft Macintosh PowerPoint</Application>
  <PresentationFormat>全屏显示(4:3)</PresentationFormat>
  <Paragraphs>71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Spark 介绍 </vt:lpstr>
      <vt:lpstr>PowerPoint 演示文稿</vt:lpstr>
      <vt:lpstr>Components</vt:lpstr>
      <vt:lpstr>RDD</vt:lpstr>
      <vt:lpstr>RDD</vt:lpstr>
      <vt:lpstr>RDD</vt:lpstr>
      <vt:lpstr>RDD API</vt:lpstr>
      <vt:lpstr>RDD API</vt:lpstr>
      <vt:lpstr>RDD Storage Level</vt:lpstr>
      <vt:lpstr>Fault Tolerance</vt:lpstr>
      <vt:lpstr>PowerPoint 演示文稿</vt:lpstr>
      <vt:lpstr>PowerPoint 演示文稿</vt:lpstr>
    </vt:vector>
  </TitlesOfParts>
  <Company>work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介绍 </dc:title>
  <dc:creator>Wang Paul</dc:creator>
  <cp:lastModifiedBy>Wang Paul</cp:lastModifiedBy>
  <cp:revision>40</cp:revision>
  <dcterms:created xsi:type="dcterms:W3CDTF">2013-11-05T13:08:54Z</dcterms:created>
  <dcterms:modified xsi:type="dcterms:W3CDTF">2013-11-05T14:16:35Z</dcterms:modified>
</cp:coreProperties>
</file>