
<file path=[Content_Types].xml><?xml version="1.0" encoding="utf-8"?>
<Types xmlns="http://schemas.openxmlformats.org/package/2006/content-types">
  <Default Extension="PhpPresentationReaderPpt2007BkgEoiPPD" ContentType="application/octet-stream"/>
  <Default Extension="PhpPresentationReaderPpt2007BkgkBfhbD" ContentType="application/octet-stream"/>
  <Default Extension="PhpPresentationReaderPpt2007BkgNgIGOD" ContentType="application/octet-stream"/>
  <Default Extension="PhpPresentationReaderPpt2007BkgHnhKhD" ContentType="application/octet-stream"/>
  <Default Extension="PhpPresentationReaderPpt2007BkgdfNGlD" ContentType="application/octet-stream"/>
  <Default Extension="rels" ContentType="application/vnd.openxmlformats-package.relationships+xml"/>
  <Default Extension="xml" ContentType="application/xml"/>
  <Default Extension="PhpPresentationReaderPpt2007BkgMJIhID" ContentType="application/octet-stream"/>
  <Default Extension="PhpPresentationReaderPpt2007BkgOEdifD" ContentType="application/octet-stream"/>
  <Default Extension="PhpPresentationReaderPpt2007BkgahGcMD" ContentType="application/octet-stream"/>
  <Default Extension="PhpPresentationReaderPpt2007BkgHEHjdD" ContentType="application/octet-stream"/>
  <Default Extension="PhpPresentationReaderPpt2007BkggMbPjD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8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9774C-A6A9-40BE-B47B-99A24EBFC9EF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6D6CAA-205D-430A-8F93-755EF9783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52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D6CAA-205D-430A-8F93-755EF9783BF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66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hpPresentationReaderPpt2007BkgMJIhID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hpPresentationReaderPpt2007BkgdfNGlD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hpPresentationReaderPpt2007BkgEoiPPD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hpPresentationReaderPpt2007BkgHEHjdD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hpPresentationReaderPpt2007BkgahGcMD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hpPresentationReaderPpt2007BkgNgIGOD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hpPresentationReaderPpt2007BkgEoiPPD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hpPresentationReaderPpt2007BkgkBfhbD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hpPresentationReaderPpt2007BkgHEHjdD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hpPresentationReaderPpt2007BkgOEdifD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hpPresentationReaderPpt2007BkgHnhKhD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hpPresentationReaderPpt2007BkggMbPjD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TION_ONLY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TITLE_AND_DESCRIPTION_1_3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1_1_2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BODY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ONLY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TION_ONLY_3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TITLE_AND_DESCRIPTION_1_1_3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TITLE_AND_DESCRIPTION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TITLE_AND_DESCRIPTION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TION_ONLY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6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437477689" r:id="rId1"/>
    <p:sldLayoutId id="2437477690" r:id="rId2"/>
    <p:sldLayoutId id="2437477691" r:id="rId3"/>
    <p:sldLayoutId id="2437477692" r:id="rId4"/>
    <p:sldLayoutId id="2437477693" r:id="rId5"/>
    <p:sldLayoutId id="2437477694" r:id="rId6"/>
    <p:sldLayoutId id="2437477695" r:id="rId7"/>
    <p:sldLayoutId id="2437477696" r:id="rId8"/>
    <p:sldLayoutId id="2437477697" r:id="rId9"/>
    <p:sldLayoutId id="2437477698" r:id="rId10"/>
    <p:sldLayoutId id="2437477699" r:id="rId11"/>
    <p:sldLayoutId id="2437477700" r:id="rId12"/>
  </p:sldLayoutIdLst>
  <p:txStyles>
    <p:titleStyle>
      <a:defPPr algn="l">
        <a:defRPr kern="1200"/>
      </a:defPPr>
      <a:lvl1pPr algn="l">
        <a:defRPr sz="1400" kern="1200"/>
      </a:lvl1pPr>
      <a:lvl2pPr algn="l">
        <a:defRPr sz="1400" kern="1200"/>
      </a:lvl2pPr>
      <a:lvl3pPr algn="l">
        <a:defRPr sz="1400" kern="1200"/>
      </a:lvl3pPr>
      <a:lvl4pPr algn="l">
        <a:defRPr sz="1400" kern="1200"/>
      </a:lvl4pPr>
      <a:lvl5pPr algn="l">
        <a:defRPr sz="1400" kern="1200"/>
      </a:lvl5pPr>
      <a:lvl6pPr algn="l">
        <a:defRPr sz="1400" kern="1200"/>
      </a:lvl6pPr>
      <a:lvl7pPr algn="l">
        <a:defRPr sz="1400" kern="1200"/>
      </a:lvl7pPr>
      <a:lvl8pPr algn="l">
        <a:defRPr sz="1400" kern="1200"/>
      </a:lvl8pPr>
      <a:lvl9pPr algn="l">
        <a:defRPr sz="1400" kern="1200"/>
      </a:lvl9pPr>
      <a:extLst/>
    </p:titleStyle>
    <p:bodyStyle>
      <a:defPPr algn="l">
        <a:defRPr kern="1200"/>
      </a:defPPr>
      <a:lvl1pPr algn="l">
        <a:defRPr sz="1400" kern="1200"/>
      </a:lvl1pPr>
      <a:lvl2pPr algn="l">
        <a:defRPr sz="1400" kern="1200"/>
      </a:lvl2pPr>
      <a:lvl3pPr algn="l">
        <a:defRPr sz="1400" kern="1200"/>
      </a:lvl3pPr>
      <a:lvl4pPr algn="l">
        <a:defRPr sz="1400" kern="1200"/>
      </a:lvl4pPr>
      <a:lvl5pPr algn="l">
        <a:defRPr sz="1400" kern="1200"/>
      </a:lvl5pPr>
      <a:lvl6pPr algn="l">
        <a:defRPr sz="1400" kern="1200"/>
      </a:lvl6pPr>
      <a:lvl7pPr algn="l">
        <a:defRPr sz="1400" kern="1200"/>
      </a:lvl7pPr>
      <a:lvl8pPr algn="l">
        <a:defRPr sz="1400" kern="1200"/>
      </a:lvl8pPr>
      <a:lvl9pPr algn="l">
        <a:defRPr sz="1400" kern="1200"/>
      </a:lvl9pPr>
      <a:extLst/>
    </p:bodyStyle>
    <p:otherStyle>
      <a:defPPr algn="l">
        <a:defRPr kern="1200"/>
      </a:defPPr>
      <a:lvl1pPr algn="l">
        <a:defRPr sz="1400" kern="1200"/>
      </a:lvl1pPr>
      <a:lvl2pPr algn="l">
        <a:defRPr sz="1400" kern="1200"/>
      </a:lvl2pPr>
      <a:lvl3pPr algn="l">
        <a:defRPr sz="1400" kern="1200"/>
      </a:lvl3pPr>
      <a:lvl4pPr algn="l">
        <a:defRPr sz="1400" kern="1200"/>
      </a:lvl4pPr>
      <a:lvl5pPr algn="l">
        <a:defRPr sz="1400" kern="1200"/>
      </a:lvl5pPr>
      <a:lvl6pPr algn="l">
        <a:defRPr sz="1400" kern="1200"/>
      </a:lvl6pPr>
      <a:lvl7pPr algn="l">
        <a:defRPr sz="1400" kern="1200"/>
      </a:lvl7pPr>
      <a:lvl8pPr algn="l">
        <a:defRPr sz="1400" kern="1200"/>
      </a:lvl8pPr>
      <a:lvl9pPr algn="l">
        <a:defRPr sz="1400" kern="1200"/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543050"/>
          <a:ext cx="8229600" cy="3429000"/>
          <a:chOff x="914400" y="1543050"/>
          <a:chExt cx="8229600" cy="3429000"/>
        </a:xfrm>
      </p:grpSpPr>
      <p:sp>
        <p:nvSpPr>
          <p:cNvPr id="2" name="TextBox 1"/>
          <p:cNvSpPr txBox="1"/>
          <p:nvPr/>
        </p:nvSpPr>
        <p:spPr>
          <a:xfrm>
            <a:off x="1828800" y="1543050"/>
            <a:ext cx="5791200" cy="707886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IELTS Preparation Platform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2571748"/>
            <a:ext cx="7315200" cy="1323439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u="none" strike="noStrike" cap="none" spc="0" dirty="0">
                <a:solidFill>
                  <a:srgbClr val="FFAB40">
                    <a:alpha val="100000"/>
                  </a:srgbClr>
                </a:solidFill>
                <a:latin typeface="Calibri"/>
              </a:rPr>
              <a:t>Team Members: </a:t>
            </a:r>
            <a:r>
              <a:rPr lang="en-US" sz="2000" b="1" dirty="0">
                <a:solidFill>
                  <a:srgbClr val="FFAB40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b="1" u="none" strike="noStrike" cap="none" spc="0" dirty="0" smtClean="0">
                <a:solidFill>
                  <a:srgbClr val="FFAB40">
                    <a:alpha val="100000"/>
                  </a:srgbClr>
                </a:solidFill>
                <a:latin typeface="Calibri"/>
              </a:rPr>
              <a:t>M</a:t>
            </a:r>
            <a:r>
              <a:rPr lang="en-US" sz="2000" b="1" u="none" strike="noStrike" cap="none" spc="0" dirty="0">
                <a:solidFill>
                  <a:srgbClr val="FFAB40">
                    <a:alpha val="100000"/>
                  </a:srgbClr>
                </a:solidFill>
                <a:latin typeface="Calibri"/>
              </a:rPr>
              <a:t>. Abdul </a:t>
            </a:r>
            <a:r>
              <a:rPr lang="en-US" sz="2000" b="1" u="none" strike="noStrike" cap="none" spc="0" dirty="0" err="1">
                <a:solidFill>
                  <a:srgbClr val="FFAB40">
                    <a:alpha val="100000"/>
                  </a:srgbClr>
                </a:solidFill>
                <a:latin typeface="Calibri"/>
              </a:rPr>
              <a:t>Wahab</a:t>
            </a:r>
            <a:r>
              <a:rPr lang="en-US" sz="2000" b="1" u="none" strike="noStrike" cap="none" spc="0" dirty="0">
                <a:solidFill>
                  <a:srgbClr val="FFAB40">
                    <a:alpha val="100000"/>
                  </a:srgbClr>
                </a:solidFill>
                <a:latin typeface="Calibri"/>
              </a:rPr>
              <a:t>, M. Ahmad, M. </a:t>
            </a:r>
            <a:r>
              <a:rPr lang="en-US" sz="2000" b="1" u="none" strike="noStrike" cap="none" spc="0" dirty="0" err="1" smtClean="0">
                <a:solidFill>
                  <a:srgbClr val="FFAB40">
                    <a:alpha val="100000"/>
                  </a:srgbClr>
                </a:solidFill>
                <a:latin typeface="Calibri"/>
              </a:rPr>
              <a:t>Furqan</a:t>
            </a:r>
            <a:endParaRPr lang="en-US" sz="2000" b="1" dirty="0">
              <a:solidFill>
                <a:srgbClr val="FFAB40">
                  <a:alpha val="100000"/>
                </a:srgbClr>
              </a:solidFill>
              <a:latin typeface="Calibri"/>
            </a:endParaRPr>
          </a:p>
          <a:p>
            <a:pPr marL="0" marR="0" lvl="0" indent="0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u="none" strike="noStrike" cap="none" spc="0" dirty="0" smtClean="0">
                <a:solidFill>
                  <a:srgbClr val="FFAB40">
                    <a:alpha val="100000"/>
                  </a:srgbClr>
                </a:solidFill>
                <a:latin typeface="Calibri"/>
              </a:rPr>
              <a:t>Supervisor</a:t>
            </a:r>
            <a:r>
              <a:rPr lang="en-US" sz="2000" b="1" u="none" strike="noStrike" cap="none" spc="0" dirty="0">
                <a:solidFill>
                  <a:srgbClr val="FFAB40">
                    <a:alpha val="100000"/>
                  </a:srgbClr>
                </a:solidFill>
                <a:latin typeface="Calibri"/>
              </a:rPr>
              <a:t>: </a:t>
            </a:r>
            <a:r>
              <a:rPr lang="en-US" sz="2000" b="1" u="none" strike="noStrike" cap="none" spc="0" dirty="0" smtClean="0">
                <a:solidFill>
                  <a:srgbClr val="FFAB40">
                    <a:alpha val="100000"/>
                  </a:srgbClr>
                </a:solidFill>
                <a:latin typeface="Calibri"/>
              </a:rPr>
              <a:t> Mr</a:t>
            </a:r>
            <a:r>
              <a:rPr lang="en-US" sz="2000" b="1" u="none" strike="noStrike" cap="none" spc="0" dirty="0">
                <a:solidFill>
                  <a:srgbClr val="FFAB40">
                    <a:alpha val="100000"/>
                  </a:srgbClr>
                </a:solidFill>
                <a:latin typeface="Calibri"/>
              </a:rPr>
              <a:t>. Abo </a:t>
            </a:r>
            <a:r>
              <a:rPr lang="en-US" sz="2000" b="1" u="none" strike="noStrike" cap="none" spc="0" dirty="0" err="1">
                <a:solidFill>
                  <a:srgbClr val="FFAB40">
                    <a:alpha val="100000"/>
                  </a:srgbClr>
                </a:solidFill>
                <a:latin typeface="Calibri"/>
              </a:rPr>
              <a:t>Bakar</a:t>
            </a:r>
            <a:r>
              <a:rPr lang="en-US" sz="2000" b="1" u="none" strike="noStrike" cap="none" spc="0" dirty="0">
                <a:solidFill>
                  <a:srgbClr val="FFAB40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b="1" u="none" strike="noStrike" cap="none" spc="0" dirty="0" err="1">
                <a:solidFill>
                  <a:srgbClr val="FFAB40">
                    <a:alpha val="100000"/>
                  </a:srgbClr>
                </a:solidFill>
                <a:latin typeface="Calibri"/>
              </a:rPr>
              <a:t>Aslam</a:t>
            </a:r>
            <a:r>
              <a:rPr lang="en-US" sz="2000" b="1" u="none" strike="noStrike" cap="none" spc="0" dirty="0">
                <a:solidFill>
                  <a:srgbClr val="FFAB40">
                    <a:alpha val="100000"/>
                  </a:srgbClr>
                </a:solidFill>
                <a:latin typeface="Calibri"/>
              </a:rPr>
              <a:t>
Department: Computer Science
University: University of </a:t>
            </a:r>
            <a:r>
              <a:rPr lang="en-US" sz="2000" b="1" u="none" strike="noStrike" cap="none" spc="0" dirty="0" err="1">
                <a:solidFill>
                  <a:srgbClr val="FFAB40">
                    <a:alpha val="100000"/>
                  </a:srgbClr>
                </a:solidFill>
                <a:latin typeface="Calibri"/>
              </a:rPr>
              <a:t>Gujrat</a:t>
            </a:r>
            <a:endParaRPr lang="en-US" sz="2000" b="1" u="none" strike="noStrike" cap="none" spc="0" dirty="0">
              <a:solidFill>
                <a:srgbClr val="FFAB40">
                  <a:alpha val="100000"/>
                </a:srgbClr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933825"/>
          <a:chOff x="914400" y="1028700"/>
          <a:chExt cx="8229600" cy="39338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FFAB40">
                    <a:alpha val="100000"/>
                  </a:srgbClr>
                </a:solidFill>
                <a:latin typeface="Calibri"/>
              </a:rPr>
              <a:t>Learning Management System (LMS)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00225"/>
            <a:ext cx="7315200" cy="1938992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342900" marR="0" lvl="0" indent="-34290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0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What it Does: </a:t>
            </a:r>
            <a:r>
              <a:rPr lang="en-US" sz="2000" u="none" strike="noStrike" cap="none" spc="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Structured 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uploading and organizing of IELTS </a:t>
            </a:r>
            <a:r>
              <a:rPr lang="en-US" sz="2000" u="none" strike="noStrike" cap="none" spc="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materials. Sorted 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by module and difficulty level.
</a:t>
            </a:r>
            <a:r>
              <a:rPr lang="en-US" sz="20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Multimedia support: 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users can view videos, read PDFs, and listen to audio.
</a:t>
            </a:r>
            <a:r>
              <a:rPr lang="en-US" sz="20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Future Plan: 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Add a recommendation engine to suggest materials based on past performance.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4238625"/>
          <a:chOff x="914400" y="1028700"/>
          <a:chExt cx="8229600" cy="42386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 dirty="0">
                <a:solidFill>
                  <a:srgbClr val="FFAB40">
                    <a:alpha val="100000"/>
                  </a:srgbClr>
                </a:solidFill>
                <a:latin typeface="Calibri"/>
              </a:rPr>
              <a:t>AI-Powered IELTS Evaluator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00225"/>
            <a:ext cx="7315200" cy="1631216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342900" marR="0" lvl="0" indent="-34290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000" u="none" strike="noStrike" cap="none" spc="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Evaluates 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grammar, structure, emotional tone, and coherence.
Provides band estimation based on IELTS scoring criteria.
Utilizes pre-trained NLP models to mimic expert human feedback.
Writing and Speaking modules receive the most benefit from this tool.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933825"/>
          <a:chOff x="914400" y="1028700"/>
          <a:chExt cx="8229600" cy="39338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 dirty="0" err="1">
                <a:solidFill>
                  <a:srgbClr val="FFAB40">
                    <a:alpha val="100000"/>
                  </a:srgbClr>
                </a:solidFill>
                <a:latin typeface="Calibri"/>
              </a:rPr>
              <a:t>Chatbot</a:t>
            </a:r>
            <a:r>
              <a:rPr lang="en-US" sz="2800" b="1" u="none" strike="noStrike" cap="none" spc="0" dirty="0">
                <a:solidFill>
                  <a:srgbClr val="FFAB40">
                    <a:alpha val="100000"/>
                  </a:srgbClr>
                </a:solidFill>
                <a:latin typeface="Calibri"/>
              </a:rPr>
              <a:t> Integration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00225"/>
            <a:ext cx="7315200" cy="1631216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R="0" lvl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Powered by </a:t>
            </a:r>
            <a:r>
              <a:rPr lang="en-US" sz="20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OpenAI</a:t>
            </a:r>
            <a:r>
              <a:rPr lang="en-US" sz="20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GPT: 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Acts as a virtual IELTS </a:t>
            </a:r>
            <a:r>
              <a:rPr lang="en-US" sz="2000" u="none" strike="noStrike" cap="none" spc="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tutor.</a:t>
            </a:r>
          </a:p>
          <a:p>
            <a:pPr marL="342900" marR="0" lvl="0" indent="-34290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000" u="none" strike="noStrike" cap="none" spc="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Answers 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queries about vocabulary, test structure, grammar rules.
Provides instant tips and practice suggestions.
Increases user engagement and offers a 24/7 learning companion.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324225"/>
          <a:chOff x="914400" y="1028700"/>
          <a:chExt cx="8229600" cy="33242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FFAB40">
                    <a:alpha val="100000"/>
                  </a:srgbClr>
                </a:solidFill>
                <a:latin typeface="Calibri"/>
              </a:rPr>
              <a:t>Database Design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00225"/>
            <a:ext cx="7315200" cy="1015663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0" marR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MySQL Handles: 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User authentication, test history, learning progress.
Stores uploaded content by </a:t>
            </a:r>
            <a:r>
              <a:rPr lang="en-US" sz="2000" u="none" strike="noStrike" cap="none" spc="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admin. Implements 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CRUD operations (Create, Read, Update, Delete) for all key features.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4238625"/>
          <a:chOff x="914400" y="1028700"/>
          <a:chExt cx="8229600" cy="42386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 dirty="0">
                <a:solidFill>
                  <a:srgbClr val="FFAB40">
                    <a:alpha val="100000"/>
                  </a:srgbClr>
                </a:solidFill>
                <a:latin typeface="Calibri"/>
              </a:rPr>
              <a:t>Testing &amp; Quality Assurance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00225"/>
            <a:ext cx="7315200" cy="1938992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342900" marR="0" lvl="0" indent="-34290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0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Testing Methods: 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Manual UI testing to ensure visual elements work properly.
Backend API testing using Postman to verify all endpoints.
NLP Evaluator tested with real IELTS responses for accuracy.
</a:t>
            </a:r>
            <a:r>
              <a:rPr lang="en-US" sz="20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Tools Used: 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VS Code, Postman, Web Browsers for testing responsiveness.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629025"/>
          <a:chOff x="914400" y="1028700"/>
          <a:chExt cx="8229600" cy="36290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FFAB40">
                    <a:alpha val="100000"/>
                  </a:srgbClr>
                </a:solidFill>
                <a:latin typeface="Calibri"/>
              </a:rPr>
              <a:t>Challenges &amp; Solutions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00225"/>
            <a:ext cx="7315200" cy="1938992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342900" marR="0" lvl="0" indent="-34290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0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NLP Complexity: 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Solved using pre-trained models (e.g.,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spaCy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+ BERT), reducing time and effort.
</a:t>
            </a:r>
            <a:r>
              <a:rPr lang="en-US" sz="20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Time Management: 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Gantt charts helped us stay on track and meet milestones.
</a:t>
            </a:r>
            <a:r>
              <a:rPr lang="en-US" sz="20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Scalability: 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Using a modular API-based system facilitates easy addition of features in the future.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6115050"/>
          <a:chOff x="914400" y="1028700"/>
          <a:chExt cx="8229600" cy="6115050"/>
        </a:xfrm>
      </p:grpSpPr>
      <p:sp>
        <p:nvSpPr>
          <p:cNvPr id="2" name="TextBox 1"/>
          <p:cNvSpPr txBox="1"/>
          <p:nvPr/>
        </p:nvSpPr>
        <p:spPr>
          <a:xfrm>
            <a:off x="1752600" y="457200"/>
            <a:ext cx="5486400" cy="57150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b="1" u="none" strike="noStrike" cap="none" spc="0" dirty="0">
                <a:solidFill>
                  <a:srgbClr val="FFAB40">
                    <a:alpha val="100000"/>
                  </a:srgbClr>
                </a:solidFill>
                <a:latin typeface="Calibri"/>
              </a:rPr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428750"/>
            <a:ext cx="7010400" cy="2677656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marL="342900" marR="0" lvl="0" indent="-342900" rtl="0" fontAlgn="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0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Achievements: 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Fully functional, AI-based IELTS platform with all test modules, including LMS and Admin dashboard for easy management. </a:t>
            </a:r>
            <a:endParaRPr lang="en-US" sz="2000" u="none" strike="noStrike" cap="none" spc="0" dirty="0" smtClean="0">
              <a:solidFill>
                <a:srgbClr val="FFFFFF">
                  <a:alpha val="100000"/>
                </a:srgbClr>
              </a:solidFill>
              <a:latin typeface="Calibri"/>
            </a:endParaRPr>
          </a:p>
          <a:p>
            <a:pPr marL="342900" marR="0" lvl="0" indent="-342900" rtl="0" fontAlgn="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000" b="1" u="none" strike="noStrike" cap="none" spc="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Future </a:t>
            </a:r>
            <a:r>
              <a:rPr lang="en-US" sz="20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Plans: 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Launch a mobile app for wider accessibility. Upgrade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chatbot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to </a:t>
            </a:r>
            <a:r>
              <a:rPr lang="en-US" sz="200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be a </a:t>
            </a:r>
            <a:r>
              <a:rPr lang="en-US" sz="2000" u="none" strike="noStrike" cap="none" spc="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personal 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test </a:t>
            </a:r>
            <a:r>
              <a:rPr lang="en-US" sz="2000" u="none" strike="noStrike" cap="none" spc="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mentor 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with deeper insights and custom tips. Add more advanced test scenarios for improved readiness.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828800" y="1028700"/>
          <a:ext cx="7315200" cy="3581400"/>
          <a:chOff x="1828800" y="1028700"/>
          <a:chExt cx="7315200" cy="3581400"/>
        </a:xfrm>
      </p:grpSpPr>
      <p:sp>
        <p:nvSpPr>
          <p:cNvPr id="2" name="TextBox 1"/>
          <p:cNvSpPr txBox="1"/>
          <p:nvPr/>
        </p:nvSpPr>
        <p:spPr>
          <a:xfrm>
            <a:off x="1828800" y="2057400"/>
            <a:ext cx="5486400" cy="8572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0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Thank you!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7553325"/>
          <a:chOff x="914400" y="1028700"/>
          <a:chExt cx="8229600" cy="7553325"/>
        </a:xfrm>
      </p:grpSpPr>
      <p:sp>
        <p:nvSpPr>
          <p:cNvPr id="2" name="TextBox 1"/>
          <p:cNvSpPr txBox="1"/>
          <p:nvPr/>
        </p:nvSpPr>
        <p:spPr>
          <a:xfrm>
            <a:off x="1600200" y="438150"/>
            <a:ext cx="5486400" cy="57150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b="1" u="none" strike="noStrike" cap="none" spc="0" dirty="0">
                <a:solidFill>
                  <a:srgbClr val="FFAB40">
                    <a:alpha val="100000"/>
                  </a:srgbClr>
                </a:solidFill>
                <a:latin typeface="Calibri"/>
              </a:rPr>
              <a:t>Introduction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76400" y="1200150"/>
            <a:ext cx="5334000" cy="282538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marL="0" marR="0" lvl="0" indent="0" rtl="0" fontAlgn="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Purpose</a:t>
            </a:r>
            <a:r>
              <a:rPr lang="en-US" sz="19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: </a:t>
            </a:r>
            <a:r>
              <a:rPr lang="en-US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To offer an intelligent, web-based IELTS learning platform covering all test modules—Reading, Writing, Listening, Speaking. It provides real-time evaluation using AI and NLP, contrasting with traditional static material-based apps</a:t>
            </a:r>
            <a:r>
              <a:rPr lang="en-US" sz="19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.</a:t>
            </a:r>
            <a:r>
              <a:rPr lang="en-US" sz="19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endParaRPr lang="en-US" sz="1900" b="1" u="none" strike="noStrike" cap="none" spc="0" dirty="0" smtClean="0">
              <a:solidFill>
                <a:srgbClr val="FFFFFF">
                  <a:alpha val="100000"/>
                </a:srgbClr>
              </a:solidFill>
              <a:latin typeface="Calibri"/>
            </a:endParaRPr>
          </a:p>
          <a:p>
            <a:pPr marL="0" marR="0" lvl="0" indent="0" rtl="0" fontAlgn="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1900" b="1" u="none" strike="noStrike" cap="none" spc="0" dirty="0" smtClean="0">
              <a:solidFill>
                <a:srgbClr val="FFFFFF">
                  <a:alpha val="100000"/>
                </a:srgbClr>
              </a:solidFill>
              <a:latin typeface="Calibri"/>
            </a:endParaRPr>
          </a:p>
          <a:p>
            <a:pPr marL="0" marR="0" lvl="0" indent="0" rtl="0" fontAlgn="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b="1" u="none" strike="noStrike" cap="none" spc="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Target </a:t>
            </a:r>
            <a:r>
              <a:rPr lang="en-US" sz="19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Users: </a:t>
            </a:r>
            <a:r>
              <a:rPr lang="en-US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Learners aged </a:t>
            </a:r>
            <a:r>
              <a:rPr lang="en-US" u="none" strike="noStrike" cap="none" spc="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13 </a:t>
            </a:r>
            <a:r>
              <a:rPr lang="en-US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and up, especially those unable to afford expensive coaching services. 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5924550"/>
          <a:chOff x="914400" y="1028700"/>
          <a:chExt cx="8229600" cy="5924550"/>
        </a:xfrm>
      </p:grpSpPr>
      <p:sp>
        <p:nvSpPr>
          <p:cNvPr id="2" name="TextBox 1"/>
          <p:cNvSpPr txBox="1"/>
          <p:nvPr/>
        </p:nvSpPr>
        <p:spPr>
          <a:xfrm>
            <a:off x="914400" y="209550"/>
            <a:ext cx="7315200" cy="52322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rgbClr val="FFAB40">
                    <a:alpha val="100000"/>
                  </a:srgbClr>
                </a:solidFill>
                <a:latin typeface="Calibri"/>
              </a:rPr>
              <a:t>Main Points:</a:t>
            </a:r>
            <a:endParaRPr lang="en-US" sz="2800" b="1" u="none" strike="noStrike" cap="none" spc="0" dirty="0">
              <a:solidFill>
                <a:srgbClr val="FFAB40">
                  <a:alpha val="100000"/>
                </a:srgbClr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3450" y="695325"/>
            <a:ext cx="7048500" cy="40589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Ctr="0">
            <a:spAutoFit/>
          </a:bodyPr>
          <a:lstStyle/>
          <a:p>
            <a:pPr marL="0" marR="0" lvl="0" indent="0" algn="l"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>
                  <a:alpha val="100000"/>
                </a:srgbClr>
              </a:buClr>
              <a:buFont typeface="Calibri"/>
              <a:buChar char="-"/>
            </a:pPr>
            <a:r>
              <a:rPr lang="en-US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Problem Statement</a:t>
            </a:r>
          </a:p>
          <a:p>
            <a:pPr marL="0" marR="0" lvl="0" indent="0" algn="l"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>
                  <a:alpha val="100000"/>
                </a:srgbClr>
              </a:buClr>
              <a:buFont typeface="Calibri"/>
              <a:buChar char="-"/>
            </a:pPr>
            <a:r>
              <a:rPr lang="en-US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Goals &amp; Objectives</a:t>
            </a:r>
          </a:p>
          <a:p>
            <a:pPr marL="0" marR="0" lvl="0" indent="0" algn="l"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>
                  <a:alpha val="100000"/>
                </a:srgbClr>
              </a:buClr>
              <a:buFont typeface="Calibri"/>
              <a:buChar char="-"/>
            </a:pPr>
            <a:r>
              <a:rPr lang="en-US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Technologies Used</a:t>
            </a:r>
          </a:p>
          <a:p>
            <a:pPr marL="0" marR="0" lvl="0" indent="0" algn="l"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>
                  <a:alpha val="100000"/>
                </a:srgbClr>
              </a:buClr>
              <a:buFont typeface="Calibri"/>
              <a:buChar char="-"/>
            </a:pPr>
            <a:r>
              <a:rPr lang="en-US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System Architecture</a:t>
            </a:r>
          </a:p>
          <a:p>
            <a:pPr marL="0" marR="0" lvl="0" indent="0" algn="l"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>
                  <a:alpha val="100000"/>
                </a:srgbClr>
              </a:buClr>
              <a:buFont typeface="Calibri"/>
              <a:buChar char="-"/>
            </a:pPr>
            <a:r>
              <a:rPr lang="en-US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IELTS Platform Overview</a:t>
            </a:r>
          </a:p>
          <a:p>
            <a:pPr marL="0" marR="0" lvl="0" indent="0" algn="l"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>
                  <a:alpha val="100000"/>
                </a:srgbClr>
              </a:buClr>
              <a:buFont typeface="Calibri"/>
              <a:buChar char="-"/>
            </a:pPr>
            <a:r>
              <a:rPr lang="en-US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Admin Management System</a:t>
            </a:r>
          </a:p>
          <a:p>
            <a:pPr marL="0" marR="0" lvl="0" indent="0" algn="l"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>
                  <a:alpha val="100000"/>
                </a:srgbClr>
              </a:buClr>
              <a:buFont typeface="Calibri"/>
              <a:buChar char="-"/>
            </a:pPr>
            <a:r>
              <a:rPr lang="en-US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Learning Management System (LMS)</a:t>
            </a:r>
          </a:p>
          <a:p>
            <a:pPr marL="0" marR="0" lvl="0" indent="0" algn="l"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>
                  <a:alpha val="100000"/>
                </a:srgbClr>
              </a:buClr>
              <a:buFont typeface="Calibri"/>
              <a:buChar char="-"/>
            </a:pPr>
            <a:r>
              <a:rPr lang="en-US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AI-Powered IELTS Evaluator</a:t>
            </a:r>
          </a:p>
          <a:p>
            <a:pPr marL="0" marR="0" lvl="0" indent="0" algn="l"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>
                  <a:alpha val="100000"/>
                </a:srgbClr>
              </a:buClr>
              <a:buFont typeface="Calibri"/>
              <a:buChar char="-"/>
            </a:pPr>
            <a:r>
              <a:rPr lang="en-US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Chatbot</a:t>
            </a:r>
            <a:r>
              <a:rPr lang="en-US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Integration</a:t>
            </a:r>
          </a:p>
          <a:p>
            <a:pPr marL="0" marR="0" lvl="0" indent="0" algn="l"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>
                  <a:alpha val="100000"/>
                </a:srgbClr>
              </a:buClr>
              <a:buFont typeface="Calibri"/>
              <a:buChar char="-"/>
            </a:pPr>
            <a:r>
              <a:rPr lang="en-US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Database Design</a:t>
            </a:r>
          </a:p>
          <a:p>
            <a:pPr marL="0" marR="0" lvl="0" indent="0" algn="l"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>
                  <a:alpha val="100000"/>
                </a:srgbClr>
              </a:buClr>
              <a:buFont typeface="Calibri"/>
              <a:buChar char="-"/>
            </a:pPr>
            <a:r>
              <a:rPr lang="en-US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Testing &amp; Quality Assurance</a:t>
            </a:r>
          </a:p>
          <a:p>
            <a:pPr marL="0" marR="0" lvl="0" indent="0" algn="l"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>
                  <a:alpha val="100000"/>
                </a:srgbClr>
              </a:buClr>
              <a:buFont typeface="Calibri"/>
              <a:buChar char="-"/>
            </a:pPr>
            <a:r>
              <a:rPr lang="en-US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Challenges &amp; Solutions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933825"/>
          <a:chOff x="914400" y="1028700"/>
          <a:chExt cx="8229600" cy="39338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FFAB40">
                    <a:alpha val="100000"/>
                  </a:srgbClr>
                </a:solidFill>
                <a:latin typeface="Calibri"/>
              </a:rPr>
              <a:t>Problem Statement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733550"/>
            <a:ext cx="7315200" cy="1846659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342900" marR="0" lvl="0" indent="-34290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0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Existing Solutions: </a:t>
            </a:r>
            <a:r>
              <a:rPr lang="en-US" u="none" strike="noStrike" cap="none" spc="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Most </a:t>
            </a:r>
            <a:r>
              <a:rPr lang="en-US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platforms offer generic materials or charge high subscription </a:t>
            </a:r>
            <a:r>
              <a:rPr lang="en-US" u="none" strike="noStrike" cap="none" spc="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fees. Feedback </a:t>
            </a:r>
            <a:r>
              <a:rPr lang="en-US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is usually manual, limited, or </a:t>
            </a:r>
            <a:r>
              <a:rPr lang="en-US" u="none" strike="noStrike" cap="none" spc="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absent. No </a:t>
            </a:r>
            <a:r>
              <a:rPr lang="en-US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centralized system that combines learning materials, </a:t>
            </a:r>
            <a:r>
              <a:rPr lang="en-US" u="none" strike="noStrike" cap="none" spc="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AI-evaluation</a:t>
            </a:r>
            <a:r>
              <a:rPr lang="en-US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, and performance tracking</a:t>
            </a:r>
            <a:r>
              <a:rPr lang="en-US" u="none" strike="noStrike" cap="none" spc="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.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
</a:t>
            </a:r>
            <a:r>
              <a:rPr lang="en-US" sz="20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Our Solution: </a:t>
            </a:r>
            <a:r>
              <a:rPr lang="en-US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Combines these missing components into one intelligent, cost-free system.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5153025"/>
          <a:chOff x="914400" y="1028700"/>
          <a:chExt cx="8229600" cy="5153025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4000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 dirty="0">
                <a:solidFill>
                  <a:srgbClr val="FFAB40">
                    <a:alpha val="100000"/>
                  </a:srgbClr>
                </a:solidFill>
                <a:latin typeface="Calibri"/>
              </a:rPr>
              <a:t>Goals &amp; Objectives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123950"/>
            <a:ext cx="7315200" cy="3508653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0" marR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Main Goal: </a:t>
            </a:r>
            <a:r>
              <a:rPr lang="en-US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Design a scalable, user-friendly </a:t>
            </a:r>
            <a:r>
              <a:rPr lang="en-US" u="none" strike="noStrike" cap="none" spc="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IELTS preparation system that tutor </a:t>
            </a:r>
            <a:r>
              <a:rPr lang="en-US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using AI</a:t>
            </a:r>
            <a:r>
              <a:rPr lang="en-US" u="none" strike="noStrike" cap="none" spc="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.</a:t>
            </a:r>
          </a:p>
          <a:p>
            <a:pPr marL="0" marR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
</a:t>
            </a:r>
            <a:r>
              <a:rPr lang="en-US" sz="20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Objectives: </a:t>
            </a:r>
            <a:endParaRPr lang="en-US" sz="2000" b="1" u="none" strike="noStrike" cap="none" spc="0" dirty="0" smtClean="0">
              <a:solidFill>
                <a:srgbClr val="FFFFFF">
                  <a:alpha val="100000"/>
                </a:srgbClr>
              </a:solidFill>
              <a:latin typeface="Calibri"/>
            </a:endParaRPr>
          </a:p>
          <a:p>
            <a:pPr marL="342900" marR="0" lvl="0" indent="-34290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u="none" strike="noStrike" cap="none" spc="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Use </a:t>
            </a:r>
            <a:r>
              <a:rPr lang="en-US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React for an interactive frontend.
Backend built using Python frameworks (</a:t>
            </a:r>
            <a:r>
              <a:rPr lang="en-US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FastAPI</a:t>
            </a:r>
            <a:r>
              <a:rPr lang="en-US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, </a:t>
            </a:r>
            <a:r>
              <a:rPr lang="en-US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Django</a:t>
            </a:r>
            <a:r>
              <a:rPr lang="en-US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) for performance and flexibility.
MySQL manages users, results, materials.
NLP libraries (</a:t>
            </a:r>
            <a:r>
              <a:rPr lang="en-US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spaCy</a:t>
            </a:r>
            <a:r>
              <a:rPr lang="en-US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, Transformers) analyze sentence structure, meaning, and tone for writing/speaking evaluation.
Integrated Admin Panel and LMS to manage users, content, and learning paths.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4543425"/>
          <a:chOff x="914400" y="1028700"/>
          <a:chExt cx="8229600" cy="4543425"/>
        </a:xfrm>
      </p:grpSpPr>
      <p:sp>
        <p:nvSpPr>
          <p:cNvPr id="2" name="TextBox 1"/>
          <p:cNvSpPr txBox="1"/>
          <p:nvPr/>
        </p:nvSpPr>
        <p:spPr>
          <a:xfrm>
            <a:off x="914400" y="638175"/>
            <a:ext cx="7315200" cy="4000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 dirty="0">
                <a:solidFill>
                  <a:srgbClr val="FFAB40">
                    <a:alpha val="100000"/>
                  </a:srgbClr>
                </a:solidFill>
                <a:latin typeface="Calibri"/>
              </a:rPr>
              <a:t>Technologies Used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428750"/>
            <a:ext cx="7315200" cy="2554545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342900" marR="0" lvl="0" indent="-34290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0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Frontend: </a:t>
            </a:r>
            <a:r>
              <a:rPr lang="en-US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React ensures smooth user interaction; HTML &amp; CSS for structure and styling.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
</a:t>
            </a:r>
            <a:r>
              <a:rPr lang="en-US" sz="20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Backend: </a:t>
            </a:r>
            <a:r>
              <a:rPr lang="en-US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Python for API and AI logic. </a:t>
            </a:r>
            <a:r>
              <a:rPr lang="en-US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FastAPI</a:t>
            </a:r>
            <a:r>
              <a:rPr lang="en-US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for lightweight services, </a:t>
            </a:r>
            <a:r>
              <a:rPr lang="en-US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Django</a:t>
            </a:r>
            <a:r>
              <a:rPr lang="en-US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for admin features.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
</a:t>
            </a:r>
            <a:r>
              <a:rPr lang="en-US" sz="20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Database: </a:t>
            </a:r>
            <a:r>
              <a:rPr lang="en-US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MySQL for structured data storage.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
</a:t>
            </a:r>
            <a:r>
              <a:rPr lang="en-US" sz="20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AI/NLP: </a:t>
            </a:r>
            <a:r>
              <a:rPr lang="en-US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Libraries like </a:t>
            </a:r>
            <a:r>
              <a:rPr lang="en-US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spaCy</a:t>
            </a:r>
            <a:r>
              <a:rPr lang="en-US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and NLTK evaluate grammar, tone, and semantics; Transformers (e.g., BERT) allow deep context understanding.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
</a:t>
            </a:r>
            <a:r>
              <a:rPr lang="en-US" sz="20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Tools: </a:t>
            </a:r>
            <a:r>
              <a:rPr lang="en-US" u="none" strike="noStrike" cap="none" spc="0" dirty="0" err="1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GitHub</a:t>
            </a:r>
            <a:r>
              <a:rPr lang="en-US" u="none" strike="noStrike" cap="none" spc="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, </a:t>
            </a:r>
            <a:r>
              <a:rPr lang="en-US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VS Code as </a:t>
            </a:r>
            <a:r>
              <a:rPr lang="en-US" u="none" strike="noStrike" cap="none" spc="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IDE, Postman, </a:t>
            </a:r>
            <a:r>
              <a:rPr lang="en-US" u="none" strike="noStrike" cap="none" spc="0" dirty="0" err="1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Figma</a:t>
            </a:r>
            <a:r>
              <a:rPr lang="en-US" u="none" strike="noStrike" cap="none" spc="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.</a:t>
            </a:r>
            <a:endParaRPr lang="en-US" u="none" strike="noStrike" cap="none" spc="0" dirty="0">
              <a:solidFill>
                <a:srgbClr val="FFFFFF">
                  <a:alpha val="100000"/>
                </a:srgbClr>
              </a:solidFill>
              <a:latin typeface="Calibri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4238625"/>
          <a:chOff x="914400" y="1028700"/>
          <a:chExt cx="8229600" cy="42386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 dirty="0">
                <a:solidFill>
                  <a:srgbClr val="FFAB40">
                    <a:alpha val="100000"/>
                  </a:srgbClr>
                </a:solidFill>
                <a:latin typeface="Calibri"/>
              </a:rPr>
              <a:t>System Architecture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00225"/>
            <a:ext cx="7315200" cy="2215991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0" marR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Three-Tier Architecture: </a:t>
            </a:r>
            <a:endParaRPr lang="en-US" sz="2000" b="1" u="none" strike="noStrike" cap="none" spc="0" dirty="0" smtClean="0">
              <a:solidFill>
                <a:srgbClr val="FFFFFF">
                  <a:alpha val="100000"/>
                </a:srgbClr>
              </a:solidFill>
              <a:latin typeface="Calibri"/>
            </a:endParaRPr>
          </a:p>
          <a:p>
            <a:pPr marL="342900" marR="0" lvl="0" indent="-34290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000" b="1" u="none" strike="noStrike" cap="none" spc="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Presentation </a:t>
            </a:r>
            <a:r>
              <a:rPr lang="en-US" sz="20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Layer 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- </a:t>
            </a:r>
            <a:r>
              <a:rPr lang="en-US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React frontend handles user interface and interactions.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
</a:t>
            </a:r>
            <a:r>
              <a:rPr lang="en-US" sz="20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Logic Layer 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- </a:t>
            </a:r>
            <a:r>
              <a:rPr lang="en-US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Python backend processes test submissions, runs AI/NLP models, and sends feedback.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
</a:t>
            </a:r>
            <a:r>
              <a:rPr lang="en-US" sz="20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Data Layer 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- </a:t>
            </a:r>
            <a:r>
              <a:rPr lang="en-US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MySQL stores test results, profiles, and uploaded materials</a:t>
            </a:r>
            <a:r>
              <a:rPr lang="en-US" u="none" strike="noStrike" cap="none" spc="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.</a:t>
            </a:r>
            <a:endParaRPr lang="en-US" sz="2000" u="none" strike="noStrike" cap="none" spc="0" dirty="0">
              <a:solidFill>
                <a:srgbClr val="FFFFFF">
                  <a:alpha val="100000"/>
                </a:srgbClr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629025"/>
          <a:chOff x="914400" y="1028700"/>
          <a:chExt cx="8229600" cy="36290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FFAB40">
                    <a:alpha val="100000"/>
                  </a:srgbClr>
                </a:solidFill>
                <a:latin typeface="Calibri"/>
              </a:rPr>
              <a:t>IELTS Platform 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00225"/>
            <a:ext cx="7315200" cy="954107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0" marR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Modules Included: </a:t>
            </a:r>
            <a:r>
              <a:rPr lang="en-US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Full IELTS practice for all four modules.
Users receive instant evaluation scores and suggestions after each </a:t>
            </a:r>
            <a:r>
              <a:rPr lang="en-US" u="none" strike="noStrike" cap="none" spc="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submission. Each </a:t>
            </a:r>
            <a:r>
              <a:rPr lang="en-US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test attempt is saved for progress tracking over time.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324225"/>
          <a:chOff x="914400" y="1028700"/>
          <a:chExt cx="8229600" cy="33242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FFAB40">
                    <a:alpha val="100000"/>
                  </a:srgbClr>
                </a:solidFill>
                <a:latin typeface="Calibri"/>
              </a:rPr>
              <a:t>Admin Management System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00225"/>
            <a:ext cx="7315200" cy="1631216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0" marR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Features: </a:t>
            </a:r>
            <a:endParaRPr lang="en-US" sz="2000" b="1" u="none" strike="noStrike" cap="none" spc="0" dirty="0" smtClean="0">
              <a:solidFill>
                <a:srgbClr val="FFFFFF">
                  <a:alpha val="100000"/>
                </a:srgbClr>
              </a:solidFill>
              <a:latin typeface="Calibri"/>
            </a:endParaRPr>
          </a:p>
          <a:p>
            <a:pPr marL="342900" marR="0" lvl="0" indent="-34290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000" u="none" strike="noStrike" cap="none" spc="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Admin 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can manage users (approve, remove).
Upload test materials (PDFs, audio, video).
Monitor system stats—who's active, test performance trends.
Ensures the platform remains updated and organized.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25">
  <a:themeElements>
    <a:clrScheme name="Theme25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Theme25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2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432</Words>
  <Application>Microsoft Office PowerPoint</Application>
  <PresentationFormat>On-screen Show (16:9)</PresentationFormat>
  <Paragraphs>54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Theme25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creator>Unknown Creator</dc:creator>
  <cp:lastModifiedBy>M Abdul Wahab 21014119-006</cp:lastModifiedBy>
  <cp:revision>7</cp:revision>
  <dcterms:created xsi:type="dcterms:W3CDTF">2025-05-28T19:43:36Z</dcterms:created>
  <dcterms:modified xsi:type="dcterms:W3CDTF">2025-06-12T19:25:15Z</dcterms:modified>
</cp:coreProperties>
</file>