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929D-21F3-463F-B82B-FC05BA5A20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5F9AE-9580-48FB-AC4E-20A801927F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65DC5-64EE-4E1F-9878-D685353C66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1A35D0-C332-4F42-A15C-D3BBBB4609E0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456C9-F7C2-4D8C-B553-406CFD61F2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86C1-9B91-4577-8E58-892571F573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EE382D-5D00-4BEA-B46F-55FCE6F348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4433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5A6D-AAD2-4A62-8E07-272E10ED29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6310F-D217-4E27-8D76-50D52ABCADC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26CE3-222D-4455-B081-E37312B58F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03E5A5-A8A1-45DB-9F15-8B490EB8F708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D8F1-0C8C-4FD7-BFD8-663140336D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0633-0032-466F-930E-A143B0C4D5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0C9164-CB59-47DD-AE0D-78C7499B8DE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1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92436-DFEE-4640-8B14-7AC2F190C5F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F6ABE-7B88-4ED4-9F10-1303D75D1B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5DB4-7555-4F66-AB76-5E00BF46AD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0C7A6B-1B48-4D4D-9A1B-AFEF3F33C76E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35081-1D2B-4A10-AE75-5F60E30773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AB10F-0CCF-48D7-A1E9-C06C89853C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BCCAC6-1A21-43F7-8A44-910DB43BC9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7EBC-F108-4BC5-9115-A9C929CD61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9C62-0A10-45DD-841B-1D2B89999F0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CFF4-D9F4-4B4A-8345-BF752E80E3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BB46A8-2FF1-4714-BC44-0587EC410EF4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7DD5-7F81-4A72-8BF8-4914876261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7F3D-7013-4CCB-B3C0-CB0A9E42B1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7A2285-F347-46AB-9D7A-12DF56440BA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1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C738-075B-48B3-B0F1-91010614E5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2CC49-97B8-4F1E-B525-A826DFFA54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0454-DB2B-402C-811C-ACD72A01CB2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CC250A-8833-496F-B0F2-73775721AF81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323D-A77F-4DED-8A25-01CC7BBE75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D058-7D1A-4BC8-B0C3-6FA229D939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FD3FC2-2511-443E-B0E8-C1177DC8DA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5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3E5-388E-415F-BB22-360D90695C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B675-5768-4DF9-BF8C-550DED7711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DD554-4C3A-4317-88B4-E188957D833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19EEB-A867-421E-AE52-CDAAEF71DD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3F55C0-F70D-494B-8CFC-A8539AE578F1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3A284-9C66-4158-9B50-4D57E0F10B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654F5-FEE4-4EC3-900E-B87FAD26A4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4BEE02-FABC-4DC6-AE72-D9C6020B3E9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1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26C1-28AD-4E15-9613-0F1CD686F2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9B49-30BA-4CD9-9F01-4ED4B040CC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B6EF0-7DA2-4248-8C05-D2D751070BF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A10E7-B2D0-4271-91DD-14338CC3DFA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EBAE5-2CDD-4607-A429-55602CE9EFE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EE11F-B730-41B6-BCA8-B15190668D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0146C2-59AB-478D-9E59-200EDE13942B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613E7-65D7-41B6-A12B-E8C51E2C29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1CF4-2D79-4108-816A-05302EC97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FEDA25-8A4A-422E-AA09-8FF8EE9B4F2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EA2F-7F72-42DA-95F7-DC208F43D1C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BA861-68EE-4ABF-A7A2-B55A657787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06FE53-22D9-48A5-A5CD-893943E077D6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6AF18-B221-4DB3-B9B4-442D5704D7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5CBCE-9DF7-42D8-B3F0-3776D266B6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8105C6-F097-4C9A-91A8-BA9FA061CE0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1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02896-28CF-4B12-9B72-1CDF94EF24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06B2AB-F064-48B3-A82A-B65A1DE43DE3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77EB4-39D3-45CF-9993-54A4624BC7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89E02-FB6A-4834-8F92-A6D6D61BCD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86CFA8-EC5C-4EC5-9C44-CE1B9AB15E4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46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C34C-765B-4129-A306-A1DB897B8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5C18-7152-4A5E-A1DD-E9E6FBD298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A3F64-BAF8-4401-A060-A7E208E418D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DB7B5-071F-47D4-933E-777375E7AB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20BD9C-9FC7-4E5F-8C78-973C9333BFE7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32C09-F509-4902-8DC4-007E13974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8460A-3BD6-46BF-980E-2954694B4F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00AF37-952D-48CA-9784-BFBFA1F7700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60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659F-DB63-4C55-BFDF-F9CB96A51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F2E0F-0377-4C82-ACE3-F78E98FC3A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7B678-5A27-4245-A434-085ECCE27C5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D040F-24BA-4BAB-85A1-44C8C874E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AFCF54-8A31-4F78-9817-F0EED09ED5B9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DA89-6594-4441-8CE6-331915888B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73D5-3888-4485-AF4A-0D9ECC188B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EEDF54-4485-4835-B5A7-45B891AA5DC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66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112CD-1576-447D-A0F0-1BE73AA90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6F9FF-33B8-4C17-9447-DFEC2612EF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2687-CD37-49B1-8F8F-20A36DF161C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B317DF8-76CC-4195-92FD-A1C8C5BF77E7}" type="datetime1">
              <a:rPr lang="en-GB"/>
              <a:pPr lvl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E4B6-AAFE-4495-A1DE-E85BE514102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3052-0DEB-4C04-BD41-B2882268E21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2B40C9B-B7E9-4808-993C-AAFA3EE152C7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FFE53365-CFE6-40A6-B29B-916B2FA1D5AE}"/>
              </a:ext>
            </a:extLst>
          </p:cNvPr>
          <p:cNvSpPr/>
          <p:nvPr/>
        </p:nvSpPr>
        <p:spPr>
          <a:xfrm>
            <a:off x="45930" y="850181"/>
            <a:ext cx="12100136" cy="5937482"/>
          </a:xfrm>
          <a:prstGeom prst="rect">
            <a:avLst/>
          </a:prstGeom>
          <a:noFill/>
          <a:ln w="12701" cap="flat">
            <a:solidFill>
              <a:srgbClr val="000000"/>
            </a:solidFill>
            <a:custDash>
              <a:ds d="100000" sp="10000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Pentagon 86">
            <a:extLst>
              <a:ext uri="{FF2B5EF4-FFF2-40B4-BE49-F238E27FC236}">
                <a16:creationId xmlns:a16="http://schemas.microsoft.com/office/drawing/2014/main" id="{3F53CC1D-7E23-4850-9EAA-042438FFEF9B}"/>
              </a:ext>
            </a:extLst>
          </p:cNvPr>
          <p:cNvSpPr/>
          <p:nvPr/>
        </p:nvSpPr>
        <p:spPr>
          <a:xfrm rot="10800009" flipH="1">
            <a:off x="2881475" y="899641"/>
            <a:ext cx="9109435" cy="516288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val f8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6 1 f3"/>
              <a:gd name="f22" fmla="*/ f17 1 f3"/>
              <a:gd name="f23" fmla="*/ f18 1 21600"/>
              <a:gd name="f24" fmla="*/ f19 1 21600"/>
              <a:gd name="f25" fmla="*/ 21600 f18 1"/>
              <a:gd name="f26" fmla="*/ 21600 f19 1"/>
              <a:gd name="f27" fmla="+- f21 0 f2"/>
              <a:gd name="f28" fmla="+- f22 0 f2"/>
              <a:gd name="f29" fmla="min f24 f23"/>
              <a:gd name="f30" fmla="*/ f25 1 f20"/>
              <a:gd name="f31" fmla="*/ f26 1 f20"/>
              <a:gd name="f32" fmla="val f30"/>
              <a:gd name="f33" fmla="val f31"/>
              <a:gd name="f34" fmla="*/ f14 f29 1"/>
              <a:gd name="f35" fmla="+- f33 0 f14"/>
              <a:gd name="f36" fmla="+- f32 0 f14"/>
              <a:gd name="f37" fmla="*/ f33 f29 1"/>
              <a:gd name="f38" fmla="*/ f32 f29 1"/>
              <a:gd name="f39" fmla="*/ f35 1 2"/>
              <a:gd name="f40" fmla="min f36 f35"/>
              <a:gd name="f41" fmla="+- f14 f39 0"/>
              <a:gd name="f42" fmla="*/ f40 f15 1"/>
              <a:gd name="f43" fmla="*/ f42 1 100000"/>
              <a:gd name="f44" fmla="*/ f41 f29 1"/>
              <a:gd name="f45" fmla="+- f32 0 f43"/>
              <a:gd name="f46" fmla="+- f45 f32 0"/>
              <a:gd name="f47" fmla="*/ f45 1 2"/>
              <a:gd name="f48" fmla="*/ f45 f29 1"/>
              <a:gd name="f49" fmla="*/ f46 1 2"/>
              <a:gd name="f50" fmla="*/ f47 f29 1"/>
              <a:gd name="f51" fmla="*/ f49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0" y="f34"/>
              </a:cxn>
              <a:cxn ang="f28">
                <a:pos x="f50" y="f37"/>
              </a:cxn>
            </a:cxnLst>
            <a:rect l="f34" t="f34" r="f51" b="f37"/>
            <a:pathLst>
              <a:path>
                <a:moveTo>
                  <a:pt x="f34" y="f34"/>
                </a:moveTo>
                <a:lnTo>
                  <a:pt x="f48" y="f34"/>
                </a:lnTo>
                <a:lnTo>
                  <a:pt x="f38" y="f44"/>
                </a:lnTo>
                <a:lnTo>
                  <a:pt x="f48" y="f37"/>
                </a:lnTo>
                <a:lnTo>
                  <a:pt x="f34" y="f37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B66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ADF98F7E-DAF9-4A96-82CE-11FFAF8BBA76}"/>
              </a:ext>
            </a:extLst>
          </p:cNvPr>
          <p:cNvSpPr txBox="1"/>
          <p:nvPr/>
        </p:nvSpPr>
        <p:spPr>
          <a:xfrm>
            <a:off x="3093259" y="991840"/>
            <a:ext cx="5399824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3 Years Planning Timeline</a:t>
            </a:r>
            <a:endParaRPr lang="ar-SA" sz="1600" b="1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F4F25B4-00EE-471D-8FA3-BD268BEAF298}"/>
              </a:ext>
            </a:extLst>
          </p:cNvPr>
          <p:cNvSpPr/>
          <p:nvPr/>
        </p:nvSpPr>
        <p:spPr>
          <a:xfrm rot="16200004">
            <a:off x="5774505" y="443296"/>
            <a:ext cx="622999" cy="12065736"/>
          </a:xfrm>
          <a:prstGeom prst="rect">
            <a:avLst/>
          </a:pr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Isosceles Triangle 4">
            <a:extLst>
              <a:ext uri="{FF2B5EF4-FFF2-40B4-BE49-F238E27FC236}">
                <a16:creationId xmlns:a16="http://schemas.microsoft.com/office/drawing/2014/main" id="{7D41AFF9-D851-4C73-B3E0-BFA7F8A78281}"/>
              </a:ext>
            </a:extLst>
          </p:cNvPr>
          <p:cNvSpPr/>
          <p:nvPr/>
        </p:nvSpPr>
        <p:spPr>
          <a:xfrm>
            <a:off x="44924" y="185604"/>
            <a:ext cx="12101151" cy="670895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C5E0B4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212529"/>
                </a:solidFill>
                <a:uFillTx/>
                <a:latin typeface="Cairo"/>
              </a:rPr>
              <a:t>Insert here</a:t>
            </a: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51">
            <a:extLst>
              <a:ext uri="{FF2B5EF4-FFF2-40B4-BE49-F238E27FC236}">
                <a16:creationId xmlns:a16="http://schemas.microsoft.com/office/drawing/2014/main" id="{E11714F9-70E4-483B-B641-1B4BBB82DAF0}"/>
              </a:ext>
            </a:extLst>
          </p:cNvPr>
          <p:cNvSpPr txBox="1"/>
          <p:nvPr/>
        </p:nvSpPr>
        <p:spPr>
          <a:xfrm>
            <a:off x="5798841" y="79635"/>
            <a:ext cx="727386" cy="307777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Vision</a:t>
            </a:r>
            <a:endParaRPr lang="ar-OM" sz="1400" b="1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85E2C66-B2A4-4D70-A088-E196A061E80C}"/>
              </a:ext>
            </a:extLst>
          </p:cNvPr>
          <p:cNvSpPr txBox="1"/>
          <p:nvPr/>
        </p:nvSpPr>
        <p:spPr>
          <a:xfrm>
            <a:off x="3597048" y="6256690"/>
            <a:ext cx="7102556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212529"/>
                </a:solidFill>
                <a:uFillTx/>
                <a:latin typeface="Cairo"/>
              </a:rPr>
              <a:t>Insert here</a:t>
            </a:r>
            <a:endParaRPr lang="en-GB" sz="1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TextBox 38">
            <a:extLst>
              <a:ext uri="{FF2B5EF4-FFF2-40B4-BE49-F238E27FC236}">
                <a16:creationId xmlns:a16="http://schemas.microsoft.com/office/drawing/2014/main" id="{1ECFC397-1F44-43CC-96B2-179164B02CF1}"/>
              </a:ext>
            </a:extLst>
          </p:cNvPr>
          <p:cNvSpPr txBox="1"/>
          <p:nvPr/>
        </p:nvSpPr>
        <p:spPr>
          <a:xfrm>
            <a:off x="4353220" y="6286335"/>
            <a:ext cx="866174" cy="307777"/>
          </a:xfrm>
          <a:prstGeom prst="rect">
            <a:avLst/>
          </a:prstGeom>
          <a:solidFill>
            <a:srgbClr val="385723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Mission</a:t>
            </a:r>
            <a:endParaRPr lang="ar-OM" sz="1400" b="1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0" name="Rounded Rectangle 62">
            <a:extLst>
              <a:ext uri="{FF2B5EF4-FFF2-40B4-BE49-F238E27FC236}">
                <a16:creationId xmlns:a16="http://schemas.microsoft.com/office/drawing/2014/main" id="{85C137FC-786D-4924-9878-70AF911B4FE4}"/>
              </a:ext>
            </a:extLst>
          </p:cNvPr>
          <p:cNvSpPr/>
          <p:nvPr/>
        </p:nvSpPr>
        <p:spPr>
          <a:xfrm>
            <a:off x="4530787" y="1516934"/>
            <a:ext cx="1951411" cy="303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Enablers</a:t>
            </a:r>
          </a:p>
        </p:txBody>
      </p:sp>
      <p:sp>
        <p:nvSpPr>
          <p:cNvPr id="12" name="TextBox 48">
            <a:extLst>
              <a:ext uri="{FF2B5EF4-FFF2-40B4-BE49-F238E27FC236}">
                <a16:creationId xmlns:a16="http://schemas.microsoft.com/office/drawing/2014/main" id="{C932E8CD-58AD-4C18-8303-C292CB48691D}"/>
              </a:ext>
            </a:extLst>
          </p:cNvPr>
          <p:cNvSpPr txBox="1"/>
          <p:nvPr/>
        </p:nvSpPr>
        <p:spPr>
          <a:xfrm>
            <a:off x="1356329" y="1500182"/>
            <a:ext cx="1305141" cy="307777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Objective</a:t>
            </a:r>
          </a:p>
        </p:txBody>
      </p:sp>
      <p:sp>
        <p:nvSpPr>
          <p:cNvPr id="13" name="Rounded Rectangle 34">
            <a:extLst>
              <a:ext uri="{FF2B5EF4-FFF2-40B4-BE49-F238E27FC236}">
                <a16:creationId xmlns:a16="http://schemas.microsoft.com/office/drawing/2014/main" id="{F8B3901E-6F38-49DD-91EA-2405C3376DB0}"/>
              </a:ext>
            </a:extLst>
          </p:cNvPr>
          <p:cNvSpPr/>
          <p:nvPr/>
        </p:nvSpPr>
        <p:spPr>
          <a:xfrm>
            <a:off x="1324371" y="2958413"/>
            <a:ext cx="1359822" cy="941182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Objective</a:t>
            </a:r>
          </a:p>
        </p:txBody>
      </p:sp>
      <p:sp>
        <p:nvSpPr>
          <p:cNvPr id="14" name="Rounded Rectangle 35">
            <a:extLst>
              <a:ext uri="{FF2B5EF4-FFF2-40B4-BE49-F238E27FC236}">
                <a16:creationId xmlns:a16="http://schemas.microsoft.com/office/drawing/2014/main" id="{F2718C9B-AD0B-492E-8E0A-40C32FE082BF}"/>
              </a:ext>
            </a:extLst>
          </p:cNvPr>
          <p:cNvSpPr/>
          <p:nvPr/>
        </p:nvSpPr>
        <p:spPr>
          <a:xfrm>
            <a:off x="1356192" y="1880710"/>
            <a:ext cx="1305141" cy="970544"/>
          </a:xfrm>
          <a:custGeom>
            <a:avLst>
              <a:gd name="f0" fmla="val 221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171450" marR="0" lvl="0" indent="-17145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9"/>
              <a:buBlip>
                <a:blip r:embed="rId2"/>
              </a:buBlip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TextBox 52">
            <a:extLst>
              <a:ext uri="{FF2B5EF4-FFF2-40B4-BE49-F238E27FC236}">
                <a16:creationId xmlns:a16="http://schemas.microsoft.com/office/drawing/2014/main" id="{85947631-E1CD-491B-8E64-B8C7A848A325}"/>
              </a:ext>
            </a:extLst>
          </p:cNvPr>
          <p:cNvSpPr txBox="1"/>
          <p:nvPr/>
        </p:nvSpPr>
        <p:spPr>
          <a:xfrm>
            <a:off x="1333451" y="1911004"/>
            <a:ext cx="1337675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an objective supporting the inserted value    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(Ex: Extend x service to new users.) </a:t>
            </a:r>
          </a:p>
        </p:txBody>
      </p:sp>
      <p:sp>
        <p:nvSpPr>
          <p:cNvPr id="16" name="TextBox 56">
            <a:extLst>
              <a:ext uri="{FF2B5EF4-FFF2-40B4-BE49-F238E27FC236}">
                <a16:creationId xmlns:a16="http://schemas.microsoft.com/office/drawing/2014/main" id="{9B83218B-A7B2-47BD-9FE7-1361D99CA3B1}"/>
              </a:ext>
            </a:extLst>
          </p:cNvPr>
          <p:cNvSpPr txBox="1"/>
          <p:nvPr/>
        </p:nvSpPr>
        <p:spPr>
          <a:xfrm>
            <a:off x="136044" y="1516934"/>
            <a:ext cx="1085575" cy="307777"/>
          </a:xfrm>
          <a:prstGeom prst="rect">
            <a:avLst/>
          </a:prstGeom>
          <a:solidFill>
            <a:srgbClr val="E2F0D9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Values</a:t>
            </a:r>
          </a:p>
        </p:txBody>
      </p:sp>
      <p:sp>
        <p:nvSpPr>
          <p:cNvPr id="17" name="Rounded Rectangle 34">
            <a:extLst>
              <a:ext uri="{FF2B5EF4-FFF2-40B4-BE49-F238E27FC236}">
                <a16:creationId xmlns:a16="http://schemas.microsoft.com/office/drawing/2014/main" id="{0FF1BFA8-29C7-4488-AA62-BA88EC871762}"/>
              </a:ext>
            </a:extLst>
          </p:cNvPr>
          <p:cNvSpPr/>
          <p:nvPr/>
        </p:nvSpPr>
        <p:spPr>
          <a:xfrm>
            <a:off x="118826" y="2947861"/>
            <a:ext cx="1140165" cy="1070561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</a:t>
            </a:r>
          </a:p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Value 1</a:t>
            </a:r>
            <a:endParaRPr lang="ar-OM" sz="1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8" name="Rounded Rectangle 35">
            <a:extLst>
              <a:ext uri="{FF2B5EF4-FFF2-40B4-BE49-F238E27FC236}">
                <a16:creationId xmlns:a16="http://schemas.microsoft.com/office/drawing/2014/main" id="{F532EC3C-9331-40D9-B9C9-03B3294C2C65}"/>
              </a:ext>
            </a:extLst>
          </p:cNvPr>
          <p:cNvSpPr/>
          <p:nvPr/>
        </p:nvSpPr>
        <p:spPr>
          <a:xfrm>
            <a:off x="139052" y="1897453"/>
            <a:ext cx="1109002" cy="953801"/>
          </a:xfrm>
          <a:custGeom>
            <a:avLst>
              <a:gd name="f0" fmla="val 221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171450" marR="0" lvl="0" indent="-17145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9"/>
              <a:buBlip>
                <a:blip r:embed="rId2"/>
              </a:buBlip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6F51944E-96DA-4FC7-AB72-3A89B089B83D}"/>
              </a:ext>
            </a:extLst>
          </p:cNvPr>
          <p:cNvSpPr txBox="1"/>
          <p:nvPr/>
        </p:nvSpPr>
        <p:spPr>
          <a:xfrm>
            <a:off x="192051" y="2190125"/>
            <a:ext cx="124027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</a:t>
            </a:r>
          </a:p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Value 1</a:t>
            </a:r>
            <a:endParaRPr lang="ar-OM" sz="1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20" name="Rounded Rectangle 34">
            <a:extLst>
              <a:ext uri="{FF2B5EF4-FFF2-40B4-BE49-F238E27FC236}">
                <a16:creationId xmlns:a16="http://schemas.microsoft.com/office/drawing/2014/main" id="{951C8228-16BE-4804-9F64-EA8C95FA57E5}"/>
              </a:ext>
            </a:extLst>
          </p:cNvPr>
          <p:cNvSpPr/>
          <p:nvPr/>
        </p:nvSpPr>
        <p:spPr>
          <a:xfrm>
            <a:off x="1350257" y="4083472"/>
            <a:ext cx="1420968" cy="1047756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Objective</a:t>
            </a:r>
          </a:p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21" name="Rounded Rectangle 34">
            <a:extLst>
              <a:ext uri="{FF2B5EF4-FFF2-40B4-BE49-F238E27FC236}">
                <a16:creationId xmlns:a16="http://schemas.microsoft.com/office/drawing/2014/main" id="{9DD7E08A-5A94-43B8-BB8D-C790B4456EEC}"/>
              </a:ext>
            </a:extLst>
          </p:cNvPr>
          <p:cNvSpPr/>
          <p:nvPr/>
        </p:nvSpPr>
        <p:spPr>
          <a:xfrm>
            <a:off x="132926" y="4101842"/>
            <a:ext cx="1088684" cy="1070561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Value 3</a:t>
            </a:r>
            <a:endParaRPr lang="ar-OM" sz="1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cxnSp>
        <p:nvCxnSpPr>
          <p:cNvPr id="22" name="Straight Connector 62">
            <a:extLst>
              <a:ext uri="{FF2B5EF4-FFF2-40B4-BE49-F238E27FC236}">
                <a16:creationId xmlns:a16="http://schemas.microsoft.com/office/drawing/2014/main" id="{0345ECBE-87FB-49F5-B17C-C47455935DED}"/>
              </a:ext>
            </a:extLst>
          </p:cNvPr>
          <p:cNvCxnSpPr/>
          <p:nvPr/>
        </p:nvCxnSpPr>
        <p:spPr>
          <a:xfrm>
            <a:off x="1233013" y="1516934"/>
            <a:ext cx="2496" cy="4606135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cxnSp>
        <p:nvCxnSpPr>
          <p:cNvPr id="23" name="Straight Connector 63">
            <a:extLst>
              <a:ext uri="{FF2B5EF4-FFF2-40B4-BE49-F238E27FC236}">
                <a16:creationId xmlns:a16="http://schemas.microsoft.com/office/drawing/2014/main" id="{ECE21D16-962C-4F46-820A-164623DC8CA0}"/>
              </a:ext>
            </a:extLst>
          </p:cNvPr>
          <p:cNvCxnSpPr/>
          <p:nvPr/>
        </p:nvCxnSpPr>
        <p:spPr>
          <a:xfrm>
            <a:off x="89355" y="868561"/>
            <a:ext cx="0" cy="5229993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sp>
        <p:nvSpPr>
          <p:cNvPr id="24" name="Rounded Rectangle 34">
            <a:extLst>
              <a:ext uri="{FF2B5EF4-FFF2-40B4-BE49-F238E27FC236}">
                <a16:creationId xmlns:a16="http://schemas.microsoft.com/office/drawing/2014/main" id="{36B906AF-9BFB-414D-826B-5DD3C0CA0F03}"/>
              </a:ext>
            </a:extLst>
          </p:cNvPr>
          <p:cNvSpPr/>
          <p:nvPr/>
        </p:nvSpPr>
        <p:spPr>
          <a:xfrm>
            <a:off x="1370274" y="5295336"/>
            <a:ext cx="1359822" cy="845527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Objective</a:t>
            </a:r>
          </a:p>
        </p:txBody>
      </p: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E5AA2070-59B0-4D7D-B2AE-B2708B4223EF}"/>
              </a:ext>
            </a:extLst>
          </p:cNvPr>
          <p:cNvSpPr/>
          <p:nvPr/>
        </p:nvSpPr>
        <p:spPr>
          <a:xfrm>
            <a:off x="148599" y="5316010"/>
            <a:ext cx="1073020" cy="785268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0B4903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Value 4</a:t>
            </a:r>
            <a:endParaRPr lang="ar-OM" sz="1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cxnSp>
        <p:nvCxnSpPr>
          <p:cNvPr id="26" name="Straight Connector 66">
            <a:extLst>
              <a:ext uri="{FF2B5EF4-FFF2-40B4-BE49-F238E27FC236}">
                <a16:creationId xmlns:a16="http://schemas.microsoft.com/office/drawing/2014/main" id="{AF98BBCF-631D-4318-AAC9-34792B6A1E03}"/>
              </a:ext>
            </a:extLst>
          </p:cNvPr>
          <p:cNvCxnSpPr/>
          <p:nvPr/>
        </p:nvCxnSpPr>
        <p:spPr>
          <a:xfrm flipH="1">
            <a:off x="2856475" y="1500182"/>
            <a:ext cx="25000" cy="4605093"/>
          </a:xfrm>
          <a:prstGeom prst="straightConnector1">
            <a:avLst/>
          </a:prstGeom>
          <a:noFill/>
          <a:ln w="12701" cap="flat">
            <a:solidFill>
              <a:srgbClr val="ED7D31"/>
            </a:solidFill>
            <a:prstDash val="solid"/>
            <a:miter/>
          </a:ln>
        </p:spPr>
      </p:cxnSp>
      <p:sp>
        <p:nvSpPr>
          <p:cNvPr id="27" name="Rounded Rectangle 62">
            <a:extLst>
              <a:ext uri="{FF2B5EF4-FFF2-40B4-BE49-F238E27FC236}">
                <a16:creationId xmlns:a16="http://schemas.microsoft.com/office/drawing/2014/main" id="{157B1B33-3CC2-452C-B3D1-FF7E7C3F14F6}"/>
              </a:ext>
            </a:extLst>
          </p:cNvPr>
          <p:cNvSpPr/>
          <p:nvPr/>
        </p:nvSpPr>
        <p:spPr>
          <a:xfrm>
            <a:off x="2866589" y="1507955"/>
            <a:ext cx="1624312" cy="303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Key Results (2021)</a:t>
            </a:r>
          </a:p>
        </p:txBody>
      </p:sp>
      <p:sp>
        <p:nvSpPr>
          <p:cNvPr id="28" name="Rounded Rectangle 77">
            <a:extLst>
              <a:ext uri="{FF2B5EF4-FFF2-40B4-BE49-F238E27FC236}">
                <a16:creationId xmlns:a16="http://schemas.microsoft.com/office/drawing/2014/main" id="{5D47652C-1948-4878-BF07-16B6DB76F484}"/>
              </a:ext>
            </a:extLst>
          </p:cNvPr>
          <p:cNvSpPr/>
          <p:nvPr/>
        </p:nvSpPr>
        <p:spPr>
          <a:xfrm>
            <a:off x="2882956" y="1907337"/>
            <a:ext cx="1624312" cy="943468"/>
          </a:xfrm>
          <a:custGeom>
            <a:avLst>
              <a:gd name="f0" fmla="val 18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171450" marR="0" lvl="0" indent="-1714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3 to 5 key results to achieve the  objective. Key results have to be measurable (ex:  Increase daily active users to 5000 )   </a:t>
            </a:r>
            <a:endParaRPr lang="ar-OM" sz="10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29" name="Rounded Rectangle 81">
            <a:extLst>
              <a:ext uri="{FF2B5EF4-FFF2-40B4-BE49-F238E27FC236}">
                <a16:creationId xmlns:a16="http://schemas.microsoft.com/office/drawing/2014/main" id="{9ED2A53D-F7A3-48D0-B4F2-D4A4B7F9EBDC}"/>
              </a:ext>
            </a:extLst>
          </p:cNvPr>
          <p:cNvSpPr/>
          <p:nvPr/>
        </p:nvSpPr>
        <p:spPr>
          <a:xfrm>
            <a:off x="2866589" y="2951226"/>
            <a:ext cx="1624312" cy="1028517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0" name="Rounded Rectangle 81">
            <a:extLst>
              <a:ext uri="{FF2B5EF4-FFF2-40B4-BE49-F238E27FC236}">
                <a16:creationId xmlns:a16="http://schemas.microsoft.com/office/drawing/2014/main" id="{D3CC54AD-6704-4B5C-8FFC-097A521B74C2}"/>
              </a:ext>
            </a:extLst>
          </p:cNvPr>
          <p:cNvSpPr/>
          <p:nvPr/>
        </p:nvSpPr>
        <p:spPr>
          <a:xfrm>
            <a:off x="2862940" y="4060411"/>
            <a:ext cx="1644328" cy="1090458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1" name="Rounded Rectangle 81">
            <a:extLst>
              <a:ext uri="{FF2B5EF4-FFF2-40B4-BE49-F238E27FC236}">
                <a16:creationId xmlns:a16="http://schemas.microsoft.com/office/drawing/2014/main" id="{7C4CE7B3-8BE7-46AF-8E67-EFBB16CF7C51}"/>
              </a:ext>
            </a:extLst>
          </p:cNvPr>
          <p:cNvSpPr/>
          <p:nvPr/>
        </p:nvSpPr>
        <p:spPr>
          <a:xfrm>
            <a:off x="2882956" y="5310542"/>
            <a:ext cx="1644328" cy="821716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EE72DB97-4EEB-428E-B176-3CD3B967A613}"/>
              </a:ext>
            </a:extLst>
          </p:cNvPr>
          <p:cNvSpPr/>
          <p:nvPr/>
        </p:nvSpPr>
        <p:spPr>
          <a:xfrm>
            <a:off x="6536350" y="1525722"/>
            <a:ext cx="1624312" cy="303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Key Results (2022)</a:t>
            </a:r>
          </a:p>
        </p:txBody>
      </p:sp>
      <p:sp>
        <p:nvSpPr>
          <p:cNvPr id="33" name="Rounded Rectangle 77">
            <a:extLst>
              <a:ext uri="{FF2B5EF4-FFF2-40B4-BE49-F238E27FC236}">
                <a16:creationId xmlns:a16="http://schemas.microsoft.com/office/drawing/2014/main" id="{CD9265F7-4205-4D66-8B5D-8D7802E89900}"/>
              </a:ext>
            </a:extLst>
          </p:cNvPr>
          <p:cNvSpPr/>
          <p:nvPr/>
        </p:nvSpPr>
        <p:spPr>
          <a:xfrm>
            <a:off x="6608807" y="1902656"/>
            <a:ext cx="1624312" cy="943468"/>
          </a:xfrm>
          <a:custGeom>
            <a:avLst>
              <a:gd name="f0" fmla="val 18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171450" marR="0" lvl="0" indent="-1714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3 to 5 key results. Key results have to be measurable (example:  Increase daily active users to 5000 )   </a:t>
            </a:r>
            <a:endParaRPr lang="ar-OM" sz="10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4" name="Rounded Rectangle 81">
            <a:extLst>
              <a:ext uri="{FF2B5EF4-FFF2-40B4-BE49-F238E27FC236}">
                <a16:creationId xmlns:a16="http://schemas.microsoft.com/office/drawing/2014/main" id="{7708612F-FB9E-49AA-B9EA-66D0B2530F9E}"/>
              </a:ext>
            </a:extLst>
          </p:cNvPr>
          <p:cNvSpPr/>
          <p:nvPr/>
        </p:nvSpPr>
        <p:spPr>
          <a:xfrm>
            <a:off x="6592449" y="2946544"/>
            <a:ext cx="1624312" cy="1028517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5" name="Rounded Rectangle 81">
            <a:extLst>
              <a:ext uri="{FF2B5EF4-FFF2-40B4-BE49-F238E27FC236}">
                <a16:creationId xmlns:a16="http://schemas.microsoft.com/office/drawing/2014/main" id="{FBCC380B-2F5C-4F9F-8E8C-0DEB576584E5}"/>
              </a:ext>
            </a:extLst>
          </p:cNvPr>
          <p:cNvSpPr/>
          <p:nvPr/>
        </p:nvSpPr>
        <p:spPr>
          <a:xfrm>
            <a:off x="6588791" y="4055738"/>
            <a:ext cx="1644328" cy="1090458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6" name="Rounded Rectangle 81">
            <a:extLst>
              <a:ext uri="{FF2B5EF4-FFF2-40B4-BE49-F238E27FC236}">
                <a16:creationId xmlns:a16="http://schemas.microsoft.com/office/drawing/2014/main" id="{D0B37A63-D7D4-4997-B994-68AC907A99B5}"/>
              </a:ext>
            </a:extLst>
          </p:cNvPr>
          <p:cNvSpPr/>
          <p:nvPr/>
        </p:nvSpPr>
        <p:spPr>
          <a:xfrm>
            <a:off x="6608807" y="5305860"/>
            <a:ext cx="1644328" cy="821716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7" name="Rounded Rectangle 62">
            <a:extLst>
              <a:ext uri="{FF2B5EF4-FFF2-40B4-BE49-F238E27FC236}">
                <a16:creationId xmlns:a16="http://schemas.microsoft.com/office/drawing/2014/main" id="{5528AE8F-FD7E-45E5-9CC0-FC23ACA9A08A}"/>
              </a:ext>
            </a:extLst>
          </p:cNvPr>
          <p:cNvSpPr/>
          <p:nvPr/>
        </p:nvSpPr>
        <p:spPr>
          <a:xfrm>
            <a:off x="10345393" y="1480834"/>
            <a:ext cx="1624312" cy="303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18C55"/>
              </a:gs>
              <a:gs pos="100000">
                <a:srgbClr val="F67B28"/>
              </a:gs>
            </a:gsLst>
            <a:lin ang="5400000"/>
          </a:gra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Key Results (2023)</a:t>
            </a:r>
          </a:p>
        </p:txBody>
      </p:sp>
      <p:sp>
        <p:nvSpPr>
          <p:cNvPr id="38" name="Rounded Rectangle 77">
            <a:extLst>
              <a:ext uri="{FF2B5EF4-FFF2-40B4-BE49-F238E27FC236}">
                <a16:creationId xmlns:a16="http://schemas.microsoft.com/office/drawing/2014/main" id="{1F9EE0DB-7791-4C2B-ABAB-2C426AE57384}"/>
              </a:ext>
            </a:extLst>
          </p:cNvPr>
          <p:cNvSpPr/>
          <p:nvPr/>
        </p:nvSpPr>
        <p:spPr>
          <a:xfrm>
            <a:off x="10361761" y="1880216"/>
            <a:ext cx="1624312" cy="943468"/>
          </a:xfrm>
          <a:custGeom>
            <a:avLst>
              <a:gd name="f0" fmla="val 18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8E191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171450" marR="0" lvl="0" indent="-1714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Insert 3 to 5 key results. Key results have to be measurable (example:  Increase daily active users to 5000 )   </a:t>
            </a:r>
            <a:endParaRPr lang="ar-OM" sz="10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9" name="Rounded Rectangle 81">
            <a:extLst>
              <a:ext uri="{FF2B5EF4-FFF2-40B4-BE49-F238E27FC236}">
                <a16:creationId xmlns:a16="http://schemas.microsoft.com/office/drawing/2014/main" id="{FB0721CB-FE9F-469C-8E13-3462C5D1FFE6}"/>
              </a:ext>
            </a:extLst>
          </p:cNvPr>
          <p:cNvSpPr/>
          <p:nvPr/>
        </p:nvSpPr>
        <p:spPr>
          <a:xfrm>
            <a:off x="10345393" y="2924104"/>
            <a:ext cx="1624312" cy="1028517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E191C">
              <a:alpha val="16863"/>
            </a:srgbClr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0" name="Rounded Rectangle 81">
            <a:extLst>
              <a:ext uri="{FF2B5EF4-FFF2-40B4-BE49-F238E27FC236}">
                <a16:creationId xmlns:a16="http://schemas.microsoft.com/office/drawing/2014/main" id="{C9F84051-27A8-4A31-B5FD-2008604C041E}"/>
              </a:ext>
            </a:extLst>
          </p:cNvPr>
          <p:cNvSpPr/>
          <p:nvPr/>
        </p:nvSpPr>
        <p:spPr>
          <a:xfrm>
            <a:off x="10341745" y="4033299"/>
            <a:ext cx="1644328" cy="1090458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8CBAD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1" name="Rounded Rectangle 81">
            <a:extLst>
              <a:ext uri="{FF2B5EF4-FFF2-40B4-BE49-F238E27FC236}">
                <a16:creationId xmlns:a16="http://schemas.microsoft.com/office/drawing/2014/main" id="{89EBB88C-D5AF-424C-AEFB-7ACC06C82FA0}"/>
              </a:ext>
            </a:extLst>
          </p:cNvPr>
          <p:cNvSpPr/>
          <p:nvPr/>
        </p:nvSpPr>
        <p:spPr>
          <a:xfrm>
            <a:off x="10361761" y="5283421"/>
            <a:ext cx="1644328" cy="821716"/>
          </a:xfrm>
          <a:custGeom>
            <a:avLst>
              <a:gd name="f0" fmla="val 237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AE3F3"/>
          </a:solidFill>
          <a:ln w="12701" cap="flat">
            <a:solidFill>
              <a:srgbClr val="212A2C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1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OM" sz="11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2" name="Rounded Rectangle 62">
            <a:extLst>
              <a:ext uri="{FF2B5EF4-FFF2-40B4-BE49-F238E27FC236}">
                <a16:creationId xmlns:a16="http://schemas.microsoft.com/office/drawing/2014/main" id="{79AA6332-98EC-4E38-8019-D73BFEFD6C17}"/>
              </a:ext>
            </a:extLst>
          </p:cNvPr>
          <p:cNvSpPr/>
          <p:nvPr/>
        </p:nvSpPr>
        <p:spPr>
          <a:xfrm>
            <a:off x="8267858" y="1500182"/>
            <a:ext cx="1901174" cy="303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4B183"/>
          </a:solidFill>
          <a:ln w="6345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Enablers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6098E48-4C3E-4D7E-BDDF-866F5DA11450}"/>
              </a:ext>
            </a:extLst>
          </p:cNvPr>
          <p:cNvGraphicFramePr>
            <a:graphicFrameLocks noGrp="1"/>
          </p:cNvGraphicFramePr>
          <p:nvPr/>
        </p:nvGraphicFramePr>
        <p:xfrm>
          <a:off x="4530787" y="1922023"/>
          <a:ext cx="1951410" cy="416667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6189">
                  <a:extLst>
                    <a:ext uri="{9D8B030D-6E8A-4147-A177-3AD203B41FA5}">
                      <a16:colId xmlns:a16="http://schemas.microsoft.com/office/drawing/2014/main" val="1742660278"/>
                    </a:ext>
                  </a:extLst>
                </a:gridCol>
                <a:gridCol w="1145221">
                  <a:extLst>
                    <a:ext uri="{9D8B030D-6E8A-4147-A177-3AD203B41FA5}">
                      <a16:colId xmlns:a16="http://schemas.microsoft.com/office/drawing/2014/main" val="1223756814"/>
                    </a:ext>
                  </a:extLst>
                </a:gridCol>
              </a:tblGrid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endParaRPr lang="ar-OM" sz="9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Factor</a:t>
                      </a:r>
                      <a:endParaRPr lang="ar-OM" sz="900" b="1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l" rtl="1">
                        <a:buSzPct val="100000"/>
                        <a:buFont typeface="Arial" pitchFamily="34"/>
                        <a:buChar char="•"/>
                      </a:pP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10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Actions</a:t>
                      </a:r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79018"/>
                  </a:ext>
                </a:extLst>
              </a:tr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HR 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Hire xx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Re-structure xx</a:t>
                      </a:r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720946"/>
                  </a:ext>
                </a:extLst>
              </a:tr>
              <a:tr h="1001277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Finance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Budget: x 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Develop a new revenue stream</a:t>
                      </a:r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48876"/>
                  </a:ext>
                </a:extLst>
              </a:tr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Marketing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74603"/>
                  </a:ext>
                </a:extLst>
              </a:tr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Operations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492733"/>
                  </a:ext>
                </a:extLst>
              </a:tr>
            </a:tbl>
          </a:graphicData>
        </a:graphic>
      </p:graphicFrame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46E1F9CA-746C-4EF5-83AE-5B6A865504E8}"/>
              </a:ext>
            </a:extLst>
          </p:cNvPr>
          <p:cNvGraphicFramePr>
            <a:graphicFrameLocks noGrp="1"/>
          </p:cNvGraphicFramePr>
          <p:nvPr/>
        </p:nvGraphicFramePr>
        <p:xfrm>
          <a:off x="8267858" y="1928570"/>
          <a:ext cx="1951410" cy="416667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6189">
                  <a:extLst>
                    <a:ext uri="{9D8B030D-6E8A-4147-A177-3AD203B41FA5}">
                      <a16:colId xmlns:a16="http://schemas.microsoft.com/office/drawing/2014/main" val="3742346428"/>
                    </a:ext>
                  </a:extLst>
                </a:gridCol>
                <a:gridCol w="1145221">
                  <a:extLst>
                    <a:ext uri="{9D8B030D-6E8A-4147-A177-3AD203B41FA5}">
                      <a16:colId xmlns:a16="http://schemas.microsoft.com/office/drawing/2014/main" val="3687791355"/>
                    </a:ext>
                  </a:extLst>
                </a:gridCol>
              </a:tblGrid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endParaRPr lang="ar-OM" sz="900" b="1"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Factor</a:t>
                      </a:r>
                      <a:endParaRPr lang="ar-OM" sz="900" b="1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l" rtl="1">
                        <a:buSzPct val="100000"/>
                        <a:buFont typeface="Arial" pitchFamily="34"/>
                        <a:buChar char="•"/>
                      </a:pP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ar-OM" sz="1000" b="1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Actions</a:t>
                      </a:r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11892"/>
                  </a:ext>
                </a:extLst>
              </a:tr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HR 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Hire xx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Re-structure xx</a:t>
                      </a:r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103925"/>
                  </a:ext>
                </a:extLst>
              </a:tr>
              <a:tr h="1001277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Finance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Budget: x </a:t>
                      </a:r>
                    </a:p>
                    <a:p>
                      <a:pPr marL="171450" lvl="0" indent="-171450">
                        <a:buSzPct val="100000"/>
                        <a:buFont typeface="Arial" pitchFamily="34"/>
                        <a:buChar char="•"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 Develop a new revenue stream</a:t>
                      </a:r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49863"/>
                  </a:ext>
                </a:extLst>
              </a:tr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Marketing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438802"/>
                  </a:ext>
                </a:extLst>
              </a:tr>
              <a:tr h="791349">
                <a:tc>
                  <a:txBody>
                    <a:bodyPr/>
                    <a:lstStyle/>
                    <a:p>
                      <a:pPr marL="0" lvl="0" indent="0" algn="l" rtl="1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</a:rPr>
                        <a:t>Operations</a:t>
                      </a:r>
                      <a:endParaRPr lang="en-GB" sz="9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0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437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174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Cairo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Nabhan Al Kharusi</dc:creator>
  <cp:lastModifiedBy>Nabhan Al Kharusi</cp:lastModifiedBy>
  <cp:revision>5</cp:revision>
  <dcterms:created xsi:type="dcterms:W3CDTF">2021-09-20T07:56:37Z</dcterms:created>
  <dcterms:modified xsi:type="dcterms:W3CDTF">2021-09-28T17:56:19Z</dcterms:modified>
</cp:coreProperties>
</file>