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9"/>
  </p:notesMasterIdLst>
  <p:sldIdLst>
    <p:sldId id="4113" r:id="rId3"/>
    <p:sldId id="4110" r:id="rId4"/>
    <p:sldId id="4111" r:id="rId5"/>
    <p:sldId id="276" r:id="rId6"/>
    <p:sldId id="4109" r:id="rId7"/>
    <p:sldId id="411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>
      <p:cViewPr varScale="1">
        <p:scale>
          <a:sx n="92" d="100"/>
          <a:sy n="92" d="100"/>
        </p:scale>
        <p:origin x="708" y="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6E933-6FBC-4885-9990-E6A9F2156AF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FB02-E8F1-4C91-B0BD-B1C6FD6BC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0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/>
          <a:lstStyle>
            <a:lvl1pPr>
              <a:defRPr>
                <a:solidFill>
                  <a:srgbClr val="F68D3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7010400" y="0"/>
            <a:ext cx="2133600" cy="2133600"/>
          </a:xfrm>
          <a:prstGeom prst="rtTriangl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OM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852" y="304800"/>
            <a:ext cx="540348" cy="650063"/>
          </a:xfrm>
          <a:prstGeom prst="rect">
            <a:avLst/>
          </a:prstGeom>
        </p:spPr>
      </p:pic>
      <p:sp>
        <p:nvSpPr>
          <p:cNvPr id="16" name="Right Triangle 15"/>
          <p:cNvSpPr/>
          <p:nvPr userDrawn="1"/>
        </p:nvSpPr>
        <p:spPr>
          <a:xfrm>
            <a:off x="0" y="6248400"/>
            <a:ext cx="609600" cy="6096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OM"/>
          </a:p>
        </p:txBody>
      </p:sp>
    </p:spTree>
    <p:extLst>
      <p:ext uri="{BB962C8B-B14F-4D97-AF65-F5344CB8AC3E}">
        <p14:creationId xmlns:p14="http://schemas.microsoft.com/office/powerpoint/2010/main" val="362079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6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-template-cover-A-noise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3845" y="-8853"/>
            <a:ext cx="9631690" cy="6871050"/>
          </a:xfrm>
          <a:prstGeom prst="rect">
            <a:avLst/>
          </a:prstGeom>
        </p:spPr>
      </p:pic>
      <p:pic>
        <p:nvPicPr>
          <p:cNvPr id="8" name="Picture 7" descr="Logo-white-stacked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665" y="5789875"/>
            <a:ext cx="1897016" cy="870977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27790" y="2968401"/>
            <a:ext cx="8284888" cy="540000"/>
          </a:xfrm>
          <a:noFill/>
        </p:spPr>
        <p:txBody>
          <a:bodyPr anchor="ctr">
            <a:normAutofit/>
          </a:bodyPr>
          <a:lstStyle>
            <a:lvl1pPr algn="l">
              <a:defRPr sz="320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427790" y="3532968"/>
            <a:ext cx="8284888" cy="43200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2400">
                <a:solidFill>
                  <a:schemeClr val="accent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811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- No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8280000" cy="43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92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8280000" cy="4320000"/>
          </a:xfrm>
        </p:spPr>
        <p:txBody>
          <a:bodyPr/>
          <a:lstStyle>
            <a:lvl1pPr marL="270000" indent="-270000">
              <a:buFont typeface="Wingdings" panose="05000000000000000000" pitchFamily="2" charset="2"/>
              <a:buChar char="§"/>
              <a:defRPr/>
            </a:lvl1pPr>
            <a:lvl2pPr marL="270000" indent="-270000">
              <a:buFont typeface="Wingdings" panose="05000000000000000000" pitchFamily="2" charset="2"/>
              <a:buChar char="§"/>
              <a:defRPr/>
            </a:lvl2pPr>
            <a:lvl3pPr marL="270000" indent="-270000">
              <a:buFont typeface="Wingdings" panose="05000000000000000000" pitchFamily="2" charset="2"/>
              <a:buChar char="§"/>
              <a:defRPr/>
            </a:lvl3pPr>
            <a:lvl4pPr marL="270000" indent="-270000">
              <a:buFont typeface="Wingdings" panose="05000000000000000000" pitchFamily="2" charset="2"/>
              <a:buChar char="§"/>
              <a:defRPr/>
            </a:lvl4pPr>
            <a:lvl5pPr marL="270000" indent="-270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1780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e Slide - No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3870000" cy="43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4842000" y="1512000"/>
            <a:ext cx="3870000" cy="43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843643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e Slide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3870000" cy="4320000"/>
          </a:xfrm>
        </p:spPr>
        <p:txBody>
          <a:bodyPr/>
          <a:lstStyle>
            <a:lvl1pPr marL="180000" indent="-270000">
              <a:buFont typeface="Wingdings" panose="05000000000000000000" pitchFamily="2" charset="2"/>
              <a:buChar char="§"/>
              <a:defRPr/>
            </a:lvl1pPr>
            <a:lvl2pPr marL="180000" indent="-270000">
              <a:buFont typeface="Wingdings" panose="05000000000000000000" pitchFamily="2" charset="2"/>
              <a:buChar char="§"/>
              <a:defRPr/>
            </a:lvl2pPr>
            <a:lvl3pPr marL="180000" indent="-270000">
              <a:buFont typeface="Wingdings" panose="05000000000000000000" pitchFamily="2" charset="2"/>
              <a:buChar char="§"/>
              <a:defRPr/>
            </a:lvl3pPr>
            <a:lvl4pPr marL="180000" indent="-270000">
              <a:buFont typeface="Wingdings" panose="05000000000000000000" pitchFamily="2" charset="2"/>
              <a:buChar char="§"/>
              <a:defRPr/>
            </a:lvl4pPr>
            <a:lvl5pPr marL="180000" indent="-270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4842000" y="1512000"/>
            <a:ext cx="3870000" cy="4320000"/>
          </a:xfrm>
        </p:spPr>
        <p:txBody>
          <a:bodyPr/>
          <a:lstStyle>
            <a:lvl1pPr marL="180000" indent="-270000">
              <a:buFont typeface="Wingdings" panose="05000000000000000000" pitchFamily="2" charset="2"/>
              <a:buChar char="§"/>
              <a:defRPr/>
            </a:lvl1pPr>
            <a:lvl2pPr marL="180000" indent="-270000">
              <a:buFont typeface="Wingdings" panose="05000000000000000000" pitchFamily="2" charset="2"/>
              <a:buChar char="§"/>
              <a:defRPr/>
            </a:lvl2pPr>
            <a:lvl3pPr marL="180000" indent="-270000">
              <a:buFont typeface="Wingdings" panose="05000000000000000000" pitchFamily="2" charset="2"/>
              <a:buChar char="§"/>
              <a:defRPr/>
            </a:lvl3pPr>
            <a:lvl4pPr marL="180000" indent="-270000">
              <a:buFont typeface="Wingdings" panose="05000000000000000000" pitchFamily="2" charset="2"/>
              <a:buChar char="§"/>
              <a:defRPr/>
            </a:lvl4pPr>
            <a:lvl5pPr marL="180000" indent="-270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4135386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45698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5969000"/>
            <a:ext cx="9144000" cy="889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ST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01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- Blue Background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-white-stack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8280000" cy="43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907266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- Blue Background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-white-stack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917700" y="545465"/>
            <a:ext cx="6684141" cy="647700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22"/>
          </p:nvPr>
        </p:nvSpPr>
        <p:spPr>
          <a:xfrm>
            <a:off x="432000" y="1512000"/>
            <a:ext cx="8280000" cy="43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18620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-white-stack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766509" y="2906898"/>
            <a:ext cx="0" cy="1049973"/>
          </a:xfrm>
          <a:prstGeom prst="line">
            <a:avLst/>
          </a:prstGeom>
          <a:ln w="2857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1928128" y="2906899"/>
            <a:ext cx="6682474" cy="1049972"/>
          </a:xfrm>
        </p:spPr>
        <p:txBody>
          <a:bodyPr anchor="ctr"/>
          <a:lstStyle>
            <a:lvl1pPr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36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en-US" dirty="0"/>
              <a:t>Click here to edit</a:t>
            </a:r>
          </a:p>
        </p:txBody>
      </p:sp>
    </p:spTree>
    <p:extLst>
      <p:ext uri="{BB962C8B-B14F-4D97-AF65-F5344CB8AC3E}">
        <p14:creationId xmlns:p14="http://schemas.microsoft.com/office/powerpoint/2010/main" val="71082112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893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-white-stack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2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etail-1.png"/>
          <p:cNvPicPr>
            <a:picLocks noChangeAspect="1"/>
          </p:cNvPicPr>
          <p:nvPr userDrawn="1"/>
        </p:nvPicPr>
        <p:blipFill rotWithShape="1">
          <a:blip r:embed="rId2" cstate="email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73" r="19168" b="5717"/>
          <a:stretch/>
        </p:blipFill>
        <p:spPr>
          <a:xfrm>
            <a:off x="-241300" y="-53693"/>
            <a:ext cx="9652000" cy="7025993"/>
          </a:xfrm>
          <a:prstGeom prst="rect">
            <a:avLst/>
          </a:prstGeom>
        </p:spPr>
      </p:pic>
      <p:pic>
        <p:nvPicPr>
          <p:cNvPr id="4" name="Picture 3" descr="Logo-white-stacked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6250" y="3075057"/>
            <a:ext cx="7971500" cy="707886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 algn="ctr">
              <a:defRPr lang="en-GB" sz="4000" kern="1200" baseline="0" dirty="0">
                <a:solidFill>
                  <a:schemeClr val="bg1"/>
                </a:solidFill>
                <a:latin typeface="+mj-lt"/>
                <a:ea typeface="+mn-ea"/>
                <a:cs typeface="Times New Roman"/>
              </a:defRPr>
            </a:lvl1pPr>
          </a:lstStyle>
          <a:p>
            <a:pPr marL="0" lvl="0" indent="0" algn="l" defTabSz="457189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enter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940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quiri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-template-cover-A-noise2-blocks align.jpg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8621"/>
          <a:stretch/>
        </p:blipFill>
        <p:spPr>
          <a:xfrm>
            <a:off x="2897341" y="0"/>
            <a:ext cx="6247029" cy="62433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4147702" y="1244599"/>
            <a:ext cx="3759201" cy="3762000"/>
          </a:xfrm>
          <a:prstGeom prst="rect">
            <a:avLst/>
          </a:prstGeom>
          <a:solidFill>
            <a:srgbClr val="0B2D40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>
              <a:lnSpc>
                <a:spcPct val="175000"/>
              </a:lnSpc>
            </a:pPr>
            <a:r>
              <a:rPr lang="en-US" sz="1200" dirty="0"/>
              <a:t>Talent Strategy Design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Talent Measurement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Identification of </a:t>
            </a:r>
            <a:r>
              <a:rPr lang="en-US" sz="1200" dirty="0" err="1"/>
              <a:t>HiPOs</a:t>
            </a:r>
            <a:r>
              <a:rPr lang="en-US" sz="1200" dirty="0"/>
              <a:t> and Future Leaders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Talent Analytics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Top Team and Board Development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Leadership Strategy Design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Succession Management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Competency Framework Design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Engagement and Multi-Rater Surveys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Transition Coaching</a:t>
            </a:r>
          </a:p>
          <a:p>
            <a:pPr>
              <a:lnSpc>
                <a:spcPct val="175000"/>
              </a:lnSpc>
            </a:pPr>
            <a:r>
              <a:rPr lang="en-US" sz="1200" dirty="0"/>
              <a:t>Success Profiles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5411171" y="5018991"/>
            <a:ext cx="1236317" cy="1252800"/>
          </a:xfrm>
          <a:prstGeom prst="rect">
            <a:avLst/>
          </a:prstGeom>
          <a:solidFill>
            <a:srgbClr val="5C8AA7"/>
          </a:solidFill>
          <a:ln>
            <a:noFill/>
          </a:ln>
          <a:effectLst>
            <a:innerShdw blurRad="276225" dist="1143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8" name="Picture 7" descr="Logo-white-stack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909570" y="2502000"/>
            <a:ext cx="1234800" cy="1252800"/>
          </a:xfrm>
          <a:prstGeom prst="rect">
            <a:avLst/>
          </a:prstGeom>
          <a:solidFill>
            <a:srgbClr val="5C8AA7"/>
          </a:solidFill>
          <a:ln>
            <a:noFill/>
          </a:ln>
          <a:effectLst>
            <a:innerShdw blurRad="276225" dist="1143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2905570" y="2505600"/>
            <a:ext cx="1234800" cy="12438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276225" dist="1143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66509" y="545465"/>
            <a:ext cx="0" cy="6477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533598" y="2505600"/>
            <a:ext cx="2466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Errol van Staden</a:t>
            </a:r>
          </a:p>
          <a:p>
            <a:r>
              <a:rPr lang="en-US" sz="1200" dirty="0"/>
              <a:t>Business Psychologist</a:t>
            </a:r>
          </a:p>
          <a:p>
            <a:r>
              <a:rPr lang="en-US" sz="1200" dirty="0"/>
              <a:t> </a:t>
            </a:r>
          </a:p>
          <a:p>
            <a:r>
              <a:rPr lang="it-IT" sz="1200" dirty="0"/>
              <a:t>Mobile: +27 836 370 700</a:t>
            </a:r>
          </a:p>
          <a:p>
            <a:r>
              <a:rPr lang="it-IT" sz="1200" dirty="0"/>
              <a:t>E-mail: </a:t>
            </a:r>
            <a:r>
              <a:rPr lang="it-IT" sz="1200" u="sng" dirty="0"/>
              <a:t>errol@talentinstitute.ae</a:t>
            </a:r>
            <a:endParaRPr lang="en-ZA" sz="12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918800" y="547200"/>
            <a:ext cx="979755" cy="64800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sz="1800" dirty="0"/>
              <a:t>Contact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5146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21920" y="0"/>
            <a:ext cx="9387840" cy="6858000"/>
          </a:xfrm>
          <a:prstGeom prst="rect">
            <a:avLst/>
          </a:prstGeom>
          <a:solidFill>
            <a:srgbClr val="0B2D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-white-stack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  <p:pic>
        <p:nvPicPr>
          <p:cNvPr id="5" name="Picture 4" descr="Detail-3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391" r="37555"/>
          <a:stretch/>
        </p:blipFill>
        <p:spPr>
          <a:xfrm>
            <a:off x="3434080" y="-1"/>
            <a:ext cx="5836920" cy="584634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41563" y="3958905"/>
            <a:ext cx="288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South Africa</a:t>
            </a:r>
          </a:p>
          <a:p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United Arab Emirates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532880" y="2072640"/>
            <a:ext cx="193040" cy="193040"/>
          </a:xfrm>
          <a:prstGeom prst="rect">
            <a:avLst/>
          </a:prstGeom>
          <a:solidFill>
            <a:srgbClr val="1E8D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313680" y="4765040"/>
            <a:ext cx="193040" cy="193040"/>
          </a:xfrm>
          <a:prstGeom prst="rect">
            <a:avLst/>
          </a:prstGeom>
          <a:solidFill>
            <a:srgbClr val="0E6D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47920" y="4866640"/>
            <a:ext cx="193040" cy="193040"/>
          </a:xfrm>
          <a:prstGeom prst="rect">
            <a:avLst/>
          </a:prstGeom>
          <a:solidFill>
            <a:srgbClr val="0E6D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07883" y="4040185"/>
            <a:ext cx="193040" cy="193040"/>
          </a:xfrm>
          <a:prstGeom prst="rect">
            <a:avLst/>
          </a:prstGeom>
          <a:solidFill>
            <a:srgbClr val="0E6D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07883" y="4517705"/>
            <a:ext cx="193040" cy="193040"/>
          </a:xfrm>
          <a:prstGeom prst="rect">
            <a:avLst/>
          </a:prstGeom>
          <a:solidFill>
            <a:srgbClr val="1E8D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0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tail-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007" y="1389380"/>
            <a:ext cx="5760720" cy="4678680"/>
          </a:xfrm>
          <a:prstGeom prst="rect">
            <a:avLst/>
          </a:prstGeom>
          <a:solidFill>
            <a:srgbClr val="094158"/>
          </a:solidFill>
        </p:spPr>
      </p:pic>
      <p:sp>
        <p:nvSpPr>
          <p:cNvPr id="7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1919367" y="1009354"/>
            <a:ext cx="6682474" cy="585766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1917700" y="715211"/>
            <a:ext cx="6684141" cy="260683"/>
          </a:xfrm>
        </p:spPr>
        <p:txBody>
          <a:bodyPr/>
          <a:lstStyle/>
          <a:p>
            <a:pPr lvl="0"/>
            <a:r>
              <a:rPr lang="en-US" sz="200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71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629400" y="6008688"/>
            <a:ext cx="609600" cy="561975"/>
          </a:xfrm>
          <a:prstGeom prst="rect">
            <a:avLst/>
          </a:prstGeom>
          <a:solidFill>
            <a:srgbClr val="B1D5D9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400"/>
          </a:p>
        </p:txBody>
      </p:sp>
      <p:pic>
        <p:nvPicPr>
          <p:cNvPr id="4" name="Picture 4" descr="TI NEW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5975350"/>
            <a:ext cx="1295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7772400" y="2579688"/>
            <a:ext cx="838200" cy="849312"/>
          </a:xfrm>
          <a:prstGeom prst="rect">
            <a:avLst/>
          </a:prstGeom>
          <a:solidFill>
            <a:srgbClr val="087C7D">
              <a:alpha val="3960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ZA" sz="2400"/>
          </a:p>
        </p:txBody>
      </p:sp>
      <p:sp>
        <p:nvSpPr>
          <p:cNvPr id="6" name="Rectangle 5"/>
          <p:cNvSpPr/>
          <p:nvPr userDrawn="1"/>
        </p:nvSpPr>
        <p:spPr>
          <a:xfrm>
            <a:off x="642938" y="630238"/>
            <a:ext cx="6594475" cy="457200"/>
          </a:xfrm>
          <a:prstGeom prst="rect">
            <a:avLst/>
          </a:prstGeom>
          <a:solidFill>
            <a:srgbClr val="087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ZA" sz="240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44400" y="1447200"/>
            <a:ext cx="6595200" cy="468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200">
                <a:solidFill>
                  <a:srgbClr val="087C7D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46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8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539750"/>
            <a:ext cx="8280000" cy="64807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404000"/>
            <a:ext cx="8280000" cy="469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hl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33832"/>
            <a:ext cx="9144000" cy="624168"/>
          </a:xfrm>
          <a:prstGeom prst="rect">
            <a:avLst/>
          </a:prstGeom>
          <a:solidFill>
            <a:srgbClr val="083C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-white-stacked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01" y="6311632"/>
            <a:ext cx="1048538" cy="4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457200" rtl="0" eaLnBrk="1" latinLnBrk="0" hangingPunct="1">
        <a:spcBef>
          <a:spcPts val="0"/>
        </a:spcBef>
        <a:buFont typeface="Arial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457200" rtl="0" eaLnBrk="1" latinLnBrk="0" hangingPunct="1">
        <a:spcBef>
          <a:spcPts val="0"/>
        </a:spcBef>
        <a:buFont typeface="Arial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spcBef>
          <a:spcPts val="0"/>
        </a:spcBef>
        <a:buFont typeface="Arial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457200" rtl="0" eaLnBrk="1" latinLnBrk="0" hangingPunct="1">
        <a:spcBef>
          <a:spcPts val="0"/>
        </a:spcBef>
        <a:buFont typeface="Arial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73631FD-A46C-3A41-994F-9B7E9F8D2910}"/>
              </a:ext>
            </a:extLst>
          </p:cNvPr>
          <p:cNvSpPr txBox="1"/>
          <p:nvPr/>
        </p:nvSpPr>
        <p:spPr>
          <a:xfrm>
            <a:off x="810931" y="2493629"/>
            <a:ext cx="83080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Poppins" pitchFamily="2" charset="77"/>
              </a:rPr>
              <a:t>Strategy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Poppins" pitchFamily="2" charset="77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B32D87E-7AA3-4CC4-ACCA-0AFA837F2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715000" y="-211330"/>
            <a:ext cx="3429000" cy="121920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91488099-9736-42FF-B368-F32CAB5E5F36}"/>
              </a:ext>
            </a:extLst>
          </p:cNvPr>
          <p:cNvSpPr txBox="1">
            <a:spLocks/>
          </p:cNvSpPr>
          <p:nvPr/>
        </p:nvSpPr>
        <p:spPr>
          <a:xfrm flipH="1">
            <a:off x="6781800" y="327265"/>
            <a:ext cx="2438400" cy="76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OKR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6A25E-837D-4197-BD51-3789E5EFA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89" y="2675378"/>
            <a:ext cx="4883611" cy="2734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E4FA9-99C2-4C77-82FF-334ADB66F014}"/>
              </a:ext>
            </a:extLst>
          </p:cNvPr>
          <p:cNvSpPr txBox="1"/>
          <p:nvPr/>
        </p:nvSpPr>
        <p:spPr>
          <a:xfrm>
            <a:off x="1066800" y="1577774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Objectives and Key Results </a:t>
            </a:r>
            <a:r>
              <a:rPr lang="ar-OM" sz="2000" b="1" dirty="0"/>
              <a:t>الأهداف والنتائج الرئيسية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2996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C0CC83A7-DD59-4E05-B8BB-FDAB03325C89}"/>
              </a:ext>
            </a:extLst>
          </p:cNvPr>
          <p:cNvSpPr/>
          <p:nvPr/>
        </p:nvSpPr>
        <p:spPr>
          <a:xfrm>
            <a:off x="34448" y="1494886"/>
            <a:ext cx="9075102" cy="4453112"/>
          </a:xfrm>
          <a:prstGeom prst="rect">
            <a:avLst/>
          </a:prstGeom>
          <a:noFill/>
          <a:ln w="12701" cap="flat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entagon 86">
            <a:extLst>
              <a:ext uri="{FF2B5EF4-FFF2-40B4-BE49-F238E27FC236}">
                <a16:creationId xmlns:a16="http://schemas.microsoft.com/office/drawing/2014/main" id="{C412C90A-9E08-4CA4-A79A-A0A311D7C921}"/>
              </a:ext>
            </a:extLst>
          </p:cNvPr>
          <p:cNvSpPr/>
          <p:nvPr/>
        </p:nvSpPr>
        <p:spPr>
          <a:xfrm rot="10799991">
            <a:off x="94697" y="1593699"/>
            <a:ext cx="7525301" cy="3872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30 f26 1"/>
              <a:gd name="f35" fmla="*/ f29 f26 1"/>
              <a:gd name="f36" fmla="*/ f32 1 2"/>
              <a:gd name="f37" fmla="min f33 f32"/>
              <a:gd name="f38" fmla="+- f6 f36 0"/>
              <a:gd name="f39" fmla="*/ f37 f7 1"/>
              <a:gd name="f40" fmla="*/ f39 1 100000"/>
              <a:gd name="f41" fmla="*/ f38 f26 1"/>
              <a:gd name="f42" fmla="+- f29 0 f40"/>
              <a:gd name="f43" fmla="+- f42 f29 0"/>
              <a:gd name="f44" fmla="*/ f42 1 2"/>
              <a:gd name="f45" fmla="*/ f42 f26 1"/>
              <a:gd name="f46" fmla="*/ f43 1 2"/>
              <a:gd name="f47" fmla="*/ f44 f26 1"/>
              <a:gd name="f48" fmla="*/ f4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1"/>
              </a:cxn>
              <a:cxn ang="f25">
                <a:pos x="f47" y="f34"/>
              </a:cxn>
            </a:cxnLst>
            <a:rect l="f31" t="f31" r="f48" b="f34"/>
            <a:pathLst>
              <a:path>
                <a:moveTo>
                  <a:pt x="f31" y="f31"/>
                </a:moveTo>
                <a:lnTo>
                  <a:pt x="f45" y="f31"/>
                </a:lnTo>
                <a:lnTo>
                  <a:pt x="f35" y="f41"/>
                </a:lnTo>
                <a:lnTo>
                  <a:pt x="f45" y="f34"/>
                </a:lnTo>
                <a:lnTo>
                  <a:pt x="f31" y="f34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66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ADDD72BF-467A-4294-BAB2-6D87C2858356}"/>
              </a:ext>
            </a:extLst>
          </p:cNvPr>
          <p:cNvSpPr txBox="1"/>
          <p:nvPr/>
        </p:nvSpPr>
        <p:spPr>
          <a:xfrm>
            <a:off x="2153762" y="1622438"/>
            <a:ext cx="4049868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             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الخط </a:t>
            </a: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النمو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( </a:t>
            </a: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2022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– </a:t>
            </a: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2024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)</a:t>
            </a:r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558B9DC0-F051-40F9-B04D-4C5BC8FFB6F9}"/>
              </a:ext>
            </a:extLst>
          </p:cNvPr>
          <p:cNvSpPr txBox="1"/>
          <p:nvPr/>
        </p:nvSpPr>
        <p:spPr>
          <a:xfrm>
            <a:off x="7857660" y="1985507"/>
            <a:ext cx="1169039" cy="392415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الأهداف</a:t>
            </a:r>
          </a:p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05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1" name="Rounded Rectangle 34">
            <a:extLst>
              <a:ext uri="{FF2B5EF4-FFF2-40B4-BE49-F238E27FC236}">
                <a16:creationId xmlns:a16="http://schemas.microsoft.com/office/drawing/2014/main" id="{6440B9D0-8A77-448D-9160-80730FB12259}"/>
              </a:ext>
            </a:extLst>
          </p:cNvPr>
          <p:cNvSpPr/>
          <p:nvPr/>
        </p:nvSpPr>
        <p:spPr>
          <a:xfrm>
            <a:off x="7848600" y="3397330"/>
            <a:ext cx="1208623" cy="85755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تعزيز القدرة الإنتاجية</a:t>
            </a: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2" name="Rounded Rectangle 35">
            <a:extLst>
              <a:ext uri="{FF2B5EF4-FFF2-40B4-BE49-F238E27FC236}">
                <a16:creationId xmlns:a16="http://schemas.microsoft.com/office/drawing/2014/main" id="{37160163-99F0-4DF9-9FCB-B376C23D8A10}"/>
              </a:ext>
            </a:extLst>
          </p:cNvPr>
          <p:cNvSpPr/>
          <p:nvPr/>
        </p:nvSpPr>
        <p:spPr>
          <a:xfrm>
            <a:off x="7861521" y="2416798"/>
            <a:ext cx="1182782" cy="8304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ctr" defTabSz="685800" rtl="1" hangingPunct="0">
              <a:buSzPts val="13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نمو في الأرباح </a:t>
            </a:r>
            <a:endParaRPr lang="en-US" sz="105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5" name="Rounded Rectangle 34">
            <a:extLst>
              <a:ext uri="{FF2B5EF4-FFF2-40B4-BE49-F238E27FC236}">
                <a16:creationId xmlns:a16="http://schemas.microsoft.com/office/drawing/2014/main" id="{36B08228-FEB4-4C0D-8BC5-60D9B2120CDB}"/>
              </a:ext>
            </a:extLst>
          </p:cNvPr>
          <p:cNvSpPr/>
          <p:nvPr/>
        </p:nvSpPr>
        <p:spPr>
          <a:xfrm>
            <a:off x="7864186" y="4383224"/>
            <a:ext cx="1219198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تعزيز خدمة العملاء</a:t>
            </a: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E3E9DF1-AC0F-4C7C-B29F-088C290EE1EB}"/>
              </a:ext>
            </a:extLst>
          </p:cNvPr>
          <p:cNvSpPr/>
          <p:nvPr/>
        </p:nvSpPr>
        <p:spPr>
          <a:xfrm rot="16200004">
            <a:off x="4385724" y="1812281"/>
            <a:ext cx="467249" cy="9049302"/>
          </a:xfrm>
          <a:prstGeom prst="rect">
            <a:avLst/>
          </a:pr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Isosceles Triangle 4">
            <a:extLst>
              <a:ext uri="{FF2B5EF4-FFF2-40B4-BE49-F238E27FC236}">
                <a16:creationId xmlns:a16="http://schemas.microsoft.com/office/drawing/2014/main" id="{09BE4D00-B0E5-4960-B4B7-41DF80245737}"/>
              </a:ext>
            </a:extLst>
          </p:cNvPr>
          <p:cNvSpPr/>
          <p:nvPr/>
        </p:nvSpPr>
        <p:spPr>
          <a:xfrm>
            <a:off x="33694" y="528072"/>
            <a:ext cx="9075863" cy="9715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51">
            <a:extLst>
              <a:ext uri="{FF2B5EF4-FFF2-40B4-BE49-F238E27FC236}">
                <a16:creationId xmlns:a16="http://schemas.microsoft.com/office/drawing/2014/main" id="{A1E6D822-F05F-44F3-967A-3EFCF03A0C78}"/>
              </a:ext>
            </a:extLst>
          </p:cNvPr>
          <p:cNvSpPr txBox="1"/>
          <p:nvPr/>
        </p:nvSpPr>
        <p:spPr>
          <a:xfrm>
            <a:off x="4319154" y="566198"/>
            <a:ext cx="557645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الرؤية</a:t>
            </a:r>
          </a:p>
        </p:txBody>
      </p:sp>
      <p:cxnSp>
        <p:nvCxnSpPr>
          <p:cNvPr id="20" name="Straight Connector 68">
            <a:extLst>
              <a:ext uri="{FF2B5EF4-FFF2-40B4-BE49-F238E27FC236}">
                <a16:creationId xmlns:a16="http://schemas.microsoft.com/office/drawing/2014/main" id="{C5D63C95-0BBC-4DBC-AEB7-47BF3D984268}"/>
              </a:ext>
            </a:extLst>
          </p:cNvPr>
          <p:cNvCxnSpPr>
            <a:cxnSpLocks/>
          </p:cNvCxnSpPr>
          <p:nvPr/>
        </p:nvCxnSpPr>
        <p:spPr>
          <a:xfrm>
            <a:off x="7772400" y="1501263"/>
            <a:ext cx="0" cy="4446735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3" name="Rounded Rectangle 62">
            <a:extLst>
              <a:ext uri="{FF2B5EF4-FFF2-40B4-BE49-F238E27FC236}">
                <a16:creationId xmlns:a16="http://schemas.microsoft.com/office/drawing/2014/main" id="{B37B68CE-635F-47CA-A4FA-38F0D1C88DCA}"/>
              </a:ext>
            </a:extLst>
          </p:cNvPr>
          <p:cNvSpPr/>
          <p:nvPr/>
        </p:nvSpPr>
        <p:spPr>
          <a:xfrm>
            <a:off x="6214760" y="1993740"/>
            <a:ext cx="1453642" cy="38418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(2022) </a:t>
            </a:r>
          </a:p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(مؤشرات الأداء )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4" name="Rounded Rectangle 77">
            <a:extLst>
              <a:ext uri="{FF2B5EF4-FFF2-40B4-BE49-F238E27FC236}">
                <a16:creationId xmlns:a16="http://schemas.microsoft.com/office/drawing/2014/main" id="{476A4DBE-1D28-46BB-B7E1-E9930E8F6F8C}"/>
              </a:ext>
            </a:extLst>
          </p:cNvPr>
          <p:cNvSpPr/>
          <p:nvPr/>
        </p:nvSpPr>
        <p:spPr>
          <a:xfrm>
            <a:off x="6196230" y="2428313"/>
            <a:ext cx="1529382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حجم مبيعات 40 ألف سنويا.</a:t>
            </a:r>
            <a:endParaRPr lang="en-US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إكتساب 10 عملاء جدد.</a:t>
            </a: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زيادة هامش الربح بنسبة 5%</a:t>
            </a: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5" name="Rounded Rectangle 81">
            <a:extLst>
              <a:ext uri="{FF2B5EF4-FFF2-40B4-BE49-F238E27FC236}">
                <a16:creationId xmlns:a16="http://schemas.microsoft.com/office/drawing/2014/main" id="{6F5763B4-37AC-4239-A95D-DEF99E2D7C3A}"/>
              </a:ext>
            </a:extLst>
          </p:cNvPr>
          <p:cNvSpPr/>
          <p:nvPr/>
        </p:nvSpPr>
        <p:spPr>
          <a:xfrm>
            <a:off x="6205547" y="3414030"/>
            <a:ext cx="1541651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توسيع خط إنتاج على مساحة ألف متر مربع.</a:t>
            </a: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/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إعتماد الجودة من الأيزو.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6" name="Rounded Rectangle 81">
            <a:extLst>
              <a:ext uri="{FF2B5EF4-FFF2-40B4-BE49-F238E27FC236}">
                <a16:creationId xmlns:a16="http://schemas.microsoft.com/office/drawing/2014/main" id="{091829A2-0533-461A-958A-8D89A4C35BAE}"/>
              </a:ext>
            </a:extLst>
          </p:cNvPr>
          <p:cNvSpPr/>
          <p:nvPr/>
        </p:nvSpPr>
        <p:spPr>
          <a:xfrm>
            <a:off x="6168592" y="4383224"/>
            <a:ext cx="1545978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صافي نقاط الترويج بنسبة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60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%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الحصول على تقييم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3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على الأقل في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Reviews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47D410AB-130D-4BCF-809C-15CEE4EB0ADF}"/>
              </a:ext>
            </a:extLst>
          </p:cNvPr>
          <p:cNvSpPr txBox="1"/>
          <p:nvPr/>
        </p:nvSpPr>
        <p:spPr>
          <a:xfrm>
            <a:off x="7347229" y="6214512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الرسالة</a:t>
            </a:r>
          </a:p>
        </p:txBody>
      </p:sp>
      <p:sp>
        <p:nvSpPr>
          <p:cNvPr id="34" name="Rounded Rectangle 34">
            <a:extLst>
              <a:ext uri="{FF2B5EF4-FFF2-40B4-BE49-F238E27FC236}">
                <a16:creationId xmlns:a16="http://schemas.microsoft.com/office/drawing/2014/main" id="{605A4381-AD45-48E4-B4CB-75586DFDE4BC}"/>
              </a:ext>
            </a:extLst>
          </p:cNvPr>
          <p:cNvSpPr/>
          <p:nvPr/>
        </p:nvSpPr>
        <p:spPr>
          <a:xfrm>
            <a:off x="7857660" y="5320815"/>
            <a:ext cx="1219197" cy="6924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تعزيز التوسع الإقليمي</a:t>
            </a: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5" name="Rounded Rectangle 81">
            <a:extLst>
              <a:ext uri="{FF2B5EF4-FFF2-40B4-BE49-F238E27FC236}">
                <a16:creationId xmlns:a16="http://schemas.microsoft.com/office/drawing/2014/main" id="{B26B14A8-5191-465A-82D2-7CE9387F103D}"/>
              </a:ext>
            </a:extLst>
          </p:cNvPr>
          <p:cNvSpPr/>
          <p:nvPr/>
        </p:nvSpPr>
        <p:spPr>
          <a:xfrm>
            <a:off x="6195318" y="5307459"/>
            <a:ext cx="1501352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توقيع 4 عقود توزيع مع شركات محلية في دول الخليج.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صفقة واحدة على الأقل في كل دولة.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0" name="Rounded Rectangle 62">
            <a:extLst>
              <a:ext uri="{FF2B5EF4-FFF2-40B4-BE49-F238E27FC236}">
                <a16:creationId xmlns:a16="http://schemas.microsoft.com/office/drawing/2014/main" id="{3146AFE3-6740-4DA5-AA8B-9405A06184B3}"/>
              </a:ext>
            </a:extLst>
          </p:cNvPr>
          <p:cNvSpPr/>
          <p:nvPr/>
        </p:nvSpPr>
        <p:spPr>
          <a:xfrm>
            <a:off x="4463557" y="1994951"/>
            <a:ext cx="1644196" cy="38297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الممكنات 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1" name="Rounded Rectangle 62">
            <a:extLst>
              <a:ext uri="{FF2B5EF4-FFF2-40B4-BE49-F238E27FC236}">
                <a16:creationId xmlns:a16="http://schemas.microsoft.com/office/drawing/2014/main" id="{F9DEBFC2-3CF6-4846-AA74-74CE0D69ABBA}"/>
              </a:ext>
            </a:extLst>
          </p:cNvPr>
          <p:cNvSpPr/>
          <p:nvPr/>
        </p:nvSpPr>
        <p:spPr>
          <a:xfrm>
            <a:off x="1320603" y="1994951"/>
            <a:ext cx="1522332" cy="3888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الممكنات 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DC184E36-4102-452D-9F88-A9674BA31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11256"/>
              </p:ext>
            </p:extLst>
          </p:nvPr>
        </p:nvGraphicFramePr>
        <p:xfrm>
          <a:off x="4492192" y="2437450"/>
          <a:ext cx="1572703" cy="36109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689084454"/>
                    </a:ext>
                  </a:extLst>
                </a:gridCol>
                <a:gridCol w="505903">
                  <a:extLst>
                    <a:ext uri="{9D8B030D-6E8A-4147-A177-3AD203B41FA5}">
                      <a16:colId xmlns:a16="http://schemas.microsoft.com/office/drawing/2014/main" val="2502004151"/>
                    </a:ext>
                  </a:extLst>
                </a:gridCol>
              </a:tblGrid>
              <a:tr h="375452">
                <a:tc>
                  <a:txBody>
                    <a:bodyPr/>
                    <a:lstStyle/>
                    <a:p>
                      <a:pPr marL="0" lvl="0" indent="0" algn="r" rtl="1">
                        <a:buNone/>
                      </a:pPr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r" rtl="1">
                        <a:buNone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الإجراءات 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المرتكز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0325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شغل وظائف فريق الإدارة.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إعداد هيكل تنظيمي وتعريف بالوظائف</a:t>
                      </a: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الموارد البشرية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17148"/>
                  </a:ext>
                </a:extLst>
              </a:tr>
              <a:tr h="699703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ضخ رأس مال بقيمة 30 ألف.</a:t>
                      </a:r>
                    </a:p>
                    <a:p>
                      <a:pPr marL="0" lvl="0" indent="0" algn="r" rtl="1">
                        <a:buSzPct val="100000"/>
                        <a:buFont typeface="Arial" panose="020B0604020202020204" pitchFamily="34" charset="0"/>
                        <a:buNone/>
                      </a:pP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تنصيب نظام محاسبة.</a:t>
                      </a: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16804"/>
                  </a:ext>
                </a:extLst>
              </a:tr>
              <a:tr h="523232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إنشاء هوية للشركة.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إعداد بروفايل الشركة.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إنشاء موقع إلكتروني.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تسويق مباشر لشركات خليجية.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>
                          <a:solidFill>
                            <a:srgbClr val="000000"/>
                          </a:solidFill>
                        </a:rPr>
                        <a:t>التسويق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16638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شراء آلات خط الإنتاج.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kern="0" dirty="0">
                          <a:solidFill>
                            <a:srgbClr val="000000"/>
                          </a:solidFill>
                          <a:latin typeface="Calibri" pitchFamily="34"/>
                          <a:cs typeface="Calibri" pitchFamily="34"/>
                        </a:rPr>
                        <a:t>إنشاء دليل تشغيلي.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kern="0" dirty="0">
                          <a:solidFill>
                            <a:srgbClr val="000000"/>
                          </a:solidFill>
                          <a:latin typeface="Calibri" pitchFamily="34"/>
                          <a:cs typeface="Calibri" pitchFamily="34"/>
                        </a:rPr>
                        <a:t>إنشاء إجراءات ضمان الجودة.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kern="0" dirty="0">
                          <a:solidFill>
                            <a:srgbClr val="000000"/>
                          </a:solidFill>
                          <a:latin typeface="Calibri" pitchFamily="34"/>
                          <a:cs typeface="Calibri" pitchFamily="34"/>
                        </a:rPr>
                        <a:t>توثيق الملكية الفكرية</a:t>
                      </a: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إعتماد قانوني للعقود.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العمليات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61240"/>
                  </a:ext>
                </a:extLst>
              </a:tr>
              <a:tr h="379144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70 ألف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الموازنة 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37953"/>
                  </a:ext>
                </a:extLst>
              </a:tr>
            </a:tbl>
          </a:graphicData>
        </a:graphic>
      </p:graphicFrame>
      <p:sp>
        <p:nvSpPr>
          <p:cNvPr id="48" name="Rounded Rectangle 77">
            <a:extLst>
              <a:ext uri="{FF2B5EF4-FFF2-40B4-BE49-F238E27FC236}">
                <a16:creationId xmlns:a16="http://schemas.microsoft.com/office/drawing/2014/main" id="{ED969031-A371-4906-9DF4-B74660DF71A2}"/>
              </a:ext>
            </a:extLst>
          </p:cNvPr>
          <p:cNvSpPr/>
          <p:nvPr/>
        </p:nvSpPr>
        <p:spPr>
          <a:xfrm>
            <a:off x="2923238" y="2443948"/>
            <a:ext cx="1529382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عائد سنوي يصل إلى 120 ألف</a:t>
            </a: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إكتساب 5 عملاء جدد.</a:t>
            </a: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الحفاظ على 50% من العملاء.</a:t>
            </a:r>
            <a:endParaRPr lang="en-US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 </a:t>
            </a:r>
            <a:r>
              <a:rPr lang="ar-OM" sz="9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زيادة هامش الربح بنسبة 15%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9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9" name="Rounded Rectangle 81">
            <a:extLst>
              <a:ext uri="{FF2B5EF4-FFF2-40B4-BE49-F238E27FC236}">
                <a16:creationId xmlns:a16="http://schemas.microsoft.com/office/drawing/2014/main" id="{70903816-5015-4624-BBAA-CA4D109BB807}"/>
              </a:ext>
            </a:extLst>
          </p:cNvPr>
          <p:cNvSpPr/>
          <p:nvPr/>
        </p:nvSpPr>
        <p:spPr>
          <a:xfrm>
            <a:off x="2932555" y="3429665"/>
            <a:ext cx="1541651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حجم إنتاج شهري بواقع </a:t>
            </a: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5000 قطعة.</a:t>
            </a:r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تقليل الفاقد نسبة 10%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ar-OM" sz="9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تعزيز الجودة بنسبة 20%</a:t>
            </a:r>
            <a:endParaRPr lang="en-US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9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0" name="Rounded Rectangle 81">
            <a:extLst>
              <a:ext uri="{FF2B5EF4-FFF2-40B4-BE49-F238E27FC236}">
                <a16:creationId xmlns:a16="http://schemas.microsoft.com/office/drawing/2014/main" id="{8309935E-2D09-48D5-ABCF-AA87D585209C}"/>
              </a:ext>
            </a:extLst>
          </p:cNvPr>
          <p:cNvSpPr/>
          <p:nvPr/>
        </p:nvSpPr>
        <p:spPr>
          <a:xfrm>
            <a:off x="2895600" y="4398859"/>
            <a:ext cx="1545978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صافي نقاط الترويج بنسبة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80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%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الحصول على تقييم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3.9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على الأقل في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Reviews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1" name="Rounded Rectangle 81">
            <a:extLst>
              <a:ext uri="{FF2B5EF4-FFF2-40B4-BE49-F238E27FC236}">
                <a16:creationId xmlns:a16="http://schemas.microsoft.com/office/drawing/2014/main" id="{613C1354-125B-4127-B5E4-0B2ED8A8864E}"/>
              </a:ext>
            </a:extLst>
          </p:cNvPr>
          <p:cNvSpPr/>
          <p:nvPr/>
        </p:nvSpPr>
        <p:spPr>
          <a:xfrm>
            <a:off x="2922326" y="5323094"/>
            <a:ext cx="1501352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زبادة الحصة السوقية بواقع  9%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إكتساب 20 عميل جديد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2" name="Rounded Rectangle 77">
            <a:extLst>
              <a:ext uri="{FF2B5EF4-FFF2-40B4-BE49-F238E27FC236}">
                <a16:creationId xmlns:a16="http://schemas.microsoft.com/office/drawing/2014/main" id="{96E91D05-B06C-492B-BC73-959F711F6CA0}"/>
              </a:ext>
            </a:extLst>
          </p:cNvPr>
          <p:cNvSpPr/>
          <p:nvPr/>
        </p:nvSpPr>
        <p:spPr>
          <a:xfrm>
            <a:off x="33694" y="2430433"/>
            <a:ext cx="1203876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عائد سنوي يصل إلى 200 ألف</a:t>
            </a:r>
            <a:r>
              <a:rPr lang="en-US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الحفاظ على 70% من العملاء</a:t>
            </a:r>
            <a:r>
              <a:rPr lang="en-US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 </a:t>
            </a:r>
            <a:r>
              <a:rPr lang="ar-OM" sz="80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زيادة هامش الربح بنسبة 40%.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0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3" name="Rounded Rectangle 81">
            <a:extLst>
              <a:ext uri="{FF2B5EF4-FFF2-40B4-BE49-F238E27FC236}">
                <a16:creationId xmlns:a16="http://schemas.microsoft.com/office/drawing/2014/main" id="{826C77E9-3518-4F6C-AA92-B51550A3162F}"/>
              </a:ext>
            </a:extLst>
          </p:cNvPr>
          <p:cNvSpPr/>
          <p:nvPr/>
        </p:nvSpPr>
        <p:spPr>
          <a:xfrm>
            <a:off x="55280" y="3416150"/>
            <a:ext cx="1203876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حجم إنتاج شهري بواقع </a:t>
            </a:r>
            <a:r>
              <a:rPr lang="en-US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7000 قطعة.</a:t>
            </a:r>
            <a:endParaRPr lang="en-US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ar-OM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تقليل الفاقد بنسبة 30%</a:t>
            </a:r>
            <a:r>
              <a:rPr lang="en-US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ar-OM" sz="8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تعزيز الجودة بنسبة 40%</a:t>
            </a:r>
            <a:endParaRPr lang="en-US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8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4" name="Rounded Rectangle 81">
            <a:extLst>
              <a:ext uri="{FF2B5EF4-FFF2-40B4-BE49-F238E27FC236}">
                <a16:creationId xmlns:a16="http://schemas.microsoft.com/office/drawing/2014/main" id="{60898CEB-0474-48DC-BFDC-F39A6ACC139F}"/>
              </a:ext>
            </a:extLst>
          </p:cNvPr>
          <p:cNvSpPr/>
          <p:nvPr/>
        </p:nvSpPr>
        <p:spPr>
          <a:xfrm>
            <a:off x="33694" y="4385344"/>
            <a:ext cx="1192833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تحقيق صافي نقاط الترويج بنسبة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9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0%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الحصول على تقييم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4.5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على الأقل في </a:t>
            </a: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Reviews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5" name="Rounded Rectangle 81">
            <a:extLst>
              <a:ext uri="{FF2B5EF4-FFF2-40B4-BE49-F238E27FC236}">
                <a16:creationId xmlns:a16="http://schemas.microsoft.com/office/drawing/2014/main" id="{FE091DC9-9809-4E07-B4F4-E26EC6DA4344}"/>
              </a:ext>
            </a:extLst>
          </p:cNvPr>
          <p:cNvSpPr/>
          <p:nvPr/>
        </p:nvSpPr>
        <p:spPr>
          <a:xfrm>
            <a:off x="33694" y="5309579"/>
            <a:ext cx="1174934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زبادة الحصة السوقية بواقع 15%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  <a:r>
              <a:rPr lang="ar-OM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إكتساب 40 عميل جديد.</a:t>
            </a: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graphicFrame>
        <p:nvGraphicFramePr>
          <p:cNvPr id="56" name="Table 5">
            <a:extLst>
              <a:ext uri="{FF2B5EF4-FFF2-40B4-BE49-F238E27FC236}">
                <a16:creationId xmlns:a16="http://schemas.microsoft.com/office/drawing/2014/main" id="{1D17E4BA-F80F-42BF-8DEF-6B97F1E5A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51828"/>
              </p:ext>
            </p:extLst>
          </p:nvPr>
        </p:nvGraphicFramePr>
        <p:xfrm>
          <a:off x="1310963" y="2443948"/>
          <a:ext cx="1572703" cy="365205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689084454"/>
                    </a:ext>
                  </a:extLst>
                </a:gridCol>
                <a:gridCol w="505903">
                  <a:extLst>
                    <a:ext uri="{9D8B030D-6E8A-4147-A177-3AD203B41FA5}">
                      <a16:colId xmlns:a16="http://schemas.microsoft.com/office/drawing/2014/main" val="2502004151"/>
                    </a:ext>
                  </a:extLst>
                </a:gridCol>
              </a:tblGrid>
              <a:tr h="375452">
                <a:tc>
                  <a:txBody>
                    <a:bodyPr/>
                    <a:lstStyle/>
                    <a:p>
                      <a:pPr marL="0" lvl="0" indent="0" algn="r" rtl="1">
                        <a:buNone/>
                      </a:pPr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r" rtl="1">
                        <a:buNone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الإجراءات 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المرتكز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0325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توظيف 20 مهندس انتاج.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توظيف 120 فني كهرباء.</a:t>
                      </a: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الموارد البشرية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17148"/>
                  </a:ext>
                </a:extLst>
              </a:tr>
              <a:tr h="862271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ربط نظام المحاسبة مع أنظمة العقود والمشتريات.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الحصول على قرض 20 ألف لشراء معدات.</a:t>
                      </a: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16804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إجراء حملات إعلانية.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المشاركة في المعرض السنوي.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>
                          <a:solidFill>
                            <a:srgbClr val="000000"/>
                          </a:solidFill>
                        </a:rPr>
                        <a:t>التسويق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16638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 شراء آلات معززة.</a:t>
                      </a:r>
                    </a:p>
                    <a:p>
                      <a:pPr marL="171450" lvl="0" indent="-171450" algn="r" rtl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تفعيل عقود توريد مع 5 شركات.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العمليات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61240"/>
                  </a:ext>
                </a:extLst>
              </a:tr>
              <a:tr h="379144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ar-OM" sz="800" dirty="0">
                          <a:solidFill>
                            <a:srgbClr val="000000"/>
                          </a:solidFill>
                        </a:rPr>
                        <a:t>50 ألف</a:t>
                      </a: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الموازنة 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37953"/>
                  </a:ext>
                </a:extLst>
              </a:tr>
            </a:tbl>
          </a:graphicData>
        </a:graphic>
      </p:graphicFrame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806B7706-0C7A-4B94-9DAC-55F8B27B9038}"/>
              </a:ext>
            </a:extLst>
          </p:cNvPr>
          <p:cNvSpPr/>
          <p:nvPr/>
        </p:nvSpPr>
        <p:spPr>
          <a:xfrm>
            <a:off x="2934522" y="2000832"/>
            <a:ext cx="1453642" cy="3829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(2023) </a:t>
            </a:r>
          </a:p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(مؤشرات الأداء )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7" name="Rounded Rectangle 62">
            <a:extLst>
              <a:ext uri="{FF2B5EF4-FFF2-40B4-BE49-F238E27FC236}">
                <a16:creationId xmlns:a16="http://schemas.microsoft.com/office/drawing/2014/main" id="{F17E2563-E19E-4FDF-B39C-CC5E4EC721BD}"/>
              </a:ext>
            </a:extLst>
          </p:cNvPr>
          <p:cNvSpPr/>
          <p:nvPr/>
        </p:nvSpPr>
        <p:spPr>
          <a:xfrm>
            <a:off x="30843" y="2030152"/>
            <a:ext cx="1182753" cy="3477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(2024) </a:t>
            </a:r>
          </a:p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(مؤشرات الأداء )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00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C0CC83A7-DD59-4E05-B8BB-FDAB03325C89}"/>
              </a:ext>
            </a:extLst>
          </p:cNvPr>
          <p:cNvSpPr/>
          <p:nvPr/>
        </p:nvSpPr>
        <p:spPr>
          <a:xfrm>
            <a:off x="34448" y="1494886"/>
            <a:ext cx="9075102" cy="4453112"/>
          </a:xfrm>
          <a:prstGeom prst="rect">
            <a:avLst/>
          </a:prstGeom>
          <a:noFill/>
          <a:ln w="12701" cap="flat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entagon 86">
            <a:extLst>
              <a:ext uri="{FF2B5EF4-FFF2-40B4-BE49-F238E27FC236}">
                <a16:creationId xmlns:a16="http://schemas.microsoft.com/office/drawing/2014/main" id="{C412C90A-9E08-4CA4-A79A-A0A311D7C921}"/>
              </a:ext>
            </a:extLst>
          </p:cNvPr>
          <p:cNvSpPr/>
          <p:nvPr/>
        </p:nvSpPr>
        <p:spPr>
          <a:xfrm rot="10799991">
            <a:off x="94697" y="1552136"/>
            <a:ext cx="7525301" cy="3872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30 f26 1"/>
              <a:gd name="f35" fmla="*/ f29 f26 1"/>
              <a:gd name="f36" fmla="*/ f32 1 2"/>
              <a:gd name="f37" fmla="min f33 f32"/>
              <a:gd name="f38" fmla="+- f6 f36 0"/>
              <a:gd name="f39" fmla="*/ f37 f7 1"/>
              <a:gd name="f40" fmla="*/ f39 1 100000"/>
              <a:gd name="f41" fmla="*/ f38 f26 1"/>
              <a:gd name="f42" fmla="+- f29 0 f40"/>
              <a:gd name="f43" fmla="+- f42 f29 0"/>
              <a:gd name="f44" fmla="*/ f42 1 2"/>
              <a:gd name="f45" fmla="*/ f42 f26 1"/>
              <a:gd name="f46" fmla="*/ f43 1 2"/>
              <a:gd name="f47" fmla="*/ f44 f26 1"/>
              <a:gd name="f48" fmla="*/ f4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1"/>
              </a:cxn>
              <a:cxn ang="f25">
                <a:pos x="f47" y="f34"/>
              </a:cxn>
            </a:cxnLst>
            <a:rect l="f31" t="f31" r="f48" b="f34"/>
            <a:pathLst>
              <a:path>
                <a:moveTo>
                  <a:pt x="f31" y="f31"/>
                </a:moveTo>
                <a:lnTo>
                  <a:pt x="f45" y="f31"/>
                </a:lnTo>
                <a:lnTo>
                  <a:pt x="f35" y="f41"/>
                </a:lnTo>
                <a:lnTo>
                  <a:pt x="f45" y="f34"/>
                </a:lnTo>
                <a:lnTo>
                  <a:pt x="f31" y="f34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66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ADDD72BF-467A-4294-BAB2-6D87C2858356}"/>
              </a:ext>
            </a:extLst>
          </p:cNvPr>
          <p:cNvSpPr txBox="1"/>
          <p:nvPr/>
        </p:nvSpPr>
        <p:spPr>
          <a:xfrm>
            <a:off x="2153762" y="1622438"/>
            <a:ext cx="4049868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             خطة النمو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( </a:t>
            </a: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2022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– </a:t>
            </a: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2024</a:t>
            </a:r>
            <a:r>
              <a:rPr lang="ar-SA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)</a:t>
            </a:r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558B9DC0-F051-40F9-B04D-4C5BC8FFB6F9}"/>
              </a:ext>
            </a:extLst>
          </p:cNvPr>
          <p:cNvSpPr txBox="1"/>
          <p:nvPr/>
        </p:nvSpPr>
        <p:spPr>
          <a:xfrm>
            <a:off x="7857660" y="1985507"/>
            <a:ext cx="1169039" cy="230832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الأهداف</a:t>
            </a:r>
            <a:endParaRPr lang="en-US" sz="105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1" name="Rounded Rectangle 34">
            <a:extLst>
              <a:ext uri="{FF2B5EF4-FFF2-40B4-BE49-F238E27FC236}">
                <a16:creationId xmlns:a16="http://schemas.microsoft.com/office/drawing/2014/main" id="{6440B9D0-8A77-448D-9160-80730FB12259}"/>
              </a:ext>
            </a:extLst>
          </p:cNvPr>
          <p:cNvSpPr/>
          <p:nvPr/>
        </p:nvSpPr>
        <p:spPr>
          <a:xfrm>
            <a:off x="7848600" y="3251428"/>
            <a:ext cx="1208623" cy="85755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128588" indent="-128588" algn="ctr" defTabSz="685800" rtl="1" hangingPunct="0">
              <a:buSzPts val="13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2" name="Rounded Rectangle 35">
            <a:extLst>
              <a:ext uri="{FF2B5EF4-FFF2-40B4-BE49-F238E27FC236}">
                <a16:creationId xmlns:a16="http://schemas.microsoft.com/office/drawing/2014/main" id="{37160163-99F0-4DF9-9FCB-B376C23D8A10}"/>
              </a:ext>
            </a:extLst>
          </p:cNvPr>
          <p:cNvSpPr/>
          <p:nvPr/>
        </p:nvSpPr>
        <p:spPr>
          <a:xfrm>
            <a:off x="7861521" y="2270896"/>
            <a:ext cx="1182782" cy="8304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5" name="Rounded Rectangle 34">
            <a:extLst>
              <a:ext uri="{FF2B5EF4-FFF2-40B4-BE49-F238E27FC236}">
                <a16:creationId xmlns:a16="http://schemas.microsoft.com/office/drawing/2014/main" id="{36B08228-FEB4-4C0D-8BC5-60D9B2120CDB}"/>
              </a:ext>
            </a:extLst>
          </p:cNvPr>
          <p:cNvSpPr/>
          <p:nvPr/>
        </p:nvSpPr>
        <p:spPr>
          <a:xfrm>
            <a:off x="7864186" y="4237322"/>
            <a:ext cx="1219198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E3E9DF1-AC0F-4C7C-B29F-088C290EE1EB}"/>
              </a:ext>
            </a:extLst>
          </p:cNvPr>
          <p:cNvSpPr/>
          <p:nvPr/>
        </p:nvSpPr>
        <p:spPr>
          <a:xfrm rot="16200004">
            <a:off x="4385724" y="1812281"/>
            <a:ext cx="467249" cy="9049302"/>
          </a:xfrm>
          <a:prstGeom prst="rect">
            <a:avLst/>
          </a:pr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Isosceles Triangle 4">
            <a:extLst>
              <a:ext uri="{FF2B5EF4-FFF2-40B4-BE49-F238E27FC236}">
                <a16:creationId xmlns:a16="http://schemas.microsoft.com/office/drawing/2014/main" id="{09BE4D00-B0E5-4960-B4B7-41DF80245737}"/>
              </a:ext>
            </a:extLst>
          </p:cNvPr>
          <p:cNvSpPr/>
          <p:nvPr/>
        </p:nvSpPr>
        <p:spPr>
          <a:xfrm>
            <a:off x="33694" y="528072"/>
            <a:ext cx="9075863" cy="9715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51">
            <a:extLst>
              <a:ext uri="{FF2B5EF4-FFF2-40B4-BE49-F238E27FC236}">
                <a16:creationId xmlns:a16="http://schemas.microsoft.com/office/drawing/2014/main" id="{A1E6D822-F05F-44F3-967A-3EFCF03A0C78}"/>
              </a:ext>
            </a:extLst>
          </p:cNvPr>
          <p:cNvSpPr txBox="1"/>
          <p:nvPr/>
        </p:nvSpPr>
        <p:spPr>
          <a:xfrm>
            <a:off x="4319155" y="582046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الرؤية</a:t>
            </a:r>
          </a:p>
        </p:txBody>
      </p:sp>
      <p:cxnSp>
        <p:nvCxnSpPr>
          <p:cNvPr id="20" name="Straight Connector 68">
            <a:extLst>
              <a:ext uri="{FF2B5EF4-FFF2-40B4-BE49-F238E27FC236}">
                <a16:creationId xmlns:a16="http://schemas.microsoft.com/office/drawing/2014/main" id="{C5D63C95-0BBC-4DBC-AEB7-47BF3D984268}"/>
              </a:ext>
            </a:extLst>
          </p:cNvPr>
          <p:cNvCxnSpPr>
            <a:cxnSpLocks/>
          </p:cNvCxnSpPr>
          <p:nvPr/>
        </p:nvCxnSpPr>
        <p:spPr>
          <a:xfrm>
            <a:off x="7772400" y="1501263"/>
            <a:ext cx="0" cy="4446735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1" name="Rounded Rectangle 62">
            <a:extLst>
              <a:ext uri="{FF2B5EF4-FFF2-40B4-BE49-F238E27FC236}">
                <a16:creationId xmlns:a16="http://schemas.microsoft.com/office/drawing/2014/main" id="{70DC8F59-8415-445C-87D4-4E787B286BD7}"/>
              </a:ext>
            </a:extLst>
          </p:cNvPr>
          <p:cNvSpPr/>
          <p:nvPr/>
        </p:nvSpPr>
        <p:spPr>
          <a:xfrm>
            <a:off x="39852" y="1988175"/>
            <a:ext cx="1255548" cy="2037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(2024) 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3" name="Rounded Rectangle 62">
            <a:extLst>
              <a:ext uri="{FF2B5EF4-FFF2-40B4-BE49-F238E27FC236}">
                <a16:creationId xmlns:a16="http://schemas.microsoft.com/office/drawing/2014/main" id="{B37B68CE-635F-47CA-A4FA-38F0D1C88DCA}"/>
              </a:ext>
            </a:extLst>
          </p:cNvPr>
          <p:cNvSpPr/>
          <p:nvPr/>
        </p:nvSpPr>
        <p:spPr>
          <a:xfrm>
            <a:off x="6183955" y="1982744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(2022) 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4" name="Rounded Rectangle 77">
            <a:extLst>
              <a:ext uri="{FF2B5EF4-FFF2-40B4-BE49-F238E27FC236}">
                <a16:creationId xmlns:a16="http://schemas.microsoft.com/office/drawing/2014/main" id="{476A4DBE-1D28-46BB-B7E1-E9930E8F6F8C}"/>
              </a:ext>
            </a:extLst>
          </p:cNvPr>
          <p:cNvSpPr/>
          <p:nvPr/>
        </p:nvSpPr>
        <p:spPr>
          <a:xfrm>
            <a:off x="6196230" y="2282411"/>
            <a:ext cx="1529382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5" name="Rounded Rectangle 81">
            <a:extLst>
              <a:ext uri="{FF2B5EF4-FFF2-40B4-BE49-F238E27FC236}">
                <a16:creationId xmlns:a16="http://schemas.microsoft.com/office/drawing/2014/main" id="{6F5763B4-37AC-4239-A95D-DEF99E2D7C3A}"/>
              </a:ext>
            </a:extLst>
          </p:cNvPr>
          <p:cNvSpPr/>
          <p:nvPr/>
        </p:nvSpPr>
        <p:spPr>
          <a:xfrm>
            <a:off x="6205547" y="3268128"/>
            <a:ext cx="1541651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6" name="Rounded Rectangle 81">
            <a:extLst>
              <a:ext uri="{FF2B5EF4-FFF2-40B4-BE49-F238E27FC236}">
                <a16:creationId xmlns:a16="http://schemas.microsoft.com/office/drawing/2014/main" id="{091829A2-0533-461A-958A-8D89A4C35BAE}"/>
              </a:ext>
            </a:extLst>
          </p:cNvPr>
          <p:cNvSpPr/>
          <p:nvPr/>
        </p:nvSpPr>
        <p:spPr>
          <a:xfrm>
            <a:off x="6168592" y="4237322"/>
            <a:ext cx="1545978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7" name="Rounded Rectangle 62">
            <a:extLst>
              <a:ext uri="{FF2B5EF4-FFF2-40B4-BE49-F238E27FC236}">
                <a16:creationId xmlns:a16="http://schemas.microsoft.com/office/drawing/2014/main" id="{5452D402-7B63-40A9-84EC-E3CD5ABAFA3D}"/>
              </a:ext>
            </a:extLst>
          </p:cNvPr>
          <p:cNvSpPr/>
          <p:nvPr/>
        </p:nvSpPr>
        <p:spPr>
          <a:xfrm>
            <a:off x="2934720" y="1991536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 (2023) 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47D410AB-130D-4BCF-809C-15CEE4EB0ADF}"/>
              </a:ext>
            </a:extLst>
          </p:cNvPr>
          <p:cNvSpPr txBox="1"/>
          <p:nvPr/>
        </p:nvSpPr>
        <p:spPr>
          <a:xfrm>
            <a:off x="7347229" y="6214512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الرسالة</a:t>
            </a:r>
          </a:p>
        </p:txBody>
      </p:sp>
      <p:sp>
        <p:nvSpPr>
          <p:cNvPr id="34" name="Rounded Rectangle 34">
            <a:extLst>
              <a:ext uri="{FF2B5EF4-FFF2-40B4-BE49-F238E27FC236}">
                <a16:creationId xmlns:a16="http://schemas.microsoft.com/office/drawing/2014/main" id="{605A4381-AD45-48E4-B4CB-75586DFDE4BC}"/>
              </a:ext>
            </a:extLst>
          </p:cNvPr>
          <p:cNvSpPr/>
          <p:nvPr/>
        </p:nvSpPr>
        <p:spPr>
          <a:xfrm>
            <a:off x="7857660" y="5174913"/>
            <a:ext cx="1219197" cy="6924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5" name="Rounded Rectangle 81">
            <a:extLst>
              <a:ext uri="{FF2B5EF4-FFF2-40B4-BE49-F238E27FC236}">
                <a16:creationId xmlns:a16="http://schemas.microsoft.com/office/drawing/2014/main" id="{B26B14A8-5191-465A-82D2-7CE9387F103D}"/>
              </a:ext>
            </a:extLst>
          </p:cNvPr>
          <p:cNvSpPr/>
          <p:nvPr/>
        </p:nvSpPr>
        <p:spPr>
          <a:xfrm>
            <a:off x="6195318" y="5161557"/>
            <a:ext cx="1501352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0" name="Rounded Rectangle 62">
            <a:extLst>
              <a:ext uri="{FF2B5EF4-FFF2-40B4-BE49-F238E27FC236}">
                <a16:creationId xmlns:a16="http://schemas.microsoft.com/office/drawing/2014/main" id="{3146AFE3-6740-4DA5-AA8B-9405A06184B3}"/>
              </a:ext>
            </a:extLst>
          </p:cNvPr>
          <p:cNvSpPr/>
          <p:nvPr/>
        </p:nvSpPr>
        <p:spPr>
          <a:xfrm>
            <a:off x="4463557" y="1994951"/>
            <a:ext cx="1644196" cy="21564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الممكنات 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1" name="Rounded Rectangle 62">
            <a:extLst>
              <a:ext uri="{FF2B5EF4-FFF2-40B4-BE49-F238E27FC236}">
                <a16:creationId xmlns:a16="http://schemas.microsoft.com/office/drawing/2014/main" id="{F9DEBFC2-3CF6-4846-AA74-74CE0D69ABBA}"/>
              </a:ext>
            </a:extLst>
          </p:cNvPr>
          <p:cNvSpPr/>
          <p:nvPr/>
        </p:nvSpPr>
        <p:spPr>
          <a:xfrm>
            <a:off x="1320603" y="1994951"/>
            <a:ext cx="1522332" cy="2037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الممكنات 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DC184E36-4102-452D-9F88-A9674BA31404}"/>
              </a:ext>
            </a:extLst>
          </p:cNvPr>
          <p:cNvGraphicFramePr>
            <a:graphicFrameLocks noGrp="1"/>
          </p:cNvGraphicFramePr>
          <p:nvPr/>
        </p:nvGraphicFramePr>
        <p:xfrm>
          <a:off x="4492192" y="2291548"/>
          <a:ext cx="1572703" cy="357585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689084454"/>
                    </a:ext>
                  </a:extLst>
                </a:gridCol>
                <a:gridCol w="505903">
                  <a:extLst>
                    <a:ext uri="{9D8B030D-6E8A-4147-A177-3AD203B41FA5}">
                      <a16:colId xmlns:a16="http://schemas.microsoft.com/office/drawing/2014/main" val="2502004151"/>
                    </a:ext>
                  </a:extLst>
                </a:gridCol>
              </a:tblGrid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None/>
                      </a:pPr>
                      <a:endParaRPr lang="ar-OM" sz="8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r" rtl="1">
                        <a:buNone/>
                      </a:pPr>
                      <a:r>
                        <a:rPr lang="ar-OM" sz="800" b="1">
                          <a:solidFill>
                            <a:srgbClr val="000000"/>
                          </a:solidFill>
                        </a:rPr>
                        <a:t>الإجراءات </a:t>
                      </a:r>
                    </a:p>
                    <a:p>
                      <a:pPr marL="171450" lvl="0" indent="-171450" algn="r" rtl="1">
                        <a:buSzPct val="100000"/>
                        <a:buFont typeface="Arial" pitchFamily="34"/>
                        <a:buChar char="•"/>
                      </a:pP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المرتكز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0325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الموارد البشرية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17148"/>
                  </a:ext>
                </a:extLst>
              </a:tr>
              <a:tr h="862271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16804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>
                          <a:solidFill>
                            <a:srgbClr val="000000"/>
                          </a:solidFill>
                        </a:rPr>
                        <a:t>التسويق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16638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العمليات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61240"/>
                  </a:ext>
                </a:extLst>
              </a:tr>
            </a:tbl>
          </a:graphicData>
        </a:graphic>
      </p:graphicFrame>
      <p:graphicFrame>
        <p:nvGraphicFramePr>
          <p:cNvPr id="47" name="Table 5">
            <a:extLst>
              <a:ext uri="{FF2B5EF4-FFF2-40B4-BE49-F238E27FC236}">
                <a16:creationId xmlns:a16="http://schemas.microsoft.com/office/drawing/2014/main" id="{64419B65-013D-489E-98AB-49D36C6E4098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298046"/>
          <a:ext cx="1572703" cy="357585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689084454"/>
                    </a:ext>
                  </a:extLst>
                </a:gridCol>
                <a:gridCol w="505903">
                  <a:extLst>
                    <a:ext uri="{9D8B030D-6E8A-4147-A177-3AD203B41FA5}">
                      <a16:colId xmlns:a16="http://schemas.microsoft.com/office/drawing/2014/main" val="2502004151"/>
                    </a:ext>
                  </a:extLst>
                </a:gridCol>
              </a:tblGrid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None/>
                      </a:pPr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r" rtl="1">
                        <a:buNone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الإجراءات </a:t>
                      </a:r>
                    </a:p>
                    <a:p>
                      <a:pPr marL="171450" lvl="0" indent="-171450" algn="r" rtl="1">
                        <a:buSzPct val="100000"/>
                        <a:buFont typeface="Arial" pitchFamily="34"/>
                        <a:buChar char="•"/>
                      </a:pP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المرتكز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0325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الموارد البشرية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17148"/>
                  </a:ext>
                </a:extLst>
              </a:tr>
              <a:tr h="862271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en-GB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المالية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16804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>
                          <a:solidFill>
                            <a:srgbClr val="000000"/>
                          </a:solidFill>
                        </a:rPr>
                        <a:t>التسويق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16638"/>
                  </a:ext>
                </a:extLst>
              </a:tr>
              <a:tr h="678395">
                <a:tc>
                  <a:txBody>
                    <a:bodyPr/>
                    <a:lstStyle/>
                    <a:p>
                      <a:pPr marL="0" lvl="0" indent="0" algn="r" rtl="1">
                        <a:buSzPct val="100000"/>
                        <a:buFont typeface="Arial" pitchFamily="34"/>
                        <a:buNone/>
                      </a:pPr>
                      <a:endParaRPr lang="ar-OM" sz="8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ar-OM" sz="800" b="1" dirty="0">
                          <a:solidFill>
                            <a:srgbClr val="000000"/>
                          </a:solidFill>
                        </a:rPr>
                        <a:t>العمليات</a:t>
                      </a:r>
                      <a:endParaRPr lang="en-GB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61240"/>
                  </a:ext>
                </a:extLst>
              </a:tr>
            </a:tbl>
          </a:graphicData>
        </a:graphic>
      </p:graphicFrame>
      <p:sp>
        <p:nvSpPr>
          <p:cNvPr id="48" name="Rounded Rectangle 77">
            <a:extLst>
              <a:ext uri="{FF2B5EF4-FFF2-40B4-BE49-F238E27FC236}">
                <a16:creationId xmlns:a16="http://schemas.microsoft.com/office/drawing/2014/main" id="{ED969031-A371-4906-9DF4-B74660DF71A2}"/>
              </a:ext>
            </a:extLst>
          </p:cNvPr>
          <p:cNvSpPr/>
          <p:nvPr/>
        </p:nvSpPr>
        <p:spPr>
          <a:xfrm>
            <a:off x="2923238" y="2298046"/>
            <a:ext cx="1529382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9" name="Rounded Rectangle 81">
            <a:extLst>
              <a:ext uri="{FF2B5EF4-FFF2-40B4-BE49-F238E27FC236}">
                <a16:creationId xmlns:a16="http://schemas.microsoft.com/office/drawing/2014/main" id="{70903816-5015-4624-BBAA-CA4D109BB807}"/>
              </a:ext>
            </a:extLst>
          </p:cNvPr>
          <p:cNvSpPr/>
          <p:nvPr/>
        </p:nvSpPr>
        <p:spPr>
          <a:xfrm>
            <a:off x="2932555" y="3283763"/>
            <a:ext cx="1541651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0" name="Rounded Rectangle 81">
            <a:extLst>
              <a:ext uri="{FF2B5EF4-FFF2-40B4-BE49-F238E27FC236}">
                <a16:creationId xmlns:a16="http://schemas.microsoft.com/office/drawing/2014/main" id="{8309935E-2D09-48D5-ABCF-AA87D585209C}"/>
              </a:ext>
            </a:extLst>
          </p:cNvPr>
          <p:cNvSpPr/>
          <p:nvPr/>
        </p:nvSpPr>
        <p:spPr>
          <a:xfrm>
            <a:off x="2895600" y="4252957"/>
            <a:ext cx="1545978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1" name="Rounded Rectangle 81">
            <a:extLst>
              <a:ext uri="{FF2B5EF4-FFF2-40B4-BE49-F238E27FC236}">
                <a16:creationId xmlns:a16="http://schemas.microsoft.com/office/drawing/2014/main" id="{613C1354-125B-4127-B5E4-0B2ED8A8864E}"/>
              </a:ext>
            </a:extLst>
          </p:cNvPr>
          <p:cNvSpPr/>
          <p:nvPr/>
        </p:nvSpPr>
        <p:spPr>
          <a:xfrm>
            <a:off x="2922326" y="5177192"/>
            <a:ext cx="1501352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2" name="Rounded Rectangle 77">
            <a:extLst>
              <a:ext uri="{FF2B5EF4-FFF2-40B4-BE49-F238E27FC236}">
                <a16:creationId xmlns:a16="http://schemas.microsoft.com/office/drawing/2014/main" id="{96E91D05-B06C-492B-BC73-959F711F6CA0}"/>
              </a:ext>
            </a:extLst>
          </p:cNvPr>
          <p:cNvSpPr/>
          <p:nvPr/>
        </p:nvSpPr>
        <p:spPr>
          <a:xfrm>
            <a:off x="33694" y="2284531"/>
            <a:ext cx="1203876" cy="85241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3" name="Rounded Rectangle 81">
            <a:extLst>
              <a:ext uri="{FF2B5EF4-FFF2-40B4-BE49-F238E27FC236}">
                <a16:creationId xmlns:a16="http://schemas.microsoft.com/office/drawing/2014/main" id="{826C77E9-3518-4F6C-AA92-B51550A3162F}"/>
              </a:ext>
            </a:extLst>
          </p:cNvPr>
          <p:cNvSpPr/>
          <p:nvPr/>
        </p:nvSpPr>
        <p:spPr>
          <a:xfrm>
            <a:off x="55280" y="3270248"/>
            <a:ext cx="1203876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/>
            <a:endParaRPr lang="en-US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Font typeface="Arial" panose="020B0604020202020204" pitchFamily="34" charset="0"/>
              <a:buChar char="•"/>
            </a:pPr>
            <a:endParaRPr lang="ar-OM" sz="1200" kern="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4" name="Rounded Rectangle 81">
            <a:extLst>
              <a:ext uri="{FF2B5EF4-FFF2-40B4-BE49-F238E27FC236}">
                <a16:creationId xmlns:a16="http://schemas.microsoft.com/office/drawing/2014/main" id="{60898CEB-0474-48DC-BFDC-F39A6ACC139F}"/>
              </a:ext>
            </a:extLst>
          </p:cNvPr>
          <p:cNvSpPr/>
          <p:nvPr/>
        </p:nvSpPr>
        <p:spPr>
          <a:xfrm>
            <a:off x="33694" y="4239442"/>
            <a:ext cx="1192833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5" name="Rounded Rectangle 81">
            <a:extLst>
              <a:ext uri="{FF2B5EF4-FFF2-40B4-BE49-F238E27FC236}">
                <a16:creationId xmlns:a16="http://schemas.microsoft.com/office/drawing/2014/main" id="{FE091DC9-9809-4E07-B4F4-E26EC6DA4344}"/>
              </a:ext>
            </a:extLst>
          </p:cNvPr>
          <p:cNvSpPr/>
          <p:nvPr/>
        </p:nvSpPr>
        <p:spPr>
          <a:xfrm>
            <a:off x="33694" y="5163677"/>
            <a:ext cx="1174934" cy="7058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71450" indent="-171450" algn="r" defTabSz="685800" rtl="1" hangingPunct="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algn="r" defTabSz="685800" rtl="1" hangingPunct="0">
              <a:buSzPts val="999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</a:t>
            </a:r>
          </a:p>
          <a:p>
            <a:pPr marL="128588" indent="-128588" algn="r" defTabSz="685800" rtl="1" hangingPunct="0">
              <a:buSzPts val="999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  </a:t>
            </a: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71450" indent="-171450" algn="r" defTabSz="685800" rtl="1" hangingPunct="0">
              <a:buSzPts val="998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7438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C3CDA25-5D7B-45F9-A5E4-3B190706EC53}"/>
              </a:ext>
            </a:extLst>
          </p:cNvPr>
          <p:cNvSpPr/>
          <p:nvPr/>
        </p:nvSpPr>
        <p:spPr>
          <a:xfrm>
            <a:off x="34448" y="1494886"/>
            <a:ext cx="9075102" cy="4453112"/>
          </a:xfrm>
          <a:prstGeom prst="rect">
            <a:avLst/>
          </a:prstGeom>
          <a:noFill/>
          <a:ln w="12701" cap="flat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entagon 86">
            <a:extLst>
              <a:ext uri="{FF2B5EF4-FFF2-40B4-BE49-F238E27FC236}">
                <a16:creationId xmlns:a16="http://schemas.microsoft.com/office/drawing/2014/main" id="{62A4E36F-B861-4C16-839B-0716D7B535DC}"/>
              </a:ext>
            </a:extLst>
          </p:cNvPr>
          <p:cNvSpPr/>
          <p:nvPr/>
        </p:nvSpPr>
        <p:spPr>
          <a:xfrm rot="10800009" flipH="1">
            <a:off x="2161107" y="1531981"/>
            <a:ext cx="6832076" cy="3872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30 f26 1"/>
              <a:gd name="f35" fmla="*/ f29 f26 1"/>
              <a:gd name="f36" fmla="*/ f32 1 2"/>
              <a:gd name="f37" fmla="min f33 f32"/>
              <a:gd name="f38" fmla="+- f6 f36 0"/>
              <a:gd name="f39" fmla="*/ f37 f7 1"/>
              <a:gd name="f40" fmla="*/ f39 1 100000"/>
              <a:gd name="f41" fmla="*/ f38 f26 1"/>
              <a:gd name="f42" fmla="+- f29 0 f40"/>
              <a:gd name="f43" fmla="+- f42 f29 0"/>
              <a:gd name="f44" fmla="*/ f42 1 2"/>
              <a:gd name="f45" fmla="*/ f42 f26 1"/>
              <a:gd name="f46" fmla="*/ f43 1 2"/>
              <a:gd name="f47" fmla="*/ f44 f26 1"/>
              <a:gd name="f48" fmla="*/ f4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1"/>
              </a:cxn>
              <a:cxn ang="f25">
                <a:pos x="f47" y="f34"/>
              </a:cxn>
            </a:cxnLst>
            <a:rect l="f31" t="f31" r="f48" b="f34"/>
            <a:pathLst>
              <a:path>
                <a:moveTo>
                  <a:pt x="f31" y="f31"/>
                </a:moveTo>
                <a:lnTo>
                  <a:pt x="f45" y="f31"/>
                </a:lnTo>
                <a:lnTo>
                  <a:pt x="f35" y="f41"/>
                </a:lnTo>
                <a:lnTo>
                  <a:pt x="f45" y="f34"/>
                </a:lnTo>
                <a:lnTo>
                  <a:pt x="f31" y="f34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66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1C4E8682-6D25-45A6-86D5-E09BAC50CBEB}"/>
              </a:ext>
            </a:extLst>
          </p:cNvPr>
          <p:cNvSpPr txBox="1"/>
          <p:nvPr/>
        </p:nvSpPr>
        <p:spPr>
          <a:xfrm>
            <a:off x="2319944" y="1601131"/>
            <a:ext cx="4049868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3 Years Planning Timeline</a:t>
            </a:r>
            <a:endParaRPr lang="ar-SA" sz="12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E688C4-49F5-4DF8-9930-CF2E89D37095}"/>
              </a:ext>
            </a:extLst>
          </p:cNvPr>
          <p:cNvSpPr/>
          <p:nvPr/>
        </p:nvSpPr>
        <p:spPr>
          <a:xfrm rot="16200004">
            <a:off x="4330879" y="1189722"/>
            <a:ext cx="467249" cy="9049302"/>
          </a:xfrm>
          <a:prstGeom prst="rect">
            <a:avLst/>
          </a:pr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Isosceles Triangle 4">
            <a:extLst>
              <a:ext uri="{FF2B5EF4-FFF2-40B4-BE49-F238E27FC236}">
                <a16:creationId xmlns:a16="http://schemas.microsoft.com/office/drawing/2014/main" id="{683EA3CF-F20F-4CE4-AD2D-7D57BC56ED64}"/>
              </a:ext>
            </a:extLst>
          </p:cNvPr>
          <p:cNvSpPr/>
          <p:nvPr/>
        </p:nvSpPr>
        <p:spPr>
          <a:xfrm>
            <a:off x="33694" y="996454"/>
            <a:ext cx="9075863" cy="50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212529"/>
                </a:solidFill>
                <a:latin typeface="Cairo"/>
              </a:rPr>
              <a:t>Insert here</a:t>
            </a:r>
            <a:endParaRPr lang="en-GB" sz="9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51">
            <a:extLst>
              <a:ext uri="{FF2B5EF4-FFF2-40B4-BE49-F238E27FC236}">
                <a16:creationId xmlns:a16="http://schemas.microsoft.com/office/drawing/2014/main" id="{FE4E73B0-6B1E-493F-8D8F-BCDE1C9A9115}"/>
              </a:ext>
            </a:extLst>
          </p:cNvPr>
          <p:cNvSpPr txBox="1"/>
          <p:nvPr/>
        </p:nvSpPr>
        <p:spPr>
          <a:xfrm>
            <a:off x="4349131" y="916976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Vision</a:t>
            </a:r>
            <a:endParaRPr lang="ar-OM" sz="1050" b="1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E70AA7D-CEC2-487A-A5C6-F4D009CF1A26}"/>
              </a:ext>
            </a:extLst>
          </p:cNvPr>
          <p:cNvSpPr txBox="1"/>
          <p:nvPr/>
        </p:nvSpPr>
        <p:spPr>
          <a:xfrm>
            <a:off x="2697786" y="5549768"/>
            <a:ext cx="5326917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>
                <a:solidFill>
                  <a:srgbClr val="212529"/>
                </a:solidFill>
                <a:latin typeface="Cairo"/>
              </a:rPr>
              <a:t>Insert here</a:t>
            </a:r>
            <a:endParaRPr lang="en-GB" sz="1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38">
            <a:extLst>
              <a:ext uri="{FF2B5EF4-FFF2-40B4-BE49-F238E27FC236}">
                <a16:creationId xmlns:a16="http://schemas.microsoft.com/office/drawing/2014/main" id="{8A72F11A-52AF-4104-866F-EE6DBE69081A}"/>
              </a:ext>
            </a:extLst>
          </p:cNvPr>
          <p:cNvSpPr txBox="1"/>
          <p:nvPr/>
        </p:nvSpPr>
        <p:spPr>
          <a:xfrm>
            <a:off x="3264915" y="5572001"/>
            <a:ext cx="649631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Mission</a:t>
            </a:r>
            <a:endParaRPr lang="ar-OM" sz="1050" b="1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0" name="Rounded Rectangle 62">
            <a:extLst>
              <a:ext uri="{FF2B5EF4-FFF2-40B4-BE49-F238E27FC236}">
                <a16:creationId xmlns:a16="http://schemas.microsoft.com/office/drawing/2014/main" id="{EE5C4835-AB07-4C9C-BA10-52AC619963B6}"/>
              </a:ext>
            </a:extLst>
          </p:cNvPr>
          <p:cNvSpPr/>
          <p:nvPr/>
        </p:nvSpPr>
        <p:spPr>
          <a:xfrm>
            <a:off x="3398091" y="1994951"/>
            <a:ext cx="1463558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Enablers</a:t>
            </a:r>
          </a:p>
        </p:txBody>
      </p:sp>
      <p:sp>
        <p:nvSpPr>
          <p:cNvPr id="12" name="TextBox 48">
            <a:extLst>
              <a:ext uri="{FF2B5EF4-FFF2-40B4-BE49-F238E27FC236}">
                <a16:creationId xmlns:a16="http://schemas.microsoft.com/office/drawing/2014/main" id="{903793E1-2FCD-4F4A-95FB-FB01DD9E327C}"/>
              </a:ext>
            </a:extLst>
          </p:cNvPr>
          <p:cNvSpPr txBox="1"/>
          <p:nvPr/>
        </p:nvSpPr>
        <p:spPr>
          <a:xfrm>
            <a:off x="1017247" y="1982387"/>
            <a:ext cx="978856" cy="230832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Objective</a:t>
            </a:r>
          </a:p>
        </p:txBody>
      </p:sp>
      <p:sp>
        <p:nvSpPr>
          <p:cNvPr id="13" name="Rounded Rectangle 34">
            <a:extLst>
              <a:ext uri="{FF2B5EF4-FFF2-40B4-BE49-F238E27FC236}">
                <a16:creationId xmlns:a16="http://schemas.microsoft.com/office/drawing/2014/main" id="{BD9E0B11-043E-40E9-AE7E-652BF8347DA8}"/>
              </a:ext>
            </a:extLst>
          </p:cNvPr>
          <p:cNvSpPr/>
          <p:nvPr/>
        </p:nvSpPr>
        <p:spPr>
          <a:xfrm>
            <a:off x="993278" y="3076060"/>
            <a:ext cx="1019867" cy="7058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25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Objective</a:t>
            </a:r>
          </a:p>
        </p:txBody>
      </p:sp>
      <p:sp>
        <p:nvSpPr>
          <p:cNvPr id="14" name="Rounded Rectangle 35">
            <a:extLst>
              <a:ext uri="{FF2B5EF4-FFF2-40B4-BE49-F238E27FC236}">
                <a16:creationId xmlns:a16="http://schemas.microsoft.com/office/drawing/2014/main" id="{09D6D0EE-8843-4598-95C6-0E45442700C0}"/>
              </a:ext>
            </a:extLst>
          </p:cNvPr>
          <p:cNvSpPr/>
          <p:nvPr/>
        </p:nvSpPr>
        <p:spPr>
          <a:xfrm>
            <a:off x="1017144" y="2267783"/>
            <a:ext cx="978856" cy="72790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5" name="TextBox 52">
            <a:extLst>
              <a:ext uri="{FF2B5EF4-FFF2-40B4-BE49-F238E27FC236}">
                <a16:creationId xmlns:a16="http://schemas.microsoft.com/office/drawing/2014/main" id="{F6177AA1-4F02-4E99-92BE-14FD82A9EBB9}"/>
              </a:ext>
            </a:extLst>
          </p:cNvPr>
          <p:cNvSpPr txBox="1"/>
          <p:nvPr/>
        </p:nvSpPr>
        <p:spPr>
          <a:xfrm>
            <a:off x="1000089" y="2290503"/>
            <a:ext cx="1003256" cy="7155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an objective supporting the inserted value    </a:t>
            </a:r>
            <a:r>
              <a:rPr lang="en-US" sz="750">
                <a:solidFill>
                  <a:srgbClr val="000000"/>
                </a:solidFill>
                <a:latin typeface="Calibri" pitchFamily="34"/>
                <a:cs typeface="Calibri" pitchFamily="34"/>
              </a:rPr>
              <a:t>(Ex: Extend x service to new users.) </a:t>
            </a:r>
          </a:p>
        </p:txBody>
      </p:sp>
      <p:sp>
        <p:nvSpPr>
          <p:cNvPr id="16" name="TextBox 56">
            <a:extLst>
              <a:ext uri="{FF2B5EF4-FFF2-40B4-BE49-F238E27FC236}">
                <a16:creationId xmlns:a16="http://schemas.microsoft.com/office/drawing/2014/main" id="{A7B63BB8-51DB-4B64-BAC5-E16810FC0B7A}"/>
              </a:ext>
            </a:extLst>
          </p:cNvPr>
          <p:cNvSpPr txBox="1"/>
          <p:nvPr/>
        </p:nvSpPr>
        <p:spPr>
          <a:xfrm>
            <a:off x="102034" y="1994951"/>
            <a:ext cx="814181" cy="230832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Values</a:t>
            </a:r>
          </a:p>
        </p:txBody>
      </p:sp>
      <p:sp>
        <p:nvSpPr>
          <p:cNvPr id="17" name="Rounded Rectangle 34">
            <a:extLst>
              <a:ext uri="{FF2B5EF4-FFF2-40B4-BE49-F238E27FC236}">
                <a16:creationId xmlns:a16="http://schemas.microsoft.com/office/drawing/2014/main" id="{61629FB4-8528-406A-9ED1-6645F78B7BE2}"/>
              </a:ext>
            </a:extLst>
          </p:cNvPr>
          <p:cNvSpPr/>
          <p:nvPr/>
        </p:nvSpPr>
        <p:spPr>
          <a:xfrm>
            <a:off x="89120" y="3068146"/>
            <a:ext cx="855124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</a:t>
            </a:r>
          </a:p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Value 1</a:t>
            </a:r>
            <a:endParaRPr lang="ar-OM" sz="10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8" name="Rounded Rectangle 35">
            <a:extLst>
              <a:ext uri="{FF2B5EF4-FFF2-40B4-BE49-F238E27FC236}">
                <a16:creationId xmlns:a16="http://schemas.microsoft.com/office/drawing/2014/main" id="{1F3FB959-E315-4BFA-949A-1BB50DBB73BA}"/>
              </a:ext>
            </a:extLst>
          </p:cNvPr>
          <p:cNvSpPr/>
          <p:nvPr/>
        </p:nvSpPr>
        <p:spPr>
          <a:xfrm>
            <a:off x="104289" y="2280340"/>
            <a:ext cx="831752" cy="715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620DADD7-961C-4155-BE8E-DCE5632EDBEF}"/>
              </a:ext>
            </a:extLst>
          </p:cNvPr>
          <p:cNvSpPr txBox="1"/>
          <p:nvPr/>
        </p:nvSpPr>
        <p:spPr>
          <a:xfrm>
            <a:off x="144039" y="2499844"/>
            <a:ext cx="930205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</a:t>
            </a:r>
          </a:p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Value 1</a:t>
            </a:r>
            <a:endParaRPr lang="ar-OM" sz="10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0" name="Rounded Rectangle 34">
            <a:extLst>
              <a:ext uri="{FF2B5EF4-FFF2-40B4-BE49-F238E27FC236}">
                <a16:creationId xmlns:a16="http://schemas.microsoft.com/office/drawing/2014/main" id="{3829A94C-B755-4A7D-8397-6CA29F8B75C2}"/>
              </a:ext>
            </a:extLst>
          </p:cNvPr>
          <p:cNvSpPr/>
          <p:nvPr/>
        </p:nvSpPr>
        <p:spPr>
          <a:xfrm>
            <a:off x="1012693" y="3919854"/>
            <a:ext cx="1065726" cy="7858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25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Objective</a:t>
            </a:r>
          </a:p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83599235-D091-41CB-89B0-5F7DA7848071}"/>
              </a:ext>
            </a:extLst>
          </p:cNvPr>
          <p:cNvSpPr/>
          <p:nvPr/>
        </p:nvSpPr>
        <p:spPr>
          <a:xfrm>
            <a:off x="99695" y="3933632"/>
            <a:ext cx="816513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Value 3</a:t>
            </a:r>
            <a:endParaRPr lang="ar-OM" sz="10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cxnSp>
        <p:nvCxnSpPr>
          <p:cNvPr id="22" name="Straight Connector 62">
            <a:extLst>
              <a:ext uri="{FF2B5EF4-FFF2-40B4-BE49-F238E27FC236}">
                <a16:creationId xmlns:a16="http://schemas.microsoft.com/office/drawing/2014/main" id="{1CC4781F-FA94-4354-BFDC-A358E9E9D89D}"/>
              </a:ext>
            </a:extLst>
          </p:cNvPr>
          <p:cNvCxnSpPr/>
          <p:nvPr/>
        </p:nvCxnSpPr>
        <p:spPr>
          <a:xfrm>
            <a:off x="924760" y="1994951"/>
            <a:ext cx="1872" cy="3454601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cxnSp>
        <p:nvCxnSpPr>
          <p:cNvPr id="23" name="Straight Connector 63">
            <a:extLst>
              <a:ext uri="{FF2B5EF4-FFF2-40B4-BE49-F238E27FC236}">
                <a16:creationId xmlns:a16="http://schemas.microsoft.com/office/drawing/2014/main" id="{98A33FC3-F58E-4BA0-A20F-DC00D9468828}"/>
              </a:ext>
            </a:extLst>
          </p:cNvPr>
          <p:cNvCxnSpPr/>
          <p:nvPr/>
        </p:nvCxnSpPr>
        <p:spPr>
          <a:xfrm>
            <a:off x="67016" y="1508671"/>
            <a:ext cx="0" cy="3922495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4" name="Rounded Rectangle 34">
            <a:extLst>
              <a:ext uri="{FF2B5EF4-FFF2-40B4-BE49-F238E27FC236}">
                <a16:creationId xmlns:a16="http://schemas.microsoft.com/office/drawing/2014/main" id="{E6310946-F467-4433-B19B-C6C62A8840F5}"/>
              </a:ext>
            </a:extLst>
          </p:cNvPr>
          <p:cNvSpPr/>
          <p:nvPr/>
        </p:nvSpPr>
        <p:spPr>
          <a:xfrm>
            <a:off x="1027705" y="4828753"/>
            <a:ext cx="1019867" cy="6341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25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Objective</a:t>
            </a:r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DB5AF8B5-985E-40CE-A7C6-5A6ACD4962C1}"/>
              </a:ext>
            </a:extLst>
          </p:cNvPr>
          <p:cNvSpPr/>
          <p:nvPr/>
        </p:nvSpPr>
        <p:spPr>
          <a:xfrm>
            <a:off x="111449" y="4844258"/>
            <a:ext cx="804765" cy="5889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Value 4</a:t>
            </a:r>
            <a:endParaRPr lang="ar-OM" sz="10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cxnSp>
        <p:nvCxnSpPr>
          <p:cNvPr id="26" name="Straight Connector 66">
            <a:extLst>
              <a:ext uri="{FF2B5EF4-FFF2-40B4-BE49-F238E27FC236}">
                <a16:creationId xmlns:a16="http://schemas.microsoft.com/office/drawing/2014/main" id="{2DF7E5CF-6A0F-4825-95D9-D60B420B24A7}"/>
              </a:ext>
            </a:extLst>
          </p:cNvPr>
          <p:cNvCxnSpPr/>
          <p:nvPr/>
        </p:nvCxnSpPr>
        <p:spPr>
          <a:xfrm flipH="1">
            <a:off x="2142356" y="1982387"/>
            <a:ext cx="18750" cy="3453820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7" name="Rounded Rectangle 62">
            <a:extLst>
              <a:ext uri="{FF2B5EF4-FFF2-40B4-BE49-F238E27FC236}">
                <a16:creationId xmlns:a16="http://schemas.microsoft.com/office/drawing/2014/main" id="{8706AFA9-5CCC-4782-A4C7-87D50E5476E1}"/>
              </a:ext>
            </a:extLst>
          </p:cNvPr>
          <p:cNvSpPr/>
          <p:nvPr/>
        </p:nvSpPr>
        <p:spPr>
          <a:xfrm>
            <a:off x="2149942" y="1988216"/>
            <a:ext cx="1218234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Key Results (2021)</a:t>
            </a:r>
          </a:p>
        </p:txBody>
      </p:sp>
      <p:sp>
        <p:nvSpPr>
          <p:cNvPr id="28" name="Rounded Rectangle 77">
            <a:extLst>
              <a:ext uri="{FF2B5EF4-FFF2-40B4-BE49-F238E27FC236}">
                <a16:creationId xmlns:a16="http://schemas.microsoft.com/office/drawing/2014/main" id="{09A421ED-5345-40D4-B88D-4A494355E9ED}"/>
              </a:ext>
            </a:extLst>
          </p:cNvPr>
          <p:cNvSpPr/>
          <p:nvPr/>
        </p:nvSpPr>
        <p:spPr>
          <a:xfrm>
            <a:off x="2162217" y="2287753"/>
            <a:ext cx="1218234" cy="7076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defTabSz="685800" hangingPunct="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3 to 5 key results to achieve the  objective. Key results have to be measurable (ex:  Increase daily active users to 5000 )   </a:t>
            </a: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9" name="Rounded Rectangle 81">
            <a:extLst>
              <a:ext uri="{FF2B5EF4-FFF2-40B4-BE49-F238E27FC236}">
                <a16:creationId xmlns:a16="http://schemas.microsoft.com/office/drawing/2014/main" id="{D31C9325-7945-4151-947A-61FF2AAB9139}"/>
              </a:ext>
            </a:extLst>
          </p:cNvPr>
          <p:cNvSpPr/>
          <p:nvPr/>
        </p:nvSpPr>
        <p:spPr>
          <a:xfrm>
            <a:off x="2149942" y="3070670"/>
            <a:ext cx="1218234" cy="7713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0" name="Rounded Rectangle 81">
            <a:extLst>
              <a:ext uri="{FF2B5EF4-FFF2-40B4-BE49-F238E27FC236}">
                <a16:creationId xmlns:a16="http://schemas.microsoft.com/office/drawing/2014/main" id="{CE786DE8-1723-447B-BB85-34EA33A1DDAC}"/>
              </a:ext>
            </a:extLst>
          </p:cNvPr>
          <p:cNvSpPr/>
          <p:nvPr/>
        </p:nvSpPr>
        <p:spPr>
          <a:xfrm>
            <a:off x="2147205" y="3902558"/>
            <a:ext cx="1233246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1" name="Rounded Rectangle 81">
            <a:extLst>
              <a:ext uri="{FF2B5EF4-FFF2-40B4-BE49-F238E27FC236}">
                <a16:creationId xmlns:a16="http://schemas.microsoft.com/office/drawing/2014/main" id="{BD79E1B7-2D5B-48A2-BA9A-5E3417F8A43D}"/>
              </a:ext>
            </a:extLst>
          </p:cNvPr>
          <p:cNvSpPr/>
          <p:nvPr/>
        </p:nvSpPr>
        <p:spPr>
          <a:xfrm>
            <a:off x="2162217" y="4840157"/>
            <a:ext cx="1233246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249725EA-07F2-4069-A598-BE32D7473DF3}"/>
              </a:ext>
            </a:extLst>
          </p:cNvPr>
          <p:cNvSpPr/>
          <p:nvPr/>
        </p:nvSpPr>
        <p:spPr>
          <a:xfrm>
            <a:off x="4902263" y="2001542"/>
            <a:ext cx="1218234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Key Results (2022)</a:t>
            </a:r>
          </a:p>
        </p:txBody>
      </p:sp>
      <p:sp>
        <p:nvSpPr>
          <p:cNvPr id="33" name="Rounded Rectangle 77">
            <a:extLst>
              <a:ext uri="{FF2B5EF4-FFF2-40B4-BE49-F238E27FC236}">
                <a16:creationId xmlns:a16="http://schemas.microsoft.com/office/drawing/2014/main" id="{017E27C9-F052-4EF9-AFD1-CDC7C008708E}"/>
              </a:ext>
            </a:extLst>
          </p:cNvPr>
          <p:cNvSpPr/>
          <p:nvPr/>
        </p:nvSpPr>
        <p:spPr>
          <a:xfrm>
            <a:off x="4956605" y="2284242"/>
            <a:ext cx="1218234" cy="7076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defTabSz="685800" hangingPunct="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3 to 5 key results. Key results have to be measurable (example:  Increase daily active users to 5000 )   </a:t>
            </a: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4" name="Rounded Rectangle 81">
            <a:extLst>
              <a:ext uri="{FF2B5EF4-FFF2-40B4-BE49-F238E27FC236}">
                <a16:creationId xmlns:a16="http://schemas.microsoft.com/office/drawing/2014/main" id="{61926906-B7EF-46ED-96BD-A798865F6203}"/>
              </a:ext>
            </a:extLst>
          </p:cNvPr>
          <p:cNvSpPr/>
          <p:nvPr/>
        </p:nvSpPr>
        <p:spPr>
          <a:xfrm>
            <a:off x="4944337" y="3067158"/>
            <a:ext cx="1218234" cy="7713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5" name="Rounded Rectangle 81">
            <a:extLst>
              <a:ext uri="{FF2B5EF4-FFF2-40B4-BE49-F238E27FC236}">
                <a16:creationId xmlns:a16="http://schemas.microsoft.com/office/drawing/2014/main" id="{8B1372B6-9F1B-4806-A528-CD3060B8FDBD}"/>
              </a:ext>
            </a:extLst>
          </p:cNvPr>
          <p:cNvSpPr/>
          <p:nvPr/>
        </p:nvSpPr>
        <p:spPr>
          <a:xfrm>
            <a:off x="4941593" y="3899053"/>
            <a:ext cx="1233246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6" name="Rounded Rectangle 81">
            <a:extLst>
              <a:ext uri="{FF2B5EF4-FFF2-40B4-BE49-F238E27FC236}">
                <a16:creationId xmlns:a16="http://schemas.microsoft.com/office/drawing/2014/main" id="{88677DC8-0BCC-4ACC-87DC-0FE56350935C}"/>
              </a:ext>
            </a:extLst>
          </p:cNvPr>
          <p:cNvSpPr/>
          <p:nvPr/>
        </p:nvSpPr>
        <p:spPr>
          <a:xfrm>
            <a:off x="4956605" y="4836645"/>
            <a:ext cx="1233246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7" name="Rounded Rectangle 62">
            <a:extLst>
              <a:ext uri="{FF2B5EF4-FFF2-40B4-BE49-F238E27FC236}">
                <a16:creationId xmlns:a16="http://schemas.microsoft.com/office/drawing/2014/main" id="{B593362D-6841-4C42-87BE-239AEBED1A5A}"/>
              </a:ext>
            </a:extLst>
          </p:cNvPr>
          <p:cNvSpPr/>
          <p:nvPr/>
        </p:nvSpPr>
        <p:spPr>
          <a:xfrm>
            <a:off x="7759045" y="1967876"/>
            <a:ext cx="1218234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Key Results (2023)</a:t>
            </a:r>
          </a:p>
        </p:txBody>
      </p:sp>
      <p:sp>
        <p:nvSpPr>
          <p:cNvPr id="38" name="Rounded Rectangle 77">
            <a:extLst>
              <a:ext uri="{FF2B5EF4-FFF2-40B4-BE49-F238E27FC236}">
                <a16:creationId xmlns:a16="http://schemas.microsoft.com/office/drawing/2014/main" id="{BCC9791C-926A-4EBB-BE6B-B7575F6874D7}"/>
              </a:ext>
            </a:extLst>
          </p:cNvPr>
          <p:cNvSpPr/>
          <p:nvPr/>
        </p:nvSpPr>
        <p:spPr>
          <a:xfrm>
            <a:off x="7771321" y="2267412"/>
            <a:ext cx="1218234" cy="7076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defTabSz="685800" hangingPunct="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>
                <a:solidFill>
                  <a:srgbClr val="000000"/>
                </a:solidFill>
                <a:latin typeface="Calibri" pitchFamily="34"/>
                <a:cs typeface="Calibri" pitchFamily="34"/>
              </a:rPr>
              <a:t>Insert 3 to 5 key results. Key results have to be measurable (example:  Increase daily active users to 5000 )   </a:t>
            </a: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9" name="Rounded Rectangle 81">
            <a:extLst>
              <a:ext uri="{FF2B5EF4-FFF2-40B4-BE49-F238E27FC236}">
                <a16:creationId xmlns:a16="http://schemas.microsoft.com/office/drawing/2014/main" id="{1A218648-F956-4D09-9028-BAD2EF2D8B81}"/>
              </a:ext>
            </a:extLst>
          </p:cNvPr>
          <p:cNvSpPr/>
          <p:nvPr/>
        </p:nvSpPr>
        <p:spPr>
          <a:xfrm>
            <a:off x="7759045" y="3050328"/>
            <a:ext cx="1218234" cy="7713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0" name="Rounded Rectangle 81">
            <a:extLst>
              <a:ext uri="{FF2B5EF4-FFF2-40B4-BE49-F238E27FC236}">
                <a16:creationId xmlns:a16="http://schemas.microsoft.com/office/drawing/2014/main" id="{BA39D544-DD88-4B6B-92A3-9C0A3EBDDCE3}"/>
              </a:ext>
            </a:extLst>
          </p:cNvPr>
          <p:cNvSpPr/>
          <p:nvPr/>
        </p:nvSpPr>
        <p:spPr>
          <a:xfrm>
            <a:off x="7756309" y="3882224"/>
            <a:ext cx="1233246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1" name="Rounded Rectangle 81">
            <a:extLst>
              <a:ext uri="{FF2B5EF4-FFF2-40B4-BE49-F238E27FC236}">
                <a16:creationId xmlns:a16="http://schemas.microsoft.com/office/drawing/2014/main" id="{AC11BD0D-B111-4CF9-8FB2-8D3BEEE9A641}"/>
              </a:ext>
            </a:extLst>
          </p:cNvPr>
          <p:cNvSpPr/>
          <p:nvPr/>
        </p:nvSpPr>
        <p:spPr>
          <a:xfrm>
            <a:off x="7771321" y="4819816"/>
            <a:ext cx="1233246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2" name="Rounded Rectangle 62">
            <a:extLst>
              <a:ext uri="{FF2B5EF4-FFF2-40B4-BE49-F238E27FC236}">
                <a16:creationId xmlns:a16="http://schemas.microsoft.com/office/drawing/2014/main" id="{7C5D7059-5961-4FC3-A362-69686E1E2D6E}"/>
              </a:ext>
            </a:extLst>
          </p:cNvPr>
          <p:cNvSpPr/>
          <p:nvPr/>
        </p:nvSpPr>
        <p:spPr>
          <a:xfrm>
            <a:off x="6200893" y="1982387"/>
            <a:ext cx="1425881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Enablers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C85D0CA-55A9-421E-85CC-84231FDD9348}"/>
              </a:ext>
            </a:extLst>
          </p:cNvPr>
          <p:cNvGraphicFramePr>
            <a:graphicFrameLocks noGrp="1"/>
          </p:cNvGraphicFramePr>
          <p:nvPr/>
        </p:nvGraphicFramePr>
        <p:xfrm>
          <a:off x="3398090" y="2298768"/>
          <a:ext cx="1463558" cy="312500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4642">
                  <a:extLst>
                    <a:ext uri="{9D8B030D-6E8A-4147-A177-3AD203B41FA5}">
                      <a16:colId xmlns:a16="http://schemas.microsoft.com/office/drawing/2014/main" val="1670937417"/>
                    </a:ext>
                  </a:extLst>
                </a:gridCol>
                <a:gridCol w="858916">
                  <a:extLst>
                    <a:ext uri="{9D8B030D-6E8A-4147-A177-3AD203B41FA5}">
                      <a16:colId xmlns:a16="http://schemas.microsoft.com/office/drawing/2014/main" val="2437223006"/>
                    </a:ext>
                  </a:extLst>
                </a:gridCol>
              </a:tblGrid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endParaRPr lang="ar-OM" sz="7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Factor</a:t>
                      </a:r>
                      <a:endParaRPr lang="ar-OM" sz="700" b="1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l" rtl="1">
                        <a:buSzPct val="100000"/>
                        <a:buFont typeface="Arial" pitchFamily="34"/>
                        <a:buChar char="•"/>
                      </a:pP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Actions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3539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HR 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Hire xx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Re-structure xx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98638"/>
                  </a:ext>
                </a:extLst>
              </a:tr>
              <a:tr h="750958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Finance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Budget: x 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 Develop a new revenue stream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81496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Marketing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15637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Operations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61373"/>
                  </a:ext>
                </a:extLst>
              </a:tr>
            </a:tbl>
          </a:graphicData>
        </a:graphic>
      </p:graphicFrame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4284F203-9F7A-42AC-8B02-3DD6BA15381D}"/>
              </a:ext>
            </a:extLst>
          </p:cNvPr>
          <p:cNvGraphicFramePr>
            <a:graphicFrameLocks noGrp="1"/>
          </p:cNvGraphicFramePr>
          <p:nvPr/>
        </p:nvGraphicFramePr>
        <p:xfrm>
          <a:off x="6200893" y="2303678"/>
          <a:ext cx="1463558" cy="312500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4642">
                  <a:extLst>
                    <a:ext uri="{9D8B030D-6E8A-4147-A177-3AD203B41FA5}">
                      <a16:colId xmlns:a16="http://schemas.microsoft.com/office/drawing/2014/main" val="490608440"/>
                    </a:ext>
                  </a:extLst>
                </a:gridCol>
                <a:gridCol w="858916">
                  <a:extLst>
                    <a:ext uri="{9D8B030D-6E8A-4147-A177-3AD203B41FA5}">
                      <a16:colId xmlns:a16="http://schemas.microsoft.com/office/drawing/2014/main" val="3465784793"/>
                    </a:ext>
                  </a:extLst>
                </a:gridCol>
              </a:tblGrid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endParaRPr lang="ar-OM" sz="7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Factor</a:t>
                      </a:r>
                      <a:endParaRPr lang="ar-OM" sz="700" b="1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l" rtl="1">
                        <a:buSzPct val="100000"/>
                        <a:buFont typeface="Arial" pitchFamily="34"/>
                        <a:buChar char="•"/>
                      </a:pP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8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Actions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12934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HR 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Hire xx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Re-structure xx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25412"/>
                  </a:ext>
                </a:extLst>
              </a:tr>
              <a:tr h="750958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Finance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Budget: x 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 Develop a new revenue stream</a:t>
                      </a:r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575224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Marketing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208536"/>
                  </a:ext>
                </a:extLst>
              </a:tr>
              <a:tr h="593512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Operations</a:t>
                      </a:r>
                      <a:endParaRPr lang="en-GB" sz="7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800" b="1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9759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73631FD-A46C-3A41-994F-9B7E9F8D2910}"/>
              </a:ext>
            </a:extLst>
          </p:cNvPr>
          <p:cNvSpPr txBox="1"/>
          <p:nvPr/>
        </p:nvSpPr>
        <p:spPr>
          <a:xfrm>
            <a:off x="810931" y="2493629"/>
            <a:ext cx="83080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cs typeface="Poppins" pitchFamily="2" charset="77"/>
              </a:rPr>
              <a:t>Strategy</a:t>
            </a:r>
            <a:endParaRPr lang="en-GB" sz="1200" b="1" dirty="0">
              <a:solidFill>
                <a:schemeClr val="bg1"/>
              </a:solidFill>
              <a:latin typeface="Open Sans" panose="020B0606030504020204" pitchFamily="34" charset="0"/>
              <a:cs typeface="Poppins" pitchFamily="2" charset="77"/>
            </a:endParaRPr>
          </a:p>
        </p:txBody>
      </p:sp>
      <p:pic>
        <p:nvPicPr>
          <p:cNvPr id="27" name="Picture 3" descr="G:\New folder\Untitled-1-0٢.png">
            <a:extLst>
              <a:ext uri="{FF2B5EF4-FFF2-40B4-BE49-F238E27FC236}">
                <a16:creationId xmlns:a16="http://schemas.microsoft.com/office/drawing/2014/main" id="{ADE82F52-B7E8-4BC6-B2B3-37AE785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0797"/>
            <a:ext cx="9144000" cy="59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B32D87E-7AA3-4CC4-ACCA-0AFA837F2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715000" y="-211330"/>
            <a:ext cx="3429000" cy="121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B76B8B-F7E2-4D5F-93B4-4EB6B11A8BAB}"/>
              </a:ext>
            </a:extLst>
          </p:cNvPr>
          <p:cNvSpPr txBox="1"/>
          <p:nvPr/>
        </p:nvSpPr>
        <p:spPr>
          <a:xfrm rot="10800000" flipV="1">
            <a:off x="7010400" y="228600"/>
            <a:ext cx="203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OM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متابع</a:t>
            </a:r>
            <a:r>
              <a:rPr lang="ar-OM" dirty="0">
                <a:solidFill>
                  <a:schemeClr val="bg1"/>
                </a:solidFill>
              </a:rPr>
              <a:t>ة الخطة السنوية</a:t>
            </a: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F1FA01-CDD8-4E4E-8707-A043FB8F7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11772"/>
              </p:ext>
            </p:extLst>
          </p:nvPr>
        </p:nvGraphicFramePr>
        <p:xfrm>
          <a:off x="76200" y="1011334"/>
          <a:ext cx="8956964" cy="5166392"/>
        </p:xfrm>
        <a:graphic>
          <a:graphicData uri="http://schemas.openxmlformats.org/drawingml/2006/table">
            <a:tbl>
              <a:tblPr rtl="1"/>
              <a:tblGrid>
                <a:gridCol w="1717964">
                  <a:extLst>
                    <a:ext uri="{9D8B030D-6E8A-4147-A177-3AD203B41FA5}">
                      <a16:colId xmlns:a16="http://schemas.microsoft.com/office/drawing/2014/main" val="2967396639"/>
                    </a:ext>
                  </a:extLst>
                </a:gridCol>
                <a:gridCol w="849409">
                  <a:extLst>
                    <a:ext uri="{9D8B030D-6E8A-4147-A177-3AD203B41FA5}">
                      <a16:colId xmlns:a16="http://schemas.microsoft.com/office/drawing/2014/main" val="170060115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099011165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902151851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2947451778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4205697495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652376738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876385302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687408810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3793605729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282105832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1267573226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762982898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229006459"/>
                    </a:ext>
                  </a:extLst>
                </a:gridCol>
                <a:gridCol w="491507">
                  <a:extLst>
                    <a:ext uri="{9D8B030D-6E8A-4147-A177-3AD203B41FA5}">
                      <a16:colId xmlns:a16="http://schemas.microsoft.com/office/drawing/2014/main" val="3863345357"/>
                    </a:ext>
                  </a:extLst>
                </a:gridCol>
              </a:tblGrid>
              <a:tr h="369028">
                <a:tc>
                  <a:txBody>
                    <a:bodyPr/>
                    <a:lstStyle/>
                    <a:p>
                      <a:pPr algn="r" rtl="1" fontAlgn="ctr"/>
                      <a:r>
                        <a:rPr lang="ar-OM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النتائج الرئيسية (مؤشرات الأداء)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endParaRPr lang="ar-OM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1" fontAlgn="ctr"/>
                      <a:r>
                        <a:rPr lang="ar-OM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الربع الأول</a:t>
                      </a:r>
                    </a:p>
                    <a:p>
                      <a:pPr algn="ctr" rtl="1" fontAlgn="ctr"/>
                      <a:endParaRPr lang="ar-OM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OM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الربع الثاني</a:t>
                      </a:r>
                    </a:p>
                    <a:p>
                      <a:pPr algn="ctr" rtl="1" fontAlgn="ctr"/>
                      <a:endParaRPr lang="ar-OM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OM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الربع الثالث</a:t>
                      </a:r>
                    </a:p>
                    <a:p>
                      <a:pPr algn="ctr" rtl="1" fontAlgn="ctr"/>
                      <a:endParaRPr lang="ar-OM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OM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الربع الرابع</a:t>
                      </a:r>
                    </a:p>
                    <a:p>
                      <a:pPr algn="ctr" rtl="1" fontAlgn="ctr"/>
                      <a:endParaRPr lang="ar-OM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977764"/>
                  </a:ext>
                </a:extLst>
              </a:tr>
              <a:tr h="369028">
                <a:tc>
                  <a:txBody>
                    <a:bodyPr/>
                    <a:lstStyle/>
                    <a:p>
                      <a:pPr algn="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endParaRPr lang="ar-OM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يناير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فبراير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مارس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أبريل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مايو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يونيو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يوليو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أغسطس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سبتمبر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اكتوبر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نوفمبر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ديسمبر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ar-OM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المجموع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0439"/>
                  </a:ext>
                </a:extLst>
              </a:tr>
              <a:tr h="369028">
                <a:tc rowSpan="3"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الأداء الفعلي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056585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الهدف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Target </a:t>
                      </a:r>
                      <a:endParaRPr lang="ar-OM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707545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نسبة تحقيق الهدف %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5336"/>
                  </a:ext>
                </a:extLst>
              </a:tr>
              <a:tr h="369028">
                <a:tc rowSpan="3"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الأداء الفعلي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18452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الهدف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Target </a:t>
                      </a:r>
                      <a:endParaRPr lang="ar-OM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123371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نسبة تحقيق الهدف %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664443"/>
                  </a:ext>
                </a:extLst>
              </a:tr>
              <a:tr h="369028">
                <a:tc rowSpan="3"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الأداء الفعلي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590756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الهدف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Target </a:t>
                      </a:r>
                      <a:endParaRPr lang="ar-OM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952114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نسبة تحقيق الهدف %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63192"/>
                  </a:ext>
                </a:extLst>
              </a:tr>
              <a:tr h="369028">
                <a:tc rowSpan="3"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الأداء الفعلي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50313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الهدف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970569"/>
                  </a:ext>
                </a:extLst>
              </a:tr>
              <a:tr h="3690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ar-OM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نسبة تحقيق الهدف %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68" marR="2768" marT="2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9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25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ADD93E07-5248-44C3-876E-967BAEF543CE}"/>
              </a:ext>
            </a:extLst>
          </p:cNvPr>
          <p:cNvSpPr/>
          <p:nvPr/>
        </p:nvSpPr>
        <p:spPr>
          <a:xfrm>
            <a:off x="34448" y="1494886"/>
            <a:ext cx="9075102" cy="4453112"/>
          </a:xfrm>
          <a:prstGeom prst="rect">
            <a:avLst/>
          </a:prstGeom>
          <a:noFill/>
          <a:ln w="12701" cap="flat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entagon 86">
            <a:extLst>
              <a:ext uri="{FF2B5EF4-FFF2-40B4-BE49-F238E27FC236}">
                <a16:creationId xmlns:a16="http://schemas.microsoft.com/office/drawing/2014/main" id="{75956BC2-0E37-4F5C-8437-0C928FEF7895}"/>
              </a:ext>
            </a:extLst>
          </p:cNvPr>
          <p:cNvSpPr/>
          <p:nvPr/>
        </p:nvSpPr>
        <p:spPr>
          <a:xfrm rot="10799991">
            <a:off x="410651" y="1560614"/>
            <a:ext cx="7285548" cy="3872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30 f26 1"/>
              <a:gd name="f35" fmla="*/ f29 f26 1"/>
              <a:gd name="f36" fmla="*/ f32 1 2"/>
              <a:gd name="f37" fmla="min f33 f32"/>
              <a:gd name="f38" fmla="+- f6 f36 0"/>
              <a:gd name="f39" fmla="*/ f37 f7 1"/>
              <a:gd name="f40" fmla="*/ f39 1 100000"/>
              <a:gd name="f41" fmla="*/ f38 f26 1"/>
              <a:gd name="f42" fmla="+- f29 0 f40"/>
              <a:gd name="f43" fmla="+- f42 f29 0"/>
              <a:gd name="f44" fmla="*/ f42 1 2"/>
              <a:gd name="f45" fmla="*/ f42 f26 1"/>
              <a:gd name="f46" fmla="*/ f43 1 2"/>
              <a:gd name="f47" fmla="*/ f44 f26 1"/>
              <a:gd name="f48" fmla="*/ f4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1"/>
              </a:cxn>
              <a:cxn ang="f25">
                <a:pos x="f47" y="f34"/>
              </a:cxn>
            </a:cxnLst>
            <a:rect l="f31" t="f31" r="f48" b="f34"/>
            <a:pathLst>
              <a:path>
                <a:moveTo>
                  <a:pt x="f31" y="f31"/>
                </a:moveTo>
                <a:lnTo>
                  <a:pt x="f45" y="f31"/>
                </a:lnTo>
                <a:lnTo>
                  <a:pt x="f35" y="f41"/>
                </a:lnTo>
                <a:lnTo>
                  <a:pt x="f45" y="f34"/>
                </a:lnTo>
                <a:lnTo>
                  <a:pt x="f31" y="f34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66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09CBFDC7-E303-4308-B000-8A0FDAEDD525}"/>
              </a:ext>
            </a:extLst>
          </p:cNvPr>
          <p:cNvSpPr txBox="1"/>
          <p:nvPr/>
        </p:nvSpPr>
        <p:spPr>
          <a:xfrm>
            <a:off x="1424799" y="1648471"/>
            <a:ext cx="4049868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2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الخطة السنوية لعام 2022</a:t>
            </a:r>
            <a:endParaRPr lang="ar-SA" sz="12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86858F-0C36-462B-BE77-20FC21338DDB}"/>
              </a:ext>
            </a:extLst>
          </p:cNvPr>
          <p:cNvSpPr/>
          <p:nvPr/>
        </p:nvSpPr>
        <p:spPr>
          <a:xfrm rot="16200004">
            <a:off x="4330879" y="1189722"/>
            <a:ext cx="467249" cy="9049302"/>
          </a:xfrm>
          <a:prstGeom prst="rect">
            <a:avLst/>
          </a:pr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Isosceles Triangle 4">
            <a:extLst>
              <a:ext uri="{FF2B5EF4-FFF2-40B4-BE49-F238E27FC236}">
                <a16:creationId xmlns:a16="http://schemas.microsoft.com/office/drawing/2014/main" id="{4C5A11F8-64D5-40F7-A21B-E9434153D6FB}"/>
              </a:ext>
            </a:extLst>
          </p:cNvPr>
          <p:cNvSpPr/>
          <p:nvPr/>
        </p:nvSpPr>
        <p:spPr>
          <a:xfrm>
            <a:off x="33694" y="996454"/>
            <a:ext cx="9075863" cy="50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51">
            <a:extLst>
              <a:ext uri="{FF2B5EF4-FFF2-40B4-BE49-F238E27FC236}">
                <a16:creationId xmlns:a16="http://schemas.microsoft.com/office/drawing/2014/main" id="{1D028F2E-6CDE-4A33-9318-83B9B91C77DE}"/>
              </a:ext>
            </a:extLst>
          </p:cNvPr>
          <p:cNvSpPr txBox="1"/>
          <p:nvPr/>
        </p:nvSpPr>
        <p:spPr>
          <a:xfrm>
            <a:off x="4349131" y="916976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الرؤية</a:t>
            </a:r>
          </a:p>
        </p:txBody>
      </p:sp>
      <p:sp>
        <p:nvSpPr>
          <p:cNvPr id="8" name="Rounded Rectangle 62">
            <a:extLst>
              <a:ext uri="{FF2B5EF4-FFF2-40B4-BE49-F238E27FC236}">
                <a16:creationId xmlns:a16="http://schemas.microsoft.com/office/drawing/2014/main" id="{BA24D464-2A0D-43E9-9EBA-3390AAD2C1B1}"/>
              </a:ext>
            </a:extLst>
          </p:cNvPr>
          <p:cNvSpPr/>
          <p:nvPr/>
        </p:nvSpPr>
        <p:spPr>
          <a:xfrm>
            <a:off x="6283149" y="1967985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النتائج الرئيسية(2022) 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9" name="Rounded Rectangle 77">
            <a:extLst>
              <a:ext uri="{FF2B5EF4-FFF2-40B4-BE49-F238E27FC236}">
                <a16:creationId xmlns:a16="http://schemas.microsoft.com/office/drawing/2014/main" id="{609460FE-7437-41FC-982E-4D21551D110F}"/>
              </a:ext>
            </a:extLst>
          </p:cNvPr>
          <p:cNvSpPr/>
          <p:nvPr/>
        </p:nvSpPr>
        <p:spPr>
          <a:xfrm>
            <a:off x="6253344" y="2267659"/>
            <a:ext cx="1529382" cy="7076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0" name="Rounded Rectangle 81">
            <a:extLst>
              <a:ext uri="{FF2B5EF4-FFF2-40B4-BE49-F238E27FC236}">
                <a16:creationId xmlns:a16="http://schemas.microsoft.com/office/drawing/2014/main" id="{385798D0-3284-408A-9BD5-B4EF243AC1DE}"/>
              </a:ext>
            </a:extLst>
          </p:cNvPr>
          <p:cNvSpPr/>
          <p:nvPr/>
        </p:nvSpPr>
        <p:spPr>
          <a:xfrm>
            <a:off x="6254572" y="3050576"/>
            <a:ext cx="1528161" cy="7713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1" name="Rounded Rectangle 81">
            <a:extLst>
              <a:ext uri="{FF2B5EF4-FFF2-40B4-BE49-F238E27FC236}">
                <a16:creationId xmlns:a16="http://schemas.microsoft.com/office/drawing/2014/main" id="{A8D68754-C23B-4F9C-A8AA-CB4E473A78B8}"/>
              </a:ext>
            </a:extLst>
          </p:cNvPr>
          <p:cNvSpPr/>
          <p:nvPr/>
        </p:nvSpPr>
        <p:spPr>
          <a:xfrm>
            <a:off x="6253344" y="3882464"/>
            <a:ext cx="1518347" cy="8178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2" name="Rounded Rectangle 62">
            <a:extLst>
              <a:ext uri="{FF2B5EF4-FFF2-40B4-BE49-F238E27FC236}">
                <a16:creationId xmlns:a16="http://schemas.microsoft.com/office/drawing/2014/main" id="{8BBFCCF9-D916-4315-A314-FC2222112398}"/>
              </a:ext>
            </a:extLst>
          </p:cNvPr>
          <p:cNvSpPr/>
          <p:nvPr/>
        </p:nvSpPr>
        <p:spPr>
          <a:xfrm>
            <a:off x="1371600" y="1976784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الربع الثالث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3" name="Rounded Rectangle 77">
            <a:extLst>
              <a:ext uri="{FF2B5EF4-FFF2-40B4-BE49-F238E27FC236}">
                <a16:creationId xmlns:a16="http://schemas.microsoft.com/office/drawing/2014/main" id="{CB5F52B3-C13E-40C3-A1BF-3F2DA30CF6EA}"/>
              </a:ext>
            </a:extLst>
          </p:cNvPr>
          <p:cNvSpPr/>
          <p:nvPr/>
        </p:nvSpPr>
        <p:spPr>
          <a:xfrm>
            <a:off x="1371600" y="2276451"/>
            <a:ext cx="1453642" cy="72841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4" name="Rounded Rectangle 81">
            <a:extLst>
              <a:ext uri="{FF2B5EF4-FFF2-40B4-BE49-F238E27FC236}">
                <a16:creationId xmlns:a16="http://schemas.microsoft.com/office/drawing/2014/main" id="{F7E31271-DAE7-4AF4-887F-262CB2477A0D}"/>
              </a:ext>
            </a:extLst>
          </p:cNvPr>
          <p:cNvSpPr/>
          <p:nvPr/>
        </p:nvSpPr>
        <p:spPr>
          <a:xfrm>
            <a:off x="1371600" y="3051830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5" name="Rounded Rectangle 81">
            <a:extLst>
              <a:ext uri="{FF2B5EF4-FFF2-40B4-BE49-F238E27FC236}">
                <a16:creationId xmlns:a16="http://schemas.microsoft.com/office/drawing/2014/main" id="{2F35E45C-CB0E-4373-8BEA-F24A55957FD1}"/>
              </a:ext>
            </a:extLst>
          </p:cNvPr>
          <p:cNvSpPr/>
          <p:nvPr/>
        </p:nvSpPr>
        <p:spPr>
          <a:xfrm>
            <a:off x="1371600" y="3896887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E3710819-63AA-4CB7-B7BB-D237DBADF166}"/>
              </a:ext>
            </a:extLst>
          </p:cNvPr>
          <p:cNvSpPr txBox="1"/>
          <p:nvPr/>
        </p:nvSpPr>
        <p:spPr>
          <a:xfrm>
            <a:off x="6741421" y="5519345"/>
            <a:ext cx="545540" cy="230832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>
                <a:solidFill>
                  <a:srgbClr val="FFFFFF"/>
                </a:solidFill>
                <a:latin typeface="Calibri" pitchFamily="34"/>
                <a:cs typeface="Calibri" pitchFamily="34"/>
              </a:rPr>
              <a:t>الرسالة</a:t>
            </a:r>
          </a:p>
        </p:txBody>
      </p:sp>
      <p:sp>
        <p:nvSpPr>
          <p:cNvPr id="18" name="Rounded Rectangle 81">
            <a:extLst>
              <a:ext uri="{FF2B5EF4-FFF2-40B4-BE49-F238E27FC236}">
                <a16:creationId xmlns:a16="http://schemas.microsoft.com/office/drawing/2014/main" id="{2E2EA786-FC5B-4EEC-BB60-A55744722D86}"/>
              </a:ext>
            </a:extLst>
          </p:cNvPr>
          <p:cNvSpPr/>
          <p:nvPr/>
        </p:nvSpPr>
        <p:spPr>
          <a:xfrm>
            <a:off x="6318758" y="4820056"/>
            <a:ext cx="1453642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9" name="Rounded Rectangle 81">
            <a:extLst>
              <a:ext uri="{FF2B5EF4-FFF2-40B4-BE49-F238E27FC236}">
                <a16:creationId xmlns:a16="http://schemas.microsoft.com/office/drawing/2014/main" id="{A8A84BC3-07F8-48B6-A5CC-06280DDC38EB}"/>
              </a:ext>
            </a:extLst>
          </p:cNvPr>
          <p:cNvSpPr/>
          <p:nvPr/>
        </p:nvSpPr>
        <p:spPr>
          <a:xfrm>
            <a:off x="1399231" y="4794421"/>
            <a:ext cx="1453642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0" name="Rounded Rectangle 62">
            <a:extLst>
              <a:ext uri="{FF2B5EF4-FFF2-40B4-BE49-F238E27FC236}">
                <a16:creationId xmlns:a16="http://schemas.microsoft.com/office/drawing/2014/main" id="{C52A7C77-6D80-4BD2-B4EF-05B18F54A259}"/>
              </a:ext>
            </a:extLst>
          </p:cNvPr>
          <p:cNvSpPr/>
          <p:nvPr/>
        </p:nvSpPr>
        <p:spPr>
          <a:xfrm>
            <a:off x="4603550" y="1981688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الربع الأول 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1" name="Rounded Rectangle 77">
            <a:extLst>
              <a:ext uri="{FF2B5EF4-FFF2-40B4-BE49-F238E27FC236}">
                <a16:creationId xmlns:a16="http://schemas.microsoft.com/office/drawing/2014/main" id="{098B4734-B93C-464E-8EFB-FC7FBEDDE865}"/>
              </a:ext>
            </a:extLst>
          </p:cNvPr>
          <p:cNvSpPr/>
          <p:nvPr/>
        </p:nvSpPr>
        <p:spPr>
          <a:xfrm>
            <a:off x="4603550" y="2285565"/>
            <a:ext cx="1453642" cy="72841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9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2" name="Rounded Rectangle 81">
            <a:extLst>
              <a:ext uri="{FF2B5EF4-FFF2-40B4-BE49-F238E27FC236}">
                <a16:creationId xmlns:a16="http://schemas.microsoft.com/office/drawing/2014/main" id="{F8FE4F59-514E-400A-8CC4-B063019A33B7}"/>
              </a:ext>
            </a:extLst>
          </p:cNvPr>
          <p:cNvSpPr/>
          <p:nvPr/>
        </p:nvSpPr>
        <p:spPr>
          <a:xfrm>
            <a:off x="4603550" y="3060944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3" name="Rounded Rectangle 81">
            <a:extLst>
              <a:ext uri="{FF2B5EF4-FFF2-40B4-BE49-F238E27FC236}">
                <a16:creationId xmlns:a16="http://schemas.microsoft.com/office/drawing/2014/main" id="{54D8A460-8EEB-462B-840F-038C71E85359}"/>
              </a:ext>
            </a:extLst>
          </p:cNvPr>
          <p:cNvSpPr/>
          <p:nvPr/>
        </p:nvSpPr>
        <p:spPr>
          <a:xfrm>
            <a:off x="4603550" y="3906001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4" name="Rounded Rectangle 81">
            <a:extLst>
              <a:ext uri="{FF2B5EF4-FFF2-40B4-BE49-F238E27FC236}">
                <a16:creationId xmlns:a16="http://schemas.microsoft.com/office/drawing/2014/main" id="{6A2C93CB-85EA-4C56-A2F2-589BB0BFFA33}"/>
              </a:ext>
            </a:extLst>
          </p:cNvPr>
          <p:cNvSpPr/>
          <p:nvPr/>
        </p:nvSpPr>
        <p:spPr>
          <a:xfrm>
            <a:off x="4631180" y="4803535"/>
            <a:ext cx="1453642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5" name="Rounded Rectangle 62">
            <a:extLst>
              <a:ext uri="{FF2B5EF4-FFF2-40B4-BE49-F238E27FC236}">
                <a16:creationId xmlns:a16="http://schemas.microsoft.com/office/drawing/2014/main" id="{51049584-A7DF-401D-AD0D-B06225C6A5B8}"/>
              </a:ext>
            </a:extLst>
          </p:cNvPr>
          <p:cNvSpPr/>
          <p:nvPr/>
        </p:nvSpPr>
        <p:spPr>
          <a:xfrm>
            <a:off x="3005457" y="1965557"/>
            <a:ext cx="1453642" cy="22785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>
                <a:solidFill>
                  <a:srgbClr val="000000"/>
                </a:solidFill>
                <a:latin typeface="Calibri" pitchFamily="34"/>
                <a:cs typeface="Calibri" pitchFamily="34"/>
              </a:rPr>
              <a:t>الربع الثاني</a:t>
            </a:r>
            <a:endParaRPr lang="en-US" sz="900" b="1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6" name="Rounded Rectangle 77">
            <a:extLst>
              <a:ext uri="{FF2B5EF4-FFF2-40B4-BE49-F238E27FC236}">
                <a16:creationId xmlns:a16="http://schemas.microsoft.com/office/drawing/2014/main" id="{B50F6EEA-F318-43B6-9299-6B2213F8E29E}"/>
              </a:ext>
            </a:extLst>
          </p:cNvPr>
          <p:cNvSpPr/>
          <p:nvPr/>
        </p:nvSpPr>
        <p:spPr>
          <a:xfrm>
            <a:off x="3005457" y="2265231"/>
            <a:ext cx="1453642" cy="72841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algn="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7" name="Rounded Rectangle 81">
            <a:extLst>
              <a:ext uri="{FF2B5EF4-FFF2-40B4-BE49-F238E27FC236}">
                <a16:creationId xmlns:a16="http://schemas.microsoft.com/office/drawing/2014/main" id="{511C0995-3A6F-4B88-85B7-2F6EF5D1B527}"/>
              </a:ext>
            </a:extLst>
          </p:cNvPr>
          <p:cNvSpPr/>
          <p:nvPr/>
        </p:nvSpPr>
        <p:spPr>
          <a:xfrm>
            <a:off x="3005457" y="3040610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8" name="Rounded Rectangle 81">
            <a:extLst>
              <a:ext uri="{FF2B5EF4-FFF2-40B4-BE49-F238E27FC236}">
                <a16:creationId xmlns:a16="http://schemas.microsoft.com/office/drawing/2014/main" id="{BC569B37-F754-485C-B255-E08D8185DA39}"/>
              </a:ext>
            </a:extLst>
          </p:cNvPr>
          <p:cNvSpPr/>
          <p:nvPr/>
        </p:nvSpPr>
        <p:spPr>
          <a:xfrm>
            <a:off x="3005457" y="3885660"/>
            <a:ext cx="145364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9" name="Rounded Rectangle 81">
            <a:extLst>
              <a:ext uri="{FF2B5EF4-FFF2-40B4-BE49-F238E27FC236}">
                <a16:creationId xmlns:a16="http://schemas.microsoft.com/office/drawing/2014/main" id="{E0C7415D-B4D2-4085-90C8-0CE0126782CB}"/>
              </a:ext>
            </a:extLst>
          </p:cNvPr>
          <p:cNvSpPr/>
          <p:nvPr/>
        </p:nvSpPr>
        <p:spPr>
          <a:xfrm>
            <a:off x="3033088" y="4783201"/>
            <a:ext cx="1453642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4FA72BF6-0DE2-4F43-84D6-38E57F09570B}"/>
              </a:ext>
            </a:extLst>
          </p:cNvPr>
          <p:cNvSpPr txBox="1"/>
          <p:nvPr/>
        </p:nvSpPr>
        <p:spPr>
          <a:xfrm>
            <a:off x="7916862" y="1985507"/>
            <a:ext cx="1074738" cy="230832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 rt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105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الأهداف</a:t>
            </a:r>
            <a:endParaRPr lang="en-US" sz="105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6CD1834C-3D69-4FA1-B2B3-8DF7F404EEF1}"/>
              </a:ext>
            </a:extLst>
          </p:cNvPr>
          <p:cNvSpPr/>
          <p:nvPr/>
        </p:nvSpPr>
        <p:spPr>
          <a:xfrm>
            <a:off x="7895533" y="3058702"/>
            <a:ext cx="1132668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128588" indent="-128588" algn="ctr" defTabSz="685800" rtl="1" hangingPunct="0">
              <a:buSzPts val="10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2" name="Rounded Rectangle 35">
            <a:extLst>
              <a:ext uri="{FF2B5EF4-FFF2-40B4-BE49-F238E27FC236}">
                <a16:creationId xmlns:a16="http://schemas.microsoft.com/office/drawing/2014/main" id="{E8361FFF-7CD9-4769-8822-1377C18DEBC1}"/>
              </a:ext>
            </a:extLst>
          </p:cNvPr>
          <p:cNvSpPr/>
          <p:nvPr/>
        </p:nvSpPr>
        <p:spPr>
          <a:xfrm>
            <a:off x="7889663" y="2270896"/>
            <a:ext cx="1138538" cy="715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4" name="Rounded Rectangle 34">
            <a:extLst>
              <a:ext uri="{FF2B5EF4-FFF2-40B4-BE49-F238E27FC236}">
                <a16:creationId xmlns:a16="http://schemas.microsoft.com/office/drawing/2014/main" id="{6B9669C9-90CE-4DA6-82BC-283A49397688}"/>
              </a:ext>
            </a:extLst>
          </p:cNvPr>
          <p:cNvSpPr/>
          <p:nvPr/>
        </p:nvSpPr>
        <p:spPr>
          <a:xfrm>
            <a:off x="7893489" y="3924189"/>
            <a:ext cx="1132668" cy="80292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94997F4-0829-4BA0-9695-668C27E660B8}"/>
              </a:ext>
            </a:extLst>
          </p:cNvPr>
          <p:cNvSpPr/>
          <p:nvPr/>
        </p:nvSpPr>
        <p:spPr>
          <a:xfrm>
            <a:off x="7905238" y="4834814"/>
            <a:ext cx="1120919" cy="5889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442349E2-EA01-42CC-A981-BCF45AF4A6C9}"/>
              </a:ext>
            </a:extLst>
          </p:cNvPr>
          <p:cNvSpPr/>
          <p:nvPr/>
        </p:nvSpPr>
        <p:spPr>
          <a:xfrm>
            <a:off x="76200" y="1965557"/>
            <a:ext cx="1236990" cy="25078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OM" sz="900" b="1" dirty="0">
                <a:solidFill>
                  <a:srgbClr val="000000"/>
                </a:solidFill>
                <a:latin typeface="Calibri" pitchFamily="34"/>
                <a:cs typeface="Calibri" pitchFamily="34"/>
              </a:rPr>
              <a:t>الربع الرابع</a:t>
            </a:r>
            <a:endParaRPr lang="en-US" sz="900" b="1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7" name="Rounded Rectangle 77">
            <a:extLst>
              <a:ext uri="{FF2B5EF4-FFF2-40B4-BE49-F238E27FC236}">
                <a16:creationId xmlns:a16="http://schemas.microsoft.com/office/drawing/2014/main" id="{41575161-DF7F-454F-B9F9-7991B207FDA8}"/>
              </a:ext>
            </a:extLst>
          </p:cNvPr>
          <p:cNvSpPr/>
          <p:nvPr/>
        </p:nvSpPr>
        <p:spPr>
          <a:xfrm>
            <a:off x="76200" y="2265224"/>
            <a:ext cx="1236990" cy="72841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128588" indent="-128588" algn="r" defTabSz="685800" rtl="1" hangingPunct="0">
              <a:buSzPts val="998"/>
              <a:buBlip>
                <a:blip r:embed="rId2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75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8" name="Rounded Rectangle 81">
            <a:extLst>
              <a:ext uri="{FF2B5EF4-FFF2-40B4-BE49-F238E27FC236}">
                <a16:creationId xmlns:a16="http://schemas.microsoft.com/office/drawing/2014/main" id="{9DDDAEB7-0266-44FB-B8A2-64EB8F040241}"/>
              </a:ext>
            </a:extLst>
          </p:cNvPr>
          <p:cNvSpPr/>
          <p:nvPr/>
        </p:nvSpPr>
        <p:spPr>
          <a:xfrm>
            <a:off x="76198" y="3040603"/>
            <a:ext cx="1236991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39" name="Rounded Rectangle 81">
            <a:extLst>
              <a:ext uri="{FF2B5EF4-FFF2-40B4-BE49-F238E27FC236}">
                <a16:creationId xmlns:a16="http://schemas.microsoft.com/office/drawing/2014/main" id="{46383D03-F182-4DEE-A398-4468FF46F8B9}"/>
              </a:ext>
            </a:extLst>
          </p:cNvPr>
          <p:cNvSpPr/>
          <p:nvPr/>
        </p:nvSpPr>
        <p:spPr>
          <a:xfrm>
            <a:off x="76198" y="3885660"/>
            <a:ext cx="1236992" cy="77778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40" name="Rounded Rectangle 81">
            <a:extLst>
              <a:ext uri="{FF2B5EF4-FFF2-40B4-BE49-F238E27FC236}">
                <a16:creationId xmlns:a16="http://schemas.microsoft.com/office/drawing/2014/main" id="{1279D4D2-E3B5-4B70-8403-8C694F4709FC}"/>
              </a:ext>
            </a:extLst>
          </p:cNvPr>
          <p:cNvSpPr/>
          <p:nvPr/>
        </p:nvSpPr>
        <p:spPr>
          <a:xfrm>
            <a:off x="76197" y="4783194"/>
            <a:ext cx="1264623" cy="6162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 rtl="1" hangingPunct="0">
              <a:buSzPts val="1098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825" dirty="0">
              <a:solidFill>
                <a:srgbClr val="000000"/>
              </a:solidFill>
              <a:latin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5577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FC Presentation 1">
  <a:themeElements>
    <a:clrScheme name="TI - New">
      <a:dk1>
        <a:srgbClr val="094158"/>
      </a:dk1>
      <a:lt1>
        <a:srgbClr val="FFFFFF"/>
      </a:lt1>
      <a:dk2>
        <a:srgbClr val="216A8B"/>
      </a:dk2>
      <a:lt2>
        <a:srgbClr val="CECED0"/>
      </a:lt2>
      <a:accent1>
        <a:srgbClr val="213E44"/>
      </a:accent1>
      <a:accent2>
        <a:srgbClr val="014E78"/>
      </a:accent2>
      <a:accent3>
        <a:srgbClr val="949599"/>
      </a:accent3>
      <a:accent4>
        <a:srgbClr val="01708C"/>
      </a:accent4>
      <a:accent5>
        <a:srgbClr val="017F7B"/>
      </a:accent5>
      <a:accent6>
        <a:srgbClr val="1F9FC4"/>
      </a:accent6>
      <a:hlink>
        <a:srgbClr val="4D5C63"/>
      </a:hlink>
      <a:folHlink>
        <a:srgbClr val="47AC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4800" dirty="0" smtClean="0">
            <a:ln>
              <a:solidFill>
                <a:schemeClr val="tx1"/>
              </a:solidFill>
            </a:ln>
            <a:solidFill>
              <a:schemeClr val="bg1"/>
            </a:solidFill>
            <a:latin typeface="TSTAR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0B5780C-264C-48BC-BF0B-4FF6CCDBACCC}" vid="{78F337D6-5C7D-4493-8377-9C1D56A743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19066</TotalTime>
  <Words>940</Words>
  <Application>Microsoft Office PowerPoint</Application>
  <PresentationFormat>On-screen Show (4:3)</PresentationFormat>
  <Paragraphs>505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Cairo</vt:lpstr>
      <vt:lpstr>Calibri</vt:lpstr>
      <vt:lpstr>Open Sans</vt:lpstr>
      <vt:lpstr>Segoe UI</vt:lpstr>
      <vt:lpstr>TSTAR</vt:lpstr>
      <vt:lpstr>Wingdings</vt:lpstr>
      <vt:lpstr>Office Theme</vt:lpstr>
      <vt:lpstr>DIFC Presentation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</dc:creator>
  <cp:lastModifiedBy>Nabhan Al Kharusi</cp:lastModifiedBy>
  <cp:revision>248</cp:revision>
  <dcterms:created xsi:type="dcterms:W3CDTF">2006-08-16T00:00:00Z</dcterms:created>
  <dcterms:modified xsi:type="dcterms:W3CDTF">2022-01-16T14:52:34Z</dcterms:modified>
</cp:coreProperties>
</file>