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0" r:id="rId2"/>
  </p:sldMasterIdLst>
  <p:notesMasterIdLst>
    <p:notesMasterId r:id="rId9"/>
  </p:notesMasterIdLst>
  <p:sldIdLst>
    <p:sldId id="4113" r:id="rId3"/>
    <p:sldId id="4110" r:id="rId4"/>
    <p:sldId id="4111" r:id="rId5"/>
    <p:sldId id="276" r:id="rId6"/>
    <p:sldId id="4109" r:id="rId7"/>
    <p:sldId id="4115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7E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>
      <p:cViewPr varScale="1">
        <p:scale>
          <a:sx n="92" d="100"/>
          <a:sy n="92" d="100"/>
        </p:scale>
        <p:origin x="708" y="8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6E933-6FBC-4885-9990-E6A9F2156AF5}" type="datetimeFigureOut">
              <a:rPr lang="en-GB" smtClean="0"/>
              <a:t>16/01/2022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1AFB02-E8F1-4C91-B0BD-B1C6FD6BCF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0404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858000" cy="1143000"/>
          </a:xfrm>
        </p:spPr>
        <p:txBody>
          <a:bodyPr/>
          <a:lstStyle>
            <a:lvl1pPr>
              <a:defRPr>
                <a:solidFill>
                  <a:srgbClr val="F68D3D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3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Right Triangle 13"/>
          <p:cNvSpPr/>
          <p:nvPr userDrawn="1"/>
        </p:nvSpPr>
        <p:spPr>
          <a:xfrm rot="10800000">
            <a:off x="7010400" y="0"/>
            <a:ext cx="2133600" cy="2133600"/>
          </a:xfrm>
          <a:prstGeom prst="rtTriangle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OM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98852" y="304800"/>
            <a:ext cx="540348" cy="650063"/>
          </a:xfrm>
          <a:prstGeom prst="rect">
            <a:avLst/>
          </a:prstGeom>
        </p:spPr>
      </p:pic>
      <p:sp>
        <p:nvSpPr>
          <p:cNvPr id="16" name="Right Triangle 15"/>
          <p:cNvSpPr/>
          <p:nvPr userDrawn="1"/>
        </p:nvSpPr>
        <p:spPr>
          <a:xfrm>
            <a:off x="0" y="6248400"/>
            <a:ext cx="609600" cy="6096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OM"/>
          </a:p>
        </p:txBody>
      </p:sp>
    </p:spTree>
    <p:extLst>
      <p:ext uri="{BB962C8B-B14F-4D97-AF65-F5344CB8AC3E}">
        <p14:creationId xmlns:p14="http://schemas.microsoft.com/office/powerpoint/2010/main" val="36207929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14619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I-template-cover-A-noise2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43845" y="-8853"/>
            <a:ext cx="9631690" cy="6871050"/>
          </a:xfrm>
          <a:prstGeom prst="rect">
            <a:avLst/>
          </a:prstGeom>
        </p:spPr>
      </p:pic>
      <p:pic>
        <p:nvPicPr>
          <p:cNvPr id="8" name="Picture 7" descr="Logo-white-stacked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72665" y="5789875"/>
            <a:ext cx="1897016" cy="870977"/>
          </a:xfrm>
          <a:prstGeom prst="rect">
            <a:avLst/>
          </a:prstGeom>
        </p:spPr>
      </p:pic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427790" y="2968401"/>
            <a:ext cx="8284888" cy="540000"/>
          </a:xfrm>
          <a:noFill/>
        </p:spPr>
        <p:txBody>
          <a:bodyPr anchor="ctr">
            <a:normAutofit/>
          </a:bodyPr>
          <a:lstStyle>
            <a:lvl1pPr algn="l">
              <a:defRPr sz="3200">
                <a:solidFill>
                  <a:schemeClr val="accent2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22" name="Subtitle 2"/>
          <p:cNvSpPr>
            <a:spLocks noGrp="1"/>
          </p:cNvSpPr>
          <p:nvPr>
            <p:ph type="subTitle" idx="1"/>
          </p:nvPr>
        </p:nvSpPr>
        <p:spPr>
          <a:xfrm>
            <a:off x="427790" y="3532968"/>
            <a:ext cx="8284888" cy="432000"/>
          </a:xfrm>
          <a:prstGeom prst="rect">
            <a:avLst/>
          </a:prstGeom>
          <a:noFill/>
        </p:spPr>
        <p:txBody>
          <a:bodyPr anchor="ctr"/>
          <a:lstStyle>
            <a:lvl1pPr marL="0" indent="0" algn="l">
              <a:buNone/>
              <a:defRPr sz="2400">
                <a:solidFill>
                  <a:schemeClr val="accent2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5581143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Slide - No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 userDrawn="1"/>
        </p:nvCxnSpPr>
        <p:spPr>
          <a:xfrm>
            <a:off x="1766509" y="545465"/>
            <a:ext cx="0" cy="64770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22"/>
          <p:cNvSpPr>
            <a:spLocks noGrp="1"/>
          </p:cNvSpPr>
          <p:nvPr>
            <p:ph type="body" sz="quarter" idx="20" hasCustomPrompt="1"/>
          </p:nvPr>
        </p:nvSpPr>
        <p:spPr>
          <a:xfrm>
            <a:off x="1917700" y="545465"/>
            <a:ext cx="6684141" cy="647700"/>
          </a:xfrm>
        </p:spPr>
        <p:txBody>
          <a:bodyPr anchor="ctr">
            <a:normAutofit/>
          </a:bodyPr>
          <a:lstStyle>
            <a:lvl1pPr>
              <a:spcBef>
                <a:spcPts val="0"/>
              </a:spcBef>
              <a:defRPr sz="2400"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defRPr sz="2400"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 dirty="0"/>
              <a:t>Click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22"/>
          </p:nvPr>
        </p:nvSpPr>
        <p:spPr>
          <a:xfrm>
            <a:off x="432000" y="1512000"/>
            <a:ext cx="8280000" cy="4320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049283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Slide -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 userDrawn="1"/>
        </p:nvCxnSpPr>
        <p:spPr>
          <a:xfrm>
            <a:off x="1766509" y="545465"/>
            <a:ext cx="0" cy="64770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22"/>
          <p:cNvSpPr>
            <a:spLocks noGrp="1"/>
          </p:cNvSpPr>
          <p:nvPr>
            <p:ph type="body" sz="quarter" idx="20" hasCustomPrompt="1"/>
          </p:nvPr>
        </p:nvSpPr>
        <p:spPr>
          <a:xfrm>
            <a:off x="1917700" y="545465"/>
            <a:ext cx="6684141" cy="647700"/>
          </a:xfrm>
        </p:spPr>
        <p:txBody>
          <a:bodyPr anchor="ctr">
            <a:normAutofit/>
          </a:bodyPr>
          <a:lstStyle>
            <a:lvl1pPr>
              <a:spcBef>
                <a:spcPts val="0"/>
              </a:spcBef>
              <a:defRPr sz="2400"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defRPr sz="2400"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 dirty="0"/>
              <a:t>Click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22"/>
          </p:nvPr>
        </p:nvSpPr>
        <p:spPr>
          <a:xfrm>
            <a:off x="432000" y="1512000"/>
            <a:ext cx="8280000" cy="4320000"/>
          </a:xfrm>
        </p:spPr>
        <p:txBody>
          <a:bodyPr/>
          <a:lstStyle>
            <a:lvl1pPr marL="270000" indent="-270000">
              <a:buFont typeface="Wingdings" panose="05000000000000000000" pitchFamily="2" charset="2"/>
              <a:buChar char="§"/>
              <a:defRPr/>
            </a:lvl1pPr>
            <a:lvl2pPr marL="270000" indent="-270000">
              <a:buFont typeface="Wingdings" panose="05000000000000000000" pitchFamily="2" charset="2"/>
              <a:buChar char="§"/>
              <a:defRPr/>
            </a:lvl2pPr>
            <a:lvl3pPr marL="270000" indent="-270000">
              <a:buFont typeface="Wingdings" panose="05000000000000000000" pitchFamily="2" charset="2"/>
              <a:buChar char="§"/>
              <a:defRPr/>
            </a:lvl3pPr>
            <a:lvl4pPr marL="270000" indent="-270000">
              <a:buFont typeface="Wingdings" panose="05000000000000000000" pitchFamily="2" charset="2"/>
              <a:buChar char="§"/>
              <a:defRPr/>
            </a:lvl4pPr>
            <a:lvl5pPr marL="270000" indent="-2700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8917803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tive Slide - No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 userDrawn="1"/>
        </p:nvCxnSpPr>
        <p:spPr>
          <a:xfrm>
            <a:off x="1766509" y="545465"/>
            <a:ext cx="0" cy="64770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sz="quarter" idx="22"/>
          </p:nvPr>
        </p:nvSpPr>
        <p:spPr>
          <a:xfrm>
            <a:off x="432000" y="1512000"/>
            <a:ext cx="3870000" cy="4320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23"/>
          </p:nvPr>
        </p:nvSpPr>
        <p:spPr>
          <a:xfrm>
            <a:off x="4842000" y="1512000"/>
            <a:ext cx="3870000" cy="4320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17" name="Text Placeholder 22"/>
          <p:cNvSpPr>
            <a:spLocks noGrp="1"/>
          </p:cNvSpPr>
          <p:nvPr>
            <p:ph type="body" sz="quarter" idx="20" hasCustomPrompt="1"/>
          </p:nvPr>
        </p:nvSpPr>
        <p:spPr>
          <a:xfrm>
            <a:off x="1917700" y="545465"/>
            <a:ext cx="6684141" cy="647700"/>
          </a:xfrm>
        </p:spPr>
        <p:txBody>
          <a:bodyPr anchor="ctr">
            <a:normAutofit/>
          </a:bodyPr>
          <a:lstStyle>
            <a:lvl1pPr>
              <a:spcBef>
                <a:spcPts val="0"/>
              </a:spcBef>
              <a:defRPr sz="2400"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defRPr sz="2400"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 dirty="0"/>
              <a:t>Click here</a:t>
            </a:r>
          </a:p>
        </p:txBody>
      </p:sp>
    </p:spTree>
    <p:extLst>
      <p:ext uri="{BB962C8B-B14F-4D97-AF65-F5344CB8AC3E}">
        <p14:creationId xmlns:p14="http://schemas.microsoft.com/office/powerpoint/2010/main" val="28436439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tive Slide -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 userDrawn="1"/>
        </p:nvCxnSpPr>
        <p:spPr>
          <a:xfrm>
            <a:off x="1766509" y="545465"/>
            <a:ext cx="0" cy="64770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sz="quarter" idx="22"/>
          </p:nvPr>
        </p:nvSpPr>
        <p:spPr>
          <a:xfrm>
            <a:off x="432000" y="1512000"/>
            <a:ext cx="3870000" cy="4320000"/>
          </a:xfrm>
        </p:spPr>
        <p:txBody>
          <a:bodyPr/>
          <a:lstStyle>
            <a:lvl1pPr marL="180000" indent="-270000">
              <a:buFont typeface="Wingdings" panose="05000000000000000000" pitchFamily="2" charset="2"/>
              <a:buChar char="§"/>
              <a:defRPr/>
            </a:lvl1pPr>
            <a:lvl2pPr marL="180000" indent="-270000">
              <a:buFont typeface="Wingdings" panose="05000000000000000000" pitchFamily="2" charset="2"/>
              <a:buChar char="§"/>
              <a:defRPr/>
            </a:lvl2pPr>
            <a:lvl3pPr marL="180000" indent="-270000">
              <a:buFont typeface="Wingdings" panose="05000000000000000000" pitchFamily="2" charset="2"/>
              <a:buChar char="§"/>
              <a:defRPr/>
            </a:lvl3pPr>
            <a:lvl4pPr marL="180000" indent="-270000">
              <a:buFont typeface="Wingdings" panose="05000000000000000000" pitchFamily="2" charset="2"/>
              <a:buChar char="§"/>
              <a:defRPr/>
            </a:lvl4pPr>
            <a:lvl5pPr marL="180000" indent="-2700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23"/>
          </p:nvPr>
        </p:nvSpPr>
        <p:spPr>
          <a:xfrm>
            <a:off x="4842000" y="1512000"/>
            <a:ext cx="3870000" cy="4320000"/>
          </a:xfrm>
        </p:spPr>
        <p:txBody>
          <a:bodyPr/>
          <a:lstStyle>
            <a:lvl1pPr marL="180000" indent="-270000">
              <a:buFont typeface="Wingdings" panose="05000000000000000000" pitchFamily="2" charset="2"/>
              <a:buChar char="§"/>
              <a:defRPr/>
            </a:lvl1pPr>
            <a:lvl2pPr marL="180000" indent="-270000">
              <a:buFont typeface="Wingdings" panose="05000000000000000000" pitchFamily="2" charset="2"/>
              <a:buChar char="§"/>
              <a:defRPr/>
            </a:lvl2pPr>
            <a:lvl3pPr marL="180000" indent="-270000">
              <a:buFont typeface="Wingdings" panose="05000000000000000000" pitchFamily="2" charset="2"/>
              <a:buChar char="§"/>
              <a:defRPr/>
            </a:lvl3pPr>
            <a:lvl4pPr marL="180000" indent="-270000">
              <a:buFont typeface="Wingdings" panose="05000000000000000000" pitchFamily="2" charset="2"/>
              <a:buChar char="§"/>
              <a:defRPr/>
            </a:lvl4pPr>
            <a:lvl5pPr marL="180000" indent="-2700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17" name="Text Placeholder 22"/>
          <p:cNvSpPr>
            <a:spLocks noGrp="1"/>
          </p:cNvSpPr>
          <p:nvPr>
            <p:ph type="body" sz="quarter" idx="20" hasCustomPrompt="1"/>
          </p:nvPr>
        </p:nvSpPr>
        <p:spPr>
          <a:xfrm>
            <a:off x="1917700" y="545465"/>
            <a:ext cx="6684141" cy="647700"/>
          </a:xfrm>
        </p:spPr>
        <p:txBody>
          <a:bodyPr anchor="ctr">
            <a:normAutofit/>
          </a:bodyPr>
          <a:lstStyle>
            <a:lvl1pPr>
              <a:spcBef>
                <a:spcPts val="0"/>
              </a:spcBef>
              <a:defRPr sz="2400"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defRPr sz="2400"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 dirty="0"/>
              <a:t>Click here</a:t>
            </a:r>
          </a:p>
        </p:txBody>
      </p:sp>
    </p:spTree>
    <p:extLst>
      <p:ext uri="{BB962C8B-B14F-4D97-AF65-F5344CB8AC3E}">
        <p14:creationId xmlns:p14="http://schemas.microsoft.com/office/powerpoint/2010/main" val="41353867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/>
          <p:cNvCxnSpPr/>
          <p:nvPr userDrawn="1"/>
        </p:nvCxnSpPr>
        <p:spPr>
          <a:xfrm>
            <a:off x="1766509" y="545465"/>
            <a:ext cx="0" cy="64770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22"/>
          <p:cNvSpPr>
            <a:spLocks noGrp="1"/>
          </p:cNvSpPr>
          <p:nvPr>
            <p:ph type="body" sz="quarter" idx="20" hasCustomPrompt="1"/>
          </p:nvPr>
        </p:nvSpPr>
        <p:spPr>
          <a:xfrm>
            <a:off x="1917700" y="545465"/>
            <a:ext cx="6684141" cy="647700"/>
          </a:xfrm>
        </p:spPr>
        <p:txBody>
          <a:bodyPr anchor="ctr">
            <a:normAutofit/>
          </a:bodyPr>
          <a:lstStyle>
            <a:lvl1pPr>
              <a:spcBef>
                <a:spcPts val="0"/>
              </a:spcBef>
              <a:defRPr sz="2400"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defRPr sz="2400"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 dirty="0"/>
              <a:t>Click here</a:t>
            </a:r>
          </a:p>
        </p:txBody>
      </p:sp>
    </p:spTree>
    <p:extLst>
      <p:ext uri="{BB962C8B-B14F-4D97-AF65-F5344CB8AC3E}">
        <p14:creationId xmlns:p14="http://schemas.microsoft.com/office/powerpoint/2010/main" val="2456983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Gene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/>
          <p:cNvCxnSpPr/>
          <p:nvPr userDrawn="1"/>
        </p:nvCxnSpPr>
        <p:spPr>
          <a:xfrm>
            <a:off x="1766509" y="545465"/>
            <a:ext cx="0" cy="64770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22"/>
          <p:cNvSpPr>
            <a:spLocks noGrp="1"/>
          </p:cNvSpPr>
          <p:nvPr>
            <p:ph type="body" sz="quarter" idx="20" hasCustomPrompt="1"/>
          </p:nvPr>
        </p:nvSpPr>
        <p:spPr>
          <a:xfrm>
            <a:off x="1917700" y="545465"/>
            <a:ext cx="6684141" cy="647700"/>
          </a:xfrm>
        </p:spPr>
        <p:txBody>
          <a:bodyPr anchor="ctr">
            <a:normAutofit/>
          </a:bodyPr>
          <a:lstStyle>
            <a:lvl1pPr>
              <a:spcBef>
                <a:spcPts val="0"/>
              </a:spcBef>
              <a:defRPr sz="2400"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defRPr sz="2400"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 dirty="0"/>
              <a:t>Click here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0" y="5969000"/>
            <a:ext cx="9144000" cy="889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ZA" sz="4800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TSTAR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4016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Slide - Blue Background -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-121920" y="0"/>
            <a:ext cx="9387840" cy="6858000"/>
          </a:xfrm>
          <a:prstGeom prst="rect">
            <a:avLst/>
          </a:prstGeom>
          <a:solidFill>
            <a:srgbClr val="0B2D4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Logo-white-stacked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6401" y="6311632"/>
            <a:ext cx="1048538" cy="481415"/>
          </a:xfrm>
          <a:prstGeom prst="rect">
            <a:avLst/>
          </a:prstGeom>
        </p:spPr>
      </p:pic>
      <p:cxnSp>
        <p:nvCxnSpPr>
          <p:cNvPr id="20" name="Straight Connector 19"/>
          <p:cNvCxnSpPr/>
          <p:nvPr userDrawn="1"/>
        </p:nvCxnSpPr>
        <p:spPr>
          <a:xfrm>
            <a:off x="1766509" y="545465"/>
            <a:ext cx="0" cy="64770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22"/>
          <p:cNvSpPr>
            <a:spLocks noGrp="1"/>
          </p:cNvSpPr>
          <p:nvPr>
            <p:ph type="body" sz="quarter" idx="20" hasCustomPrompt="1"/>
          </p:nvPr>
        </p:nvSpPr>
        <p:spPr>
          <a:xfrm>
            <a:off x="1917700" y="545465"/>
            <a:ext cx="6684141" cy="647700"/>
          </a:xfrm>
        </p:spPr>
        <p:txBody>
          <a:bodyPr anchor="ctr">
            <a:normAutofit/>
          </a:bodyPr>
          <a:lstStyle>
            <a:lvl1pPr>
              <a:spcBef>
                <a:spcPts val="0"/>
              </a:spcBef>
              <a:defRPr sz="2400">
                <a:solidFill>
                  <a:schemeClr val="bg1"/>
                </a:solidFill>
              </a:defRPr>
            </a:lvl1pPr>
            <a:lvl2pPr>
              <a:spcBef>
                <a:spcPts val="0"/>
              </a:spcBef>
              <a:defRPr sz="2400"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 dirty="0"/>
              <a:t>Click here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22"/>
          </p:nvPr>
        </p:nvSpPr>
        <p:spPr>
          <a:xfrm>
            <a:off x="432000" y="1512000"/>
            <a:ext cx="8280000" cy="432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279072663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Slide - Blue Background -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-121920" y="0"/>
            <a:ext cx="9387840" cy="6858000"/>
          </a:xfrm>
          <a:prstGeom prst="rect">
            <a:avLst/>
          </a:prstGeom>
          <a:solidFill>
            <a:srgbClr val="0B2D4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Logo-white-stacked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6401" y="6311632"/>
            <a:ext cx="1048538" cy="481415"/>
          </a:xfrm>
          <a:prstGeom prst="rect">
            <a:avLst/>
          </a:prstGeom>
        </p:spPr>
      </p:pic>
      <p:cxnSp>
        <p:nvCxnSpPr>
          <p:cNvPr id="20" name="Straight Connector 19"/>
          <p:cNvCxnSpPr/>
          <p:nvPr userDrawn="1"/>
        </p:nvCxnSpPr>
        <p:spPr>
          <a:xfrm>
            <a:off x="1766509" y="545465"/>
            <a:ext cx="0" cy="64770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22"/>
          <p:cNvSpPr>
            <a:spLocks noGrp="1"/>
          </p:cNvSpPr>
          <p:nvPr>
            <p:ph type="body" sz="quarter" idx="20" hasCustomPrompt="1"/>
          </p:nvPr>
        </p:nvSpPr>
        <p:spPr>
          <a:xfrm>
            <a:off x="1917700" y="545465"/>
            <a:ext cx="6684141" cy="647700"/>
          </a:xfrm>
        </p:spPr>
        <p:txBody>
          <a:bodyPr anchor="ctr">
            <a:normAutofit/>
          </a:bodyPr>
          <a:lstStyle>
            <a:lvl1pPr>
              <a:spcBef>
                <a:spcPts val="0"/>
              </a:spcBef>
              <a:defRPr sz="2400">
                <a:solidFill>
                  <a:schemeClr val="bg1"/>
                </a:solidFill>
              </a:defRPr>
            </a:lvl1pPr>
            <a:lvl2pPr>
              <a:spcBef>
                <a:spcPts val="0"/>
              </a:spcBef>
              <a:defRPr sz="2400"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 dirty="0"/>
              <a:t>Click here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22"/>
          </p:nvPr>
        </p:nvSpPr>
        <p:spPr>
          <a:xfrm>
            <a:off x="432000" y="1512000"/>
            <a:ext cx="8280000" cy="432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071862038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White Patt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121920" y="0"/>
            <a:ext cx="9387840" cy="6858000"/>
          </a:xfrm>
          <a:prstGeom prst="rect">
            <a:avLst/>
          </a:prstGeom>
          <a:solidFill>
            <a:srgbClr val="0B2D4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Logo-white-stacked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6401" y="6311632"/>
            <a:ext cx="1048538" cy="481415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1766509" y="2906898"/>
            <a:ext cx="0" cy="1049973"/>
          </a:xfrm>
          <a:prstGeom prst="line">
            <a:avLst/>
          </a:prstGeom>
          <a:ln w="28575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22"/>
          <p:cNvSpPr>
            <a:spLocks noGrp="1"/>
          </p:cNvSpPr>
          <p:nvPr>
            <p:ph type="body" sz="quarter" idx="18" hasCustomPrompt="1"/>
          </p:nvPr>
        </p:nvSpPr>
        <p:spPr>
          <a:xfrm>
            <a:off x="1928128" y="2906899"/>
            <a:ext cx="6682474" cy="1049972"/>
          </a:xfrm>
        </p:spPr>
        <p:txBody>
          <a:bodyPr anchor="ctr"/>
          <a:lstStyle>
            <a:lvl1pPr>
              <a:spcBef>
                <a:spcPts val="0"/>
              </a:spcBef>
              <a:defRPr sz="2000">
                <a:solidFill>
                  <a:schemeClr val="bg1"/>
                </a:solidFill>
              </a:defRPr>
            </a:lvl1pPr>
            <a:lvl2pPr>
              <a:spcBef>
                <a:spcPts val="0"/>
              </a:spcBef>
              <a:defRPr sz="3600">
                <a:solidFill>
                  <a:schemeClr val="bg1"/>
                </a:solidFill>
              </a:defRPr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1"/>
            <a:r>
              <a:rPr lang="en-US" dirty="0"/>
              <a:t>Click here to edit</a:t>
            </a:r>
          </a:p>
        </p:txBody>
      </p:sp>
    </p:spTree>
    <p:extLst>
      <p:ext uri="{BB962C8B-B14F-4D97-AF65-F5344CB8AC3E}">
        <p14:creationId xmlns:p14="http://schemas.microsoft.com/office/powerpoint/2010/main" val="710821125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Gene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189342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-121920" y="0"/>
            <a:ext cx="9387840" cy="6858000"/>
          </a:xfrm>
          <a:prstGeom prst="rect">
            <a:avLst/>
          </a:prstGeom>
          <a:solidFill>
            <a:srgbClr val="0B2D4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Logo-white-stacked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6401" y="6311632"/>
            <a:ext cx="1048538" cy="481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51241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- Divid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-121920" y="0"/>
            <a:ext cx="9387840" cy="6858000"/>
          </a:xfrm>
          <a:prstGeom prst="rect">
            <a:avLst/>
          </a:prstGeom>
          <a:solidFill>
            <a:srgbClr val="0B2D4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Detail-1.png"/>
          <p:cNvPicPr>
            <a:picLocks noChangeAspect="1"/>
          </p:cNvPicPr>
          <p:nvPr userDrawn="1"/>
        </p:nvPicPr>
        <p:blipFill rotWithShape="1">
          <a:blip r:embed="rId2" cstate="email">
            <a:alphaModFix amt="51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873" r="19168" b="5717"/>
          <a:stretch/>
        </p:blipFill>
        <p:spPr>
          <a:xfrm>
            <a:off x="-241300" y="-53693"/>
            <a:ext cx="9652000" cy="7025993"/>
          </a:xfrm>
          <a:prstGeom prst="rect">
            <a:avLst/>
          </a:prstGeom>
        </p:spPr>
      </p:pic>
      <p:pic>
        <p:nvPicPr>
          <p:cNvPr id="4" name="Picture 3" descr="Logo-white-stacked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6401" y="6311632"/>
            <a:ext cx="1048538" cy="481415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586250" y="3075057"/>
            <a:ext cx="7971500" cy="707886"/>
          </a:xfrm>
          <a:prstGeom prst="rect">
            <a:avLst/>
          </a:prstGeom>
        </p:spPr>
        <p:txBody>
          <a:bodyPr anchor="ctr" anchorCtr="1">
            <a:spAutoFit/>
          </a:bodyPr>
          <a:lstStyle>
            <a:lvl1pPr algn="ctr">
              <a:defRPr lang="en-GB" sz="4000" kern="1200" baseline="0" dirty="0">
                <a:solidFill>
                  <a:schemeClr val="bg1"/>
                </a:solidFill>
                <a:latin typeface="+mj-lt"/>
                <a:ea typeface="+mn-ea"/>
                <a:cs typeface="Times New Roman"/>
              </a:defRPr>
            </a:lvl1pPr>
          </a:lstStyle>
          <a:p>
            <a:pPr marL="0" lvl="0" indent="0" algn="l" defTabSz="457189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enter Section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794019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quiries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I-template-cover-A-noise2-blocks align.jpg"/>
          <p:cNvPicPr>
            <a:picLocks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r="28621"/>
          <a:stretch/>
        </p:blipFill>
        <p:spPr>
          <a:xfrm>
            <a:off x="2897341" y="0"/>
            <a:ext cx="6247029" cy="6243377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4147702" y="1244599"/>
            <a:ext cx="3759201" cy="3762000"/>
          </a:xfrm>
          <a:prstGeom prst="rect">
            <a:avLst/>
          </a:prstGeom>
          <a:solidFill>
            <a:srgbClr val="0B2D40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24000" rtlCol="0" anchor="ctr"/>
          <a:lstStyle/>
          <a:p>
            <a:pPr>
              <a:lnSpc>
                <a:spcPct val="175000"/>
              </a:lnSpc>
            </a:pPr>
            <a:r>
              <a:rPr lang="en-US" sz="1200" dirty="0"/>
              <a:t>Talent Strategy Design</a:t>
            </a:r>
          </a:p>
          <a:p>
            <a:pPr>
              <a:lnSpc>
                <a:spcPct val="175000"/>
              </a:lnSpc>
            </a:pPr>
            <a:r>
              <a:rPr lang="en-US" sz="1200" dirty="0"/>
              <a:t>Talent Measurement</a:t>
            </a:r>
          </a:p>
          <a:p>
            <a:pPr>
              <a:lnSpc>
                <a:spcPct val="175000"/>
              </a:lnSpc>
            </a:pPr>
            <a:r>
              <a:rPr lang="en-US" sz="1200" dirty="0"/>
              <a:t>Identification of </a:t>
            </a:r>
            <a:r>
              <a:rPr lang="en-US" sz="1200" dirty="0" err="1"/>
              <a:t>HiPOs</a:t>
            </a:r>
            <a:r>
              <a:rPr lang="en-US" sz="1200" dirty="0"/>
              <a:t> and Future Leaders</a:t>
            </a:r>
          </a:p>
          <a:p>
            <a:pPr>
              <a:lnSpc>
                <a:spcPct val="175000"/>
              </a:lnSpc>
            </a:pPr>
            <a:r>
              <a:rPr lang="en-US" sz="1200" dirty="0"/>
              <a:t>Talent Analytics</a:t>
            </a:r>
          </a:p>
          <a:p>
            <a:pPr>
              <a:lnSpc>
                <a:spcPct val="175000"/>
              </a:lnSpc>
            </a:pPr>
            <a:r>
              <a:rPr lang="en-US" sz="1200" dirty="0"/>
              <a:t>Top Team and Board Development</a:t>
            </a:r>
          </a:p>
          <a:p>
            <a:pPr>
              <a:lnSpc>
                <a:spcPct val="175000"/>
              </a:lnSpc>
            </a:pPr>
            <a:r>
              <a:rPr lang="en-US" sz="1200" dirty="0"/>
              <a:t>Leadership Strategy Design</a:t>
            </a:r>
          </a:p>
          <a:p>
            <a:pPr>
              <a:lnSpc>
                <a:spcPct val="175000"/>
              </a:lnSpc>
            </a:pPr>
            <a:r>
              <a:rPr lang="en-US" sz="1200" dirty="0"/>
              <a:t>Succession Management</a:t>
            </a:r>
          </a:p>
          <a:p>
            <a:pPr>
              <a:lnSpc>
                <a:spcPct val="175000"/>
              </a:lnSpc>
            </a:pPr>
            <a:r>
              <a:rPr lang="en-US" sz="1200" dirty="0"/>
              <a:t>Competency Framework Design</a:t>
            </a:r>
          </a:p>
          <a:p>
            <a:pPr>
              <a:lnSpc>
                <a:spcPct val="175000"/>
              </a:lnSpc>
            </a:pPr>
            <a:r>
              <a:rPr lang="en-US" sz="1200" dirty="0"/>
              <a:t>Engagement and Multi-Rater Surveys</a:t>
            </a:r>
          </a:p>
          <a:p>
            <a:pPr>
              <a:lnSpc>
                <a:spcPct val="175000"/>
              </a:lnSpc>
            </a:pPr>
            <a:r>
              <a:rPr lang="en-US" sz="1200" dirty="0"/>
              <a:t>Transition Coaching</a:t>
            </a:r>
          </a:p>
          <a:p>
            <a:pPr>
              <a:lnSpc>
                <a:spcPct val="175000"/>
              </a:lnSpc>
            </a:pPr>
            <a:r>
              <a:rPr lang="en-US" sz="1200" dirty="0"/>
              <a:t>Success Profiles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ChangeAspect="1"/>
          </p:cNvSpPr>
          <p:nvPr userDrawn="1"/>
        </p:nvSpPr>
        <p:spPr>
          <a:xfrm>
            <a:off x="5411171" y="5018991"/>
            <a:ext cx="1236317" cy="1252800"/>
          </a:xfrm>
          <a:prstGeom prst="rect">
            <a:avLst/>
          </a:prstGeom>
          <a:solidFill>
            <a:srgbClr val="5C8AA7"/>
          </a:solidFill>
          <a:ln>
            <a:noFill/>
          </a:ln>
          <a:effectLst>
            <a:innerShdw blurRad="276225" dist="1143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pic>
        <p:nvPicPr>
          <p:cNvPr id="8" name="Picture 7" descr="Logo-white-stacked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6401" y="6311632"/>
            <a:ext cx="1048538" cy="481415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7909570" y="2502000"/>
            <a:ext cx="1234800" cy="1252800"/>
          </a:xfrm>
          <a:prstGeom prst="rect">
            <a:avLst/>
          </a:prstGeom>
          <a:solidFill>
            <a:srgbClr val="5C8AA7"/>
          </a:solidFill>
          <a:ln>
            <a:noFill/>
          </a:ln>
          <a:effectLst>
            <a:innerShdw blurRad="276225" dist="1143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0" name="Rectangle 9"/>
          <p:cNvSpPr>
            <a:spLocks noChangeAspect="1"/>
          </p:cNvSpPr>
          <p:nvPr userDrawn="1"/>
        </p:nvSpPr>
        <p:spPr>
          <a:xfrm>
            <a:off x="2905570" y="2505600"/>
            <a:ext cx="1234800" cy="124382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innerShdw blurRad="276225" dist="1143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766509" y="545465"/>
            <a:ext cx="0" cy="64770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 userDrawn="1"/>
        </p:nvSpPr>
        <p:spPr>
          <a:xfrm>
            <a:off x="533598" y="2505600"/>
            <a:ext cx="246685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/>
              <a:t>Errol van Staden</a:t>
            </a:r>
          </a:p>
          <a:p>
            <a:r>
              <a:rPr lang="en-US" sz="1200" dirty="0"/>
              <a:t>Business Psychologist</a:t>
            </a:r>
          </a:p>
          <a:p>
            <a:r>
              <a:rPr lang="en-US" sz="1200" dirty="0"/>
              <a:t> </a:t>
            </a:r>
          </a:p>
          <a:p>
            <a:r>
              <a:rPr lang="it-IT" sz="1200" dirty="0"/>
              <a:t>Mobile: +27 836 370 700</a:t>
            </a:r>
          </a:p>
          <a:p>
            <a:r>
              <a:rPr lang="it-IT" sz="1200" dirty="0"/>
              <a:t>E-mail: </a:t>
            </a:r>
            <a:r>
              <a:rPr lang="it-IT" sz="1200" u="sng" dirty="0"/>
              <a:t>errol@talentinstitute.ae</a:t>
            </a:r>
            <a:endParaRPr lang="en-ZA" sz="1200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918800" y="547200"/>
            <a:ext cx="979755" cy="648000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r>
              <a:rPr lang="en-US" sz="1800" dirty="0"/>
              <a:t>Contact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14514649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ack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-121920" y="0"/>
            <a:ext cx="9387840" cy="6858000"/>
          </a:xfrm>
          <a:prstGeom prst="rect">
            <a:avLst/>
          </a:prstGeom>
          <a:solidFill>
            <a:srgbClr val="0B2D4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Logo-white-stacked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6401" y="6311632"/>
            <a:ext cx="1048538" cy="481415"/>
          </a:xfrm>
          <a:prstGeom prst="rect">
            <a:avLst/>
          </a:prstGeom>
        </p:spPr>
      </p:pic>
      <p:pic>
        <p:nvPicPr>
          <p:cNvPr id="5" name="Picture 4" descr="Detail-3.pn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0391" r="37555"/>
          <a:stretch/>
        </p:blipFill>
        <p:spPr>
          <a:xfrm>
            <a:off x="3434080" y="-1"/>
            <a:ext cx="5836920" cy="5846347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841563" y="3958905"/>
            <a:ext cx="28871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South Africa</a:t>
            </a:r>
          </a:p>
          <a:p>
            <a:endParaRPr lang="en-US" sz="1600" dirty="0">
              <a:solidFill>
                <a:schemeClr val="bg1"/>
              </a:solidFill>
              <a:latin typeface="Arial"/>
              <a:cs typeface="Arial"/>
            </a:endParaRPr>
          </a:p>
          <a:p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United Arab Emirates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6532880" y="2072640"/>
            <a:ext cx="193040" cy="193040"/>
          </a:xfrm>
          <a:prstGeom prst="rect">
            <a:avLst/>
          </a:prstGeom>
          <a:solidFill>
            <a:srgbClr val="1E8DB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313680" y="4765040"/>
            <a:ext cx="193040" cy="193040"/>
          </a:xfrm>
          <a:prstGeom prst="rect">
            <a:avLst/>
          </a:prstGeom>
          <a:solidFill>
            <a:srgbClr val="0E6D6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4947920" y="4866640"/>
            <a:ext cx="193040" cy="193040"/>
          </a:xfrm>
          <a:prstGeom prst="rect">
            <a:avLst/>
          </a:prstGeom>
          <a:solidFill>
            <a:srgbClr val="0E6D6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607883" y="4040185"/>
            <a:ext cx="193040" cy="193040"/>
          </a:xfrm>
          <a:prstGeom prst="rect">
            <a:avLst/>
          </a:prstGeom>
          <a:solidFill>
            <a:srgbClr val="0E6D6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607883" y="4517705"/>
            <a:ext cx="193040" cy="193040"/>
          </a:xfrm>
          <a:prstGeom prst="rect">
            <a:avLst/>
          </a:prstGeom>
          <a:solidFill>
            <a:srgbClr val="1E8DB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19092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ur Palet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etail-2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79007" y="1389380"/>
            <a:ext cx="5760720" cy="4678680"/>
          </a:xfrm>
          <a:prstGeom prst="rect">
            <a:avLst/>
          </a:prstGeom>
          <a:solidFill>
            <a:srgbClr val="094158"/>
          </a:solidFill>
        </p:spPr>
      </p:pic>
      <p:sp>
        <p:nvSpPr>
          <p:cNvPr id="7" name="Text Placeholder 24"/>
          <p:cNvSpPr>
            <a:spLocks noGrp="1"/>
          </p:cNvSpPr>
          <p:nvPr>
            <p:ph type="body" sz="quarter" idx="17"/>
          </p:nvPr>
        </p:nvSpPr>
        <p:spPr>
          <a:xfrm>
            <a:off x="1919367" y="1009354"/>
            <a:ext cx="6682474" cy="585766"/>
          </a:xfrm>
        </p:spPr>
        <p:txBody>
          <a:bodyPr>
            <a:noAutofit/>
          </a:bodyPr>
          <a:lstStyle>
            <a:lvl1pPr>
              <a:defRPr sz="1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1"/>
          <p:cNvSpPr>
            <a:spLocks noGrp="1"/>
          </p:cNvSpPr>
          <p:nvPr>
            <p:ph type="body" sz="quarter" idx="20"/>
          </p:nvPr>
        </p:nvSpPr>
        <p:spPr>
          <a:xfrm>
            <a:off x="1917700" y="715211"/>
            <a:ext cx="6684141" cy="260683"/>
          </a:xfrm>
        </p:spPr>
        <p:txBody>
          <a:bodyPr/>
          <a:lstStyle/>
          <a:p>
            <a:pPr lvl="0"/>
            <a:r>
              <a:rPr lang="en-US" sz="200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98715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b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 userDrawn="1"/>
        </p:nvSpPr>
        <p:spPr bwMode="auto">
          <a:xfrm>
            <a:off x="6629400" y="6008688"/>
            <a:ext cx="609600" cy="561975"/>
          </a:xfrm>
          <a:prstGeom prst="rect">
            <a:avLst/>
          </a:prstGeom>
          <a:solidFill>
            <a:srgbClr val="B1D5D9">
              <a:alpha val="74117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en-US" sz="2400"/>
          </a:p>
        </p:txBody>
      </p:sp>
      <p:pic>
        <p:nvPicPr>
          <p:cNvPr id="4" name="Picture 4" descr="TI NEW 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0" y="5975350"/>
            <a:ext cx="1295400" cy="617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7772400" y="2579688"/>
            <a:ext cx="838200" cy="849312"/>
          </a:xfrm>
          <a:prstGeom prst="rect">
            <a:avLst/>
          </a:prstGeom>
          <a:solidFill>
            <a:srgbClr val="087C7D">
              <a:alpha val="39608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en-ZA" sz="2400"/>
          </a:p>
        </p:txBody>
      </p:sp>
      <p:sp>
        <p:nvSpPr>
          <p:cNvPr id="6" name="Rectangle 5"/>
          <p:cNvSpPr/>
          <p:nvPr userDrawn="1"/>
        </p:nvSpPr>
        <p:spPr>
          <a:xfrm>
            <a:off x="642938" y="630238"/>
            <a:ext cx="6594475" cy="457200"/>
          </a:xfrm>
          <a:prstGeom prst="rect">
            <a:avLst/>
          </a:prstGeom>
          <a:solidFill>
            <a:srgbClr val="087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en-ZA" sz="240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644400" y="1447200"/>
            <a:ext cx="6595200" cy="4680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200">
                <a:solidFill>
                  <a:srgbClr val="087C7D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546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30.xml"/><Relationship Id="rId2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3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8" r:id="rId12"/>
    <p:sldLayoutId id="2147483689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2000" y="539750"/>
            <a:ext cx="8280000" cy="648073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000" y="1404000"/>
            <a:ext cx="8280000" cy="4699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hl"/>
          <p:cNvSpPr txBox="1"/>
          <p:nvPr userDrawn="1"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6233832"/>
            <a:ext cx="9144000" cy="624168"/>
          </a:xfrm>
          <a:prstGeom prst="rect">
            <a:avLst/>
          </a:prstGeom>
          <a:solidFill>
            <a:srgbClr val="083C6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Logo-white-stacked.png"/>
          <p:cNvPicPr>
            <a:picLocks noChangeAspect="1"/>
          </p:cNvPicPr>
          <p:nvPr userDrawn="1"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6401" y="6311632"/>
            <a:ext cx="1048538" cy="481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798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  <p:sldLayoutId id="214748368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ts val="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457200" rtl="0" eaLnBrk="1" latinLnBrk="0" hangingPunct="1">
        <a:spcBef>
          <a:spcPts val="0"/>
        </a:spcBef>
        <a:buFont typeface="Arial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457200" rtl="0" eaLnBrk="1" latinLnBrk="0" hangingPunct="1">
        <a:spcBef>
          <a:spcPts val="0"/>
        </a:spcBef>
        <a:buFont typeface="Arial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457200" rtl="0" eaLnBrk="1" latinLnBrk="0" hangingPunct="1">
        <a:spcBef>
          <a:spcPts val="0"/>
        </a:spcBef>
        <a:buFont typeface="Arial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457200" rtl="0" eaLnBrk="1" latinLnBrk="0" hangingPunct="1">
        <a:spcBef>
          <a:spcPts val="0"/>
        </a:spcBef>
        <a:buFont typeface="Arial"/>
        <a:buNone/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0" indent="0" algn="l" defTabSz="457200" rtl="0" eaLnBrk="1" latinLnBrk="0" hangingPunct="1">
        <a:spcBef>
          <a:spcPts val="0"/>
        </a:spcBef>
        <a:buFont typeface="Arial"/>
        <a:buNone/>
        <a:defRPr sz="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D73631FD-A46C-3A41-994F-9B7E9F8D2910}"/>
              </a:ext>
            </a:extLst>
          </p:cNvPr>
          <p:cNvSpPr txBox="1"/>
          <p:nvPr/>
        </p:nvSpPr>
        <p:spPr>
          <a:xfrm>
            <a:off x="810931" y="2493629"/>
            <a:ext cx="830805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Poppins" pitchFamily="2" charset="77"/>
              </a:rPr>
              <a:t>Strategy</a:t>
            </a:r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 panose="020B0606030504020204" pitchFamily="34" charset="0"/>
              <a:ea typeface="+mn-ea"/>
              <a:cs typeface="Poppins" pitchFamily="2" charset="77"/>
            </a:endParaRP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9B32D87E-7AA3-4CC4-ACCA-0AFA837F24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5715000" y="-211330"/>
            <a:ext cx="3429000" cy="1219200"/>
          </a:xfrm>
          <a:prstGeom prst="rect">
            <a:avLst/>
          </a:prstGeom>
        </p:spPr>
      </p:pic>
      <p:sp>
        <p:nvSpPr>
          <p:cNvPr id="29" name="Title 1">
            <a:extLst>
              <a:ext uri="{FF2B5EF4-FFF2-40B4-BE49-F238E27FC236}">
                <a16:creationId xmlns:a16="http://schemas.microsoft.com/office/drawing/2014/main" id="{91488099-9736-42FF-B368-F32CAB5E5F36}"/>
              </a:ext>
            </a:extLst>
          </p:cNvPr>
          <p:cNvSpPr txBox="1">
            <a:spLocks/>
          </p:cNvSpPr>
          <p:nvPr/>
        </p:nvSpPr>
        <p:spPr>
          <a:xfrm flipH="1">
            <a:off x="6781800" y="327265"/>
            <a:ext cx="2438400" cy="76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OKR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66A25E-837D-4197-BD51-3789E5EFAA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1989" y="2675378"/>
            <a:ext cx="4883611" cy="273482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74E4FA9-99C2-4C77-82FF-334ADB66F014}"/>
              </a:ext>
            </a:extLst>
          </p:cNvPr>
          <p:cNvSpPr txBox="1"/>
          <p:nvPr/>
        </p:nvSpPr>
        <p:spPr>
          <a:xfrm>
            <a:off x="1066800" y="1577774"/>
            <a:ext cx="563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Objectives and Key Results </a:t>
            </a:r>
            <a:r>
              <a:rPr lang="ar-OM" sz="2000" b="1" dirty="0"/>
              <a:t>الأهداف والنتائج الرئيسية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3629968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5">
            <a:extLst>
              <a:ext uri="{FF2B5EF4-FFF2-40B4-BE49-F238E27FC236}">
                <a16:creationId xmlns:a16="http://schemas.microsoft.com/office/drawing/2014/main" id="{C0CC83A7-DD59-4E05-B8BB-FDAB03325C89}"/>
              </a:ext>
            </a:extLst>
          </p:cNvPr>
          <p:cNvSpPr/>
          <p:nvPr/>
        </p:nvSpPr>
        <p:spPr>
          <a:xfrm>
            <a:off x="34448" y="1494886"/>
            <a:ext cx="9075102" cy="4453112"/>
          </a:xfrm>
          <a:prstGeom prst="rect">
            <a:avLst/>
          </a:prstGeom>
          <a:noFill/>
          <a:ln w="12701" cap="flat">
            <a:solidFill>
              <a:srgbClr val="000000"/>
            </a:solidFill>
            <a:custDash>
              <a:ds d="100000" sp="100000"/>
            </a:custDash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 rtl="1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35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" name="Pentagon 86">
            <a:extLst>
              <a:ext uri="{FF2B5EF4-FFF2-40B4-BE49-F238E27FC236}">
                <a16:creationId xmlns:a16="http://schemas.microsoft.com/office/drawing/2014/main" id="{C412C90A-9E08-4CA4-A79A-A0A311D7C921}"/>
              </a:ext>
            </a:extLst>
          </p:cNvPr>
          <p:cNvSpPr/>
          <p:nvPr/>
        </p:nvSpPr>
        <p:spPr>
          <a:xfrm rot="10799991">
            <a:off x="94697" y="1593699"/>
            <a:ext cx="7525301" cy="38721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val 50000"/>
              <a:gd name="f8" fmla="+- 0 0 -360"/>
              <a:gd name="f9" fmla="+- 0 0 -180"/>
              <a:gd name="f10" fmla="abs f3"/>
              <a:gd name="f11" fmla="abs f4"/>
              <a:gd name="f12" fmla="abs f5"/>
              <a:gd name="f13" fmla="*/ f8 f0 1"/>
              <a:gd name="f14" fmla="*/ f9 f0 1"/>
              <a:gd name="f15" fmla="?: f10 f3 1"/>
              <a:gd name="f16" fmla="?: f11 f4 1"/>
              <a:gd name="f17" fmla="?: f12 f5 1"/>
              <a:gd name="f18" fmla="*/ f13 1 f2"/>
              <a:gd name="f19" fmla="*/ f14 1 f2"/>
              <a:gd name="f20" fmla="*/ f15 1 21600"/>
              <a:gd name="f21" fmla="*/ f16 1 21600"/>
              <a:gd name="f22" fmla="*/ 21600 f15 1"/>
              <a:gd name="f23" fmla="*/ 21600 f16 1"/>
              <a:gd name="f24" fmla="+- f18 0 f1"/>
              <a:gd name="f25" fmla="+- f19 0 f1"/>
              <a:gd name="f26" fmla="min f21 f20"/>
              <a:gd name="f27" fmla="*/ f22 1 f17"/>
              <a:gd name="f28" fmla="*/ f23 1 f17"/>
              <a:gd name="f29" fmla="val f27"/>
              <a:gd name="f30" fmla="val f28"/>
              <a:gd name="f31" fmla="*/ f6 f26 1"/>
              <a:gd name="f32" fmla="+- f30 0 f6"/>
              <a:gd name="f33" fmla="+- f29 0 f6"/>
              <a:gd name="f34" fmla="*/ f30 f26 1"/>
              <a:gd name="f35" fmla="*/ f29 f26 1"/>
              <a:gd name="f36" fmla="*/ f32 1 2"/>
              <a:gd name="f37" fmla="min f33 f32"/>
              <a:gd name="f38" fmla="+- f6 f36 0"/>
              <a:gd name="f39" fmla="*/ f37 f7 1"/>
              <a:gd name="f40" fmla="*/ f39 1 100000"/>
              <a:gd name="f41" fmla="*/ f38 f26 1"/>
              <a:gd name="f42" fmla="+- f29 0 f40"/>
              <a:gd name="f43" fmla="+- f42 f29 0"/>
              <a:gd name="f44" fmla="*/ f42 1 2"/>
              <a:gd name="f45" fmla="*/ f42 f26 1"/>
              <a:gd name="f46" fmla="*/ f43 1 2"/>
              <a:gd name="f47" fmla="*/ f44 f26 1"/>
              <a:gd name="f48" fmla="*/ f46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47" y="f31"/>
              </a:cxn>
              <a:cxn ang="f25">
                <a:pos x="f47" y="f34"/>
              </a:cxn>
            </a:cxnLst>
            <a:rect l="f31" t="f31" r="f48" b="f34"/>
            <a:pathLst>
              <a:path>
                <a:moveTo>
                  <a:pt x="f31" y="f31"/>
                </a:moveTo>
                <a:lnTo>
                  <a:pt x="f45" y="f31"/>
                </a:lnTo>
                <a:lnTo>
                  <a:pt x="f35" y="f41"/>
                </a:lnTo>
                <a:lnTo>
                  <a:pt x="f45" y="f34"/>
                </a:lnTo>
                <a:lnTo>
                  <a:pt x="f31" y="f34"/>
                </a:lnTo>
                <a:close/>
              </a:path>
            </a:pathLst>
          </a:custGeom>
          <a:solidFill>
            <a:srgbClr val="FFFFFF"/>
          </a:solidFill>
          <a:ln w="12701" cap="flat">
            <a:solidFill>
              <a:srgbClr val="B66D31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35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TextBox 30">
            <a:extLst>
              <a:ext uri="{FF2B5EF4-FFF2-40B4-BE49-F238E27FC236}">
                <a16:creationId xmlns:a16="http://schemas.microsoft.com/office/drawing/2014/main" id="{ADDD72BF-467A-4294-BAB2-6D87C2858356}"/>
              </a:ext>
            </a:extLst>
          </p:cNvPr>
          <p:cNvSpPr txBox="1"/>
          <p:nvPr/>
        </p:nvSpPr>
        <p:spPr>
          <a:xfrm>
            <a:off x="2153762" y="1622438"/>
            <a:ext cx="4049868" cy="25391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 rtl="1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ar-OM" sz="1200" b="1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               </a:t>
            </a:r>
            <a:r>
              <a:rPr lang="ar-SA" sz="1200" b="1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الخط </a:t>
            </a:r>
            <a:r>
              <a:rPr lang="ar-OM" sz="1200" b="1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النمو</a:t>
            </a:r>
            <a:r>
              <a:rPr lang="ar-SA" sz="1200" b="1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( </a:t>
            </a:r>
            <a:r>
              <a:rPr lang="ar-OM" sz="1200" b="1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2022</a:t>
            </a:r>
            <a:r>
              <a:rPr lang="ar-SA" sz="1200" b="1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 – </a:t>
            </a:r>
            <a:r>
              <a:rPr lang="ar-OM" sz="1200" b="1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2024</a:t>
            </a:r>
            <a:r>
              <a:rPr lang="ar-SA" sz="1200" b="1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 )</a:t>
            </a:r>
          </a:p>
        </p:txBody>
      </p:sp>
      <p:sp>
        <p:nvSpPr>
          <p:cNvPr id="10" name="TextBox 55">
            <a:extLst>
              <a:ext uri="{FF2B5EF4-FFF2-40B4-BE49-F238E27FC236}">
                <a16:creationId xmlns:a16="http://schemas.microsoft.com/office/drawing/2014/main" id="{558B9DC0-F051-40F9-B04D-4C5BC8FFB6F9}"/>
              </a:ext>
            </a:extLst>
          </p:cNvPr>
          <p:cNvSpPr txBox="1"/>
          <p:nvPr/>
        </p:nvSpPr>
        <p:spPr>
          <a:xfrm>
            <a:off x="7857660" y="1985507"/>
            <a:ext cx="1169039" cy="392415"/>
          </a:xfrm>
          <a:prstGeom prst="rect">
            <a:avLst/>
          </a:prstGeom>
          <a:solidFill>
            <a:srgbClr val="E2F0D9"/>
          </a:solidFill>
          <a:ln w="12701" cap="flat">
            <a:solidFill>
              <a:srgbClr val="AE5A21"/>
            </a:solidFill>
            <a:prstDash val="solid"/>
            <a:miter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 rtl="1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ar-OM" sz="1050" b="1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الأهداف</a:t>
            </a:r>
          </a:p>
          <a:p>
            <a:pPr algn="ctr" defTabSz="685800" rtl="1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ar-OM" sz="1050" b="1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</p:txBody>
      </p:sp>
      <p:sp>
        <p:nvSpPr>
          <p:cNvPr id="11" name="Rounded Rectangle 34">
            <a:extLst>
              <a:ext uri="{FF2B5EF4-FFF2-40B4-BE49-F238E27FC236}">
                <a16:creationId xmlns:a16="http://schemas.microsoft.com/office/drawing/2014/main" id="{6440B9D0-8A77-448D-9160-80730FB12259}"/>
              </a:ext>
            </a:extLst>
          </p:cNvPr>
          <p:cNvSpPr/>
          <p:nvPr/>
        </p:nvSpPr>
        <p:spPr>
          <a:xfrm>
            <a:off x="7848600" y="3397330"/>
            <a:ext cx="1208623" cy="857556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2372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8E191C">
              <a:alpha val="16863"/>
            </a:srgbClr>
          </a:solidFill>
          <a:ln w="12701" cap="flat">
            <a:solidFill>
              <a:srgbClr val="212A2C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ar-OM" sz="105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تعزيز القدرة الإنتاجية</a:t>
            </a:r>
            <a:endParaRPr lang="en-US" sz="105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</p:txBody>
      </p:sp>
      <p:sp>
        <p:nvSpPr>
          <p:cNvPr id="12" name="Rounded Rectangle 35">
            <a:extLst>
              <a:ext uri="{FF2B5EF4-FFF2-40B4-BE49-F238E27FC236}">
                <a16:creationId xmlns:a16="http://schemas.microsoft.com/office/drawing/2014/main" id="{37160163-99F0-4DF9-9FCB-B376C23D8A10}"/>
              </a:ext>
            </a:extLst>
          </p:cNvPr>
          <p:cNvSpPr/>
          <p:nvPr/>
        </p:nvSpPr>
        <p:spPr>
          <a:xfrm>
            <a:off x="7861521" y="2416798"/>
            <a:ext cx="1182782" cy="830401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2219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gradFill>
            <a:gsLst>
              <a:gs pos="0">
                <a:srgbClr val="FFDD9C"/>
              </a:gs>
              <a:gs pos="100000">
                <a:srgbClr val="FFD78E"/>
              </a:gs>
            </a:gsLst>
            <a:lin ang="5400000"/>
          </a:gradFill>
          <a:ln w="6345" cap="flat">
            <a:solidFill>
              <a:srgbClr val="8E191C"/>
            </a:solidFill>
            <a:prstDash val="solid"/>
            <a:miter/>
          </a:ln>
        </p:spPr>
        <p:txBody>
          <a:bodyPr vert="horz" wrap="square" lIns="68580" tIns="34290" rIns="68580" bIns="34290" anchor="ctr" anchorCtr="0" compatLnSpc="1">
            <a:noAutofit/>
          </a:bodyPr>
          <a:lstStyle/>
          <a:p>
            <a:pPr algn="ctr" defTabSz="685800" rtl="1" hangingPunct="0">
              <a:buSzPts val="1398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ar-OM" sz="1050" kern="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تحقيق نمو في الأرباح </a:t>
            </a:r>
            <a:endParaRPr lang="en-US" sz="1050" kern="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</p:txBody>
      </p:sp>
      <p:sp>
        <p:nvSpPr>
          <p:cNvPr id="15" name="Rounded Rectangle 34">
            <a:extLst>
              <a:ext uri="{FF2B5EF4-FFF2-40B4-BE49-F238E27FC236}">
                <a16:creationId xmlns:a16="http://schemas.microsoft.com/office/drawing/2014/main" id="{36B08228-FEB4-4C0D-8BC5-60D9B2120CDB}"/>
              </a:ext>
            </a:extLst>
          </p:cNvPr>
          <p:cNvSpPr/>
          <p:nvPr/>
        </p:nvSpPr>
        <p:spPr>
          <a:xfrm>
            <a:off x="7864186" y="4383224"/>
            <a:ext cx="1219198" cy="802921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2372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F8CBAD"/>
          </a:solidFill>
          <a:ln w="12701" cap="flat">
            <a:solidFill>
              <a:srgbClr val="0B4903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ar-OM" sz="105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تعزيز خدمة العملاء</a:t>
            </a:r>
            <a:endParaRPr lang="en-US" sz="105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1E3E9DF1-AC0F-4C7C-B29F-088C290EE1EB}"/>
              </a:ext>
            </a:extLst>
          </p:cNvPr>
          <p:cNvSpPr/>
          <p:nvPr/>
        </p:nvSpPr>
        <p:spPr>
          <a:xfrm rot="16200004">
            <a:off x="4385724" y="1812281"/>
            <a:ext cx="467249" cy="9049302"/>
          </a:xfrm>
          <a:prstGeom prst="rect">
            <a:avLst/>
          </a:prstGeom>
          <a:solidFill>
            <a:srgbClr val="C5E0B4"/>
          </a:solidFill>
          <a:ln w="12701" cap="flat">
            <a:solidFill>
              <a:srgbClr val="ED7D31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200" b="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Isosceles Triangle 4">
            <a:extLst>
              <a:ext uri="{FF2B5EF4-FFF2-40B4-BE49-F238E27FC236}">
                <a16:creationId xmlns:a16="http://schemas.microsoft.com/office/drawing/2014/main" id="{09BE4D00-B0E5-4960-B4B7-41DF80245737}"/>
              </a:ext>
            </a:extLst>
          </p:cNvPr>
          <p:cNvSpPr/>
          <p:nvPr/>
        </p:nvSpPr>
        <p:spPr>
          <a:xfrm>
            <a:off x="33694" y="528072"/>
            <a:ext cx="9075863" cy="971553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val 50000"/>
              <a:gd name="f8" fmla="+- 0 0 -360"/>
              <a:gd name="f9" fmla="+- 0 0 -270"/>
              <a:gd name="f10" fmla="+- 0 0 -180"/>
              <a:gd name="f11" fmla="+- 0 0 -90"/>
              <a:gd name="f12" fmla="abs f3"/>
              <a:gd name="f13" fmla="abs f4"/>
              <a:gd name="f14" fmla="abs f5"/>
              <a:gd name="f15" fmla="*/ f8 f0 1"/>
              <a:gd name="f16" fmla="*/ f9 f0 1"/>
              <a:gd name="f17" fmla="*/ f10 f0 1"/>
              <a:gd name="f18" fmla="*/ f11 f0 1"/>
              <a:gd name="f19" fmla="?: f12 f3 1"/>
              <a:gd name="f20" fmla="?: f13 f4 1"/>
              <a:gd name="f21" fmla="?: f14 f5 1"/>
              <a:gd name="f22" fmla="*/ f15 1 f2"/>
              <a:gd name="f23" fmla="*/ f16 1 f2"/>
              <a:gd name="f24" fmla="*/ f17 1 f2"/>
              <a:gd name="f25" fmla="*/ f18 1 f2"/>
              <a:gd name="f26" fmla="*/ f19 1 21600"/>
              <a:gd name="f27" fmla="*/ f20 1 21600"/>
              <a:gd name="f28" fmla="*/ 21600 f19 1"/>
              <a:gd name="f29" fmla="*/ 21600 f20 1"/>
              <a:gd name="f30" fmla="+- f22 0 f1"/>
              <a:gd name="f31" fmla="+- f23 0 f1"/>
              <a:gd name="f32" fmla="+- f24 0 f1"/>
              <a:gd name="f33" fmla="+- f25 0 f1"/>
              <a:gd name="f34" fmla="min f27 f26"/>
              <a:gd name="f35" fmla="*/ f28 1 f21"/>
              <a:gd name="f36" fmla="*/ f29 1 f21"/>
              <a:gd name="f37" fmla="val f35"/>
              <a:gd name="f38" fmla="val f36"/>
              <a:gd name="f39" fmla="*/ f6 f34 1"/>
              <a:gd name="f40" fmla="+- f38 0 f6"/>
              <a:gd name="f41" fmla="+- f37 0 f6"/>
              <a:gd name="f42" fmla="*/ f38 f34 1"/>
              <a:gd name="f43" fmla="*/ f37 f34 1"/>
              <a:gd name="f44" fmla="*/ f40 1 2"/>
              <a:gd name="f45" fmla="*/ f41 1 2"/>
              <a:gd name="f46" fmla="*/ f41 f7 1"/>
              <a:gd name="f47" fmla="+- f6 f44 0"/>
              <a:gd name="f48" fmla="*/ f46 1 200000"/>
              <a:gd name="f49" fmla="*/ f46 1 100000"/>
              <a:gd name="f50" fmla="+- f48 f45 0"/>
              <a:gd name="f51" fmla="*/ f48 f34 1"/>
              <a:gd name="f52" fmla="*/ f47 f34 1"/>
              <a:gd name="f53" fmla="*/ f49 f34 1"/>
              <a:gd name="f54" fmla="*/ f50 f3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53" y="f39"/>
              </a:cxn>
              <a:cxn ang="f31">
                <a:pos x="f51" y="f52"/>
              </a:cxn>
              <a:cxn ang="f32">
                <a:pos x="f39" y="f42"/>
              </a:cxn>
              <a:cxn ang="f32">
                <a:pos x="f53" y="f42"/>
              </a:cxn>
              <a:cxn ang="f32">
                <a:pos x="f43" y="f42"/>
              </a:cxn>
              <a:cxn ang="f33">
                <a:pos x="f54" y="f52"/>
              </a:cxn>
            </a:cxnLst>
            <a:rect l="f51" t="f52" r="f54" b="f42"/>
            <a:pathLst>
              <a:path>
                <a:moveTo>
                  <a:pt x="f39" y="f42"/>
                </a:moveTo>
                <a:lnTo>
                  <a:pt x="f53" y="f39"/>
                </a:lnTo>
                <a:lnTo>
                  <a:pt x="f43" y="f42"/>
                </a:lnTo>
                <a:close/>
              </a:path>
            </a:pathLst>
          </a:custGeom>
          <a:solidFill>
            <a:srgbClr val="C5E0B4"/>
          </a:solidFill>
          <a:ln w="12701" cap="flat">
            <a:solidFill>
              <a:srgbClr val="ED7D31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9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TextBox 51">
            <a:extLst>
              <a:ext uri="{FF2B5EF4-FFF2-40B4-BE49-F238E27FC236}">
                <a16:creationId xmlns:a16="http://schemas.microsoft.com/office/drawing/2014/main" id="{A1E6D822-F05F-44F3-967A-3EFCF03A0C78}"/>
              </a:ext>
            </a:extLst>
          </p:cNvPr>
          <p:cNvSpPr txBox="1"/>
          <p:nvPr/>
        </p:nvSpPr>
        <p:spPr>
          <a:xfrm>
            <a:off x="4319154" y="566198"/>
            <a:ext cx="557645" cy="230832"/>
          </a:xfrm>
          <a:prstGeom prst="rect">
            <a:avLst/>
          </a:prstGeom>
          <a:solidFill>
            <a:srgbClr val="385723"/>
          </a:solidFill>
          <a:ln w="12701" cap="flat">
            <a:solidFill>
              <a:srgbClr val="AE5A21"/>
            </a:solidFill>
            <a:prstDash val="solid"/>
            <a:miter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ar-OM" sz="1050" b="1" dirty="0">
                <a:solidFill>
                  <a:srgbClr val="FFFFFF"/>
                </a:solidFill>
                <a:latin typeface="Calibri" pitchFamily="34"/>
                <a:cs typeface="Calibri" pitchFamily="34"/>
              </a:rPr>
              <a:t>الرؤية</a:t>
            </a:r>
          </a:p>
        </p:txBody>
      </p:sp>
      <p:cxnSp>
        <p:nvCxnSpPr>
          <p:cNvPr id="20" name="Straight Connector 68">
            <a:extLst>
              <a:ext uri="{FF2B5EF4-FFF2-40B4-BE49-F238E27FC236}">
                <a16:creationId xmlns:a16="http://schemas.microsoft.com/office/drawing/2014/main" id="{C5D63C95-0BBC-4DBC-AEB7-47BF3D984268}"/>
              </a:ext>
            </a:extLst>
          </p:cNvPr>
          <p:cNvCxnSpPr>
            <a:cxnSpLocks/>
          </p:cNvCxnSpPr>
          <p:nvPr/>
        </p:nvCxnSpPr>
        <p:spPr>
          <a:xfrm>
            <a:off x="7772400" y="1501263"/>
            <a:ext cx="0" cy="4446735"/>
          </a:xfrm>
          <a:prstGeom prst="straightConnector1">
            <a:avLst/>
          </a:prstGeom>
          <a:noFill/>
          <a:ln w="12701" cap="flat">
            <a:solidFill>
              <a:srgbClr val="ED7D31"/>
            </a:solidFill>
            <a:prstDash val="solid"/>
            <a:miter/>
          </a:ln>
        </p:spPr>
      </p:cxnSp>
      <p:sp>
        <p:nvSpPr>
          <p:cNvPr id="23" name="Rounded Rectangle 62">
            <a:extLst>
              <a:ext uri="{FF2B5EF4-FFF2-40B4-BE49-F238E27FC236}">
                <a16:creationId xmlns:a16="http://schemas.microsoft.com/office/drawing/2014/main" id="{B37B68CE-635F-47CA-A4FA-38F0D1C88DCA}"/>
              </a:ext>
            </a:extLst>
          </p:cNvPr>
          <p:cNvSpPr/>
          <p:nvPr/>
        </p:nvSpPr>
        <p:spPr>
          <a:xfrm>
            <a:off x="6214760" y="1993740"/>
            <a:ext cx="1453642" cy="384182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gradFill>
            <a:gsLst>
              <a:gs pos="0">
                <a:srgbClr val="F18C55"/>
              </a:gs>
              <a:gs pos="100000">
                <a:srgbClr val="F67B28"/>
              </a:gs>
            </a:gsLst>
            <a:lin ang="5400000"/>
          </a:gradFill>
          <a:ln w="6345" cap="flat">
            <a:solidFill>
              <a:srgbClr val="ED7D31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ar-OM" sz="900" b="1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النتائج الرئيسية (2022) </a:t>
            </a:r>
          </a:p>
          <a:p>
            <a:pPr algn="ctr" defTabSz="685800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ar-OM" sz="900" b="1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(مؤشرات الأداء )</a:t>
            </a:r>
            <a:endParaRPr lang="en-US" sz="900" b="1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</p:txBody>
      </p:sp>
      <p:sp>
        <p:nvSpPr>
          <p:cNvPr id="24" name="Rounded Rectangle 77">
            <a:extLst>
              <a:ext uri="{FF2B5EF4-FFF2-40B4-BE49-F238E27FC236}">
                <a16:creationId xmlns:a16="http://schemas.microsoft.com/office/drawing/2014/main" id="{476A4DBE-1D28-46BB-B7E1-E9930E8F6F8C}"/>
              </a:ext>
            </a:extLst>
          </p:cNvPr>
          <p:cNvSpPr/>
          <p:nvPr/>
        </p:nvSpPr>
        <p:spPr>
          <a:xfrm>
            <a:off x="6196230" y="2428313"/>
            <a:ext cx="1529382" cy="852418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1813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gradFill>
            <a:gsLst>
              <a:gs pos="0">
                <a:srgbClr val="FFDD9C"/>
              </a:gs>
              <a:gs pos="100000">
                <a:srgbClr val="FFD78E"/>
              </a:gs>
            </a:gsLst>
            <a:lin ang="5400000"/>
          </a:gradFill>
          <a:ln w="6345" cap="flat">
            <a:solidFill>
              <a:srgbClr val="8E191C"/>
            </a:solidFill>
            <a:prstDash val="solid"/>
            <a:miter/>
          </a:ln>
        </p:spPr>
        <p:txBody>
          <a:bodyPr vert="horz" wrap="square" lIns="68580" tIns="34290" rIns="68580" bIns="34290" anchor="ctr" anchorCtr="0" compatLnSpc="1">
            <a:noAutofit/>
          </a:bodyPr>
          <a:lstStyle/>
          <a:p>
            <a:pPr marL="171450" indent="-171450" algn="r" defTabSz="685800" rtl="1" hangingPunct="0"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ar-OM" sz="90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  <a:p>
            <a:pPr marL="128588" indent="-128588" algn="r" defTabSz="685800" rtl="1" hangingPunct="0">
              <a:buSzPts val="999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90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  <a:p>
            <a:pPr marL="128588" indent="-128588" algn="r" defTabSz="685800" rtl="1" hangingPunct="0">
              <a:buSzPts val="999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ar-OM" sz="90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تحقيق حجم مبيعات 40 ألف سنويا.</a:t>
            </a:r>
            <a:endParaRPr lang="en-US" sz="90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  <a:p>
            <a:pPr algn="r" defTabSz="685800" rtl="1" hangingPunct="0">
              <a:buSzPts val="999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  </a:t>
            </a:r>
          </a:p>
          <a:p>
            <a:pPr marL="128588" indent="-128588" algn="r" defTabSz="685800" rtl="1" hangingPunct="0">
              <a:buSzPts val="999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ar-OM" sz="90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إكتساب 10 عملاء جدد.</a:t>
            </a:r>
            <a:r>
              <a:rPr lang="en-US" sz="90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 </a:t>
            </a:r>
          </a:p>
          <a:p>
            <a:pPr algn="r" defTabSz="685800" rtl="1" hangingPunct="0">
              <a:buSzPts val="999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 </a:t>
            </a:r>
          </a:p>
          <a:p>
            <a:pPr marL="128588" indent="-128588" algn="r" defTabSz="685800" rtl="1" hangingPunct="0">
              <a:buSzPts val="999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  </a:t>
            </a:r>
            <a:r>
              <a:rPr lang="ar-OM" sz="90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زيادة هامش الربح بنسبة 5%</a:t>
            </a:r>
          </a:p>
          <a:p>
            <a:pPr marL="171450" indent="-171450" algn="r" defTabSz="685800" rtl="1" hangingPunct="0">
              <a:buSzPts val="998"/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ar-OM" sz="90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  <a:p>
            <a:pPr marL="171450" indent="-171450" algn="r" defTabSz="685800" rtl="1" hangingPunct="0">
              <a:buSzPts val="998"/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ar-OM" sz="90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</p:txBody>
      </p:sp>
      <p:sp>
        <p:nvSpPr>
          <p:cNvPr id="25" name="Rounded Rectangle 81">
            <a:extLst>
              <a:ext uri="{FF2B5EF4-FFF2-40B4-BE49-F238E27FC236}">
                <a16:creationId xmlns:a16="http://schemas.microsoft.com/office/drawing/2014/main" id="{6F5763B4-37AC-4239-A95D-DEF99E2D7C3A}"/>
              </a:ext>
            </a:extLst>
          </p:cNvPr>
          <p:cNvSpPr/>
          <p:nvPr/>
        </p:nvSpPr>
        <p:spPr>
          <a:xfrm>
            <a:off x="6205547" y="3414030"/>
            <a:ext cx="1541651" cy="817844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2372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6345" cap="flat">
            <a:solidFill>
              <a:srgbClr val="8E191C"/>
            </a:solidFill>
            <a:prstDash val="solid"/>
            <a:miter/>
          </a:ln>
        </p:spPr>
        <p:txBody>
          <a:bodyPr vert="horz" wrap="square" lIns="68580" tIns="34290" rIns="68580" bIns="34290" anchor="ctr" anchorCtr="0" compatLnSpc="1">
            <a:noAutofit/>
          </a:bodyPr>
          <a:lstStyle/>
          <a:p>
            <a:pPr marL="171450" indent="-171450" algn="r" defTabSz="685800" rtl="1" hangingPunct="0">
              <a:buFont typeface="Arial" panose="020B0604020202020204" pitchFamily="34" charset="0"/>
              <a:buChar char="•"/>
            </a:pPr>
            <a:endParaRPr lang="ar-OM" sz="900" kern="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  <a:p>
            <a:pPr marL="171450" indent="-171450" algn="r" defTabSz="685800" rtl="1" hangingPunct="0">
              <a:buFont typeface="Arial" panose="020B0604020202020204" pitchFamily="34" charset="0"/>
              <a:buChar char="•"/>
            </a:pPr>
            <a:endParaRPr lang="en-US" sz="900" kern="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  <a:p>
            <a:pPr algn="r" defTabSz="685800" rtl="1" hangingPunct="0"/>
            <a:endParaRPr lang="en-US" sz="900" kern="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  <a:p>
            <a:pPr marL="171450" indent="-171450" algn="r" defTabSz="685800" rtl="1" hangingPunct="0">
              <a:buFont typeface="Arial" panose="020B0604020202020204" pitchFamily="34" charset="0"/>
              <a:buChar char="•"/>
            </a:pPr>
            <a:r>
              <a:rPr lang="en-US" sz="900" kern="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 </a:t>
            </a:r>
            <a:r>
              <a:rPr lang="ar-OM" sz="900" kern="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توسيع خط إنتاج على مساحة ألف متر مربع.</a:t>
            </a:r>
            <a:r>
              <a:rPr lang="en-US" sz="900" kern="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 </a:t>
            </a:r>
          </a:p>
          <a:p>
            <a:pPr algn="r" defTabSz="685800" rtl="1" hangingPunct="0"/>
            <a:endParaRPr lang="en-US" sz="900" kern="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  <a:p>
            <a:pPr marL="171450" indent="-171450" algn="r" defTabSz="685800" rtl="1" hangingPunct="0">
              <a:buFont typeface="Arial" panose="020B0604020202020204" pitchFamily="34" charset="0"/>
              <a:buChar char="•"/>
            </a:pPr>
            <a:r>
              <a:rPr lang="en-US" sz="900" kern="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  </a:t>
            </a:r>
            <a:r>
              <a:rPr lang="ar-OM" sz="900" kern="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إعتماد الجودة من الأيزو.</a:t>
            </a:r>
          </a:p>
          <a:p>
            <a:pPr marL="171450" indent="-171450" algn="r" defTabSz="685800" rtl="1" hangingPunct="0">
              <a:buFont typeface="Arial" panose="020B0604020202020204" pitchFamily="34" charset="0"/>
              <a:buChar char="•"/>
            </a:pPr>
            <a:endParaRPr lang="ar-OM" sz="900" kern="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  <a:p>
            <a:pPr marL="171450" indent="-171450" algn="r" defTabSz="685800" rtl="1" hangingPunct="0">
              <a:buFont typeface="Arial" panose="020B0604020202020204" pitchFamily="34" charset="0"/>
              <a:buChar char="•"/>
            </a:pPr>
            <a:endParaRPr lang="ar-OM" sz="900" kern="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  <a:p>
            <a:pPr marL="171450" indent="-171450" algn="r" defTabSz="685800" rtl="1" hangingPunct="0">
              <a:buFont typeface="Arial" panose="020B0604020202020204" pitchFamily="34" charset="0"/>
              <a:buChar char="•"/>
            </a:pPr>
            <a:endParaRPr lang="ar-OM" sz="900" kern="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</p:txBody>
      </p:sp>
      <p:sp>
        <p:nvSpPr>
          <p:cNvPr id="26" name="Rounded Rectangle 81">
            <a:extLst>
              <a:ext uri="{FF2B5EF4-FFF2-40B4-BE49-F238E27FC236}">
                <a16:creationId xmlns:a16="http://schemas.microsoft.com/office/drawing/2014/main" id="{091829A2-0533-461A-958A-8D89A4C35BAE}"/>
              </a:ext>
            </a:extLst>
          </p:cNvPr>
          <p:cNvSpPr/>
          <p:nvPr/>
        </p:nvSpPr>
        <p:spPr>
          <a:xfrm>
            <a:off x="6168592" y="4383224"/>
            <a:ext cx="1545978" cy="817844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2372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F8CBAD"/>
          </a:solidFill>
          <a:ln w="12701" cap="flat">
            <a:solidFill>
              <a:srgbClr val="212A2C"/>
            </a:solidFill>
            <a:prstDash val="solid"/>
            <a:miter/>
          </a:ln>
        </p:spPr>
        <p:txBody>
          <a:bodyPr vert="horz" wrap="square" lIns="68580" tIns="34290" rIns="68580" bIns="34290" anchor="ctr" anchorCtr="0" compatLnSpc="1">
            <a:noAutofit/>
          </a:bodyPr>
          <a:lstStyle/>
          <a:p>
            <a:pPr marL="171450" indent="-171450" algn="r" defTabSz="685800" rtl="1" hangingPunct="0"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ar-OM" sz="75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  <a:p>
            <a:pPr marL="128588" indent="-128588" algn="r" defTabSz="685800" rtl="1" hangingPunct="0">
              <a:buSzPts val="999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75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  <a:p>
            <a:pPr marL="128588" indent="-128588" algn="r" defTabSz="685800" rtl="1" hangingPunct="0">
              <a:buSzPts val="999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ar-OM" sz="75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تحقيق صافي نقاط الترويج بنسبة </a:t>
            </a:r>
            <a:r>
              <a:rPr lang="en-US" sz="75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60</a:t>
            </a:r>
            <a:r>
              <a:rPr lang="ar-OM" sz="75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%</a:t>
            </a:r>
            <a:endParaRPr lang="en-US" sz="75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  <a:p>
            <a:pPr algn="r" defTabSz="685800" rtl="1" hangingPunct="0">
              <a:buSzPts val="999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75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  </a:t>
            </a:r>
          </a:p>
          <a:p>
            <a:pPr marL="128588" indent="-128588" algn="r" defTabSz="685800" rtl="1" hangingPunct="0">
              <a:buSzPts val="999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75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 </a:t>
            </a:r>
            <a:r>
              <a:rPr lang="ar-OM" sz="75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الحصول على تقييم </a:t>
            </a:r>
            <a:r>
              <a:rPr lang="en-US" sz="75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3</a:t>
            </a:r>
            <a:r>
              <a:rPr lang="ar-OM" sz="75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على الأقل في </a:t>
            </a:r>
            <a:r>
              <a:rPr lang="en-US" sz="75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Reviews</a:t>
            </a:r>
          </a:p>
          <a:p>
            <a:pPr algn="r" defTabSz="685800" rtl="1" hangingPunct="0">
              <a:buSzPts val="999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75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 </a:t>
            </a:r>
          </a:p>
          <a:p>
            <a:pPr marL="128588" indent="-128588" algn="r" defTabSz="685800" rtl="1" hangingPunct="0">
              <a:buSzPts val="999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75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  </a:t>
            </a:r>
            <a:endParaRPr lang="ar-OM" sz="75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  <a:p>
            <a:pPr marL="171450" indent="-171450" algn="r" defTabSz="685800" rtl="1" hangingPunct="0">
              <a:buSzPts val="998"/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ar-OM" sz="75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  <a:p>
            <a:pPr marL="171450" indent="-171450" algn="r" defTabSz="685800" rtl="1" hangingPunct="0">
              <a:buSzPts val="998"/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ar-OM" sz="75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</p:txBody>
      </p:sp>
      <p:sp>
        <p:nvSpPr>
          <p:cNvPr id="32" name="TextBox 38">
            <a:extLst>
              <a:ext uri="{FF2B5EF4-FFF2-40B4-BE49-F238E27FC236}">
                <a16:creationId xmlns:a16="http://schemas.microsoft.com/office/drawing/2014/main" id="{47D410AB-130D-4BCF-809C-15CEE4EB0ADF}"/>
              </a:ext>
            </a:extLst>
          </p:cNvPr>
          <p:cNvSpPr txBox="1"/>
          <p:nvPr/>
        </p:nvSpPr>
        <p:spPr>
          <a:xfrm>
            <a:off x="7347229" y="6214512"/>
            <a:ext cx="545540" cy="230832"/>
          </a:xfrm>
          <a:prstGeom prst="rect">
            <a:avLst/>
          </a:prstGeom>
          <a:solidFill>
            <a:srgbClr val="385723"/>
          </a:solidFill>
          <a:ln w="12701" cap="flat">
            <a:solidFill>
              <a:srgbClr val="AE5A21"/>
            </a:solidFill>
            <a:prstDash val="solid"/>
            <a:miter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ar-OM" sz="1050" b="1">
                <a:solidFill>
                  <a:srgbClr val="FFFFFF"/>
                </a:solidFill>
                <a:latin typeface="Calibri" pitchFamily="34"/>
                <a:cs typeface="Calibri" pitchFamily="34"/>
              </a:rPr>
              <a:t>الرسالة</a:t>
            </a:r>
          </a:p>
        </p:txBody>
      </p:sp>
      <p:sp>
        <p:nvSpPr>
          <p:cNvPr id="34" name="Rounded Rectangle 34">
            <a:extLst>
              <a:ext uri="{FF2B5EF4-FFF2-40B4-BE49-F238E27FC236}">
                <a16:creationId xmlns:a16="http://schemas.microsoft.com/office/drawing/2014/main" id="{605A4381-AD45-48E4-B4CB-75586DFDE4BC}"/>
              </a:ext>
            </a:extLst>
          </p:cNvPr>
          <p:cNvSpPr/>
          <p:nvPr/>
        </p:nvSpPr>
        <p:spPr>
          <a:xfrm>
            <a:off x="7857660" y="5320815"/>
            <a:ext cx="1219197" cy="692486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2372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DAE3F3"/>
          </a:solidFill>
          <a:ln w="12701" cap="flat">
            <a:solidFill>
              <a:srgbClr val="0B4903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ar-OM" sz="105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تعزيز التوسع الإقليمي</a:t>
            </a:r>
            <a:endParaRPr lang="en-US" sz="105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</p:txBody>
      </p:sp>
      <p:sp>
        <p:nvSpPr>
          <p:cNvPr id="35" name="Rounded Rectangle 81">
            <a:extLst>
              <a:ext uri="{FF2B5EF4-FFF2-40B4-BE49-F238E27FC236}">
                <a16:creationId xmlns:a16="http://schemas.microsoft.com/office/drawing/2014/main" id="{B26B14A8-5191-465A-82D2-7CE9387F103D}"/>
              </a:ext>
            </a:extLst>
          </p:cNvPr>
          <p:cNvSpPr/>
          <p:nvPr/>
        </p:nvSpPr>
        <p:spPr>
          <a:xfrm>
            <a:off x="6195318" y="5307459"/>
            <a:ext cx="1501352" cy="705842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2372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DAE3F3"/>
          </a:solidFill>
          <a:ln w="12701" cap="flat">
            <a:solidFill>
              <a:srgbClr val="212A2C"/>
            </a:solidFill>
            <a:prstDash val="solid"/>
            <a:miter/>
          </a:ln>
        </p:spPr>
        <p:txBody>
          <a:bodyPr vert="horz" wrap="square" lIns="68580" tIns="34290" rIns="68580" bIns="34290" anchor="ctr" anchorCtr="0" compatLnSpc="1">
            <a:noAutofit/>
          </a:bodyPr>
          <a:lstStyle/>
          <a:p>
            <a:pPr algn="r" defTabSz="685800" rtl="1" hangingPunct="0">
              <a:buSzPts val="999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75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  <a:p>
            <a:pPr marL="128588" indent="-128588" algn="r" defTabSz="685800" rtl="1" hangingPunct="0">
              <a:buSzPts val="999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75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 </a:t>
            </a:r>
            <a:r>
              <a:rPr lang="ar-OM" sz="75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توقيع 4 عقود توزيع مع شركات محلية في دول الخليج.</a:t>
            </a:r>
            <a:endParaRPr lang="en-US" sz="75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  <a:p>
            <a:pPr algn="r" defTabSz="685800" rtl="1" hangingPunct="0">
              <a:buSzPts val="999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75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 </a:t>
            </a:r>
          </a:p>
          <a:p>
            <a:pPr marL="128588" indent="-128588" algn="r" defTabSz="685800" rtl="1" hangingPunct="0">
              <a:buSzPts val="999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ar-OM" sz="75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تحقيق صفقة واحدة على الأقل في كل دولة.</a:t>
            </a:r>
            <a:r>
              <a:rPr lang="en-US" sz="75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  </a:t>
            </a:r>
            <a:endParaRPr lang="ar-OM" sz="75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  <a:p>
            <a:pPr marL="171450" indent="-171450" algn="r" defTabSz="685800" rtl="1" hangingPunct="0">
              <a:buSzPts val="998"/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ar-OM" sz="75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  <a:p>
            <a:pPr marL="171450" indent="-171450" algn="r" defTabSz="685800" rtl="1" hangingPunct="0">
              <a:buSzPts val="998"/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ar-OM" sz="75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</p:txBody>
      </p:sp>
      <p:sp>
        <p:nvSpPr>
          <p:cNvPr id="40" name="Rounded Rectangle 62">
            <a:extLst>
              <a:ext uri="{FF2B5EF4-FFF2-40B4-BE49-F238E27FC236}">
                <a16:creationId xmlns:a16="http://schemas.microsoft.com/office/drawing/2014/main" id="{3146AFE3-6740-4DA5-AA8B-9405A06184B3}"/>
              </a:ext>
            </a:extLst>
          </p:cNvPr>
          <p:cNvSpPr/>
          <p:nvPr/>
        </p:nvSpPr>
        <p:spPr>
          <a:xfrm>
            <a:off x="4463557" y="1994951"/>
            <a:ext cx="1644196" cy="382971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F4B183"/>
          </a:solidFill>
          <a:ln w="6345" cap="flat">
            <a:solidFill>
              <a:srgbClr val="ED7D31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ar-OM" sz="900" b="1">
                <a:solidFill>
                  <a:srgbClr val="000000"/>
                </a:solidFill>
                <a:latin typeface="Calibri" pitchFamily="34"/>
                <a:cs typeface="Calibri" pitchFamily="34"/>
              </a:rPr>
              <a:t>الممكنات </a:t>
            </a:r>
            <a:endParaRPr lang="en-US" sz="900" b="1">
              <a:solidFill>
                <a:srgbClr val="000000"/>
              </a:solidFill>
              <a:latin typeface="Calibri" pitchFamily="34"/>
              <a:cs typeface="Calibri" pitchFamily="34"/>
            </a:endParaRPr>
          </a:p>
        </p:txBody>
      </p:sp>
      <p:sp>
        <p:nvSpPr>
          <p:cNvPr id="41" name="Rounded Rectangle 62">
            <a:extLst>
              <a:ext uri="{FF2B5EF4-FFF2-40B4-BE49-F238E27FC236}">
                <a16:creationId xmlns:a16="http://schemas.microsoft.com/office/drawing/2014/main" id="{F9DEBFC2-3CF6-4846-AA74-74CE0D69ABBA}"/>
              </a:ext>
            </a:extLst>
          </p:cNvPr>
          <p:cNvSpPr/>
          <p:nvPr/>
        </p:nvSpPr>
        <p:spPr>
          <a:xfrm>
            <a:off x="1320603" y="1994951"/>
            <a:ext cx="1522332" cy="388851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F4B183"/>
          </a:solidFill>
          <a:ln w="6345" cap="flat">
            <a:solidFill>
              <a:srgbClr val="ED7D31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ar-OM" sz="900" b="1">
                <a:solidFill>
                  <a:srgbClr val="000000"/>
                </a:solidFill>
                <a:latin typeface="Calibri" pitchFamily="34"/>
                <a:cs typeface="Calibri" pitchFamily="34"/>
              </a:rPr>
              <a:t>الممكنات </a:t>
            </a:r>
            <a:endParaRPr lang="en-US" sz="900" b="1">
              <a:solidFill>
                <a:srgbClr val="000000"/>
              </a:solidFill>
              <a:latin typeface="Calibri" pitchFamily="34"/>
              <a:cs typeface="Calibri" pitchFamily="34"/>
            </a:endParaRPr>
          </a:p>
        </p:txBody>
      </p:sp>
      <p:graphicFrame>
        <p:nvGraphicFramePr>
          <p:cNvPr id="42" name="Table 5">
            <a:extLst>
              <a:ext uri="{FF2B5EF4-FFF2-40B4-BE49-F238E27FC236}">
                <a16:creationId xmlns:a16="http://schemas.microsoft.com/office/drawing/2014/main" id="{DC184E36-4102-452D-9F88-A9674BA314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4411256"/>
              </p:ext>
            </p:extLst>
          </p:nvPr>
        </p:nvGraphicFramePr>
        <p:xfrm>
          <a:off x="4492192" y="2437450"/>
          <a:ext cx="1572703" cy="3610974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1689084454"/>
                    </a:ext>
                  </a:extLst>
                </a:gridCol>
                <a:gridCol w="505903">
                  <a:extLst>
                    <a:ext uri="{9D8B030D-6E8A-4147-A177-3AD203B41FA5}">
                      <a16:colId xmlns:a16="http://schemas.microsoft.com/office/drawing/2014/main" val="2502004151"/>
                    </a:ext>
                  </a:extLst>
                </a:gridCol>
              </a:tblGrid>
              <a:tr h="375452">
                <a:tc>
                  <a:txBody>
                    <a:bodyPr/>
                    <a:lstStyle/>
                    <a:p>
                      <a:pPr marL="0" lvl="0" indent="0" algn="r" rtl="1">
                        <a:buNone/>
                      </a:pPr>
                      <a:endParaRPr lang="ar-OM" sz="800" b="1" dirty="0">
                        <a:solidFill>
                          <a:srgbClr val="000000"/>
                        </a:solidFill>
                      </a:endParaRPr>
                    </a:p>
                    <a:p>
                      <a:pPr marL="0" lvl="0" indent="0" algn="r" rtl="1">
                        <a:buNone/>
                      </a:pPr>
                      <a:r>
                        <a:rPr lang="ar-OM" sz="800" b="1" dirty="0">
                          <a:solidFill>
                            <a:srgbClr val="000000"/>
                          </a:solidFill>
                        </a:rPr>
                        <a:t>الإجراءات </a:t>
                      </a:r>
                    </a:p>
                  </a:txBody>
                  <a:tcPr marL="68580" marR="68580" marT="34290" marB="34290"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endParaRPr lang="ar-OM" sz="800" b="1" dirty="0">
                        <a:solidFill>
                          <a:srgbClr val="000000"/>
                        </a:solidFill>
                      </a:endParaRPr>
                    </a:p>
                    <a:p>
                      <a:pPr lvl="0"/>
                      <a:r>
                        <a:rPr lang="ar-OM" sz="800" b="1" dirty="0">
                          <a:solidFill>
                            <a:srgbClr val="000000"/>
                          </a:solidFill>
                        </a:rPr>
                        <a:t>المرتكز</a:t>
                      </a:r>
                      <a:endParaRPr lang="en-GB" sz="800" b="1" dirty="0">
                        <a:solidFill>
                          <a:srgbClr val="000000"/>
                        </a:solidFill>
                      </a:endParaRPr>
                    </a:p>
                  </a:txBody>
                  <a:tcPr marL="68580" marR="68580" marT="34290" marB="34290"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7000325"/>
                  </a:ext>
                </a:extLst>
              </a:tr>
              <a:tr h="678395">
                <a:tc>
                  <a:txBody>
                    <a:bodyPr/>
                    <a:lstStyle/>
                    <a:p>
                      <a:pPr marL="171450" lvl="0" indent="-171450" algn="r" rtl="1"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ar-OM" sz="800" dirty="0">
                          <a:solidFill>
                            <a:srgbClr val="000000"/>
                          </a:solidFill>
                        </a:rPr>
                        <a:t> شغل وظائف فريق الإدارة.</a:t>
                      </a:r>
                    </a:p>
                    <a:p>
                      <a:pPr marL="171450" lvl="0" indent="-171450" algn="r" rtl="1"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ar-OM" sz="800" dirty="0">
                          <a:solidFill>
                            <a:srgbClr val="000000"/>
                          </a:solidFill>
                        </a:rPr>
                        <a:t>إعداد هيكل تنظيمي وتعريف بالوظائف</a:t>
                      </a:r>
                      <a:endParaRPr lang="en-GB" sz="800" dirty="0">
                        <a:solidFill>
                          <a:srgbClr val="000000"/>
                        </a:solidFill>
                      </a:endParaRPr>
                    </a:p>
                  </a:txBody>
                  <a:tcPr marL="68580" marR="68580" marT="34290" marB="34290"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ar-OM" sz="800" b="1" dirty="0">
                          <a:solidFill>
                            <a:srgbClr val="000000"/>
                          </a:solidFill>
                        </a:rPr>
                        <a:t>الموارد البشرية</a:t>
                      </a:r>
                      <a:endParaRPr lang="en-GB" sz="800" b="1" dirty="0">
                        <a:solidFill>
                          <a:srgbClr val="000000"/>
                        </a:solidFill>
                      </a:endParaRPr>
                    </a:p>
                    <a:p>
                      <a:pPr lvl="0"/>
                      <a:endParaRPr lang="en-GB" sz="800" b="1" dirty="0">
                        <a:solidFill>
                          <a:srgbClr val="000000"/>
                        </a:solidFill>
                      </a:endParaRPr>
                    </a:p>
                  </a:txBody>
                  <a:tcPr marL="68580" marR="68580" marT="34290" marB="34290"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817148"/>
                  </a:ext>
                </a:extLst>
              </a:tr>
              <a:tr h="699703">
                <a:tc>
                  <a:txBody>
                    <a:bodyPr/>
                    <a:lstStyle/>
                    <a:p>
                      <a:pPr marL="171450" lvl="0" indent="-171450" algn="r" rtl="1"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ar-OM" sz="800" dirty="0">
                          <a:solidFill>
                            <a:srgbClr val="000000"/>
                          </a:solidFill>
                        </a:rPr>
                        <a:t> ضخ رأس مال بقيمة 30 ألف.</a:t>
                      </a:r>
                    </a:p>
                    <a:p>
                      <a:pPr marL="0" lvl="0" indent="0" algn="r" rtl="1">
                        <a:buSzPct val="100000"/>
                        <a:buFont typeface="Arial" panose="020B0604020202020204" pitchFamily="34" charset="0"/>
                        <a:buNone/>
                      </a:pPr>
                      <a:endParaRPr lang="ar-OM" sz="800" dirty="0">
                        <a:solidFill>
                          <a:srgbClr val="000000"/>
                        </a:solidFill>
                      </a:endParaRPr>
                    </a:p>
                    <a:p>
                      <a:pPr marL="171450" lvl="0" indent="-171450" algn="r" rtl="1"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ar-OM" sz="800" dirty="0">
                          <a:solidFill>
                            <a:srgbClr val="000000"/>
                          </a:solidFill>
                        </a:rPr>
                        <a:t>تنصيب نظام محاسبة.</a:t>
                      </a:r>
                      <a:endParaRPr lang="en-GB" sz="800" dirty="0">
                        <a:solidFill>
                          <a:srgbClr val="000000"/>
                        </a:solidFill>
                      </a:endParaRPr>
                    </a:p>
                  </a:txBody>
                  <a:tcPr marL="68580" marR="68580" marT="34290" marB="34290"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ar-OM" sz="800" b="1" dirty="0">
                          <a:solidFill>
                            <a:srgbClr val="000000"/>
                          </a:solidFill>
                        </a:rPr>
                        <a:t>المالية</a:t>
                      </a:r>
                      <a:endParaRPr lang="en-GB" sz="800" b="1" dirty="0">
                        <a:solidFill>
                          <a:srgbClr val="000000"/>
                        </a:solidFill>
                      </a:endParaRPr>
                    </a:p>
                  </a:txBody>
                  <a:tcPr marL="68580" marR="68580" marT="34290" marB="34290"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3416804"/>
                  </a:ext>
                </a:extLst>
              </a:tr>
              <a:tr h="523232">
                <a:tc>
                  <a:txBody>
                    <a:bodyPr/>
                    <a:lstStyle/>
                    <a:p>
                      <a:pPr marL="171450" lvl="0" indent="-171450" algn="r" rtl="1"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ar-OM" sz="800" dirty="0">
                          <a:solidFill>
                            <a:srgbClr val="000000"/>
                          </a:solidFill>
                        </a:rPr>
                        <a:t> إنشاء هوية للشركة.</a:t>
                      </a:r>
                    </a:p>
                    <a:p>
                      <a:pPr marL="171450" lvl="0" indent="-171450" algn="r" rtl="1"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ar-OM" sz="800" dirty="0">
                          <a:solidFill>
                            <a:srgbClr val="000000"/>
                          </a:solidFill>
                        </a:rPr>
                        <a:t>إعداد بروفايل الشركة.</a:t>
                      </a:r>
                    </a:p>
                    <a:p>
                      <a:pPr marL="171450" lvl="0" indent="-171450" algn="r" rtl="1"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ar-OM" sz="800" dirty="0">
                          <a:solidFill>
                            <a:srgbClr val="000000"/>
                          </a:solidFill>
                        </a:rPr>
                        <a:t>إنشاء موقع إلكتروني.</a:t>
                      </a:r>
                    </a:p>
                    <a:p>
                      <a:pPr marL="171450" lvl="0" indent="-171450" algn="r" rtl="1"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ar-OM" sz="800" dirty="0">
                          <a:solidFill>
                            <a:srgbClr val="000000"/>
                          </a:solidFill>
                        </a:rPr>
                        <a:t>تسويق مباشر لشركات خليجية.</a:t>
                      </a:r>
                    </a:p>
                  </a:txBody>
                  <a:tcPr marL="68580" marR="68580" marT="34290" marB="34290"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ar-OM" sz="800" b="1">
                          <a:solidFill>
                            <a:srgbClr val="000000"/>
                          </a:solidFill>
                        </a:rPr>
                        <a:t>التسويق</a:t>
                      </a:r>
                      <a:endParaRPr lang="en-GB" sz="800" b="1">
                        <a:solidFill>
                          <a:srgbClr val="000000"/>
                        </a:solidFill>
                      </a:endParaRPr>
                    </a:p>
                  </a:txBody>
                  <a:tcPr marL="68580" marR="68580" marT="34290" marB="34290"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3316638"/>
                  </a:ext>
                </a:extLst>
              </a:tr>
              <a:tr h="678395">
                <a:tc>
                  <a:txBody>
                    <a:bodyPr/>
                    <a:lstStyle/>
                    <a:p>
                      <a:pPr marL="171450" lvl="0" indent="-171450" algn="r" rtl="1"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ar-OM" sz="800" dirty="0">
                          <a:solidFill>
                            <a:srgbClr val="000000"/>
                          </a:solidFill>
                        </a:rPr>
                        <a:t>شراء آلات خط الإنتاج.</a:t>
                      </a:r>
                    </a:p>
                    <a:p>
                      <a:pPr marL="171450" lvl="0" indent="-171450" algn="r" rtl="1"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ar-OM" sz="800" kern="0" dirty="0">
                          <a:solidFill>
                            <a:srgbClr val="000000"/>
                          </a:solidFill>
                          <a:latin typeface="Calibri" pitchFamily="34"/>
                          <a:cs typeface="Calibri" pitchFamily="34"/>
                        </a:rPr>
                        <a:t>إنشاء دليل تشغيلي.</a:t>
                      </a:r>
                    </a:p>
                    <a:p>
                      <a:pPr marL="171450" lvl="0" indent="-171450" algn="r" rtl="1"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ar-OM" sz="800" kern="0" dirty="0">
                          <a:solidFill>
                            <a:srgbClr val="000000"/>
                          </a:solidFill>
                          <a:latin typeface="Calibri" pitchFamily="34"/>
                          <a:cs typeface="Calibri" pitchFamily="34"/>
                        </a:rPr>
                        <a:t>إنشاء إجراءات ضمان الجودة.</a:t>
                      </a:r>
                    </a:p>
                    <a:p>
                      <a:pPr marL="171450" lvl="0" indent="-171450" algn="r" rtl="1"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ar-OM" sz="800" kern="0" dirty="0">
                          <a:solidFill>
                            <a:srgbClr val="000000"/>
                          </a:solidFill>
                          <a:latin typeface="Calibri" pitchFamily="34"/>
                          <a:cs typeface="Calibri" pitchFamily="34"/>
                        </a:rPr>
                        <a:t>توثيق الملكية الفكرية</a:t>
                      </a:r>
                      <a:endParaRPr lang="ar-OM" sz="800" dirty="0">
                        <a:solidFill>
                          <a:srgbClr val="000000"/>
                        </a:solidFill>
                      </a:endParaRPr>
                    </a:p>
                    <a:p>
                      <a:pPr marL="171450" lvl="0" indent="-171450" algn="r" rtl="1"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ar-OM" sz="800" dirty="0">
                          <a:solidFill>
                            <a:srgbClr val="000000"/>
                          </a:solidFill>
                        </a:rPr>
                        <a:t>إعتماد قانوني للعقود.</a:t>
                      </a:r>
                    </a:p>
                  </a:txBody>
                  <a:tcPr marL="68580" marR="68580" marT="34290" marB="34290"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ar-OM" sz="800" b="1" dirty="0">
                          <a:solidFill>
                            <a:srgbClr val="000000"/>
                          </a:solidFill>
                        </a:rPr>
                        <a:t>العمليات</a:t>
                      </a:r>
                      <a:endParaRPr lang="en-GB" sz="800" b="1" dirty="0">
                        <a:solidFill>
                          <a:srgbClr val="000000"/>
                        </a:solidFill>
                      </a:endParaRPr>
                    </a:p>
                  </a:txBody>
                  <a:tcPr marL="68580" marR="68580" marT="34290" marB="34290"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0161240"/>
                  </a:ext>
                </a:extLst>
              </a:tr>
              <a:tr h="379144">
                <a:tc>
                  <a:txBody>
                    <a:bodyPr/>
                    <a:lstStyle/>
                    <a:p>
                      <a:pPr marL="0" lvl="0" indent="0" algn="r" rtl="1"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ar-OM" sz="800" dirty="0">
                          <a:solidFill>
                            <a:srgbClr val="000000"/>
                          </a:solidFill>
                        </a:rPr>
                        <a:t>70 ألف</a:t>
                      </a:r>
                    </a:p>
                  </a:txBody>
                  <a:tcPr marL="68580" marR="68580" marT="34290" marB="34290"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ar-OM" sz="800" b="1" dirty="0">
                          <a:solidFill>
                            <a:srgbClr val="000000"/>
                          </a:solidFill>
                        </a:rPr>
                        <a:t>الموازنة المالية</a:t>
                      </a:r>
                      <a:endParaRPr lang="en-GB" sz="800" b="1" dirty="0">
                        <a:solidFill>
                          <a:srgbClr val="000000"/>
                        </a:solidFill>
                      </a:endParaRPr>
                    </a:p>
                  </a:txBody>
                  <a:tcPr marL="68580" marR="68580" marT="34290" marB="34290"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2437953"/>
                  </a:ext>
                </a:extLst>
              </a:tr>
            </a:tbl>
          </a:graphicData>
        </a:graphic>
      </p:graphicFrame>
      <p:sp>
        <p:nvSpPr>
          <p:cNvPr id="48" name="Rounded Rectangle 77">
            <a:extLst>
              <a:ext uri="{FF2B5EF4-FFF2-40B4-BE49-F238E27FC236}">
                <a16:creationId xmlns:a16="http://schemas.microsoft.com/office/drawing/2014/main" id="{ED969031-A371-4906-9DF4-B74660DF71A2}"/>
              </a:ext>
            </a:extLst>
          </p:cNvPr>
          <p:cNvSpPr/>
          <p:nvPr/>
        </p:nvSpPr>
        <p:spPr>
          <a:xfrm>
            <a:off x="2923238" y="2443948"/>
            <a:ext cx="1529382" cy="852418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1813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gradFill>
            <a:gsLst>
              <a:gs pos="0">
                <a:srgbClr val="FFDD9C"/>
              </a:gs>
              <a:gs pos="100000">
                <a:srgbClr val="FFD78E"/>
              </a:gs>
            </a:gsLst>
            <a:lin ang="5400000"/>
          </a:gradFill>
          <a:ln w="6345" cap="flat">
            <a:solidFill>
              <a:srgbClr val="8E191C"/>
            </a:solidFill>
            <a:prstDash val="solid"/>
            <a:miter/>
          </a:ln>
        </p:spPr>
        <p:txBody>
          <a:bodyPr vert="horz" wrap="square" lIns="68580" tIns="34290" rIns="68580" bIns="34290" anchor="ctr" anchorCtr="0" compatLnSpc="1">
            <a:noAutofit/>
          </a:bodyPr>
          <a:lstStyle/>
          <a:p>
            <a:pPr marL="171450" indent="-171450" algn="r" defTabSz="685800" rtl="1" hangingPunct="0"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ar-OM" sz="90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  <a:p>
            <a:pPr marL="128588" indent="-128588" algn="r" defTabSz="685800" rtl="1" hangingPunct="0">
              <a:buSzPts val="999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90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  <a:p>
            <a:pPr marL="128588" indent="-128588" algn="r" defTabSz="685800" rtl="1" hangingPunct="0">
              <a:buSzPts val="999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ar-OM" sz="90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تحقيق عائد سنوي يصل إلى 120 ألف</a:t>
            </a:r>
            <a:r>
              <a:rPr lang="en-US" sz="90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  </a:t>
            </a:r>
          </a:p>
          <a:p>
            <a:pPr marL="128588" indent="-128588" algn="r" defTabSz="685800" rtl="1" hangingPunct="0">
              <a:buSzPts val="999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ar-OM" sz="90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إكتساب 5 عملاء جدد.</a:t>
            </a:r>
            <a:r>
              <a:rPr lang="en-US" sz="90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 </a:t>
            </a:r>
          </a:p>
          <a:p>
            <a:pPr marL="128588" indent="-128588" algn="r" defTabSz="685800" rtl="1" hangingPunct="0">
              <a:buSzPts val="999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 </a:t>
            </a:r>
            <a:r>
              <a:rPr lang="ar-OM" sz="90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الحفاظ على 50% من العملاء.</a:t>
            </a:r>
            <a:endParaRPr lang="en-US" sz="90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  <a:p>
            <a:pPr marL="128588" indent="-128588" algn="r" defTabSz="685800" rtl="1" hangingPunct="0">
              <a:buSzPts val="999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   </a:t>
            </a:r>
            <a:r>
              <a:rPr lang="ar-OM" sz="90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زيادة هامش الربح بنسبة 15%</a:t>
            </a:r>
          </a:p>
          <a:p>
            <a:pPr algn="r" defTabSz="685800" rtl="1" hangingPunct="0">
              <a:buSzPts val="999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ar-OM" sz="90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  <a:p>
            <a:pPr marL="171450" indent="-171450" algn="r" defTabSz="685800" rtl="1" hangingPunct="0">
              <a:buSzPts val="998"/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ar-OM" sz="90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  <a:p>
            <a:pPr marL="171450" indent="-171450" algn="r" defTabSz="685800" rtl="1" hangingPunct="0">
              <a:buSzPts val="998"/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ar-OM" sz="90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</p:txBody>
      </p:sp>
      <p:sp>
        <p:nvSpPr>
          <p:cNvPr id="49" name="Rounded Rectangle 81">
            <a:extLst>
              <a:ext uri="{FF2B5EF4-FFF2-40B4-BE49-F238E27FC236}">
                <a16:creationId xmlns:a16="http://schemas.microsoft.com/office/drawing/2014/main" id="{70903816-5015-4624-BBAA-CA4D109BB807}"/>
              </a:ext>
            </a:extLst>
          </p:cNvPr>
          <p:cNvSpPr/>
          <p:nvPr/>
        </p:nvSpPr>
        <p:spPr>
          <a:xfrm>
            <a:off x="2932555" y="3429665"/>
            <a:ext cx="1541651" cy="817844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2372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6345" cap="flat">
            <a:solidFill>
              <a:srgbClr val="8E191C"/>
            </a:solidFill>
            <a:prstDash val="solid"/>
            <a:miter/>
          </a:ln>
        </p:spPr>
        <p:txBody>
          <a:bodyPr vert="horz" wrap="square" lIns="68580" tIns="34290" rIns="68580" bIns="34290" anchor="ctr" anchorCtr="0" compatLnSpc="1">
            <a:noAutofit/>
          </a:bodyPr>
          <a:lstStyle/>
          <a:p>
            <a:pPr marL="171450" indent="-171450" algn="r" defTabSz="685800" rtl="1" hangingPunct="0">
              <a:buFont typeface="Arial" panose="020B0604020202020204" pitchFamily="34" charset="0"/>
              <a:buChar char="•"/>
            </a:pPr>
            <a:endParaRPr lang="ar-OM" sz="900" kern="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  <a:p>
            <a:pPr marL="171450" indent="-171450" algn="r" defTabSz="685800" rtl="1" hangingPunct="0">
              <a:buFont typeface="Arial" panose="020B0604020202020204" pitchFamily="34" charset="0"/>
              <a:buChar char="•"/>
            </a:pPr>
            <a:endParaRPr lang="en-US" sz="900" kern="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  <a:p>
            <a:pPr algn="r" defTabSz="685800" rtl="1" hangingPunct="0"/>
            <a:endParaRPr lang="en-US" sz="900" kern="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  <a:p>
            <a:pPr marL="171450" indent="-171450" algn="r" defTabSz="685800" rtl="1" hangingPunct="0">
              <a:buFont typeface="Arial" panose="020B0604020202020204" pitchFamily="34" charset="0"/>
              <a:buChar char="•"/>
            </a:pPr>
            <a:r>
              <a:rPr lang="en-US" sz="900" kern="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 </a:t>
            </a:r>
            <a:r>
              <a:rPr lang="ar-OM" sz="900" kern="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تحقيق حجم إنتاج شهري بواقع </a:t>
            </a:r>
            <a:r>
              <a:rPr lang="en-US" sz="900" kern="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 </a:t>
            </a:r>
            <a:r>
              <a:rPr lang="ar-OM" sz="900" kern="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5000 قطعة.</a:t>
            </a:r>
            <a:endParaRPr lang="en-US" sz="900" kern="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  <a:p>
            <a:pPr marL="171450" indent="-171450" algn="r" defTabSz="685800" rtl="1" hangingPunct="0">
              <a:buFont typeface="Arial" panose="020B0604020202020204" pitchFamily="34" charset="0"/>
              <a:buChar char="•"/>
            </a:pPr>
            <a:r>
              <a:rPr lang="en-US" sz="900" kern="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 </a:t>
            </a:r>
            <a:r>
              <a:rPr lang="ar-OM" sz="900" kern="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تقليل الفاقد نسبة 10%</a:t>
            </a:r>
          </a:p>
          <a:p>
            <a:pPr marL="171450" indent="-171450" algn="r" defTabSz="685800" rtl="1" hangingPunct="0">
              <a:buFont typeface="Arial" panose="020B0604020202020204" pitchFamily="34" charset="0"/>
              <a:buChar char="•"/>
            </a:pPr>
            <a:r>
              <a:rPr lang="ar-OM" sz="900" kern="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تعزيز الجودة بنسبة 20%</a:t>
            </a:r>
            <a:endParaRPr lang="en-US" sz="900" kern="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  <a:p>
            <a:pPr algn="r" defTabSz="685800" rtl="1" hangingPunct="0"/>
            <a:endParaRPr lang="ar-OM" sz="900" kern="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  <a:p>
            <a:pPr marL="171450" indent="-171450" algn="r" defTabSz="685800" rtl="1" hangingPunct="0">
              <a:buFont typeface="Arial" panose="020B0604020202020204" pitchFamily="34" charset="0"/>
              <a:buChar char="•"/>
            </a:pPr>
            <a:endParaRPr lang="ar-OM" sz="900" kern="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  <a:p>
            <a:pPr marL="171450" indent="-171450" algn="r" defTabSz="685800" rtl="1" hangingPunct="0">
              <a:buFont typeface="Arial" panose="020B0604020202020204" pitchFamily="34" charset="0"/>
              <a:buChar char="•"/>
            </a:pPr>
            <a:endParaRPr lang="ar-OM" sz="900" kern="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  <a:p>
            <a:pPr marL="171450" indent="-171450" algn="r" defTabSz="685800" rtl="1" hangingPunct="0">
              <a:buFont typeface="Arial" panose="020B0604020202020204" pitchFamily="34" charset="0"/>
              <a:buChar char="•"/>
            </a:pPr>
            <a:endParaRPr lang="ar-OM" sz="900" kern="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</p:txBody>
      </p:sp>
      <p:sp>
        <p:nvSpPr>
          <p:cNvPr id="50" name="Rounded Rectangle 81">
            <a:extLst>
              <a:ext uri="{FF2B5EF4-FFF2-40B4-BE49-F238E27FC236}">
                <a16:creationId xmlns:a16="http://schemas.microsoft.com/office/drawing/2014/main" id="{8309935E-2D09-48D5-ABCF-AA87D585209C}"/>
              </a:ext>
            </a:extLst>
          </p:cNvPr>
          <p:cNvSpPr/>
          <p:nvPr/>
        </p:nvSpPr>
        <p:spPr>
          <a:xfrm>
            <a:off x="2895600" y="4398859"/>
            <a:ext cx="1545978" cy="817844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2372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F8CBAD"/>
          </a:solidFill>
          <a:ln w="12701" cap="flat">
            <a:solidFill>
              <a:srgbClr val="212A2C"/>
            </a:solidFill>
            <a:prstDash val="solid"/>
            <a:miter/>
          </a:ln>
        </p:spPr>
        <p:txBody>
          <a:bodyPr vert="horz" wrap="square" lIns="68580" tIns="34290" rIns="68580" bIns="34290" anchor="ctr" anchorCtr="0" compatLnSpc="1">
            <a:noAutofit/>
          </a:bodyPr>
          <a:lstStyle/>
          <a:p>
            <a:pPr marL="171450" indent="-171450" algn="r" defTabSz="685800" rtl="1" hangingPunct="0"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ar-OM" sz="75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  <a:p>
            <a:pPr marL="128588" indent="-128588" algn="r" defTabSz="685800" rtl="1" hangingPunct="0">
              <a:buSzPts val="999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75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  <a:p>
            <a:pPr marL="128588" indent="-128588" algn="r" defTabSz="685800" rtl="1" hangingPunct="0">
              <a:buSzPts val="999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75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  </a:t>
            </a:r>
            <a:r>
              <a:rPr lang="ar-OM" sz="75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تحقيق صافي نقاط الترويج بنسبة </a:t>
            </a:r>
            <a:r>
              <a:rPr lang="en-US" sz="75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80</a:t>
            </a:r>
            <a:r>
              <a:rPr lang="ar-OM" sz="75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%</a:t>
            </a:r>
            <a:endParaRPr lang="en-US" sz="75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  <a:p>
            <a:pPr algn="r" defTabSz="685800" rtl="1" hangingPunct="0">
              <a:buSzPts val="999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75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  </a:t>
            </a:r>
          </a:p>
          <a:p>
            <a:pPr marL="128588" indent="-128588" algn="r" defTabSz="685800" rtl="1" hangingPunct="0">
              <a:buSzPts val="999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75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 </a:t>
            </a:r>
            <a:r>
              <a:rPr lang="ar-OM" sz="75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الحصول على تقييم </a:t>
            </a:r>
            <a:r>
              <a:rPr lang="en-US" sz="75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3.9</a:t>
            </a:r>
            <a:r>
              <a:rPr lang="ar-OM" sz="75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 على الأقل في </a:t>
            </a:r>
            <a:r>
              <a:rPr lang="en-US" sz="75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Reviews</a:t>
            </a:r>
          </a:p>
          <a:p>
            <a:pPr algn="r" defTabSz="685800" rtl="1" hangingPunct="0">
              <a:buSzPts val="999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75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 </a:t>
            </a:r>
          </a:p>
          <a:p>
            <a:pPr algn="r" defTabSz="685800" rtl="1" hangingPunct="0">
              <a:buSzPts val="999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ar-OM" sz="75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  <a:p>
            <a:pPr marL="171450" indent="-171450" algn="r" defTabSz="685800" rtl="1" hangingPunct="0">
              <a:buSzPts val="998"/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ar-OM" sz="75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  <a:p>
            <a:pPr marL="171450" indent="-171450" algn="r" defTabSz="685800" rtl="1" hangingPunct="0">
              <a:buSzPts val="998"/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ar-OM" sz="75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</p:txBody>
      </p:sp>
      <p:sp>
        <p:nvSpPr>
          <p:cNvPr id="51" name="Rounded Rectangle 81">
            <a:extLst>
              <a:ext uri="{FF2B5EF4-FFF2-40B4-BE49-F238E27FC236}">
                <a16:creationId xmlns:a16="http://schemas.microsoft.com/office/drawing/2014/main" id="{613C1354-125B-4127-B5E4-0B2ED8A8864E}"/>
              </a:ext>
            </a:extLst>
          </p:cNvPr>
          <p:cNvSpPr/>
          <p:nvPr/>
        </p:nvSpPr>
        <p:spPr>
          <a:xfrm>
            <a:off x="2922326" y="5323094"/>
            <a:ext cx="1501352" cy="705842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2372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DAE3F3"/>
          </a:solidFill>
          <a:ln w="12701" cap="flat">
            <a:solidFill>
              <a:srgbClr val="212A2C"/>
            </a:solidFill>
            <a:prstDash val="solid"/>
            <a:miter/>
          </a:ln>
        </p:spPr>
        <p:txBody>
          <a:bodyPr vert="horz" wrap="square" lIns="68580" tIns="34290" rIns="68580" bIns="34290" anchor="ctr" anchorCtr="0" compatLnSpc="1">
            <a:noAutofit/>
          </a:bodyPr>
          <a:lstStyle/>
          <a:p>
            <a:pPr marL="171450" indent="-171450" algn="r" defTabSz="685800" rtl="1" hangingPunct="0"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ar-OM" sz="75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  <a:p>
            <a:pPr marL="128588" indent="-128588" algn="r" defTabSz="685800" rtl="1" hangingPunct="0">
              <a:buSzPts val="999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75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  <a:p>
            <a:pPr algn="r" defTabSz="685800" rtl="1" hangingPunct="0">
              <a:buSzPts val="999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75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 </a:t>
            </a:r>
            <a:endParaRPr lang="ar-OM" sz="75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  <a:p>
            <a:pPr marL="128588" indent="-128588" algn="r" defTabSz="685800" rtl="1" hangingPunct="0">
              <a:buSzPts val="999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ar-OM" sz="75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زبادة الحصة السوقية بواقع  9%</a:t>
            </a:r>
          </a:p>
          <a:p>
            <a:pPr algn="r" defTabSz="685800" rtl="1" hangingPunct="0">
              <a:buSzPts val="999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75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  <a:p>
            <a:pPr marL="128588" indent="-128588" algn="r" defTabSz="685800" rtl="1" hangingPunct="0">
              <a:buSzPts val="999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75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 </a:t>
            </a:r>
            <a:r>
              <a:rPr lang="ar-OM" sz="75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إكتساب 20 عميل جديد</a:t>
            </a:r>
            <a:r>
              <a:rPr lang="en-US" sz="75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  </a:t>
            </a:r>
          </a:p>
          <a:p>
            <a:pPr algn="r" defTabSz="685800" rtl="1" hangingPunct="0">
              <a:buSzPts val="999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75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  </a:t>
            </a:r>
          </a:p>
          <a:p>
            <a:pPr algn="r" defTabSz="685800" rtl="1" hangingPunct="0">
              <a:buSzPts val="999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75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 </a:t>
            </a:r>
            <a:endParaRPr lang="ar-OM" sz="75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  <a:p>
            <a:pPr marL="171450" indent="-171450" algn="r" defTabSz="685800" rtl="1" hangingPunct="0">
              <a:buSzPts val="998"/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ar-OM" sz="75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  <a:p>
            <a:pPr marL="171450" indent="-171450" algn="r" defTabSz="685800" rtl="1" hangingPunct="0">
              <a:buSzPts val="998"/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ar-OM" sz="75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</p:txBody>
      </p:sp>
      <p:sp>
        <p:nvSpPr>
          <p:cNvPr id="52" name="Rounded Rectangle 77">
            <a:extLst>
              <a:ext uri="{FF2B5EF4-FFF2-40B4-BE49-F238E27FC236}">
                <a16:creationId xmlns:a16="http://schemas.microsoft.com/office/drawing/2014/main" id="{96E91D05-B06C-492B-BC73-959F711F6CA0}"/>
              </a:ext>
            </a:extLst>
          </p:cNvPr>
          <p:cNvSpPr/>
          <p:nvPr/>
        </p:nvSpPr>
        <p:spPr>
          <a:xfrm>
            <a:off x="33694" y="2430433"/>
            <a:ext cx="1203876" cy="852418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1813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gradFill>
            <a:gsLst>
              <a:gs pos="0">
                <a:srgbClr val="FFDD9C"/>
              </a:gs>
              <a:gs pos="100000">
                <a:srgbClr val="FFD78E"/>
              </a:gs>
            </a:gsLst>
            <a:lin ang="5400000"/>
          </a:gradFill>
          <a:ln w="6345" cap="flat">
            <a:solidFill>
              <a:srgbClr val="8E191C"/>
            </a:solidFill>
            <a:prstDash val="solid"/>
            <a:miter/>
          </a:ln>
        </p:spPr>
        <p:txBody>
          <a:bodyPr vert="horz" wrap="square" lIns="68580" tIns="34290" rIns="68580" bIns="34290" anchor="ctr" anchorCtr="0" compatLnSpc="1">
            <a:noAutofit/>
          </a:bodyPr>
          <a:lstStyle/>
          <a:p>
            <a:pPr marL="171450" indent="-171450" algn="r" defTabSz="685800" rtl="1" hangingPunct="0"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ar-OM" sz="80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  <a:p>
            <a:pPr marL="128588" indent="-128588" algn="r" defTabSz="685800" rtl="1" hangingPunct="0">
              <a:buSzPts val="999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80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  <a:p>
            <a:pPr marL="128588" indent="-128588" algn="r" defTabSz="685800" rtl="1" hangingPunct="0">
              <a:buSzPts val="999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ar-OM" sz="80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تحقيق عائد سنوي يصل إلى 200 ألف</a:t>
            </a:r>
            <a:r>
              <a:rPr lang="en-US" sz="80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  </a:t>
            </a:r>
          </a:p>
          <a:p>
            <a:pPr marL="128588" indent="-128588" algn="r" defTabSz="685800" rtl="1" hangingPunct="0">
              <a:buSzPts val="999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ar-OM" sz="80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الحفاظ على 70% من العملاء</a:t>
            </a:r>
            <a:r>
              <a:rPr lang="en-US" sz="80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 </a:t>
            </a:r>
          </a:p>
          <a:p>
            <a:pPr marL="128588" indent="-128588" algn="r" defTabSz="685800" rtl="1" hangingPunct="0">
              <a:buSzPts val="999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   </a:t>
            </a:r>
            <a:r>
              <a:rPr lang="ar-OM" sz="80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زيادة هامش الربح بنسبة 40%.</a:t>
            </a:r>
          </a:p>
          <a:p>
            <a:pPr marL="128588" indent="-128588" algn="r" defTabSz="685800" rtl="1" hangingPunct="0">
              <a:buSzPts val="999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ar-OM" sz="80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  <a:p>
            <a:pPr marL="171450" indent="-171450" algn="r" defTabSz="685800" rtl="1" hangingPunct="0">
              <a:buSzPts val="998"/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ar-OM" sz="80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  <a:p>
            <a:pPr marL="171450" indent="-171450" algn="r" defTabSz="685800" rtl="1" hangingPunct="0">
              <a:buSzPts val="998"/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ar-OM" sz="80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</p:txBody>
      </p:sp>
      <p:sp>
        <p:nvSpPr>
          <p:cNvPr id="53" name="Rounded Rectangle 81">
            <a:extLst>
              <a:ext uri="{FF2B5EF4-FFF2-40B4-BE49-F238E27FC236}">
                <a16:creationId xmlns:a16="http://schemas.microsoft.com/office/drawing/2014/main" id="{826C77E9-3518-4F6C-AA92-B51550A3162F}"/>
              </a:ext>
            </a:extLst>
          </p:cNvPr>
          <p:cNvSpPr/>
          <p:nvPr/>
        </p:nvSpPr>
        <p:spPr>
          <a:xfrm>
            <a:off x="55280" y="3416150"/>
            <a:ext cx="1203876" cy="817844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2372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6345" cap="flat">
            <a:solidFill>
              <a:srgbClr val="8E191C"/>
            </a:solidFill>
            <a:prstDash val="solid"/>
            <a:miter/>
          </a:ln>
        </p:spPr>
        <p:txBody>
          <a:bodyPr vert="horz" wrap="square" lIns="68580" tIns="34290" rIns="68580" bIns="34290" anchor="ctr" anchorCtr="0" compatLnSpc="1">
            <a:noAutofit/>
          </a:bodyPr>
          <a:lstStyle/>
          <a:p>
            <a:pPr marL="171450" indent="-171450" algn="r" defTabSz="685800" rtl="1" hangingPunct="0">
              <a:buFont typeface="Arial" panose="020B0604020202020204" pitchFamily="34" charset="0"/>
              <a:buChar char="•"/>
            </a:pPr>
            <a:endParaRPr lang="ar-OM" sz="800" kern="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  <a:p>
            <a:pPr marL="171450" indent="-171450" algn="r" defTabSz="685800" rtl="1" hangingPunct="0">
              <a:buFont typeface="Arial" panose="020B0604020202020204" pitchFamily="34" charset="0"/>
              <a:buChar char="•"/>
            </a:pPr>
            <a:endParaRPr lang="en-US" sz="800" kern="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  <a:p>
            <a:pPr algn="r" defTabSz="685800" rtl="1" hangingPunct="0"/>
            <a:endParaRPr lang="en-US" sz="800" kern="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  <a:p>
            <a:pPr marL="171450" indent="-171450" algn="r" defTabSz="685800" rtl="1" hangingPunct="0">
              <a:buFont typeface="Arial" panose="020B0604020202020204" pitchFamily="34" charset="0"/>
              <a:buChar char="•"/>
            </a:pPr>
            <a:r>
              <a:rPr lang="en-US" sz="800" kern="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 </a:t>
            </a:r>
            <a:r>
              <a:rPr lang="ar-OM" sz="800" kern="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تحقيق حجم إنتاج شهري بواقع </a:t>
            </a:r>
            <a:r>
              <a:rPr lang="en-US" sz="800" kern="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 </a:t>
            </a:r>
            <a:r>
              <a:rPr lang="ar-OM" sz="800" kern="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7000 قطعة.</a:t>
            </a:r>
            <a:endParaRPr lang="en-US" sz="800" kern="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  <a:p>
            <a:pPr marL="171450" indent="-171450" algn="r" defTabSz="685800" rtl="1" hangingPunct="0">
              <a:buFont typeface="Arial" panose="020B0604020202020204" pitchFamily="34" charset="0"/>
              <a:buChar char="•"/>
            </a:pPr>
            <a:r>
              <a:rPr lang="ar-OM" sz="800" kern="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تقليل الفاقد بنسبة 30%</a:t>
            </a:r>
            <a:r>
              <a:rPr lang="en-US" sz="800" kern="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 </a:t>
            </a:r>
            <a:endParaRPr lang="ar-OM" sz="800" kern="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  <a:p>
            <a:pPr marL="171450" indent="-171450" algn="r" defTabSz="685800" rtl="1" hangingPunct="0">
              <a:buFont typeface="Arial" panose="020B0604020202020204" pitchFamily="34" charset="0"/>
              <a:buChar char="•"/>
            </a:pPr>
            <a:r>
              <a:rPr lang="ar-OM" sz="800" kern="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تعزيز الجودة بنسبة 40%</a:t>
            </a:r>
            <a:endParaRPr lang="en-US" sz="800" kern="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  <a:p>
            <a:pPr algn="r" defTabSz="685800" rtl="1" hangingPunct="0"/>
            <a:endParaRPr lang="ar-OM" sz="800" kern="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  <a:p>
            <a:pPr marL="171450" indent="-171450" algn="r" defTabSz="685800" rtl="1" hangingPunct="0">
              <a:buFont typeface="Arial" panose="020B0604020202020204" pitchFamily="34" charset="0"/>
              <a:buChar char="•"/>
            </a:pPr>
            <a:endParaRPr lang="ar-OM" sz="800" kern="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  <a:p>
            <a:pPr marL="171450" indent="-171450" algn="r" defTabSz="685800" rtl="1" hangingPunct="0">
              <a:buFont typeface="Arial" panose="020B0604020202020204" pitchFamily="34" charset="0"/>
              <a:buChar char="•"/>
            </a:pPr>
            <a:endParaRPr lang="ar-OM" sz="800" kern="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  <a:p>
            <a:pPr marL="171450" indent="-171450" algn="r" defTabSz="685800" rtl="1" hangingPunct="0">
              <a:buFont typeface="Arial" panose="020B0604020202020204" pitchFamily="34" charset="0"/>
              <a:buChar char="•"/>
            </a:pPr>
            <a:endParaRPr lang="ar-OM" sz="800" kern="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</p:txBody>
      </p:sp>
      <p:sp>
        <p:nvSpPr>
          <p:cNvPr id="54" name="Rounded Rectangle 81">
            <a:extLst>
              <a:ext uri="{FF2B5EF4-FFF2-40B4-BE49-F238E27FC236}">
                <a16:creationId xmlns:a16="http://schemas.microsoft.com/office/drawing/2014/main" id="{60898CEB-0474-48DC-BFDC-F39A6ACC139F}"/>
              </a:ext>
            </a:extLst>
          </p:cNvPr>
          <p:cNvSpPr/>
          <p:nvPr/>
        </p:nvSpPr>
        <p:spPr>
          <a:xfrm>
            <a:off x="33694" y="4385344"/>
            <a:ext cx="1192833" cy="817844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2372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F8CBAD"/>
          </a:solidFill>
          <a:ln w="12701" cap="flat">
            <a:solidFill>
              <a:srgbClr val="212A2C"/>
            </a:solidFill>
            <a:prstDash val="solid"/>
            <a:miter/>
          </a:ln>
        </p:spPr>
        <p:txBody>
          <a:bodyPr vert="horz" wrap="square" lIns="68580" tIns="34290" rIns="68580" bIns="34290" anchor="ctr" anchorCtr="0" compatLnSpc="1">
            <a:noAutofit/>
          </a:bodyPr>
          <a:lstStyle/>
          <a:p>
            <a:pPr marL="171450" indent="-171450" algn="r" defTabSz="685800" rtl="1" hangingPunct="0"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ar-OM" sz="75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  <a:p>
            <a:pPr marL="128588" indent="-128588" algn="r" defTabSz="685800" rtl="1" hangingPunct="0">
              <a:buSzPts val="999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75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  <a:p>
            <a:pPr marL="128588" indent="-128588" algn="r" defTabSz="685800" rtl="1" hangingPunct="0">
              <a:buSzPts val="999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ar-OM" sz="75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تحقيق صافي نقاط الترويج بنسبة </a:t>
            </a:r>
            <a:r>
              <a:rPr lang="en-US" sz="75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9</a:t>
            </a:r>
            <a:r>
              <a:rPr lang="ar-OM" sz="75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0%</a:t>
            </a:r>
            <a:endParaRPr lang="en-US" sz="75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  <a:p>
            <a:pPr algn="r" defTabSz="685800" rtl="1" hangingPunct="0">
              <a:buSzPts val="999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75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  </a:t>
            </a:r>
          </a:p>
          <a:p>
            <a:pPr marL="128588" indent="-128588" algn="r" defTabSz="685800" rtl="1" hangingPunct="0">
              <a:buSzPts val="999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ar-OM" sz="75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الحصول على تقييم </a:t>
            </a:r>
            <a:r>
              <a:rPr lang="en-US" sz="75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4.5</a:t>
            </a:r>
            <a:r>
              <a:rPr lang="ar-OM" sz="75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 على الأقل في </a:t>
            </a:r>
            <a:r>
              <a:rPr lang="en-US" sz="75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Reviews </a:t>
            </a:r>
          </a:p>
          <a:p>
            <a:pPr algn="r" defTabSz="685800" rtl="1" hangingPunct="0">
              <a:buSzPts val="999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75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 </a:t>
            </a:r>
          </a:p>
          <a:p>
            <a:pPr marL="128588" indent="-128588" algn="r" defTabSz="685800" rtl="1" hangingPunct="0">
              <a:buSzPts val="999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75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  </a:t>
            </a:r>
            <a:endParaRPr lang="ar-OM" sz="75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  <a:p>
            <a:pPr marL="171450" indent="-171450" algn="r" defTabSz="685800" rtl="1" hangingPunct="0">
              <a:buSzPts val="998"/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ar-OM" sz="75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  <a:p>
            <a:pPr marL="171450" indent="-171450" algn="r" defTabSz="685800" rtl="1" hangingPunct="0">
              <a:buSzPts val="998"/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ar-OM" sz="75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</p:txBody>
      </p:sp>
      <p:sp>
        <p:nvSpPr>
          <p:cNvPr id="55" name="Rounded Rectangle 81">
            <a:extLst>
              <a:ext uri="{FF2B5EF4-FFF2-40B4-BE49-F238E27FC236}">
                <a16:creationId xmlns:a16="http://schemas.microsoft.com/office/drawing/2014/main" id="{FE091DC9-9809-4E07-B4F4-E26EC6DA4344}"/>
              </a:ext>
            </a:extLst>
          </p:cNvPr>
          <p:cNvSpPr/>
          <p:nvPr/>
        </p:nvSpPr>
        <p:spPr>
          <a:xfrm>
            <a:off x="33694" y="5309579"/>
            <a:ext cx="1174934" cy="705842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2372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DAE3F3"/>
          </a:solidFill>
          <a:ln w="12701" cap="flat">
            <a:solidFill>
              <a:srgbClr val="212A2C"/>
            </a:solidFill>
            <a:prstDash val="solid"/>
            <a:miter/>
          </a:ln>
        </p:spPr>
        <p:txBody>
          <a:bodyPr vert="horz" wrap="square" lIns="68580" tIns="34290" rIns="68580" bIns="34290" anchor="ctr" anchorCtr="0" compatLnSpc="1">
            <a:noAutofit/>
          </a:bodyPr>
          <a:lstStyle/>
          <a:p>
            <a:pPr marL="171450" indent="-171450" algn="r" defTabSz="685800" rtl="1" hangingPunct="0"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ar-OM" sz="75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  <a:p>
            <a:pPr marL="128588" indent="-128588" algn="r" defTabSz="685800" rtl="1" hangingPunct="0">
              <a:buSzPts val="999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75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  <a:p>
            <a:pPr marL="128588" indent="-128588" algn="r" defTabSz="685800" rtl="1" hangingPunct="0">
              <a:buSzPts val="999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75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  </a:t>
            </a:r>
            <a:r>
              <a:rPr lang="ar-OM" sz="75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زبادة الحصة السوقية بواقع 15%</a:t>
            </a:r>
            <a:endParaRPr lang="en-US" sz="75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  <a:p>
            <a:pPr algn="r" defTabSz="685800" rtl="1" hangingPunct="0">
              <a:buSzPts val="999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75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  </a:t>
            </a:r>
          </a:p>
          <a:p>
            <a:pPr marL="128588" indent="-128588" algn="r" defTabSz="685800" rtl="1" hangingPunct="0">
              <a:buSzPts val="999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75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 </a:t>
            </a:r>
            <a:r>
              <a:rPr lang="ar-OM" sz="75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إكتساب 40 عميل جديد.</a:t>
            </a:r>
            <a:endParaRPr lang="en-US" sz="75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  <a:p>
            <a:pPr algn="r" defTabSz="685800" rtl="1" hangingPunct="0">
              <a:buSzPts val="999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75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 </a:t>
            </a:r>
          </a:p>
          <a:p>
            <a:pPr marL="128588" indent="-128588" algn="r" defTabSz="685800" rtl="1" hangingPunct="0">
              <a:buSzPts val="999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75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  </a:t>
            </a:r>
            <a:endParaRPr lang="ar-OM" sz="75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  <a:p>
            <a:pPr marL="171450" indent="-171450" algn="r" defTabSz="685800" rtl="1" hangingPunct="0">
              <a:buSzPts val="998"/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ar-OM" sz="75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  <a:p>
            <a:pPr marL="171450" indent="-171450" algn="r" defTabSz="685800" rtl="1" hangingPunct="0">
              <a:buSzPts val="998"/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ar-OM" sz="75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</p:txBody>
      </p:sp>
      <p:graphicFrame>
        <p:nvGraphicFramePr>
          <p:cNvPr id="56" name="Table 5">
            <a:extLst>
              <a:ext uri="{FF2B5EF4-FFF2-40B4-BE49-F238E27FC236}">
                <a16:creationId xmlns:a16="http://schemas.microsoft.com/office/drawing/2014/main" id="{1D17E4BA-F80F-42BF-8DEF-6B97F1E5A8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151828"/>
              </p:ext>
            </p:extLst>
          </p:nvPr>
        </p:nvGraphicFramePr>
        <p:xfrm>
          <a:off x="1310963" y="2443948"/>
          <a:ext cx="1572703" cy="3652052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1689084454"/>
                    </a:ext>
                  </a:extLst>
                </a:gridCol>
                <a:gridCol w="505903">
                  <a:extLst>
                    <a:ext uri="{9D8B030D-6E8A-4147-A177-3AD203B41FA5}">
                      <a16:colId xmlns:a16="http://schemas.microsoft.com/office/drawing/2014/main" val="2502004151"/>
                    </a:ext>
                  </a:extLst>
                </a:gridCol>
              </a:tblGrid>
              <a:tr h="375452">
                <a:tc>
                  <a:txBody>
                    <a:bodyPr/>
                    <a:lstStyle/>
                    <a:p>
                      <a:pPr marL="0" lvl="0" indent="0" algn="r" rtl="1">
                        <a:buNone/>
                      </a:pPr>
                      <a:endParaRPr lang="ar-OM" sz="800" b="1" dirty="0">
                        <a:solidFill>
                          <a:srgbClr val="000000"/>
                        </a:solidFill>
                      </a:endParaRPr>
                    </a:p>
                    <a:p>
                      <a:pPr marL="0" lvl="0" indent="0" algn="r" rtl="1">
                        <a:buNone/>
                      </a:pPr>
                      <a:r>
                        <a:rPr lang="ar-OM" sz="800" b="1" dirty="0">
                          <a:solidFill>
                            <a:srgbClr val="000000"/>
                          </a:solidFill>
                        </a:rPr>
                        <a:t>الإجراءات </a:t>
                      </a:r>
                    </a:p>
                  </a:txBody>
                  <a:tcPr marL="68580" marR="68580" marT="34290" marB="34290"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endParaRPr lang="ar-OM" sz="800" b="1" dirty="0">
                        <a:solidFill>
                          <a:srgbClr val="000000"/>
                        </a:solidFill>
                      </a:endParaRPr>
                    </a:p>
                    <a:p>
                      <a:pPr lvl="0"/>
                      <a:r>
                        <a:rPr lang="ar-OM" sz="800" b="1" dirty="0">
                          <a:solidFill>
                            <a:srgbClr val="000000"/>
                          </a:solidFill>
                        </a:rPr>
                        <a:t>المرتكز</a:t>
                      </a:r>
                      <a:endParaRPr lang="en-GB" sz="800" b="1" dirty="0">
                        <a:solidFill>
                          <a:srgbClr val="000000"/>
                        </a:solidFill>
                      </a:endParaRPr>
                    </a:p>
                  </a:txBody>
                  <a:tcPr marL="68580" marR="68580" marT="34290" marB="34290"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7000325"/>
                  </a:ext>
                </a:extLst>
              </a:tr>
              <a:tr h="678395">
                <a:tc>
                  <a:txBody>
                    <a:bodyPr/>
                    <a:lstStyle/>
                    <a:p>
                      <a:pPr marL="171450" lvl="0" indent="-171450" algn="r" rtl="1"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ar-OM" sz="800" dirty="0">
                          <a:solidFill>
                            <a:srgbClr val="000000"/>
                          </a:solidFill>
                        </a:rPr>
                        <a:t>توظيف 20 مهندس انتاج.</a:t>
                      </a:r>
                    </a:p>
                    <a:p>
                      <a:pPr marL="171450" lvl="0" indent="-171450" algn="r" rtl="1"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ar-OM" sz="800" dirty="0">
                          <a:solidFill>
                            <a:srgbClr val="000000"/>
                          </a:solidFill>
                        </a:rPr>
                        <a:t>توظيف 120 فني كهرباء.</a:t>
                      </a:r>
                      <a:endParaRPr lang="en-GB" sz="800" dirty="0">
                        <a:solidFill>
                          <a:srgbClr val="000000"/>
                        </a:solidFill>
                      </a:endParaRPr>
                    </a:p>
                  </a:txBody>
                  <a:tcPr marL="68580" marR="68580" marT="34290" marB="34290"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ar-OM" sz="800" b="1" dirty="0">
                          <a:solidFill>
                            <a:srgbClr val="000000"/>
                          </a:solidFill>
                        </a:rPr>
                        <a:t>الموارد البشرية</a:t>
                      </a:r>
                      <a:endParaRPr lang="en-GB" sz="800" b="1" dirty="0">
                        <a:solidFill>
                          <a:srgbClr val="000000"/>
                        </a:solidFill>
                      </a:endParaRPr>
                    </a:p>
                    <a:p>
                      <a:pPr lvl="0"/>
                      <a:endParaRPr lang="en-GB" sz="800" b="1" dirty="0">
                        <a:solidFill>
                          <a:srgbClr val="000000"/>
                        </a:solidFill>
                      </a:endParaRPr>
                    </a:p>
                  </a:txBody>
                  <a:tcPr marL="68580" marR="68580" marT="34290" marB="34290"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817148"/>
                  </a:ext>
                </a:extLst>
              </a:tr>
              <a:tr h="862271">
                <a:tc>
                  <a:txBody>
                    <a:bodyPr/>
                    <a:lstStyle/>
                    <a:p>
                      <a:pPr marL="171450" lvl="0" indent="-171450" algn="r" rtl="1"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ar-OM" sz="800" dirty="0">
                          <a:solidFill>
                            <a:srgbClr val="000000"/>
                          </a:solidFill>
                        </a:rPr>
                        <a:t> ربط نظام المحاسبة مع أنظمة العقود والمشتريات.</a:t>
                      </a:r>
                    </a:p>
                    <a:p>
                      <a:pPr marL="171450" lvl="0" indent="-171450" algn="r" rtl="1"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ar-OM" sz="800" dirty="0">
                          <a:solidFill>
                            <a:srgbClr val="000000"/>
                          </a:solidFill>
                        </a:rPr>
                        <a:t>الحصول على قرض 20 ألف لشراء معدات.</a:t>
                      </a:r>
                      <a:endParaRPr lang="en-GB" sz="800" dirty="0">
                        <a:solidFill>
                          <a:srgbClr val="000000"/>
                        </a:solidFill>
                      </a:endParaRPr>
                    </a:p>
                  </a:txBody>
                  <a:tcPr marL="68580" marR="68580" marT="34290" marB="34290"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ar-OM" sz="800" b="1" dirty="0">
                          <a:solidFill>
                            <a:srgbClr val="000000"/>
                          </a:solidFill>
                        </a:rPr>
                        <a:t>المالية</a:t>
                      </a:r>
                      <a:endParaRPr lang="en-GB" sz="800" b="1" dirty="0">
                        <a:solidFill>
                          <a:srgbClr val="000000"/>
                        </a:solidFill>
                      </a:endParaRPr>
                    </a:p>
                  </a:txBody>
                  <a:tcPr marL="68580" marR="68580" marT="34290" marB="34290"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3416804"/>
                  </a:ext>
                </a:extLst>
              </a:tr>
              <a:tr h="678395">
                <a:tc>
                  <a:txBody>
                    <a:bodyPr/>
                    <a:lstStyle/>
                    <a:p>
                      <a:pPr marL="171450" lvl="0" indent="-171450" algn="r" rtl="1"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ar-OM" sz="800" dirty="0">
                          <a:solidFill>
                            <a:srgbClr val="000000"/>
                          </a:solidFill>
                        </a:rPr>
                        <a:t>إجراء حملات إعلانية.</a:t>
                      </a:r>
                    </a:p>
                    <a:p>
                      <a:pPr marL="171450" lvl="0" indent="-171450" algn="r" rtl="1"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ar-OM" sz="800" dirty="0">
                          <a:solidFill>
                            <a:srgbClr val="000000"/>
                          </a:solidFill>
                        </a:rPr>
                        <a:t> المشاركة في المعرض السنوي.</a:t>
                      </a:r>
                    </a:p>
                  </a:txBody>
                  <a:tcPr marL="68580" marR="68580" marT="34290" marB="34290"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ar-OM" sz="800" b="1">
                          <a:solidFill>
                            <a:srgbClr val="000000"/>
                          </a:solidFill>
                        </a:rPr>
                        <a:t>التسويق</a:t>
                      </a:r>
                      <a:endParaRPr lang="en-GB" sz="800" b="1">
                        <a:solidFill>
                          <a:srgbClr val="000000"/>
                        </a:solidFill>
                      </a:endParaRPr>
                    </a:p>
                  </a:txBody>
                  <a:tcPr marL="68580" marR="68580" marT="34290" marB="34290"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3316638"/>
                  </a:ext>
                </a:extLst>
              </a:tr>
              <a:tr h="678395">
                <a:tc>
                  <a:txBody>
                    <a:bodyPr/>
                    <a:lstStyle/>
                    <a:p>
                      <a:pPr marL="171450" lvl="0" indent="-171450" algn="r" rtl="1"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ar-OM" sz="800" dirty="0">
                          <a:solidFill>
                            <a:srgbClr val="000000"/>
                          </a:solidFill>
                        </a:rPr>
                        <a:t> شراء آلات معززة.</a:t>
                      </a:r>
                    </a:p>
                    <a:p>
                      <a:pPr marL="171450" lvl="0" indent="-171450" algn="r" rtl="1"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ar-OM" sz="800" dirty="0">
                          <a:solidFill>
                            <a:srgbClr val="000000"/>
                          </a:solidFill>
                        </a:rPr>
                        <a:t>تفعيل عقود توريد مع 5 شركات.</a:t>
                      </a:r>
                    </a:p>
                  </a:txBody>
                  <a:tcPr marL="68580" marR="68580" marT="34290" marB="34290"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ar-OM" sz="800" b="1" dirty="0">
                          <a:solidFill>
                            <a:srgbClr val="000000"/>
                          </a:solidFill>
                        </a:rPr>
                        <a:t>العمليات</a:t>
                      </a:r>
                      <a:endParaRPr lang="en-GB" sz="800" b="1" dirty="0">
                        <a:solidFill>
                          <a:srgbClr val="000000"/>
                        </a:solidFill>
                      </a:endParaRPr>
                    </a:p>
                  </a:txBody>
                  <a:tcPr marL="68580" marR="68580" marT="34290" marB="34290"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0161240"/>
                  </a:ext>
                </a:extLst>
              </a:tr>
              <a:tr h="379144">
                <a:tc>
                  <a:txBody>
                    <a:bodyPr/>
                    <a:lstStyle/>
                    <a:p>
                      <a:pPr marL="0" lvl="0" indent="0" algn="r" rtl="1"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ar-OM" sz="800" dirty="0">
                          <a:solidFill>
                            <a:srgbClr val="000000"/>
                          </a:solidFill>
                        </a:rPr>
                        <a:t>50 ألف</a:t>
                      </a:r>
                    </a:p>
                  </a:txBody>
                  <a:tcPr marL="68580" marR="68580" marT="34290" marB="34290"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ar-OM" sz="800" b="1" dirty="0">
                          <a:solidFill>
                            <a:srgbClr val="000000"/>
                          </a:solidFill>
                        </a:rPr>
                        <a:t>الموازنة المالية</a:t>
                      </a:r>
                      <a:endParaRPr lang="en-GB" sz="800" b="1" dirty="0">
                        <a:solidFill>
                          <a:srgbClr val="000000"/>
                        </a:solidFill>
                      </a:endParaRPr>
                    </a:p>
                  </a:txBody>
                  <a:tcPr marL="68580" marR="68580" marT="34290" marB="34290"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2437953"/>
                  </a:ext>
                </a:extLst>
              </a:tr>
            </a:tbl>
          </a:graphicData>
        </a:graphic>
      </p:graphicFrame>
      <p:sp>
        <p:nvSpPr>
          <p:cNvPr id="36" name="Rounded Rectangle 62">
            <a:extLst>
              <a:ext uri="{FF2B5EF4-FFF2-40B4-BE49-F238E27FC236}">
                <a16:creationId xmlns:a16="http://schemas.microsoft.com/office/drawing/2014/main" id="{806B7706-0C7A-4B94-9DAC-55F8B27B9038}"/>
              </a:ext>
            </a:extLst>
          </p:cNvPr>
          <p:cNvSpPr/>
          <p:nvPr/>
        </p:nvSpPr>
        <p:spPr>
          <a:xfrm>
            <a:off x="2934522" y="2000832"/>
            <a:ext cx="1453642" cy="382970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gradFill>
            <a:gsLst>
              <a:gs pos="0">
                <a:srgbClr val="F18C55"/>
              </a:gs>
              <a:gs pos="100000">
                <a:srgbClr val="F67B28"/>
              </a:gs>
            </a:gsLst>
            <a:lin ang="5400000"/>
          </a:gradFill>
          <a:ln w="6345" cap="flat">
            <a:solidFill>
              <a:srgbClr val="ED7D31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ar-OM" sz="900" b="1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النتائج الرئيسية (2023) </a:t>
            </a:r>
          </a:p>
          <a:p>
            <a:pPr algn="ctr" defTabSz="685800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ar-OM" sz="900" b="1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(مؤشرات الأداء )</a:t>
            </a:r>
            <a:endParaRPr lang="en-US" sz="900" b="1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</p:txBody>
      </p:sp>
      <p:sp>
        <p:nvSpPr>
          <p:cNvPr id="37" name="Rounded Rectangle 62">
            <a:extLst>
              <a:ext uri="{FF2B5EF4-FFF2-40B4-BE49-F238E27FC236}">
                <a16:creationId xmlns:a16="http://schemas.microsoft.com/office/drawing/2014/main" id="{F17E2563-E19E-4FDF-B39C-CC5E4EC721BD}"/>
              </a:ext>
            </a:extLst>
          </p:cNvPr>
          <p:cNvSpPr/>
          <p:nvPr/>
        </p:nvSpPr>
        <p:spPr>
          <a:xfrm>
            <a:off x="30843" y="2030152"/>
            <a:ext cx="1182753" cy="347770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gradFill>
            <a:gsLst>
              <a:gs pos="0">
                <a:srgbClr val="F18C55"/>
              </a:gs>
              <a:gs pos="100000">
                <a:srgbClr val="F67B28"/>
              </a:gs>
            </a:gsLst>
            <a:lin ang="5400000"/>
          </a:gradFill>
          <a:ln w="6345" cap="flat">
            <a:solidFill>
              <a:srgbClr val="ED7D31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ar-OM" sz="900" b="1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النتائج الرئيسية (2024) </a:t>
            </a:r>
          </a:p>
          <a:p>
            <a:pPr algn="ctr" defTabSz="685800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ar-OM" sz="900" b="1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(مؤشرات الأداء )</a:t>
            </a:r>
            <a:endParaRPr lang="en-US" sz="900" b="1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60000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5">
            <a:extLst>
              <a:ext uri="{FF2B5EF4-FFF2-40B4-BE49-F238E27FC236}">
                <a16:creationId xmlns:a16="http://schemas.microsoft.com/office/drawing/2014/main" id="{C0CC83A7-DD59-4E05-B8BB-FDAB03325C89}"/>
              </a:ext>
            </a:extLst>
          </p:cNvPr>
          <p:cNvSpPr/>
          <p:nvPr/>
        </p:nvSpPr>
        <p:spPr>
          <a:xfrm>
            <a:off x="34448" y="1494886"/>
            <a:ext cx="9075102" cy="4453112"/>
          </a:xfrm>
          <a:prstGeom prst="rect">
            <a:avLst/>
          </a:prstGeom>
          <a:noFill/>
          <a:ln w="12701" cap="flat">
            <a:solidFill>
              <a:srgbClr val="000000"/>
            </a:solidFill>
            <a:custDash>
              <a:ds d="100000" sp="100000"/>
            </a:custDash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 rtl="1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35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" name="Pentagon 86">
            <a:extLst>
              <a:ext uri="{FF2B5EF4-FFF2-40B4-BE49-F238E27FC236}">
                <a16:creationId xmlns:a16="http://schemas.microsoft.com/office/drawing/2014/main" id="{C412C90A-9E08-4CA4-A79A-A0A311D7C921}"/>
              </a:ext>
            </a:extLst>
          </p:cNvPr>
          <p:cNvSpPr/>
          <p:nvPr/>
        </p:nvSpPr>
        <p:spPr>
          <a:xfrm rot="10799991">
            <a:off x="94697" y="1552136"/>
            <a:ext cx="7525301" cy="38721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val 50000"/>
              <a:gd name="f8" fmla="+- 0 0 -360"/>
              <a:gd name="f9" fmla="+- 0 0 -180"/>
              <a:gd name="f10" fmla="abs f3"/>
              <a:gd name="f11" fmla="abs f4"/>
              <a:gd name="f12" fmla="abs f5"/>
              <a:gd name="f13" fmla="*/ f8 f0 1"/>
              <a:gd name="f14" fmla="*/ f9 f0 1"/>
              <a:gd name="f15" fmla="?: f10 f3 1"/>
              <a:gd name="f16" fmla="?: f11 f4 1"/>
              <a:gd name="f17" fmla="?: f12 f5 1"/>
              <a:gd name="f18" fmla="*/ f13 1 f2"/>
              <a:gd name="f19" fmla="*/ f14 1 f2"/>
              <a:gd name="f20" fmla="*/ f15 1 21600"/>
              <a:gd name="f21" fmla="*/ f16 1 21600"/>
              <a:gd name="f22" fmla="*/ 21600 f15 1"/>
              <a:gd name="f23" fmla="*/ 21600 f16 1"/>
              <a:gd name="f24" fmla="+- f18 0 f1"/>
              <a:gd name="f25" fmla="+- f19 0 f1"/>
              <a:gd name="f26" fmla="min f21 f20"/>
              <a:gd name="f27" fmla="*/ f22 1 f17"/>
              <a:gd name="f28" fmla="*/ f23 1 f17"/>
              <a:gd name="f29" fmla="val f27"/>
              <a:gd name="f30" fmla="val f28"/>
              <a:gd name="f31" fmla="*/ f6 f26 1"/>
              <a:gd name="f32" fmla="+- f30 0 f6"/>
              <a:gd name="f33" fmla="+- f29 0 f6"/>
              <a:gd name="f34" fmla="*/ f30 f26 1"/>
              <a:gd name="f35" fmla="*/ f29 f26 1"/>
              <a:gd name="f36" fmla="*/ f32 1 2"/>
              <a:gd name="f37" fmla="min f33 f32"/>
              <a:gd name="f38" fmla="+- f6 f36 0"/>
              <a:gd name="f39" fmla="*/ f37 f7 1"/>
              <a:gd name="f40" fmla="*/ f39 1 100000"/>
              <a:gd name="f41" fmla="*/ f38 f26 1"/>
              <a:gd name="f42" fmla="+- f29 0 f40"/>
              <a:gd name="f43" fmla="+- f42 f29 0"/>
              <a:gd name="f44" fmla="*/ f42 1 2"/>
              <a:gd name="f45" fmla="*/ f42 f26 1"/>
              <a:gd name="f46" fmla="*/ f43 1 2"/>
              <a:gd name="f47" fmla="*/ f44 f26 1"/>
              <a:gd name="f48" fmla="*/ f46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47" y="f31"/>
              </a:cxn>
              <a:cxn ang="f25">
                <a:pos x="f47" y="f34"/>
              </a:cxn>
            </a:cxnLst>
            <a:rect l="f31" t="f31" r="f48" b="f34"/>
            <a:pathLst>
              <a:path>
                <a:moveTo>
                  <a:pt x="f31" y="f31"/>
                </a:moveTo>
                <a:lnTo>
                  <a:pt x="f45" y="f31"/>
                </a:lnTo>
                <a:lnTo>
                  <a:pt x="f35" y="f41"/>
                </a:lnTo>
                <a:lnTo>
                  <a:pt x="f45" y="f34"/>
                </a:lnTo>
                <a:lnTo>
                  <a:pt x="f31" y="f34"/>
                </a:lnTo>
                <a:close/>
              </a:path>
            </a:pathLst>
          </a:custGeom>
          <a:solidFill>
            <a:srgbClr val="FFFFFF"/>
          </a:solidFill>
          <a:ln w="12701" cap="flat">
            <a:solidFill>
              <a:srgbClr val="B66D31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35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TextBox 30">
            <a:extLst>
              <a:ext uri="{FF2B5EF4-FFF2-40B4-BE49-F238E27FC236}">
                <a16:creationId xmlns:a16="http://schemas.microsoft.com/office/drawing/2014/main" id="{ADDD72BF-467A-4294-BAB2-6D87C2858356}"/>
              </a:ext>
            </a:extLst>
          </p:cNvPr>
          <p:cNvSpPr txBox="1"/>
          <p:nvPr/>
        </p:nvSpPr>
        <p:spPr>
          <a:xfrm>
            <a:off x="2153762" y="1622438"/>
            <a:ext cx="4049868" cy="25391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 rtl="1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ar-OM" sz="1200" b="1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               خطة النمو</a:t>
            </a:r>
            <a:r>
              <a:rPr lang="ar-SA" sz="1200" b="1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( </a:t>
            </a:r>
            <a:r>
              <a:rPr lang="ar-OM" sz="1200" b="1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2022</a:t>
            </a:r>
            <a:r>
              <a:rPr lang="ar-SA" sz="1200" b="1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 – </a:t>
            </a:r>
            <a:r>
              <a:rPr lang="ar-OM" sz="1200" b="1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2024</a:t>
            </a:r>
            <a:r>
              <a:rPr lang="ar-SA" sz="1200" b="1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 )</a:t>
            </a:r>
          </a:p>
        </p:txBody>
      </p:sp>
      <p:sp>
        <p:nvSpPr>
          <p:cNvPr id="10" name="TextBox 55">
            <a:extLst>
              <a:ext uri="{FF2B5EF4-FFF2-40B4-BE49-F238E27FC236}">
                <a16:creationId xmlns:a16="http://schemas.microsoft.com/office/drawing/2014/main" id="{558B9DC0-F051-40F9-B04D-4C5BC8FFB6F9}"/>
              </a:ext>
            </a:extLst>
          </p:cNvPr>
          <p:cNvSpPr txBox="1"/>
          <p:nvPr/>
        </p:nvSpPr>
        <p:spPr>
          <a:xfrm>
            <a:off x="7857660" y="1985507"/>
            <a:ext cx="1169039" cy="230832"/>
          </a:xfrm>
          <a:prstGeom prst="rect">
            <a:avLst/>
          </a:prstGeom>
          <a:solidFill>
            <a:srgbClr val="E2F0D9"/>
          </a:solidFill>
          <a:ln w="12701" cap="flat">
            <a:solidFill>
              <a:srgbClr val="AE5A21"/>
            </a:solidFill>
            <a:prstDash val="solid"/>
            <a:miter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 rtl="1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ar-OM" sz="1050" b="1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الأهداف</a:t>
            </a:r>
            <a:endParaRPr lang="en-US" sz="1050" b="1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</p:txBody>
      </p:sp>
      <p:sp>
        <p:nvSpPr>
          <p:cNvPr id="11" name="Rounded Rectangle 34">
            <a:extLst>
              <a:ext uri="{FF2B5EF4-FFF2-40B4-BE49-F238E27FC236}">
                <a16:creationId xmlns:a16="http://schemas.microsoft.com/office/drawing/2014/main" id="{6440B9D0-8A77-448D-9160-80730FB12259}"/>
              </a:ext>
            </a:extLst>
          </p:cNvPr>
          <p:cNvSpPr/>
          <p:nvPr/>
        </p:nvSpPr>
        <p:spPr>
          <a:xfrm>
            <a:off x="7848600" y="3251428"/>
            <a:ext cx="1208623" cy="857556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2372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8E191C">
              <a:alpha val="16863"/>
            </a:srgbClr>
          </a:solidFill>
          <a:ln w="12701" cap="flat">
            <a:solidFill>
              <a:srgbClr val="212A2C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marL="128588" indent="-128588" algn="ctr" defTabSz="685800" rtl="1" hangingPunct="0">
              <a:buSzPts val="1398"/>
              <a:buBlip>
                <a:blip r:embed="rId2"/>
              </a:buBlip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05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</p:txBody>
      </p:sp>
      <p:sp>
        <p:nvSpPr>
          <p:cNvPr id="12" name="Rounded Rectangle 35">
            <a:extLst>
              <a:ext uri="{FF2B5EF4-FFF2-40B4-BE49-F238E27FC236}">
                <a16:creationId xmlns:a16="http://schemas.microsoft.com/office/drawing/2014/main" id="{37160163-99F0-4DF9-9FCB-B376C23D8A10}"/>
              </a:ext>
            </a:extLst>
          </p:cNvPr>
          <p:cNvSpPr/>
          <p:nvPr/>
        </p:nvSpPr>
        <p:spPr>
          <a:xfrm>
            <a:off x="7861521" y="2270896"/>
            <a:ext cx="1182782" cy="830401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2219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gradFill>
            <a:gsLst>
              <a:gs pos="0">
                <a:srgbClr val="FFDD9C"/>
              </a:gs>
              <a:gs pos="100000">
                <a:srgbClr val="FFD78E"/>
              </a:gs>
            </a:gsLst>
            <a:lin ang="5400000"/>
          </a:gradFill>
          <a:ln w="6345" cap="flat">
            <a:solidFill>
              <a:srgbClr val="8E191C"/>
            </a:solidFill>
            <a:prstDash val="solid"/>
            <a:miter/>
          </a:ln>
        </p:spPr>
        <p:txBody>
          <a:bodyPr vert="horz" wrap="square" lIns="68580" tIns="34290" rIns="68580" bIns="34290" anchor="ctr" anchorCtr="0" compatLnSpc="1">
            <a:noAutofit/>
          </a:bodyPr>
          <a:lstStyle/>
          <a:p>
            <a:pPr marL="128588" indent="-128588" algn="r" defTabSz="685800" rtl="1" hangingPunct="0">
              <a:buSzPts val="998"/>
              <a:buBlip>
                <a:blip r:embed="rId2"/>
              </a:buBlip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750">
              <a:solidFill>
                <a:srgbClr val="000000"/>
              </a:solidFill>
              <a:latin typeface="Calibri" pitchFamily="34"/>
              <a:cs typeface="Calibri" pitchFamily="34"/>
            </a:endParaRPr>
          </a:p>
        </p:txBody>
      </p:sp>
      <p:sp>
        <p:nvSpPr>
          <p:cNvPr id="15" name="Rounded Rectangle 34">
            <a:extLst>
              <a:ext uri="{FF2B5EF4-FFF2-40B4-BE49-F238E27FC236}">
                <a16:creationId xmlns:a16="http://schemas.microsoft.com/office/drawing/2014/main" id="{36B08228-FEB4-4C0D-8BC5-60D9B2120CDB}"/>
              </a:ext>
            </a:extLst>
          </p:cNvPr>
          <p:cNvSpPr/>
          <p:nvPr/>
        </p:nvSpPr>
        <p:spPr>
          <a:xfrm>
            <a:off x="7864186" y="4237322"/>
            <a:ext cx="1219198" cy="802921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2372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F8CBAD"/>
          </a:solidFill>
          <a:ln w="12701" cap="flat">
            <a:solidFill>
              <a:srgbClr val="0B4903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05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1E3E9DF1-AC0F-4C7C-B29F-088C290EE1EB}"/>
              </a:ext>
            </a:extLst>
          </p:cNvPr>
          <p:cNvSpPr/>
          <p:nvPr/>
        </p:nvSpPr>
        <p:spPr>
          <a:xfrm rot="16200004">
            <a:off x="4385724" y="1812281"/>
            <a:ext cx="467249" cy="9049302"/>
          </a:xfrm>
          <a:prstGeom prst="rect">
            <a:avLst/>
          </a:prstGeom>
          <a:solidFill>
            <a:srgbClr val="C5E0B4"/>
          </a:solidFill>
          <a:ln w="12701" cap="flat">
            <a:solidFill>
              <a:srgbClr val="ED7D31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200" b="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Isosceles Triangle 4">
            <a:extLst>
              <a:ext uri="{FF2B5EF4-FFF2-40B4-BE49-F238E27FC236}">
                <a16:creationId xmlns:a16="http://schemas.microsoft.com/office/drawing/2014/main" id="{09BE4D00-B0E5-4960-B4B7-41DF80245737}"/>
              </a:ext>
            </a:extLst>
          </p:cNvPr>
          <p:cNvSpPr/>
          <p:nvPr/>
        </p:nvSpPr>
        <p:spPr>
          <a:xfrm>
            <a:off x="33694" y="528072"/>
            <a:ext cx="9075863" cy="971553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val 50000"/>
              <a:gd name="f8" fmla="+- 0 0 -360"/>
              <a:gd name="f9" fmla="+- 0 0 -270"/>
              <a:gd name="f10" fmla="+- 0 0 -180"/>
              <a:gd name="f11" fmla="+- 0 0 -90"/>
              <a:gd name="f12" fmla="abs f3"/>
              <a:gd name="f13" fmla="abs f4"/>
              <a:gd name="f14" fmla="abs f5"/>
              <a:gd name="f15" fmla="*/ f8 f0 1"/>
              <a:gd name="f16" fmla="*/ f9 f0 1"/>
              <a:gd name="f17" fmla="*/ f10 f0 1"/>
              <a:gd name="f18" fmla="*/ f11 f0 1"/>
              <a:gd name="f19" fmla="?: f12 f3 1"/>
              <a:gd name="f20" fmla="?: f13 f4 1"/>
              <a:gd name="f21" fmla="?: f14 f5 1"/>
              <a:gd name="f22" fmla="*/ f15 1 f2"/>
              <a:gd name="f23" fmla="*/ f16 1 f2"/>
              <a:gd name="f24" fmla="*/ f17 1 f2"/>
              <a:gd name="f25" fmla="*/ f18 1 f2"/>
              <a:gd name="f26" fmla="*/ f19 1 21600"/>
              <a:gd name="f27" fmla="*/ f20 1 21600"/>
              <a:gd name="f28" fmla="*/ 21600 f19 1"/>
              <a:gd name="f29" fmla="*/ 21600 f20 1"/>
              <a:gd name="f30" fmla="+- f22 0 f1"/>
              <a:gd name="f31" fmla="+- f23 0 f1"/>
              <a:gd name="f32" fmla="+- f24 0 f1"/>
              <a:gd name="f33" fmla="+- f25 0 f1"/>
              <a:gd name="f34" fmla="min f27 f26"/>
              <a:gd name="f35" fmla="*/ f28 1 f21"/>
              <a:gd name="f36" fmla="*/ f29 1 f21"/>
              <a:gd name="f37" fmla="val f35"/>
              <a:gd name="f38" fmla="val f36"/>
              <a:gd name="f39" fmla="*/ f6 f34 1"/>
              <a:gd name="f40" fmla="+- f38 0 f6"/>
              <a:gd name="f41" fmla="+- f37 0 f6"/>
              <a:gd name="f42" fmla="*/ f38 f34 1"/>
              <a:gd name="f43" fmla="*/ f37 f34 1"/>
              <a:gd name="f44" fmla="*/ f40 1 2"/>
              <a:gd name="f45" fmla="*/ f41 1 2"/>
              <a:gd name="f46" fmla="*/ f41 f7 1"/>
              <a:gd name="f47" fmla="+- f6 f44 0"/>
              <a:gd name="f48" fmla="*/ f46 1 200000"/>
              <a:gd name="f49" fmla="*/ f46 1 100000"/>
              <a:gd name="f50" fmla="+- f48 f45 0"/>
              <a:gd name="f51" fmla="*/ f48 f34 1"/>
              <a:gd name="f52" fmla="*/ f47 f34 1"/>
              <a:gd name="f53" fmla="*/ f49 f34 1"/>
              <a:gd name="f54" fmla="*/ f50 f3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53" y="f39"/>
              </a:cxn>
              <a:cxn ang="f31">
                <a:pos x="f51" y="f52"/>
              </a:cxn>
              <a:cxn ang="f32">
                <a:pos x="f39" y="f42"/>
              </a:cxn>
              <a:cxn ang="f32">
                <a:pos x="f53" y="f42"/>
              </a:cxn>
              <a:cxn ang="f32">
                <a:pos x="f43" y="f42"/>
              </a:cxn>
              <a:cxn ang="f33">
                <a:pos x="f54" y="f52"/>
              </a:cxn>
            </a:cxnLst>
            <a:rect l="f51" t="f52" r="f54" b="f42"/>
            <a:pathLst>
              <a:path>
                <a:moveTo>
                  <a:pt x="f39" y="f42"/>
                </a:moveTo>
                <a:lnTo>
                  <a:pt x="f53" y="f39"/>
                </a:lnTo>
                <a:lnTo>
                  <a:pt x="f43" y="f42"/>
                </a:lnTo>
                <a:close/>
              </a:path>
            </a:pathLst>
          </a:custGeom>
          <a:solidFill>
            <a:srgbClr val="C5E0B4"/>
          </a:solidFill>
          <a:ln w="12701" cap="flat">
            <a:solidFill>
              <a:srgbClr val="ED7D31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9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TextBox 51">
            <a:extLst>
              <a:ext uri="{FF2B5EF4-FFF2-40B4-BE49-F238E27FC236}">
                <a16:creationId xmlns:a16="http://schemas.microsoft.com/office/drawing/2014/main" id="{A1E6D822-F05F-44F3-967A-3EFCF03A0C78}"/>
              </a:ext>
            </a:extLst>
          </p:cNvPr>
          <p:cNvSpPr txBox="1"/>
          <p:nvPr/>
        </p:nvSpPr>
        <p:spPr>
          <a:xfrm>
            <a:off x="4319155" y="582046"/>
            <a:ext cx="545540" cy="230832"/>
          </a:xfrm>
          <a:prstGeom prst="rect">
            <a:avLst/>
          </a:prstGeom>
          <a:solidFill>
            <a:srgbClr val="385723"/>
          </a:solidFill>
          <a:ln w="12701" cap="flat">
            <a:solidFill>
              <a:srgbClr val="AE5A21"/>
            </a:solidFill>
            <a:prstDash val="solid"/>
            <a:miter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ar-OM" sz="1050" b="1" dirty="0">
                <a:solidFill>
                  <a:srgbClr val="FFFFFF"/>
                </a:solidFill>
                <a:latin typeface="Calibri" pitchFamily="34"/>
                <a:cs typeface="Calibri" pitchFamily="34"/>
              </a:rPr>
              <a:t>الرؤية</a:t>
            </a:r>
          </a:p>
        </p:txBody>
      </p:sp>
      <p:cxnSp>
        <p:nvCxnSpPr>
          <p:cNvPr id="20" name="Straight Connector 68">
            <a:extLst>
              <a:ext uri="{FF2B5EF4-FFF2-40B4-BE49-F238E27FC236}">
                <a16:creationId xmlns:a16="http://schemas.microsoft.com/office/drawing/2014/main" id="{C5D63C95-0BBC-4DBC-AEB7-47BF3D984268}"/>
              </a:ext>
            </a:extLst>
          </p:cNvPr>
          <p:cNvCxnSpPr>
            <a:cxnSpLocks/>
          </p:cNvCxnSpPr>
          <p:nvPr/>
        </p:nvCxnSpPr>
        <p:spPr>
          <a:xfrm>
            <a:off x="7772400" y="1501263"/>
            <a:ext cx="0" cy="4446735"/>
          </a:xfrm>
          <a:prstGeom prst="straightConnector1">
            <a:avLst/>
          </a:prstGeom>
          <a:noFill/>
          <a:ln w="12701" cap="flat">
            <a:solidFill>
              <a:srgbClr val="ED7D31"/>
            </a:solidFill>
            <a:prstDash val="solid"/>
            <a:miter/>
          </a:ln>
        </p:spPr>
      </p:cxnSp>
      <p:sp>
        <p:nvSpPr>
          <p:cNvPr id="21" name="Rounded Rectangle 62">
            <a:extLst>
              <a:ext uri="{FF2B5EF4-FFF2-40B4-BE49-F238E27FC236}">
                <a16:creationId xmlns:a16="http://schemas.microsoft.com/office/drawing/2014/main" id="{70DC8F59-8415-445C-87D4-4E787B286BD7}"/>
              </a:ext>
            </a:extLst>
          </p:cNvPr>
          <p:cNvSpPr/>
          <p:nvPr/>
        </p:nvSpPr>
        <p:spPr>
          <a:xfrm>
            <a:off x="39852" y="1988175"/>
            <a:ext cx="1255548" cy="203717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gradFill>
            <a:gsLst>
              <a:gs pos="0">
                <a:srgbClr val="F18C55"/>
              </a:gs>
              <a:gs pos="100000">
                <a:srgbClr val="F67B28"/>
              </a:gs>
            </a:gsLst>
            <a:lin ang="5400000"/>
          </a:gradFill>
          <a:ln w="6345" cap="flat">
            <a:solidFill>
              <a:srgbClr val="ED7D31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ar-OM" sz="900" b="1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النتائج الرئيسية (2024) </a:t>
            </a:r>
            <a:endParaRPr lang="en-US" sz="900" b="1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</p:txBody>
      </p:sp>
      <p:sp>
        <p:nvSpPr>
          <p:cNvPr id="23" name="Rounded Rectangle 62">
            <a:extLst>
              <a:ext uri="{FF2B5EF4-FFF2-40B4-BE49-F238E27FC236}">
                <a16:creationId xmlns:a16="http://schemas.microsoft.com/office/drawing/2014/main" id="{B37B68CE-635F-47CA-A4FA-38F0D1C88DCA}"/>
              </a:ext>
            </a:extLst>
          </p:cNvPr>
          <p:cNvSpPr/>
          <p:nvPr/>
        </p:nvSpPr>
        <p:spPr>
          <a:xfrm>
            <a:off x="6183955" y="1982744"/>
            <a:ext cx="1453642" cy="227850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gradFill>
            <a:gsLst>
              <a:gs pos="0">
                <a:srgbClr val="F18C55"/>
              </a:gs>
              <a:gs pos="100000">
                <a:srgbClr val="F67B28"/>
              </a:gs>
            </a:gsLst>
            <a:lin ang="5400000"/>
          </a:gradFill>
          <a:ln w="6345" cap="flat">
            <a:solidFill>
              <a:srgbClr val="ED7D31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ar-OM" sz="900" b="1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النتائج الرئيسية (2022) </a:t>
            </a:r>
            <a:endParaRPr lang="en-US" sz="900" b="1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</p:txBody>
      </p:sp>
      <p:sp>
        <p:nvSpPr>
          <p:cNvPr id="24" name="Rounded Rectangle 77">
            <a:extLst>
              <a:ext uri="{FF2B5EF4-FFF2-40B4-BE49-F238E27FC236}">
                <a16:creationId xmlns:a16="http://schemas.microsoft.com/office/drawing/2014/main" id="{476A4DBE-1D28-46BB-B7E1-E9930E8F6F8C}"/>
              </a:ext>
            </a:extLst>
          </p:cNvPr>
          <p:cNvSpPr/>
          <p:nvPr/>
        </p:nvSpPr>
        <p:spPr>
          <a:xfrm>
            <a:off x="6196230" y="2282411"/>
            <a:ext cx="1529382" cy="852418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1813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gradFill>
            <a:gsLst>
              <a:gs pos="0">
                <a:srgbClr val="FFDD9C"/>
              </a:gs>
              <a:gs pos="100000">
                <a:srgbClr val="FFD78E"/>
              </a:gs>
            </a:gsLst>
            <a:lin ang="5400000"/>
          </a:gradFill>
          <a:ln w="6345" cap="flat">
            <a:solidFill>
              <a:srgbClr val="8E191C"/>
            </a:solidFill>
            <a:prstDash val="solid"/>
            <a:miter/>
          </a:ln>
        </p:spPr>
        <p:txBody>
          <a:bodyPr vert="horz" wrap="square" lIns="68580" tIns="34290" rIns="68580" bIns="34290" anchor="ctr" anchorCtr="0" compatLnSpc="1">
            <a:noAutofit/>
          </a:bodyPr>
          <a:lstStyle/>
          <a:p>
            <a:pPr marL="171450" indent="-171450" algn="r" defTabSz="685800" rtl="1" hangingPunct="0"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ar-OM" sz="75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  <a:p>
            <a:pPr marL="128588" indent="-128588" algn="r" defTabSz="685800" rtl="1" hangingPunct="0">
              <a:buSzPts val="999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75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  <a:p>
            <a:pPr marL="128588" indent="-128588" algn="r" defTabSz="685800" rtl="1" hangingPunct="0">
              <a:buSzPts val="999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75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  </a:t>
            </a:r>
          </a:p>
          <a:p>
            <a:pPr algn="r" defTabSz="685800" rtl="1" hangingPunct="0">
              <a:buSzPts val="999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75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  </a:t>
            </a:r>
          </a:p>
          <a:p>
            <a:pPr marL="128588" indent="-128588" algn="r" defTabSz="685800" rtl="1" hangingPunct="0">
              <a:buSzPts val="999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75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 </a:t>
            </a:r>
          </a:p>
          <a:p>
            <a:pPr algn="r" defTabSz="685800" rtl="1" hangingPunct="0">
              <a:buSzPts val="999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75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 </a:t>
            </a:r>
          </a:p>
          <a:p>
            <a:pPr marL="128588" indent="-128588" algn="r" defTabSz="685800" rtl="1" hangingPunct="0">
              <a:buSzPts val="999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75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  </a:t>
            </a:r>
            <a:endParaRPr lang="ar-OM" sz="75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  <a:p>
            <a:pPr marL="171450" indent="-171450" algn="r" defTabSz="685800" rtl="1" hangingPunct="0">
              <a:buSzPts val="998"/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ar-OM" sz="75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  <a:p>
            <a:pPr marL="171450" indent="-171450" algn="r" defTabSz="685800" rtl="1" hangingPunct="0">
              <a:buSzPts val="998"/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ar-OM" sz="75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</p:txBody>
      </p:sp>
      <p:sp>
        <p:nvSpPr>
          <p:cNvPr id="25" name="Rounded Rectangle 81">
            <a:extLst>
              <a:ext uri="{FF2B5EF4-FFF2-40B4-BE49-F238E27FC236}">
                <a16:creationId xmlns:a16="http://schemas.microsoft.com/office/drawing/2014/main" id="{6F5763B4-37AC-4239-A95D-DEF99E2D7C3A}"/>
              </a:ext>
            </a:extLst>
          </p:cNvPr>
          <p:cNvSpPr/>
          <p:nvPr/>
        </p:nvSpPr>
        <p:spPr>
          <a:xfrm>
            <a:off x="6205547" y="3268128"/>
            <a:ext cx="1541651" cy="817844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2372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6345" cap="flat">
            <a:solidFill>
              <a:srgbClr val="8E191C"/>
            </a:solidFill>
            <a:prstDash val="solid"/>
            <a:miter/>
          </a:ln>
        </p:spPr>
        <p:txBody>
          <a:bodyPr vert="horz" wrap="square" lIns="68580" tIns="34290" rIns="68580" bIns="34290" anchor="ctr" anchorCtr="0" compatLnSpc="1">
            <a:noAutofit/>
          </a:bodyPr>
          <a:lstStyle/>
          <a:p>
            <a:pPr marL="171450" indent="-171450" algn="r" defTabSz="685800" rtl="1" hangingPunct="0">
              <a:buFont typeface="Arial" panose="020B0604020202020204" pitchFamily="34" charset="0"/>
              <a:buChar char="•"/>
            </a:pPr>
            <a:endParaRPr lang="ar-OM" sz="1200" kern="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  <a:p>
            <a:pPr marL="171450" indent="-171450" algn="r" defTabSz="685800" rtl="1" hangingPunct="0">
              <a:buFont typeface="Arial" panose="020B0604020202020204" pitchFamily="34" charset="0"/>
              <a:buChar char="•"/>
            </a:pPr>
            <a:endParaRPr lang="en-US" sz="1200" kern="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  <a:p>
            <a:pPr algn="r" defTabSz="685800" rtl="1" hangingPunct="0"/>
            <a:endParaRPr lang="en-US" sz="1200" kern="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  <a:p>
            <a:pPr marL="171450" indent="-171450" algn="r" defTabSz="685800" rtl="1" hangingPunct="0">
              <a:buFont typeface="Arial" panose="020B0604020202020204" pitchFamily="34" charset="0"/>
              <a:buChar char="•"/>
            </a:pPr>
            <a:r>
              <a:rPr lang="en-US" sz="1200" kern="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  </a:t>
            </a:r>
          </a:p>
          <a:p>
            <a:pPr marL="171450" indent="-171450" algn="r" defTabSz="685800" rtl="1" hangingPunct="0">
              <a:buFont typeface="Arial" panose="020B0604020202020204" pitchFamily="34" charset="0"/>
              <a:buChar char="•"/>
            </a:pPr>
            <a:r>
              <a:rPr lang="en-US" sz="1200" kern="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 </a:t>
            </a:r>
          </a:p>
          <a:p>
            <a:pPr marL="171450" indent="-171450" algn="r" defTabSz="685800" rtl="1" hangingPunct="0">
              <a:buFont typeface="Arial" panose="020B0604020202020204" pitchFamily="34" charset="0"/>
              <a:buChar char="•"/>
            </a:pPr>
            <a:r>
              <a:rPr lang="en-US" sz="1200" kern="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  </a:t>
            </a:r>
            <a:endParaRPr lang="ar-OM" sz="1200" kern="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  <a:p>
            <a:pPr marL="171450" indent="-171450" algn="r" defTabSz="685800" rtl="1" hangingPunct="0">
              <a:buFont typeface="Arial" panose="020B0604020202020204" pitchFamily="34" charset="0"/>
              <a:buChar char="•"/>
            </a:pPr>
            <a:endParaRPr lang="ar-OM" sz="1200" kern="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  <a:p>
            <a:pPr marL="171450" indent="-171450" algn="r" defTabSz="685800" rtl="1" hangingPunct="0">
              <a:buFont typeface="Arial" panose="020B0604020202020204" pitchFamily="34" charset="0"/>
              <a:buChar char="•"/>
            </a:pPr>
            <a:endParaRPr lang="ar-OM" sz="1200" kern="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  <a:p>
            <a:pPr marL="171450" indent="-171450" algn="r" defTabSz="685800" rtl="1" hangingPunct="0">
              <a:buFont typeface="Arial" panose="020B0604020202020204" pitchFamily="34" charset="0"/>
              <a:buChar char="•"/>
            </a:pPr>
            <a:endParaRPr lang="ar-OM" sz="1200" kern="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</p:txBody>
      </p:sp>
      <p:sp>
        <p:nvSpPr>
          <p:cNvPr id="26" name="Rounded Rectangle 81">
            <a:extLst>
              <a:ext uri="{FF2B5EF4-FFF2-40B4-BE49-F238E27FC236}">
                <a16:creationId xmlns:a16="http://schemas.microsoft.com/office/drawing/2014/main" id="{091829A2-0533-461A-958A-8D89A4C35BAE}"/>
              </a:ext>
            </a:extLst>
          </p:cNvPr>
          <p:cNvSpPr/>
          <p:nvPr/>
        </p:nvSpPr>
        <p:spPr>
          <a:xfrm>
            <a:off x="6168592" y="4237322"/>
            <a:ext cx="1545978" cy="817844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2372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F8CBAD"/>
          </a:solidFill>
          <a:ln w="12701" cap="flat">
            <a:solidFill>
              <a:srgbClr val="212A2C"/>
            </a:solidFill>
            <a:prstDash val="solid"/>
            <a:miter/>
          </a:ln>
        </p:spPr>
        <p:txBody>
          <a:bodyPr vert="horz" wrap="square" lIns="68580" tIns="34290" rIns="68580" bIns="34290" anchor="ctr" anchorCtr="0" compatLnSpc="1">
            <a:noAutofit/>
          </a:bodyPr>
          <a:lstStyle/>
          <a:p>
            <a:pPr marL="171450" indent="-171450" algn="r" defTabSz="685800" rtl="1" hangingPunct="0"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ar-OM" sz="75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  <a:p>
            <a:pPr marL="128588" indent="-128588" algn="r" defTabSz="685800" rtl="1" hangingPunct="0">
              <a:buSzPts val="999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75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  <a:p>
            <a:pPr marL="128588" indent="-128588" algn="r" defTabSz="685800" rtl="1" hangingPunct="0">
              <a:buSzPts val="999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75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  </a:t>
            </a:r>
          </a:p>
          <a:p>
            <a:pPr algn="r" defTabSz="685800" rtl="1" hangingPunct="0">
              <a:buSzPts val="999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75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  </a:t>
            </a:r>
          </a:p>
          <a:p>
            <a:pPr marL="128588" indent="-128588" algn="r" defTabSz="685800" rtl="1" hangingPunct="0">
              <a:buSzPts val="999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75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 </a:t>
            </a:r>
          </a:p>
          <a:p>
            <a:pPr algn="r" defTabSz="685800" rtl="1" hangingPunct="0">
              <a:buSzPts val="999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75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 </a:t>
            </a:r>
          </a:p>
          <a:p>
            <a:pPr marL="128588" indent="-128588" algn="r" defTabSz="685800" rtl="1" hangingPunct="0">
              <a:buSzPts val="999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75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  </a:t>
            </a:r>
            <a:endParaRPr lang="ar-OM" sz="75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  <a:p>
            <a:pPr marL="171450" indent="-171450" algn="r" defTabSz="685800" rtl="1" hangingPunct="0">
              <a:buSzPts val="998"/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ar-OM" sz="75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  <a:p>
            <a:pPr marL="171450" indent="-171450" algn="r" defTabSz="685800" rtl="1" hangingPunct="0">
              <a:buSzPts val="998"/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ar-OM" sz="75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</p:txBody>
      </p:sp>
      <p:sp>
        <p:nvSpPr>
          <p:cNvPr id="27" name="Rounded Rectangle 62">
            <a:extLst>
              <a:ext uri="{FF2B5EF4-FFF2-40B4-BE49-F238E27FC236}">
                <a16:creationId xmlns:a16="http://schemas.microsoft.com/office/drawing/2014/main" id="{5452D402-7B63-40A9-84EC-E3CD5ABAFA3D}"/>
              </a:ext>
            </a:extLst>
          </p:cNvPr>
          <p:cNvSpPr/>
          <p:nvPr/>
        </p:nvSpPr>
        <p:spPr>
          <a:xfrm>
            <a:off x="2934720" y="1991536"/>
            <a:ext cx="1453642" cy="227850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gradFill>
            <a:gsLst>
              <a:gs pos="0">
                <a:srgbClr val="F18C55"/>
              </a:gs>
              <a:gs pos="100000">
                <a:srgbClr val="F67B28"/>
              </a:gs>
            </a:gsLst>
            <a:lin ang="5400000"/>
          </a:gradFill>
          <a:ln w="6345" cap="flat">
            <a:solidFill>
              <a:srgbClr val="ED7D31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ar-OM" sz="900" b="1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النتائج الرئيسية (2023) </a:t>
            </a:r>
            <a:endParaRPr lang="en-US" sz="900" b="1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</p:txBody>
      </p:sp>
      <p:sp>
        <p:nvSpPr>
          <p:cNvPr id="32" name="TextBox 38">
            <a:extLst>
              <a:ext uri="{FF2B5EF4-FFF2-40B4-BE49-F238E27FC236}">
                <a16:creationId xmlns:a16="http://schemas.microsoft.com/office/drawing/2014/main" id="{47D410AB-130D-4BCF-809C-15CEE4EB0ADF}"/>
              </a:ext>
            </a:extLst>
          </p:cNvPr>
          <p:cNvSpPr txBox="1"/>
          <p:nvPr/>
        </p:nvSpPr>
        <p:spPr>
          <a:xfrm>
            <a:off x="7347229" y="6214512"/>
            <a:ext cx="545540" cy="230832"/>
          </a:xfrm>
          <a:prstGeom prst="rect">
            <a:avLst/>
          </a:prstGeom>
          <a:solidFill>
            <a:srgbClr val="385723"/>
          </a:solidFill>
          <a:ln w="12701" cap="flat">
            <a:solidFill>
              <a:srgbClr val="AE5A21"/>
            </a:solidFill>
            <a:prstDash val="solid"/>
            <a:miter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ar-OM" sz="1050" b="1">
                <a:solidFill>
                  <a:srgbClr val="FFFFFF"/>
                </a:solidFill>
                <a:latin typeface="Calibri" pitchFamily="34"/>
                <a:cs typeface="Calibri" pitchFamily="34"/>
              </a:rPr>
              <a:t>الرسالة</a:t>
            </a:r>
          </a:p>
        </p:txBody>
      </p:sp>
      <p:sp>
        <p:nvSpPr>
          <p:cNvPr id="34" name="Rounded Rectangle 34">
            <a:extLst>
              <a:ext uri="{FF2B5EF4-FFF2-40B4-BE49-F238E27FC236}">
                <a16:creationId xmlns:a16="http://schemas.microsoft.com/office/drawing/2014/main" id="{605A4381-AD45-48E4-B4CB-75586DFDE4BC}"/>
              </a:ext>
            </a:extLst>
          </p:cNvPr>
          <p:cNvSpPr/>
          <p:nvPr/>
        </p:nvSpPr>
        <p:spPr>
          <a:xfrm>
            <a:off x="7857660" y="5174913"/>
            <a:ext cx="1219197" cy="692486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2372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DAE3F3"/>
          </a:solidFill>
          <a:ln w="12701" cap="flat">
            <a:solidFill>
              <a:srgbClr val="0B4903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05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</p:txBody>
      </p:sp>
      <p:sp>
        <p:nvSpPr>
          <p:cNvPr id="35" name="Rounded Rectangle 81">
            <a:extLst>
              <a:ext uri="{FF2B5EF4-FFF2-40B4-BE49-F238E27FC236}">
                <a16:creationId xmlns:a16="http://schemas.microsoft.com/office/drawing/2014/main" id="{B26B14A8-5191-465A-82D2-7CE9387F103D}"/>
              </a:ext>
            </a:extLst>
          </p:cNvPr>
          <p:cNvSpPr/>
          <p:nvPr/>
        </p:nvSpPr>
        <p:spPr>
          <a:xfrm>
            <a:off x="6195318" y="5161557"/>
            <a:ext cx="1501352" cy="705842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2372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DAE3F3"/>
          </a:solidFill>
          <a:ln w="12701" cap="flat">
            <a:solidFill>
              <a:srgbClr val="212A2C"/>
            </a:solidFill>
            <a:prstDash val="solid"/>
            <a:miter/>
          </a:ln>
        </p:spPr>
        <p:txBody>
          <a:bodyPr vert="horz" wrap="square" lIns="68580" tIns="34290" rIns="68580" bIns="34290" anchor="ctr" anchorCtr="0" compatLnSpc="1">
            <a:noAutofit/>
          </a:bodyPr>
          <a:lstStyle/>
          <a:p>
            <a:pPr marL="171450" indent="-171450" algn="r" defTabSz="685800" rtl="1" hangingPunct="0"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ar-OM" sz="75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  <a:p>
            <a:pPr marL="128588" indent="-128588" algn="r" defTabSz="685800" rtl="1" hangingPunct="0">
              <a:buSzPts val="999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75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  <a:p>
            <a:pPr marL="128588" indent="-128588" algn="r" defTabSz="685800" rtl="1" hangingPunct="0">
              <a:buSzPts val="999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75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  </a:t>
            </a:r>
          </a:p>
          <a:p>
            <a:pPr algn="r" defTabSz="685800" rtl="1" hangingPunct="0">
              <a:buSzPts val="999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75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  </a:t>
            </a:r>
          </a:p>
          <a:p>
            <a:pPr marL="128588" indent="-128588" algn="r" defTabSz="685800" rtl="1" hangingPunct="0">
              <a:buSzPts val="999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75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 </a:t>
            </a:r>
          </a:p>
          <a:p>
            <a:pPr algn="r" defTabSz="685800" rtl="1" hangingPunct="0">
              <a:buSzPts val="999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75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 </a:t>
            </a:r>
          </a:p>
          <a:p>
            <a:pPr marL="128588" indent="-128588" algn="r" defTabSz="685800" rtl="1" hangingPunct="0">
              <a:buSzPts val="999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75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  </a:t>
            </a:r>
            <a:endParaRPr lang="ar-OM" sz="75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  <a:p>
            <a:pPr marL="171450" indent="-171450" algn="r" defTabSz="685800" rtl="1" hangingPunct="0">
              <a:buSzPts val="998"/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ar-OM" sz="75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  <a:p>
            <a:pPr marL="171450" indent="-171450" algn="r" defTabSz="685800" rtl="1" hangingPunct="0">
              <a:buSzPts val="998"/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ar-OM" sz="75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</p:txBody>
      </p:sp>
      <p:sp>
        <p:nvSpPr>
          <p:cNvPr id="40" name="Rounded Rectangle 62">
            <a:extLst>
              <a:ext uri="{FF2B5EF4-FFF2-40B4-BE49-F238E27FC236}">
                <a16:creationId xmlns:a16="http://schemas.microsoft.com/office/drawing/2014/main" id="{3146AFE3-6740-4DA5-AA8B-9405A06184B3}"/>
              </a:ext>
            </a:extLst>
          </p:cNvPr>
          <p:cNvSpPr/>
          <p:nvPr/>
        </p:nvSpPr>
        <p:spPr>
          <a:xfrm>
            <a:off x="4463557" y="1994951"/>
            <a:ext cx="1644196" cy="215643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F4B183"/>
          </a:solidFill>
          <a:ln w="6345" cap="flat">
            <a:solidFill>
              <a:srgbClr val="ED7D31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ar-OM" sz="900" b="1">
                <a:solidFill>
                  <a:srgbClr val="000000"/>
                </a:solidFill>
                <a:latin typeface="Calibri" pitchFamily="34"/>
                <a:cs typeface="Calibri" pitchFamily="34"/>
              </a:rPr>
              <a:t>الممكنات </a:t>
            </a:r>
            <a:endParaRPr lang="en-US" sz="900" b="1">
              <a:solidFill>
                <a:srgbClr val="000000"/>
              </a:solidFill>
              <a:latin typeface="Calibri" pitchFamily="34"/>
              <a:cs typeface="Calibri" pitchFamily="34"/>
            </a:endParaRPr>
          </a:p>
        </p:txBody>
      </p:sp>
      <p:sp>
        <p:nvSpPr>
          <p:cNvPr id="41" name="Rounded Rectangle 62">
            <a:extLst>
              <a:ext uri="{FF2B5EF4-FFF2-40B4-BE49-F238E27FC236}">
                <a16:creationId xmlns:a16="http://schemas.microsoft.com/office/drawing/2014/main" id="{F9DEBFC2-3CF6-4846-AA74-74CE0D69ABBA}"/>
              </a:ext>
            </a:extLst>
          </p:cNvPr>
          <p:cNvSpPr/>
          <p:nvPr/>
        </p:nvSpPr>
        <p:spPr>
          <a:xfrm>
            <a:off x="1320603" y="1994951"/>
            <a:ext cx="1522332" cy="203717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F4B183"/>
          </a:solidFill>
          <a:ln w="6345" cap="flat">
            <a:solidFill>
              <a:srgbClr val="ED7D31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ar-OM" sz="900" b="1">
                <a:solidFill>
                  <a:srgbClr val="000000"/>
                </a:solidFill>
                <a:latin typeface="Calibri" pitchFamily="34"/>
                <a:cs typeface="Calibri" pitchFamily="34"/>
              </a:rPr>
              <a:t>الممكنات </a:t>
            </a:r>
            <a:endParaRPr lang="en-US" sz="900" b="1">
              <a:solidFill>
                <a:srgbClr val="000000"/>
              </a:solidFill>
              <a:latin typeface="Calibri" pitchFamily="34"/>
              <a:cs typeface="Calibri" pitchFamily="34"/>
            </a:endParaRPr>
          </a:p>
        </p:txBody>
      </p:sp>
      <p:graphicFrame>
        <p:nvGraphicFramePr>
          <p:cNvPr id="42" name="Table 5">
            <a:extLst>
              <a:ext uri="{FF2B5EF4-FFF2-40B4-BE49-F238E27FC236}">
                <a16:creationId xmlns:a16="http://schemas.microsoft.com/office/drawing/2014/main" id="{DC184E36-4102-452D-9F88-A9674BA31404}"/>
              </a:ext>
            </a:extLst>
          </p:cNvPr>
          <p:cNvGraphicFramePr>
            <a:graphicFrameLocks noGrp="1"/>
          </p:cNvGraphicFramePr>
          <p:nvPr/>
        </p:nvGraphicFramePr>
        <p:xfrm>
          <a:off x="4492192" y="2291548"/>
          <a:ext cx="1572703" cy="3575851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1689084454"/>
                    </a:ext>
                  </a:extLst>
                </a:gridCol>
                <a:gridCol w="505903">
                  <a:extLst>
                    <a:ext uri="{9D8B030D-6E8A-4147-A177-3AD203B41FA5}">
                      <a16:colId xmlns:a16="http://schemas.microsoft.com/office/drawing/2014/main" val="2502004151"/>
                    </a:ext>
                  </a:extLst>
                </a:gridCol>
              </a:tblGrid>
              <a:tr h="678395">
                <a:tc>
                  <a:txBody>
                    <a:bodyPr/>
                    <a:lstStyle/>
                    <a:p>
                      <a:pPr marL="0" lvl="0" indent="0" algn="r" rtl="1">
                        <a:buNone/>
                      </a:pPr>
                      <a:endParaRPr lang="ar-OM" sz="800" b="1">
                        <a:solidFill>
                          <a:srgbClr val="000000"/>
                        </a:solidFill>
                      </a:endParaRPr>
                    </a:p>
                    <a:p>
                      <a:pPr marL="0" lvl="0" indent="0" algn="r" rtl="1">
                        <a:buNone/>
                      </a:pPr>
                      <a:r>
                        <a:rPr lang="ar-OM" sz="800" b="1">
                          <a:solidFill>
                            <a:srgbClr val="000000"/>
                          </a:solidFill>
                        </a:rPr>
                        <a:t>الإجراءات </a:t>
                      </a:r>
                    </a:p>
                    <a:p>
                      <a:pPr marL="171450" lvl="0" indent="-171450" algn="r" rtl="1">
                        <a:buSzPct val="100000"/>
                        <a:buFont typeface="Arial" pitchFamily="34"/>
                        <a:buChar char="•"/>
                      </a:pPr>
                      <a:endParaRPr lang="en-GB" sz="800" b="1">
                        <a:solidFill>
                          <a:srgbClr val="000000"/>
                        </a:solidFill>
                      </a:endParaRPr>
                    </a:p>
                  </a:txBody>
                  <a:tcPr marL="68580" marR="68580" marT="34290" marB="34290"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endParaRPr lang="ar-OM" sz="800" b="1" dirty="0">
                        <a:solidFill>
                          <a:srgbClr val="000000"/>
                        </a:solidFill>
                      </a:endParaRPr>
                    </a:p>
                    <a:p>
                      <a:pPr lvl="0"/>
                      <a:r>
                        <a:rPr lang="ar-OM" sz="800" b="1" dirty="0">
                          <a:solidFill>
                            <a:srgbClr val="000000"/>
                          </a:solidFill>
                        </a:rPr>
                        <a:t>المرتكز</a:t>
                      </a:r>
                      <a:endParaRPr lang="en-GB" sz="800" b="1" dirty="0">
                        <a:solidFill>
                          <a:srgbClr val="000000"/>
                        </a:solidFill>
                      </a:endParaRPr>
                    </a:p>
                  </a:txBody>
                  <a:tcPr marL="68580" marR="68580" marT="34290" marB="34290"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7000325"/>
                  </a:ext>
                </a:extLst>
              </a:tr>
              <a:tr h="678395">
                <a:tc>
                  <a:txBody>
                    <a:bodyPr/>
                    <a:lstStyle/>
                    <a:p>
                      <a:pPr marL="0" lvl="0" indent="0" algn="r" rtl="1">
                        <a:buSzPct val="100000"/>
                        <a:buFont typeface="Arial" pitchFamily="34"/>
                        <a:buNone/>
                      </a:pPr>
                      <a:endParaRPr lang="en-GB" sz="800" dirty="0">
                        <a:solidFill>
                          <a:srgbClr val="000000"/>
                        </a:solidFill>
                      </a:endParaRPr>
                    </a:p>
                  </a:txBody>
                  <a:tcPr marL="68580" marR="68580" marT="34290" marB="34290"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ar-OM" sz="800" b="1" dirty="0">
                          <a:solidFill>
                            <a:srgbClr val="000000"/>
                          </a:solidFill>
                        </a:rPr>
                        <a:t>الموارد البشرية</a:t>
                      </a:r>
                      <a:endParaRPr lang="en-GB" sz="800" b="1" dirty="0">
                        <a:solidFill>
                          <a:srgbClr val="000000"/>
                        </a:solidFill>
                      </a:endParaRPr>
                    </a:p>
                    <a:p>
                      <a:pPr lvl="0"/>
                      <a:endParaRPr lang="en-GB" sz="800" b="1" dirty="0">
                        <a:solidFill>
                          <a:srgbClr val="000000"/>
                        </a:solidFill>
                      </a:endParaRPr>
                    </a:p>
                  </a:txBody>
                  <a:tcPr marL="68580" marR="68580" marT="34290" marB="34290"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817148"/>
                  </a:ext>
                </a:extLst>
              </a:tr>
              <a:tr h="862271">
                <a:tc>
                  <a:txBody>
                    <a:bodyPr/>
                    <a:lstStyle/>
                    <a:p>
                      <a:pPr marL="0" lvl="0" indent="0" algn="r" rtl="1">
                        <a:buSzPct val="100000"/>
                        <a:buFont typeface="Arial" pitchFamily="34"/>
                        <a:buNone/>
                      </a:pPr>
                      <a:endParaRPr lang="en-GB" sz="800" dirty="0">
                        <a:solidFill>
                          <a:srgbClr val="000000"/>
                        </a:solidFill>
                      </a:endParaRPr>
                    </a:p>
                  </a:txBody>
                  <a:tcPr marL="68580" marR="68580" marT="34290" marB="34290"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ar-OM" sz="800" b="1" dirty="0">
                          <a:solidFill>
                            <a:srgbClr val="000000"/>
                          </a:solidFill>
                        </a:rPr>
                        <a:t>المالية</a:t>
                      </a:r>
                      <a:endParaRPr lang="en-GB" sz="800" b="1" dirty="0">
                        <a:solidFill>
                          <a:srgbClr val="000000"/>
                        </a:solidFill>
                      </a:endParaRPr>
                    </a:p>
                  </a:txBody>
                  <a:tcPr marL="68580" marR="68580" marT="34290" marB="34290"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3416804"/>
                  </a:ext>
                </a:extLst>
              </a:tr>
              <a:tr h="678395">
                <a:tc>
                  <a:txBody>
                    <a:bodyPr/>
                    <a:lstStyle/>
                    <a:p>
                      <a:pPr marL="0" lvl="0" indent="0" algn="r" rtl="1">
                        <a:buSzPct val="100000"/>
                        <a:buFont typeface="Arial" pitchFamily="34"/>
                        <a:buNone/>
                      </a:pPr>
                      <a:endParaRPr lang="ar-OM" sz="800" dirty="0">
                        <a:solidFill>
                          <a:srgbClr val="000000"/>
                        </a:solidFill>
                      </a:endParaRPr>
                    </a:p>
                  </a:txBody>
                  <a:tcPr marL="68580" marR="68580" marT="34290" marB="34290"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ar-OM" sz="800" b="1">
                          <a:solidFill>
                            <a:srgbClr val="000000"/>
                          </a:solidFill>
                        </a:rPr>
                        <a:t>التسويق</a:t>
                      </a:r>
                      <a:endParaRPr lang="en-GB" sz="800" b="1">
                        <a:solidFill>
                          <a:srgbClr val="000000"/>
                        </a:solidFill>
                      </a:endParaRPr>
                    </a:p>
                  </a:txBody>
                  <a:tcPr marL="68580" marR="68580" marT="34290" marB="34290"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3316638"/>
                  </a:ext>
                </a:extLst>
              </a:tr>
              <a:tr h="678395">
                <a:tc>
                  <a:txBody>
                    <a:bodyPr/>
                    <a:lstStyle/>
                    <a:p>
                      <a:pPr marL="0" lvl="0" indent="0" algn="r" rtl="1">
                        <a:buSzPct val="100000"/>
                        <a:buFont typeface="Arial" pitchFamily="34"/>
                        <a:buNone/>
                      </a:pPr>
                      <a:endParaRPr lang="ar-OM" sz="800" dirty="0">
                        <a:solidFill>
                          <a:srgbClr val="000000"/>
                        </a:solidFill>
                      </a:endParaRPr>
                    </a:p>
                  </a:txBody>
                  <a:tcPr marL="68580" marR="68580" marT="34290" marB="34290"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ar-OM" sz="800" b="1" dirty="0">
                          <a:solidFill>
                            <a:srgbClr val="000000"/>
                          </a:solidFill>
                        </a:rPr>
                        <a:t>العمليات</a:t>
                      </a:r>
                      <a:endParaRPr lang="en-GB" sz="800" b="1" dirty="0">
                        <a:solidFill>
                          <a:srgbClr val="000000"/>
                        </a:solidFill>
                      </a:endParaRPr>
                    </a:p>
                  </a:txBody>
                  <a:tcPr marL="68580" marR="68580" marT="34290" marB="34290"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0161240"/>
                  </a:ext>
                </a:extLst>
              </a:tr>
            </a:tbl>
          </a:graphicData>
        </a:graphic>
      </p:graphicFrame>
      <p:graphicFrame>
        <p:nvGraphicFramePr>
          <p:cNvPr id="47" name="Table 5">
            <a:extLst>
              <a:ext uri="{FF2B5EF4-FFF2-40B4-BE49-F238E27FC236}">
                <a16:creationId xmlns:a16="http://schemas.microsoft.com/office/drawing/2014/main" id="{64419B65-013D-489E-98AB-49D36C6E4098}"/>
              </a:ext>
            </a:extLst>
          </p:cNvPr>
          <p:cNvGraphicFramePr>
            <a:graphicFrameLocks noGrp="1"/>
          </p:cNvGraphicFramePr>
          <p:nvPr/>
        </p:nvGraphicFramePr>
        <p:xfrm>
          <a:off x="1295400" y="2298046"/>
          <a:ext cx="1572703" cy="3575851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1689084454"/>
                    </a:ext>
                  </a:extLst>
                </a:gridCol>
                <a:gridCol w="505903">
                  <a:extLst>
                    <a:ext uri="{9D8B030D-6E8A-4147-A177-3AD203B41FA5}">
                      <a16:colId xmlns:a16="http://schemas.microsoft.com/office/drawing/2014/main" val="2502004151"/>
                    </a:ext>
                  </a:extLst>
                </a:gridCol>
              </a:tblGrid>
              <a:tr h="678395">
                <a:tc>
                  <a:txBody>
                    <a:bodyPr/>
                    <a:lstStyle/>
                    <a:p>
                      <a:pPr marL="0" lvl="0" indent="0" algn="r" rtl="1">
                        <a:buNone/>
                      </a:pPr>
                      <a:endParaRPr lang="ar-OM" sz="800" b="1" dirty="0">
                        <a:solidFill>
                          <a:srgbClr val="000000"/>
                        </a:solidFill>
                      </a:endParaRPr>
                    </a:p>
                    <a:p>
                      <a:pPr marL="0" lvl="0" indent="0" algn="r" rtl="1">
                        <a:buNone/>
                      </a:pPr>
                      <a:r>
                        <a:rPr lang="ar-OM" sz="800" b="1" dirty="0">
                          <a:solidFill>
                            <a:srgbClr val="000000"/>
                          </a:solidFill>
                        </a:rPr>
                        <a:t>الإجراءات </a:t>
                      </a:r>
                    </a:p>
                    <a:p>
                      <a:pPr marL="171450" lvl="0" indent="-171450" algn="r" rtl="1">
                        <a:buSzPct val="100000"/>
                        <a:buFont typeface="Arial" pitchFamily="34"/>
                        <a:buChar char="•"/>
                      </a:pPr>
                      <a:endParaRPr lang="en-GB" sz="800" b="1" dirty="0">
                        <a:solidFill>
                          <a:srgbClr val="000000"/>
                        </a:solidFill>
                      </a:endParaRPr>
                    </a:p>
                  </a:txBody>
                  <a:tcPr marL="68580" marR="68580" marT="34290" marB="34290"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endParaRPr lang="ar-OM" sz="800" b="1" dirty="0">
                        <a:solidFill>
                          <a:srgbClr val="000000"/>
                        </a:solidFill>
                      </a:endParaRPr>
                    </a:p>
                    <a:p>
                      <a:pPr lvl="0"/>
                      <a:r>
                        <a:rPr lang="ar-OM" sz="800" b="1" dirty="0">
                          <a:solidFill>
                            <a:srgbClr val="000000"/>
                          </a:solidFill>
                        </a:rPr>
                        <a:t>المرتكز</a:t>
                      </a:r>
                      <a:endParaRPr lang="en-GB" sz="800" b="1" dirty="0">
                        <a:solidFill>
                          <a:srgbClr val="000000"/>
                        </a:solidFill>
                      </a:endParaRPr>
                    </a:p>
                  </a:txBody>
                  <a:tcPr marL="68580" marR="68580" marT="34290" marB="34290"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7000325"/>
                  </a:ext>
                </a:extLst>
              </a:tr>
              <a:tr h="678395">
                <a:tc>
                  <a:txBody>
                    <a:bodyPr/>
                    <a:lstStyle/>
                    <a:p>
                      <a:pPr marL="0" lvl="0" indent="0" algn="r" rtl="1">
                        <a:buSzPct val="100000"/>
                        <a:buFont typeface="Arial" pitchFamily="34"/>
                        <a:buNone/>
                      </a:pPr>
                      <a:endParaRPr lang="en-GB" sz="800" dirty="0">
                        <a:solidFill>
                          <a:srgbClr val="000000"/>
                        </a:solidFill>
                      </a:endParaRPr>
                    </a:p>
                  </a:txBody>
                  <a:tcPr marL="68580" marR="68580" marT="34290" marB="34290"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ar-OM" sz="800" b="1" dirty="0">
                          <a:solidFill>
                            <a:srgbClr val="000000"/>
                          </a:solidFill>
                        </a:rPr>
                        <a:t>الموارد البشرية</a:t>
                      </a:r>
                      <a:endParaRPr lang="en-GB" sz="800" b="1" dirty="0">
                        <a:solidFill>
                          <a:srgbClr val="000000"/>
                        </a:solidFill>
                      </a:endParaRPr>
                    </a:p>
                    <a:p>
                      <a:pPr lvl="0"/>
                      <a:endParaRPr lang="en-GB" sz="800" b="1" dirty="0">
                        <a:solidFill>
                          <a:srgbClr val="000000"/>
                        </a:solidFill>
                      </a:endParaRPr>
                    </a:p>
                  </a:txBody>
                  <a:tcPr marL="68580" marR="68580" marT="34290" marB="34290"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817148"/>
                  </a:ext>
                </a:extLst>
              </a:tr>
              <a:tr h="862271">
                <a:tc>
                  <a:txBody>
                    <a:bodyPr/>
                    <a:lstStyle/>
                    <a:p>
                      <a:pPr marL="0" lvl="0" indent="0" algn="r" rtl="1">
                        <a:buSzPct val="100000"/>
                        <a:buFont typeface="Arial" pitchFamily="34"/>
                        <a:buNone/>
                      </a:pPr>
                      <a:endParaRPr lang="en-GB" sz="800" dirty="0">
                        <a:solidFill>
                          <a:srgbClr val="000000"/>
                        </a:solidFill>
                      </a:endParaRPr>
                    </a:p>
                  </a:txBody>
                  <a:tcPr marL="68580" marR="68580" marT="34290" marB="34290"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ar-OM" sz="800" b="1" dirty="0">
                          <a:solidFill>
                            <a:srgbClr val="000000"/>
                          </a:solidFill>
                        </a:rPr>
                        <a:t>المالية</a:t>
                      </a:r>
                      <a:endParaRPr lang="en-GB" sz="800" b="1" dirty="0">
                        <a:solidFill>
                          <a:srgbClr val="000000"/>
                        </a:solidFill>
                      </a:endParaRPr>
                    </a:p>
                  </a:txBody>
                  <a:tcPr marL="68580" marR="68580" marT="34290" marB="34290"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3416804"/>
                  </a:ext>
                </a:extLst>
              </a:tr>
              <a:tr h="678395">
                <a:tc>
                  <a:txBody>
                    <a:bodyPr/>
                    <a:lstStyle/>
                    <a:p>
                      <a:pPr marL="0" lvl="0" indent="0" algn="r" rtl="1">
                        <a:buSzPct val="100000"/>
                        <a:buFont typeface="Arial" pitchFamily="34"/>
                        <a:buNone/>
                      </a:pPr>
                      <a:endParaRPr lang="ar-OM" sz="800" dirty="0">
                        <a:solidFill>
                          <a:srgbClr val="000000"/>
                        </a:solidFill>
                      </a:endParaRPr>
                    </a:p>
                  </a:txBody>
                  <a:tcPr marL="68580" marR="68580" marT="34290" marB="34290"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ar-OM" sz="800" b="1">
                          <a:solidFill>
                            <a:srgbClr val="000000"/>
                          </a:solidFill>
                        </a:rPr>
                        <a:t>التسويق</a:t>
                      </a:r>
                      <a:endParaRPr lang="en-GB" sz="800" b="1">
                        <a:solidFill>
                          <a:srgbClr val="000000"/>
                        </a:solidFill>
                      </a:endParaRPr>
                    </a:p>
                  </a:txBody>
                  <a:tcPr marL="68580" marR="68580" marT="34290" marB="34290"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3316638"/>
                  </a:ext>
                </a:extLst>
              </a:tr>
              <a:tr h="678395">
                <a:tc>
                  <a:txBody>
                    <a:bodyPr/>
                    <a:lstStyle/>
                    <a:p>
                      <a:pPr marL="0" lvl="0" indent="0" algn="r" rtl="1">
                        <a:buSzPct val="100000"/>
                        <a:buFont typeface="Arial" pitchFamily="34"/>
                        <a:buNone/>
                      </a:pPr>
                      <a:endParaRPr lang="ar-OM" sz="800" dirty="0">
                        <a:solidFill>
                          <a:srgbClr val="000000"/>
                        </a:solidFill>
                      </a:endParaRPr>
                    </a:p>
                  </a:txBody>
                  <a:tcPr marL="68580" marR="68580" marT="34290" marB="34290"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ar-OM" sz="800" b="1" dirty="0">
                          <a:solidFill>
                            <a:srgbClr val="000000"/>
                          </a:solidFill>
                        </a:rPr>
                        <a:t>العمليات</a:t>
                      </a:r>
                      <a:endParaRPr lang="en-GB" sz="800" b="1" dirty="0">
                        <a:solidFill>
                          <a:srgbClr val="000000"/>
                        </a:solidFill>
                      </a:endParaRPr>
                    </a:p>
                  </a:txBody>
                  <a:tcPr marL="68580" marR="68580" marT="34290" marB="34290"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0161240"/>
                  </a:ext>
                </a:extLst>
              </a:tr>
            </a:tbl>
          </a:graphicData>
        </a:graphic>
      </p:graphicFrame>
      <p:sp>
        <p:nvSpPr>
          <p:cNvPr id="48" name="Rounded Rectangle 77">
            <a:extLst>
              <a:ext uri="{FF2B5EF4-FFF2-40B4-BE49-F238E27FC236}">
                <a16:creationId xmlns:a16="http://schemas.microsoft.com/office/drawing/2014/main" id="{ED969031-A371-4906-9DF4-B74660DF71A2}"/>
              </a:ext>
            </a:extLst>
          </p:cNvPr>
          <p:cNvSpPr/>
          <p:nvPr/>
        </p:nvSpPr>
        <p:spPr>
          <a:xfrm>
            <a:off x="2923238" y="2298046"/>
            <a:ext cx="1529382" cy="852418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1813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gradFill>
            <a:gsLst>
              <a:gs pos="0">
                <a:srgbClr val="FFDD9C"/>
              </a:gs>
              <a:gs pos="100000">
                <a:srgbClr val="FFD78E"/>
              </a:gs>
            </a:gsLst>
            <a:lin ang="5400000"/>
          </a:gradFill>
          <a:ln w="6345" cap="flat">
            <a:solidFill>
              <a:srgbClr val="8E191C"/>
            </a:solidFill>
            <a:prstDash val="solid"/>
            <a:miter/>
          </a:ln>
        </p:spPr>
        <p:txBody>
          <a:bodyPr vert="horz" wrap="square" lIns="68580" tIns="34290" rIns="68580" bIns="34290" anchor="ctr" anchorCtr="0" compatLnSpc="1">
            <a:noAutofit/>
          </a:bodyPr>
          <a:lstStyle/>
          <a:p>
            <a:pPr marL="171450" indent="-171450" algn="r" defTabSz="685800" rtl="1" hangingPunct="0"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ar-OM" sz="75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  <a:p>
            <a:pPr marL="128588" indent="-128588" algn="r" defTabSz="685800" rtl="1" hangingPunct="0">
              <a:buSzPts val="999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75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  <a:p>
            <a:pPr marL="128588" indent="-128588" algn="r" defTabSz="685800" rtl="1" hangingPunct="0">
              <a:buSzPts val="999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75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  </a:t>
            </a:r>
          </a:p>
          <a:p>
            <a:pPr algn="r" defTabSz="685800" rtl="1" hangingPunct="0">
              <a:buSzPts val="999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75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  </a:t>
            </a:r>
          </a:p>
          <a:p>
            <a:pPr marL="128588" indent="-128588" algn="r" defTabSz="685800" rtl="1" hangingPunct="0">
              <a:buSzPts val="999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75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 </a:t>
            </a:r>
          </a:p>
          <a:p>
            <a:pPr algn="r" defTabSz="685800" rtl="1" hangingPunct="0">
              <a:buSzPts val="999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75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 </a:t>
            </a:r>
          </a:p>
          <a:p>
            <a:pPr marL="128588" indent="-128588" algn="r" defTabSz="685800" rtl="1" hangingPunct="0">
              <a:buSzPts val="999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75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  </a:t>
            </a:r>
            <a:endParaRPr lang="ar-OM" sz="75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  <a:p>
            <a:pPr marL="171450" indent="-171450" algn="r" defTabSz="685800" rtl="1" hangingPunct="0">
              <a:buSzPts val="998"/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ar-OM" sz="75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  <a:p>
            <a:pPr marL="171450" indent="-171450" algn="r" defTabSz="685800" rtl="1" hangingPunct="0">
              <a:buSzPts val="998"/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ar-OM" sz="75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</p:txBody>
      </p:sp>
      <p:sp>
        <p:nvSpPr>
          <p:cNvPr id="49" name="Rounded Rectangle 81">
            <a:extLst>
              <a:ext uri="{FF2B5EF4-FFF2-40B4-BE49-F238E27FC236}">
                <a16:creationId xmlns:a16="http://schemas.microsoft.com/office/drawing/2014/main" id="{70903816-5015-4624-BBAA-CA4D109BB807}"/>
              </a:ext>
            </a:extLst>
          </p:cNvPr>
          <p:cNvSpPr/>
          <p:nvPr/>
        </p:nvSpPr>
        <p:spPr>
          <a:xfrm>
            <a:off x="2932555" y="3283763"/>
            <a:ext cx="1541651" cy="817844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2372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6345" cap="flat">
            <a:solidFill>
              <a:srgbClr val="8E191C"/>
            </a:solidFill>
            <a:prstDash val="solid"/>
            <a:miter/>
          </a:ln>
        </p:spPr>
        <p:txBody>
          <a:bodyPr vert="horz" wrap="square" lIns="68580" tIns="34290" rIns="68580" bIns="34290" anchor="ctr" anchorCtr="0" compatLnSpc="1">
            <a:noAutofit/>
          </a:bodyPr>
          <a:lstStyle/>
          <a:p>
            <a:pPr marL="171450" indent="-171450" algn="r" defTabSz="685800" rtl="1" hangingPunct="0">
              <a:buFont typeface="Arial" panose="020B0604020202020204" pitchFamily="34" charset="0"/>
              <a:buChar char="•"/>
            </a:pPr>
            <a:endParaRPr lang="ar-OM" sz="1200" kern="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  <a:p>
            <a:pPr marL="171450" indent="-171450" algn="r" defTabSz="685800" rtl="1" hangingPunct="0">
              <a:buFont typeface="Arial" panose="020B0604020202020204" pitchFamily="34" charset="0"/>
              <a:buChar char="•"/>
            </a:pPr>
            <a:endParaRPr lang="en-US" sz="1200" kern="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  <a:p>
            <a:pPr algn="r" defTabSz="685800" rtl="1" hangingPunct="0"/>
            <a:endParaRPr lang="en-US" sz="1200" kern="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  <a:p>
            <a:pPr marL="171450" indent="-171450" algn="r" defTabSz="685800" rtl="1" hangingPunct="0">
              <a:buFont typeface="Arial" panose="020B0604020202020204" pitchFamily="34" charset="0"/>
              <a:buChar char="•"/>
            </a:pPr>
            <a:r>
              <a:rPr lang="en-US" sz="1200" kern="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  </a:t>
            </a:r>
          </a:p>
          <a:p>
            <a:pPr marL="171450" indent="-171450" algn="r" defTabSz="685800" rtl="1" hangingPunct="0">
              <a:buFont typeface="Arial" panose="020B0604020202020204" pitchFamily="34" charset="0"/>
              <a:buChar char="•"/>
            </a:pPr>
            <a:r>
              <a:rPr lang="en-US" sz="1200" kern="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 </a:t>
            </a:r>
          </a:p>
          <a:p>
            <a:pPr marL="171450" indent="-171450" algn="r" defTabSz="685800" rtl="1" hangingPunct="0">
              <a:buFont typeface="Arial" panose="020B0604020202020204" pitchFamily="34" charset="0"/>
              <a:buChar char="•"/>
            </a:pPr>
            <a:r>
              <a:rPr lang="en-US" sz="1200" kern="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  </a:t>
            </a:r>
            <a:endParaRPr lang="ar-OM" sz="1200" kern="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  <a:p>
            <a:pPr marL="171450" indent="-171450" algn="r" defTabSz="685800" rtl="1" hangingPunct="0">
              <a:buFont typeface="Arial" panose="020B0604020202020204" pitchFamily="34" charset="0"/>
              <a:buChar char="•"/>
            </a:pPr>
            <a:endParaRPr lang="ar-OM" sz="1200" kern="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  <a:p>
            <a:pPr marL="171450" indent="-171450" algn="r" defTabSz="685800" rtl="1" hangingPunct="0">
              <a:buFont typeface="Arial" panose="020B0604020202020204" pitchFamily="34" charset="0"/>
              <a:buChar char="•"/>
            </a:pPr>
            <a:endParaRPr lang="ar-OM" sz="1200" kern="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  <a:p>
            <a:pPr marL="171450" indent="-171450" algn="r" defTabSz="685800" rtl="1" hangingPunct="0">
              <a:buFont typeface="Arial" panose="020B0604020202020204" pitchFamily="34" charset="0"/>
              <a:buChar char="•"/>
            </a:pPr>
            <a:endParaRPr lang="ar-OM" sz="1200" kern="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</p:txBody>
      </p:sp>
      <p:sp>
        <p:nvSpPr>
          <p:cNvPr id="50" name="Rounded Rectangle 81">
            <a:extLst>
              <a:ext uri="{FF2B5EF4-FFF2-40B4-BE49-F238E27FC236}">
                <a16:creationId xmlns:a16="http://schemas.microsoft.com/office/drawing/2014/main" id="{8309935E-2D09-48D5-ABCF-AA87D585209C}"/>
              </a:ext>
            </a:extLst>
          </p:cNvPr>
          <p:cNvSpPr/>
          <p:nvPr/>
        </p:nvSpPr>
        <p:spPr>
          <a:xfrm>
            <a:off x="2895600" y="4252957"/>
            <a:ext cx="1545978" cy="817844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2372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F8CBAD"/>
          </a:solidFill>
          <a:ln w="12701" cap="flat">
            <a:solidFill>
              <a:srgbClr val="212A2C"/>
            </a:solidFill>
            <a:prstDash val="solid"/>
            <a:miter/>
          </a:ln>
        </p:spPr>
        <p:txBody>
          <a:bodyPr vert="horz" wrap="square" lIns="68580" tIns="34290" rIns="68580" bIns="34290" anchor="ctr" anchorCtr="0" compatLnSpc="1">
            <a:noAutofit/>
          </a:bodyPr>
          <a:lstStyle/>
          <a:p>
            <a:pPr marL="171450" indent="-171450" algn="r" defTabSz="685800" rtl="1" hangingPunct="0"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ar-OM" sz="75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  <a:p>
            <a:pPr marL="128588" indent="-128588" algn="r" defTabSz="685800" rtl="1" hangingPunct="0">
              <a:buSzPts val="999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75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  <a:p>
            <a:pPr marL="128588" indent="-128588" algn="r" defTabSz="685800" rtl="1" hangingPunct="0">
              <a:buSzPts val="999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75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  </a:t>
            </a:r>
          </a:p>
          <a:p>
            <a:pPr algn="r" defTabSz="685800" rtl="1" hangingPunct="0">
              <a:buSzPts val="999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75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  </a:t>
            </a:r>
          </a:p>
          <a:p>
            <a:pPr marL="128588" indent="-128588" algn="r" defTabSz="685800" rtl="1" hangingPunct="0">
              <a:buSzPts val="999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75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 </a:t>
            </a:r>
          </a:p>
          <a:p>
            <a:pPr algn="r" defTabSz="685800" rtl="1" hangingPunct="0">
              <a:buSzPts val="999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75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 </a:t>
            </a:r>
          </a:p>
          <a:p>
            <a:pPr marL="128588" indent="-128588" algn="r" defTabSz="685800" rtl="1" hangingPunct="0">
              <a:buSzPts val="999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75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  </a:t>
            </a:r>
            <a:endParaRPr lang="ar-OM" sz="75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  <a:p>
            <a:pPr marL="171450" indent="-171450" algn="r" defTabSz="685800" rtl="1" hangingPunct="0">
              <a:buSzPts val="998"/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ar-OM" sz="75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  <a:p>
            <a:pPr marL="171450" indent="-171450" algn="r" defTabSz="685800" rtl="1" hangingPunct="0">
              <a:buSzPts val="998"/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ar-OM" sz="75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</p:txBody>
      </p:sp>
      <p:sp>
        <p:nvSpPr>
          <p:cNvPr id="51" name="Rounded Rectangle 81">
            <a:extLst>
              <a:ext uri="{FF2B5EF4-FFF2-40B4-BE49-F238E27FC236}">
                <a16:creationId xmlns:a16="http://schemas.microsoft.com/office/drawing/2014/main" id="{613C1354-125B-4127-B5E4-0B2ED8A8864E}"/>
              </a:ext>
            </a:extLst>
          </p:cNvPr>
          <p:cNvSpPr/>
          <p:nvPr/>
        </p:nvSpPr>
        <p:spPr>
          <a:xfrm>
            <a:off x="2922326" y="5177192"/>
            <a:ext cx="1501352" cy="705842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2372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DAE3F3"/>
          </a:solidFill>
          <a:ln w="12701" cap="flat">
            <a:solidFill>
              <a:srgbClr val="212A2C"/>
            </a:solidFill>
            <a:prstDash val="solid"/>
            <a:miter/>
          </a:ln>
        </p:spPr>
        <p:txBody>
          <a:bodyPr vert="horz" wrap="square" lIns="68580" tIns="34290" rIns="68580" bIns="34290" anchor="ctr" anchorCtr="0" compatLnSpc="1">
            <a:noAutofit/>
          </a:bodyPr>
          <a:lstStyle/>
          <a:p>
            <a:pPr marL="171450" indent="-171450" algn="r" defTabSz="685800" rtl="1" hangingPunct="0"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ar-OM" sz="75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  <a:p>
            <a:pPr marL="128588" indent="-128588" algn="r" defTabSz="685800" rtl="1" hangingPunct="0">
              <a:buSzPts val="999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75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  <a:p>
            <a:pPr marL="128588" indent="-128588" algn="r" defTabSz="685800" rtl="1" hangingPunct="0">
              <a:buSzPts val="999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75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  </a:t>
            </a:r>
          </a:p>
          <a:p>
            <a:pPr algn="r" defTabSz="685800" rtl="1" hangingPunct="0">
              <a:buSzPts val="999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75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  </a:t>
            </a:r>
          </a:p>
          <a:p>
            <a:pPr marL="128588" indent="-128588" algn="r" defTabSz="685800" rtl="1" hangingPunct="0">
              <a:buSzPts val="999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75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 </a:t>
            </a:r>
          </a:p>
          <a:p>
            <a:pPr algn="r" defTabSz="685800" rtl="1" hangingPunct="0">
              <a:buSzPts val="999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75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 </a:t>
            </a:r>
          </a:p>
          <a:p>
            <a:pPr marL="128588" indent="-128588" algn="r" defTabSz="685800" rtl="1" hangingPunct="0">
              <a:buSzPts val="999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75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  </a:t>
            </a:r>
            <a:endParaRPr lang="ar-OM" sz="75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  <a:p>
            <a:pPr marL="171450" indent="-171450" algn="r" defTabSz="685800" rtl="1" hangingPunct="0">
              <a:buSzPts val="998"/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ar-OM" sz="75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  <a:p>
            <a:pPr marL="171450" indent="-171450" algn="r" defTabSz="685800" rtl="1" hangingPunct="0">
              <a:buSzPts val="998"/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ar-OM" sz="75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</p:txBody>
      </p:sp>
      <p:sp>
        <p:nvSpPr>
          <p:cNvPr id="52" name="Rounded Rectangle 77">
            <a:extLst>
              <a:ext uri="{FF2B5EF4-FFF2-40B4-BE49-F238E27FC236}">
                <a16:creationId xmlns:a16="http://schemas.microsoft.com/office/drawing/2014/main" id="{96E91D05-B06C-492B-BC73-959F711F6CA0}"/>
              </a:ext>
            </a:extLst>
          </p:cNvPr>
          <p:cNvSpPr/>
          <p:nvPr/>
        </p:nvSpPr>
        <p:spPr>
          <a:xfrm>
            <a:off x="33694" y="2284531"/>
            <a:ext cx="1203876" cy="852418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1813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gradFill>
            <a:gsLst>
              <a:gs pos="0">
                <a:srgbClr val="FFDD9C"/>
              </a:gs>
              <a:gs pos="100000">
                <a:srgbClr val="FFD78E"/>
              </a:gs>
            </a:gsLst>
            <a:lin ang="5400000"/>
          </a:gradFill>
          <a:ln w="6345" cap="flat">
            <a:solidFill>
              <a:srgbClr val="8E191C"/>
            </a:solidFill>
            <a:prstDash val="solid"/>
            <a:miter/>
          </a:ln>
        </p:spPr>
        <p:txBody>
          <a:bodyPr vert="horz" wrap="square" lIns="68580" tIns="34290" rIns="68580" bIns="34290" anchor="ctr" anchorCtr="0" compatLnSpc="1">
            <a:noAutofit/>
          </a:bodyPr>
          <a:lstStyle/>
          <a:p>
            <a:pPr marL="171450" indent="-171450" algn="r" defTabSz="685800" rtl="1" hangingPunct="0"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ar-OM" sz="75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  <a:p>
            <a:pPr marL="128588" indent="-128588" algn="r" defTabSz="685800" rtl="1" hangingPunct="0">
              <a:buSzPts val="999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75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  <a:p>
            <a:pPr marL="128588" indent="-128588" algn="r" defTabSz="685800" rtl="1" hangingPunct="0">
              <a:buSzPts val="999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75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  </a:t>
            </a:r>
          </a:p>
          <a:p>
            <a:pPr algn="r" defTabSz="685800" rtl="1" hangingPunct="0">
              <a:buSzPts val="999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75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  </a:t>
            </a:r>
          </a:p>
          <a:p>
            <a:pPr marL="128588" indent="-128588" algn="r" defTabSz="685800" rtl="1" hangingPunct="0">
              <a:buSzPts val="999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75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 </a:t>
            </a:r>
          </a:p>
          <a:p>
            <a:pPr algn="r" defTabSz="685800" rtl="1" hangingPunct="0">
              <a:buSzPts val="999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75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 </a:t>
            </a:r>
          </a:p>
          <a:p>
            <a:pPr marL="128588" indent="-128588" algn="r" defTabSz="685800" rtl="1" hangingPunct="0">
              <a:buSzPts val="999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75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  </a:t>
            </a:r>
            <a:endParaRPr lang="ar-OM" sz="75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  <a:p>
            <a:pPr marL="171450" indent="-171450" algn="r" defTabSz="685800" rtl="1" hangingPunct="0">
              <a:buSzPts val="998"/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ar-OM" sz="75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  <a:p>
            <a:pPr marL="171450" indent="-171450" algn="r" defTabSz="685800" rtl="1" hangingPunct="0">
              <a:buSzPts val="998"/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ar-OM" sz="75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</p:txBody>
      </p:sp>
      <p:sp>
        <p:nvSpPr>
          <p:cNvPr id="53" name="Rounded Rectangle 81">
            <a:extLst>
              <a:ext uri="{FF2B5EF4-FFF2-40B4-BE49-F238E27FC236}">
                <a16:creationId xmlns:a16="http://schemas.microsoft.com/office/drawing/2014/main" id="{826C77E9-3518-4F6C-AA92-B51550A3162F}"/>
              </a:ext>
            </a:extLst>
          </p:cNvPr>
          <p:cNvSpPr/>
          <p:nvPr/>
        </p:nvSpPr>
        <p:spPr>
          <a:xfrm>
            <a:off x="55280" y="3270248"/>
            <a:ext cx="1203876" cy="817844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2372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6345" cap="flat">
            <a:solidFill>
              <a:srgbClr val="8E191C"/>
            </a:solidFill>
            <a:prstDash val="solid"/>
            <a:miter/>
          </a:ln>
        </p:spPr>
        <p:txBody>
          <a:bodyPr vert="horz" wrap="square" lIns="68580" tIns="34290" rIns="68580" bIns="34290" anchor="ctr" anchorCtr="0" compatLnSpc="1">
            <a:noAutofit/>
          </a:bodyPr>
          <a:lstStyle/>
          <a:p>
            <a:pPr marL="171450" indent="-171450" algn="r" defTabSz="685800" rtl="1" hangingPunct="0">
              <a:buFont typeface="Arial" panose="020B0604020202020204" pitchFamily="34" charset="0"/>
              <a:buChar char="•"/>
            </a:pPr>
            <a:endParaRPr lang="ar-OM" sz="1200" kern="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  <a:p>
            <a:pPr marL="171450" indent="-171450" algn="r" defTabSz="685800" rtl="1" hangingPunct="0">
              <a:buFont typeface="Arial" panose="020B0604020202020204" pitchFamily="34" charset="0"/>
              <a:buChar char="•"/>
            </a:pPr>
            <a:endParaRPr lang="en-US" sz="1200" kern="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  <a:p>
            <a:pPr algn="r" defTabSz="685800" rtl="1" hangingPunct="0"/>
            <a:endParaRPr lang="en-US" sz="1200" kern="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  <a:p>
            <a:pPr marL="171450" indent="-171450" algn="r" defTabSz="685800" rtl="1" hangingPunct="0">
              <a:buFont typeface="Arial" panose="020B0604020202020204" pitchFamily="34" charset="0"/>
              <a:buChar char="•"/>
            </a:pPr>
            <a:r>
              <a:rPr lang="en-US" sz="1200" kern="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  </a:t>
            </a:r>
          </a:p>
          <a:p>
            <a:pPr marL="171450" indent="-171450" algn="r" defTabSz="685800" rtl="1" hangingPunct="0">
              <a:buFont typeface="Arial" panose="020B0604020202020204" pitchFamily="34" charset="0"/>
              <a:buChar char="•"/>
            </a:pPr>
            <a:r>
              <a:rPr lang="en-US" sz="1200" kern="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 </a:t>
            </a:r>
          </a:p>
          <a:p>
            <a:pPr marL="171450" indent="-171450" algn="r" defTabSz="685800" rtl="1" hangingPunct="0">
              <a:buFont typeface="Arial" panose="020B0604020202020204" pitchFamily="34" charset="0"/>
              <a:buChar char="•"/>
            </a:pPr>
            <a:r>
              <a:rPr lang="en-US" sz="1200" kern="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  </a:t>
            </a:r>
            <a:endParaRPr lang="ar-OM" sz="1200" kern="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  <a:p>
            <a:pPr marL="171450" indent="-171450" algn="r" defTabSz="685800" rtl="1" hangingPunct="0">
              <a:buFont typeface="Arial" panose="020B0604020202020204" pitchFamily="34" charset="0"/>
              <a:buChar char="•"/>
            </a:pPr>
            <a:endParaRPr lang="ar-OM" sz="1200" kern="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  <a:p>
            <a:pPr marL="171450" indent="-171450" algn="r" defTabSz="685800" rtl="1" hangingPunct="0">
              <a:buFont typeface="Arial" panose="020B0604020202020204" pitchFamily="34" charset="0"/>
              <a:buChar char="•"/>
            </a:pPr>
            <a:endParaRPr lang="ar-OM" sz="1200" kern="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  <a:p>
            <a:pPr marL="171450" indent="-171450" algn="r" defTabSz="685800" rtl="1" hangingPunct="0">
              <a:buFont typeface="Arial" panose="020B0604020202020204" pitchFamily="34" charset="0"/>
              <a:buChar char="•"/>
            </a:pPr>
            <a:endParaRPr lang="ar-OM" sz="1200" kern="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</p:txBody>
      </p:sp>
      <p:sp>
        <p:nvSpPr>
          <p:cNvPr id="54" name="Rounded Rectangle 81">
            <a:extLst>
              <a:ext uri="{FF2B5EF4-FFF2-40B4-BE49-F238E27FC236}">
                <a16:creationId xmlns:a16="http://schemas.microsoft.com/office/drawing/2014/main" id="{60898CEB-0474-48DC-BFDC-F39A6ACC139F}"/>
              </a:ext>
            </a:extLst>
          </p:cNvPr>
          <p:cNvSpPr/>
          <p:nvPr/>
        </p:nvSpPr>
        <p:spPr>
          <a:xfrm>
            <a:off x="33694" y="4239442"/>
            <a:ext cx="1192833" cy="817844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2372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F8CBAD"/>
          </a:solidFill>
          <a:ln w="12701" cap="flat">
            <a:solidFill>
              <a:srgbClr val="212A2C"/>
            </a:solidFill>
            <a:prstDash val="solid"/>
            <a:miter/>
          </a:ln>
        </p:spPr>
        <p:txBody>
          <a:bodyPr vert="horz" wrap="square" lIns="68580" tIns="34290" rIns="68580" bIns="34290" anchor="ctr" anchorCtr="0" compatLnSpc="1">
            <a:noAutofit/>
          </a:bodyPr>
          <a:lstStyle/>
          <a:p>
            <a:pPr marL="171450" indent="-171450" algn="r" defTabSz="685800" rtl="1" hangingPunct="0"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ar-OM" sz="75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  <a:p>
            <a:pPr marL="128588" indent="-128588" algn="r" defTabSz="685800" rtl="1" hangingPunct="0">
              <a:buSzPts val="999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75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  <a:p>
            <a:pPr marL="128588" indent="-128588" algn="r" defTabSz="685800" rtl="1" hangingPunct="0">
              <a:buSzPts val="999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75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  </a:t>
            </a:r>
          </a:p>
          <a:p>
            <a:pPr algn="r" defTabSz="685800" rtl="1" hangingPunct="0">
              <a:buSzPts val="999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75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  </a:t>
            </a:r>
          </a:p>
          <a:p>
            <a:pPr marL="128588" indent="-128588" algn="r" defTabSz="685800" rtl="1" hangingPunct="0">
              <a:buSzPts val="999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75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 </a:t>
            </a:r>
          </a:p>
          <a:p>
            <a:pPr algn="r" defTabSz="685800" rtl="1" hangingPunct="0">
              <a:buSzPts val="999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75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 </a:t>
            </a:r>
          </a:p>
          <a:p>
            <a:pPr marL="128588" indent="-128588" algn="r" defTabSz="685800" rtl="1" hangingPunct="0">
              <a:buSzPts val="999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75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  </a:t>
            </a:r>
            <a:endParaRPr lang="ar-OM" sz="75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  <a:p>
            <a:pPr marL="171450" indent="-171450" algn="r" defTabSz="685800" rtl="1" hangingPunct="0">
              <a:buSzPts val="998"/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ar-OM" sz="75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  <a:p>
            <a:pPr marL="171450" indent="-171450" algn="r" defTabSz="685800" rtl="1" hangingPunct="0">
              <a:buSzPts val="998"/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ar-OM" sz="75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</p:txBody>
      </p:sp>
      <p:sp>
        <p:nvSpPr>
          <p:cNvPr id="55" name="Rounded Rectangle 81">
            <a:extLst>
              <a:ext uri="{FF2B5EF4-FFF2-40B4-BE49-F238E27FC236}">
                <a16:creationId xmlns:a16="http://schemas.microsoft.com/office/drawing/2014/main" id="{FE091DC9-9809-4E07-B4F4-E26EC6DA4344}"/>
              </a:ext>
            </a:extLst>
          </p:cNvPr>
          <p:cNvSpPr/>
          <p:nvPr/>
        </p:nvSpPr>
        <p:spPr>
          <a:xfrm>
            <a:off x="33694" y="5163677"/>
            <a:ext cx="1174934" cy="705842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2372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DAE3F3"/>
          </a:solidFill>
          <a:ln w="12701" cap="flat">
            <a:solidFill>
              <a:srgbClr val="212A2C"/>
            </a:solidFill>
            <a:prstDash val="solid"/>
            <a:miter/>
          </a:ln>
        </p:spPr>
        <p:txBody>
          <a:bodyPr vert="horz" wrap="square" lIns="68580" tIns="34290" rIns="68580" bIns="34290" anchor="ctr" anchorCtr="0" compatLnSpc="1">
            <a:noAutofit/>
          </a:bodyPr>
          <a:lstStyle/>
          <a:p>
            <a:pPr marL="171450" indent="-171450" algn="r" defTabSz="685800" rtl="1" hangingPunct="0"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ar-OM" sz="75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  <a:p>
            <a:pPr marL="128588" indent="-128588" algn="r" defTabSz="685800" rtl="1" hangingPunct="0">
              <a:buSzPts val="999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75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  <a:p>
            <a:pPr marL="128588" indent="-128588" algn="r" defTabSz="685800" rtl="1" hangingPunct="0">
              <a:buSzPts val="999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75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  </a:t>
            </a:r>
          </a:p>
          <a:p>
            <a:pPr algn="r" defTabSz="685800" rtl="1" hangingPunct="0">
              <a:buSzPts val="999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75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  </a:t>
            </a:r>
          </a:p>
          <a:p>
            <a:pPr marL="128588" indent="-128588" algn="r" defTabSz="685800" rtl="1" hangingPunct="0">
              <a:buSzPts val="999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75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 </a:t>
            </a:r>
          </a:p>
          <a:p>
            <a:pPr algn="r" defTabSz="685800" rtl="1" hangingPunct="0">
              <a:buSzPts val="999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75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 </a:t>
            </a:r>
          </a:p>
          <a:p>
            <a:pPr marL="128588" indent="-128588" algn="r" defTabSz="685800" rtl="1" hangingPunct="0">
              <a:buSzPts val="999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75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  </a:t>
            </a:r>
            <a:endParaRPr lang="ar-OM" sz="75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  <a:p>
            <a:pPr marL="171450" indent="-171450" algn="r" defTabSz="685800" rtl="1" hangingPunct="0">
              <a:buSzPts val="998"/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ar-OM" sz="75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  <a:p>
            <a:pPr marL="171450" indent="-171450" algn="r" defTabSz="685800" rtl="1" hangingPunct="0">
              <a:buSzPts val="998"/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ar-OM" sz="75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2174388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>
            <a:extLst>
              <a:ext uri="{FF2B5EF4-FFF2-40B4-BE49-F238E27FC236}">
                <a16:creationId xmlns:a16="http://schemas.microsoft.com/office/drawing/2014/main" id="{5C3CDA25-5D7B-45F9-A5E4-3B190706EC53}"/>
              </a:ext>
            </a:extLst>
          </p:cNvPr>
          <p:cNvSpPr/>
          <p:nvPr/>
        </p:nvSpPr>
        <p:spPr>
          <a:xfrm>
            <a:off x="34448" y="1494886"/>
            <a:ext cx="9075102" cy="4453112"/>
          </a:xfrm>
          <a:prstGeom prst="rect">
            <a:avLst/>
          </a:prstGeom>
          <a:noFill/>
          <a:ln w="12701" cap="flat">
            <a:solidFill>
              <a:srgbClr val="000000"/>
            </a:solidFill>
            <a:custDash>
              <a:ds d="100000" sp="100000"/>
            </a:custDash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 rtl="1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35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" name="Pentagon 86">
            <a:extLst>
              <a:ext uri="{FF2B5EF4-FFF2-40B4-BE49-F238E27FC236}">
                <a16:creationId xmlns:a16="http://schemas.microsoft.com/office/drawing/2014/main" id="{62A4E36F-B861-4C16-839B-0716D7B535DC}"/>
              </a:ext>
            </a:extLst>
          </p:cNvPr>
          <p:cNvSpPr/>
          <p:nvPr/>
        </p:nvSpPr>
        <p:spPr>
          <a:xfrm rot="10800009" flipH="1">
            <a:off x="2161107" y="1531981"/>
            <a:ext cx="6832076" cy="38721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val 50000"/>
              <a:gd name="f8" fmla="+- 0 0 -360"/>
              <a:gd name="f9" fmla="+- 0 0 -180"/>
              <a:gd name="f10" fmla="abs f3"/>
              <a:gd name="f11" fmla="abs f4"/>
              <a:gd name="f12" fmla="abs f5"/>
              <a:gd name="f13" fmla="*/ f8 f0 1"/>
              <a:gd name="f14" fmla="*/ f9 f0 1"/>
              <a:gd name="f15" fmla="?: f10 f3 1"/>
              <a:gd name="f16" fmla="?: f11 f4 1"/>
              <a:gd name="f17" fmla="?: f12 f5 1"/>
              <a:gd name="f18" fmla="*/ f13 1 f2"/>
              <a:gd name="f19" fmla="*/ f14 1 f2"/>
              <a:gd name="f20" fmla="*/ f15 1 21600"/>
              <a:gd name="f21" fmla="*/ f16 1 21600"/>
              <a:gd name="f22" fmla="*/ 21600 f15 1"/>
              <a:gd name="f23" fmla="*/ 21600 f16 1"/>
              <a:gd name="f24" fmla="+- f18 0 f1"/>
              <a:gd name="f25" fmla="+- f19 0 f1"/>
              <a:gd name="f26" fmla="min f21 f20"/>
              <a:gd name="f27" fmla="*/ f22 1 f17"/>
              <a:gd name="f28" fmla="*/ f23 1 f17"/>
              <a:gd name="f29" fmla="val f27"/>
              <a:gd name="f30" fmla="val f28"/>
              <a:gd name="f31" fmla="*/ f6 f26 1"/>
              <a:gd name="f32" fmla="+- f30 0 f6"/>
              <a:gd name="f33" fmla="+- f29 0 f6"/>
              <a:gd name="f34" fmla="*/ f30 f26 1"/>
              <a:gd name="f35" fmla="*/ f29 f26 1"/>
              <a:gd name="f36" fmla="*/ f32 1 2"/>
              <a:gd name="f37" fmla="min f33 f32"/>
              <a:gd name="f38" fmla="+- f6 f36 0"/>
              <a:gd name="f39" fmla="*/ f37 f7 1"/>
              <a:gd name="f40" fmla="*/ f39 1 100000"/>
              <a:gd name="f41" fmla="*/ f38 f26 1"/>
              <a:gd name="f42" fmla="+- f29 0 f40"/>
              <a:gd name="f43" fmla="+- f42 f29 0"/>
              <a:gd name="f44" fmla="*/ f42 1 2"/>
              <a:gd name="f45" fmla="*/ f42 f26 1"/>
              <a:gd name="f46" fmla="*/ f43 1 2"/>
              <a:gd name="f47" fmla="*/ f44 f26 1"/>
              <a:gd name="f48" fmla="*/ f46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47" y="f31"/>
              </a:cxn>
              <a:cxn ang="f25">
                <a:pos x="f47" y="f34"/>
              </a:cxn>
            </a:cxnLst>
            <a:rect l="f31" t="f31" r="f48" b="f34"/>
            <a:pathLst>
              <a:path>
                <a:moveTo>
                  <a:pt x="f31" y="f31"/>
                </a:moveTo>
                <a:lnTo>
                  <a:pt x="f45" y="f31"/>
                </a:lnTo>
                <a:lnTo>
                  <a:pt x="f35" y="f41"/>
                </a:lnTo>
                <a:lnTo>
                  <a:pt x="f45" y="f34"/>
                </a:lnTo>
                <a:lnTo>
                  <a:pt x="f31" y="f34"/>
                </a:lnTo>
                <a:close/>
              </a:path>
            </a:pathLst>
          </a:custGeom>
          <a:solidFill>
            <a:srgbClr val="FFFFFF"/>
          </a:solidFill>
          <a:ln w="12701" cap="flat">
            <a:solidFill>
              <a:srgbClr val="B66D31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35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TextBox 30">
            <a:extLst>
              <a:ext uri="{FF2B5EF4-FFF2-40B4-BE49-F238E27FC236}">
                <a16:creationId xmlns:a16="http://schemas.microsoft.com/office/drawing/2014/main" id="{1C4E8682-6D25-45A6-86D5-E09BAC50CBEB}"/>
              </a:ext>
            </a:extLst>
          </p:cNvPr>
          <p:cNvSpPr txBox="1"/>
          <p:nvPr/>
        </p:nvSpPr>
        <p:spPr>
          <a:xfrm>
            <a:off x="2319944" y="1601131"/>
            <a:ext cx="4049868" cy="25391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 rtl="1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1">
                <a:solidFill>
                  <a:srgbClr val="000000"/>
                </a:solidFill>
                <a:latin typeface="Calibri" pitchFamily="34"/>
                <a:cs typeface="Calibri" pitchFamily="34"/>
              </a:rPr>
              <a:t>3 Years Planning Timeline</a:t>
            </a:r>
            <a:endParaRPr lang="ar-SA" sz="1200" b="1">
              <a:solidFill>
                <a:srgbClr val="000000"/>
              </a:solidFill>
              <a:latin typeface="Calibri" pitchFamily="34"/>
              <a:cs typeface="Calibri" pitchFamily="34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0E688C4-49F5-4DF8-9930-CF2E89D37095}"/>
              </a:ext>
            </a:extLst>
          </p:cNvPr>
          <p:cNvSpPr/>
          <p:nvPr/>
        </p:nvSpPr>
        <p:spPr>
          <a:xfrm rot="16200004">
            <a:off x="4330879" y="1189722"/>
            <a:ext cx="467249" cy="9049302"/>
          </a:xfrm>
          <a:prstGeom prst="rect">
            <a:avLst/>
          </a:prstGeom>
          <a:solidFill>
            <a:srgbClr val="C5E0B4"/>
          </a:solidFill>
          <a:ln w="12701" cap="flat">
            <a:solidFill>
              <a:srgbClr val="ED7D31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200" b="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Isosceles Triangle 4">
            <a:extLst>
              <a:ext uri="{FF2B5EF4-FFF2-40B4-BE49-F238E27FC236}">
                <a16:creationId xmlns:a16="http://schemas.microsoft.com/office/drawing/2014/main" id="{683EA3CF-F20F-4CE4-AD2D-7D57BC56ED64}"/>
              </a:ext>
            </a:extLst>
          </p:cNvPr>
          <p:cNvSpPr/>
          <p:nvPr/>
        </p:nvSpPr>
        <p:spPr>
          <a:xfrm>
            <a:off x="33694" y="996454"/>
            <a:ext cx="9075863" cy="50317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val 50000"/>
              <a:gd name="f8" fmla="+- 0 0 -360"/>
              <a:gd name="f9" fmla="+- 0 0 -270"/>
              <a:gd name="f10" fmla="+- 0 0 -180"/>
              <a:gd name="f11" fmla="+- 0 0 -90"/>
              <a:gd name="f12" fmla="abs f3"/>
              <a:gd name="f13" fmla="abs f4"/>
              <a:gd name="f14" fmla="abs f5"/>
              <a:gd name="f15" fmla="*/ f8 f0 1"/>
              <a:gd name="f16" fmla="*/ f9 f0 1"/>
              <a:gd name="f17" fmla="*/ f10 f0 1"/>
              <a:gd name="f18" fmla="*/ f11 f0 1"/>
              <a:gd name="f19" fmla="?: f12 f3 1"/>
              <a:gd name="f20" fmla="?: f13 f4 1"/>
              <a:gd name="f21" fmla="?: f14 f5 1"/>
              <a:gd name="f22" fmla="*/ f15 1 f2"/>
              <a:gd name="f23" fmla="*/ f16 1 f2"/>
              <a:gd name="f24" fmla="*/ f17 1 f2"/>
              <a:gd name="f25" fmla="*/ f18 1 f2"/>
              <a:gd name="f26" fmla="*/ f19 1 21600"/>
              <a:gd name="f27" fmla="*/ f20 1 21600"/>
              <a:gd name="f28" fmla="*/ 21600 f19 1"/>
              <a:gd name="f29" fmla="*/ 21600 f20 1"/>
              <a:gd name="f30" fmla="+- f22 0 f1"/>
              <a:gd name="f31" fmla="+- f23 0 f1"/>
              <a:gd name="f32" fmla="+- f24 0 f1"/>
              <a:gd name="f33" fmla="+- f25 0 f1"/>
              <a:gd name="f34" fmla="min f27 f26"/>
              <a:gd name="f35" fmla="*/ f28 1 f21"/>
              <a:gd name="f36" fmla="*/ f29 1 f21"/>
              <a:gd name="f37" fmla="val f35"/>
              <a:gd name="f38" fmla="val f36"/>
              <a:gd name="f39" fmla="*/ f6 f34 1"/>
              <a:gd name="f40" fmla="+- f38 0 f6"/>
              <a:gd name="f41" fmla="+- f37 0 f6"/>
              <a:gd name="f42" fmla="*/ f38 f34 1"/>
              <a:gd name="f43" fmla="*/ f37 f34 1"/>
              <a:gd name="f44" fmla="*/ f40 1 2"/>
              <a:gd name="f45" fmla="*/ f41 1 2"/>
              <a:gd name="f46" fmla="*/ f41 f7 1"/>
              <a:gd name="f47" fmla="+- f6 f44 0"/>
              <a:gd name="f48" fmla="*/ f46 1 200000"/>
              <a:gd name="f49" fmla="*/ f46 1 100000"/>
              <a:gd name="f50" fmla="+- f48 f45 0"/>
              <a:gd name="f51" fmla="*/ f48 f34 1"/>
              <a:gd name="f52" fmla="*/ f47 f34 1"/>
              <a:gd name="f53" fmla="*/ f49 f34 1"/>
              <a:gd name="f54" fmla="*/ f50 f3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53" y="f39"/>
              </a:cxn>
              <a:cxn ang="f31">
                <a:pos x="f51" y="f52"/>
              </a:cxn>
              <a:cxn ang="f32">
                <a:pos x="f39" y="f42"/>
              </a:cxn>
              <a:cxn ang="f32">
                <a:pos x="f53" y="f42"/>
              </a:cxn>
              <a:cxn ang="f32">
                <a:pos x="f43" y="f42"/>
              </a:cxn>
              <a:cxn ang="f33">
                <a:pos x="f54" y="f52"/>
              </a:cxn>
            </a:cxnLst>
            <a:rect l="f51" t="f52" r="f54" b="f42"/>
            <a:pathLst>
              <a:path>
                <a:moveTo>
                  <a:pt x="f39" y="f42"/>
                </a:moveTo>
                <a:lnTo>
                  <a:pt x="f53" y="f39"/>
                </a:lnTo>
                <a:lnTo>
                  <a:pt x="f43" y="f42"/>
                </a:lnTo>
                <a:close/>
              </a:path>
            </a:pathLst>
          </a:custGeom>
          <a:solidFill>
            <a:srgbClr val="C5E0B4"/>
          </a:solidFill>
          <a:ln w="12701" cap="flat">
            <a:solidFill>
              <a:srgbClr val="ED7D31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 b="1">
                <a:solidFill>
                  <a:srgbClr val="212529"/>
                </a:solidFill>
                <a:latin typeface="Cairo"/>
              </a:rPr>
              <a:t>Insert here</a:t>
            </a:r>
            <a:endParaRPr lang="en-GB" sz="9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TextBox 51">
            <a:extLst>
              <a:ext uri="{FF2B5EF4-FFF2-40B4-BE49-F238E27FC236}">
                <a16:creationId xmlns:a16="http://schemas.microsoft.com/office/drawing/2014/main" id="{FE4E73B0-6B1E-493F-8D8F-BCDE1C9A9115}"/>
              </a:ext>
            </a:extLst>
          </p:cNvPr>
          <p:cNvSpPr txBox="1"/>
          <p:nvPr/>
        </p:nvSpPr>
        <p:spPr>
          <a:xfrm>
            <a:off x="4349131" y="916976"/>
            <a:ext cx="545540" cy="230832"/>
          </a:xfrm>
          <a:prstGeom prst="rect">
            <a:avLst/>
          </a:prstGeom>
          <a:solidFill>
            <a:srgbClr val="385723"/>
          </a:solidFill>
          <a:ln w="12701" cap="flat">
            <a:solidFill>
              <a:srgbClr val="AE5A21"/>
            </a:solidFill>
            <a:prstDash val="solid"/>
            <a:miter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1">
                <a:solidFill>
                  <a:srgbClr val="FFFFFF"/>
                </a:solidFill>
                <a:latin typeface="Calibri" pitchFamily="34"/>
                <a:cs typeface="Calibri" pitchFamily="34"/>
              </a:rPr>
              <a:t>Vision</a:t>
            </a:r>
            <a:endParaRPr lang="ar-OM" sz="1050" b="1">
              <a:solidFill>
                <a:srgbClr val="FFFFFF"/>
              </a:solidFill>
              <a:latin typeface="Calibri" pitchFamily="34"/>
              <a:cs typeface="Calibri" pitchFamily="34"/>
            </a:endParaRPr>
          </a:p>
        </p:txBody>
      </p:sp>
      <p:sp>
        <p:nvSpPr>
          <p:cNvPr id="8" name="TextBox 1">
            <a:extLst>
              <a:ext uri="{FF2B5EF4-FFF2-40B4-BE49-F238E27FC236}">
                <a16:creationId xmlns:a16="http://schemas.microsoft.com/office/drawing/2014/main" id="{7E70AA7D-CEC2-487A-A5C6-F4D009CF1A26}"/>
              </a:ext>
            </a:extLst>
          </p:cNvPr>
          <p:cNvSpPr txBox="1"/>
          <p:nvPr/>
        </p:nvSpPr>
        <p:spPr>
          <a:xfrm>
            <a:off x="2697786" y="5549768"/>
            <a:ext cx="5326917" cy="25391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1">
                <a:solidFill>
                  <a:srgbClr val="212529"/>
                </a:solidFill>
                <a:latin typeface="Cairo"/>
              </a:rPr>
              <a:t>Insert here</a:t>
            </a:r>
            <a:endParaRPr lang="en-GB" sz="12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TextBox 38">
            <a:extLst>
              <a:ext uri="{FF2B5EF4-FFF2-40B4-BE49-F238E27FC236}">
                <a16:creationId xmlns:a16="http://schemas.microsoft.com/office/drawing/2014/main" id="{8A72F11A-52AF-4104-866F-EE6DBE69081A}"/>
              </a:ext>
            </a:extLst>
          </p:cNvPr>
          <p:cNvSpPr txBox="1"/>
          <p:nvPr/>
        </p:nvSpPr>
        <p:spPr>
          <a:xfrm>
            <a:off x="3264915" y="5572001"/>
            <a:ext cx="649631" cy="230832"/>
          </a:xfrm>
          <a:prstGeom prst="rect">
            <a:avLst/>
          </a:prstGeom>
          <a:solidFill>
            <a:srgbClr val="385723"/>
          </a:solidFill>
          <a:ln w="12701" cap="flat">
            <a:solidFill>
              <a:srgbClr val="AE5A21"/>
            </a:solidFill>
            <a:prstDash val="solid"/>
            <a:miter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1">
                <a:solidFill>
                  <a:srgbClr val="FFFFFF"/>
                </a:solidFill>
                <a:latin typeface="Calibri" pitchFamily="34"/>
                <a:cs typeface="Calibri" pitchFamily="34"/>
              </a:rPr>
              <a:t>Mission</a:t>
            </a:r>
            <a:endParaRPr lang="ar-OM" sz="1050" b="1">
              <a:solidFill>
                <a:srgbClr val="FFFFFF"/>
              </a:solidFill>
              <a:latin typeface="Calibri" pitchFamily="34"/>
              <a:cs typeface="Calibri" pitchFamily="34"/>
            </a:endParaRPr>
          </a:p>
        </p:txBody>
      </p:sp>
      <p:sp>
        <p:nvSpPr>
          <p:cNvPr id="10" name="Rounded Rectangle 62">
            <a:extLst>
              <a:ext uri="{FF2B5EF4-FFF2-40B4-BE49-F238E27FC236}">
                <a16:creationId xmlns:a16="http://schemas.microsoft.com/office/drawing/2014/main" id="{EE5C4835-AB07-4C9C-BA10-52AC619963B6}"/>
              </a:ext>
            </a:extLst>
          </p:cNvPr>
          <p:cNvSpPr/>
          <p:nvPr/>
        </p:nvSpPr>
        <p:spPr>
          <a:xfrm>
            <a:off x="3398091" y="1994951"/>
            <a:ext cx="1463558" cy="227850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F4B183"/>
          </a:solidFill>
          <a:ln w="6345" cap="flat">
            <a:solidFill>
              <a:srgbClr val="ED7D31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 b="1">
                <a:solidFill>
                  <a:srgbClr val="000000"/>
                </a:solidFill>
                <a:latin typeface="Calibri" pitchFamily="34"/>
                <a:cs typeface="Calibri" pitchFamily="34"/>
              </a:rPr>
              <a:t>Enablers</a:t>
            </a:r>
          </a:p>
        </p:txBody>
      </p:sp>
      <p:sp>
        <p:nvSpPr>
          <p:cNvPr id="12" name="TextBox 48">
            <a:extLst>
              <a:ext uri="{FF2B5EF4-FFF2-40B4-BE49-F238E27FC236}">
                <a16:creationId xmlns:a16="http://schemas.microsoft.com/office/drawing/2014/main" id="{903793E1-2FCD-4F4A-95FB-FB01DD9E327C}"/>
              </a:ext>
            </a:extLst>
          </p:cNvPr>
          <p:cNvSpPr txBox="1"/>
          <p:nvPr/>
        </p:nvSpPr>
        <p:spPr>
          <a:xfrm>
            <a:off x="1017247" y="1982387"/>
            <a:ext cx="978856" cy="230832"/>
          </a:xfrm>
          <a:prstGeom prst="rect">
            <a:avLst/>
          </a:prstGeom>
          <a:solidFill>
            <a:srgbClr val="E2F0D9"/>
          </a:solidFill>
          <a:ln w="12701" cap="flat">
            <a:solidFill>
              <a:srgbClr val="AE5A21"/>
            </a:solidFill>
            <a:prstDash val="solid"/>
            <a:miter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 rtl="1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1">
                <a:solidFill>
                  <a:srgbClr val="000000"/>
                </a:solidFill>
                <a:latin typeface="Calibri" pitchFamily="34"/>
                <a:cs typeface="Calibri" pitchFamily="34"/>
              </a:rPr>
              <a:t>Objective</a:t>
            </a:r>
          </a:p>
        </p:txBody>
      </p:sp>
      <p:sp>
        <p:nvSpPr>
          <p:cNvPr id="13" name="Rounded Rectangle 34">
            <a:extLst>
              <a:ext uri="{FF2B5EF4-FFF2-40B4-BE49-F238E27FC236}">
                <a16:creationId xmlns:a16="http://schemas.microsoft.com/office/drawing/2014/main" id="{BD9E0B11-043E-40E9-AE7E-652BF8347DA8}"/>
              </a:ext>
            </a:extLst>
          </p:cNvPr>
          <p:cNvSpPr/>
          <p:nvPr/>
        </p:nvSpPr>
        <p:spPr>
          <a:xfrm>
            <a:off x="993278" y="3076060"/>
            <a:ext cx="1019867" cy="705887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2372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8E191C">
              <a:alpha val="16863"/>
            </a:srgbClr>
          </a:solidFill>
          <a:ln w="12701" cap="flat">
            <a:solidFill>
              <a:srgbClr val="212A2C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25">
                <a:solidFill>
                  <a:srgbClr val="000000"/>
                </a:solidFill>
                <a:latin typeface="Calibri" pitchFamily="34"/>
                <a:cs typeface="Calibri" pitchFamily="34"/>
              </a:rPr>
              <a:t>Insert Objective</a:t>
            </a:r>
          </a:p>
        </p:txBody>
      </p:sp>
      <p:sp>
        <p:nvSpPr>
          <p:cNvPr id="14" name="Rounded Rectangle 35">
            <a:extLst>
              <a:ext uri="{FF2B5EF4-FFF2-40B4-BE49-F238E27FC236}">
                <a16:creationId xmlns:a16="http://schemas.microsoft.com/office/drawing/2014/main" id="{09D6D0EE-8843-4598-95C6-0E45442700C0}"/>
              </a:ext>
            </a:extLst>
          </p:cNvPr>
          <p:cNvSpPr/>
          <p:nvPr/>
        </p:nvSpPr>
        <p:spPr>
          <a:xfrm>
            <a:off x="1017144" y="2267783"/>
            <a:ext cx="978856" cy="727908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2219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gradFill>
            <a:gsLst>
              <a:gs pos="0">
                <a:srgbClr val="FFDD9C"/>
              </a:gs>
              <a:gs pos="100000">
                <a:srgbClr val="FFD78E"/>
              </a:gs>
            </a:gsLst>
            <a:lin ang="5400000"/>
          </a:gradFill>
          <a:ln w="6345" cap="flat">
            <a:solidFill>
              <a:srgbClr val="8E191C"/>
            </a:solidFill>
            <a:prstDash val="solid"/>
            <a:miter/>
          </a:ln>
        </p:spPr>
        <p:txBody>
          <a:bodyPr vert="horz" wrap="square" lIns="68580" tIns="34290" rIns="68580" bIns="34290" anchor="ctr" anchorCtr="0" compatLnSpc="1">
            <a:noAutofit/>
          </a:bodyPr>
          <a:lstStyle/>
          <a:p>
            <a:pPr marL="128588" indent="-128588" algn="r" defTabSz="685800" rtl="1" hangingPunct="0">
              <a:buSzPts val="998"/>
              <a:buBlip>
                <a:blip r:embed="rId2"/>
              </a:buBlip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750">
              <a:solidFill>
                <a:srgbClr val="000000"/>
              </a:solidFill>
              <a:latin typeface="Calibri" pitchFamily="34"/>
              <a:cs typeface="Calibri" pitchFamily="34"/>
            </a:endParaRPr>
          </a:p>
        </p:txBody>
      </p:sp>
      <p:sp>
        <p:nvSpPr>
          <p:cNvPr id="15" name="TextBox 52">
            <a:extLst>
              <a:ext uri="{FF2B5EF4-FFF2-40B4-BE49-F238E27FC236}">
                <a16:creationId xmlns:a16="http://schemas.microsoft.com/office/drawing/2014/main" id="{F6177AA1-4F02-4E99-92BE-14FD82A9EBB9}"/>
              </a:ext>
            </a:extLst>
          </p:cNvPr>
          <p:cNvSpPr txBox="1"/>
          <p:nvPr/>
        </p:nvSpPr>
        <p:spPr>
          <a:xfrm>
            <a:off x="1000089" y="2290503"/>
            <a:ext cx="1003256" cy="71558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 rtl="1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>
                <a:solidFill>
                  <a:srgbClr val="000000"/>
                </a:solidFill>
                <a:latin typeface="Calibri" pitchFamily="34"/>
                <a:cs typeface="Calibri" pitchFamily="34"/>
              </a:rPr>
              <a:t>Insert an objective supporting the inserted value    </a:t>
            </a:r>
            <a:r>
              <a:rPr lang="en-US" sz="750">
                <a:solidFill>
                  <a:srgbClr val="000000"/>
                </a:solidFill>
                <a:latin typeface="Calibri" pitchFamily="34"/>
                <a:cs typeface="Calibri" pitchFamily="34"/>
              </a:rPr>
              <a:t>(Ex: Extend x service to new users.) </a:t>
            </a:r>
          </a:p>
        </p:txBody>
      </p:sp>
      <p:sp>
        <p:nvSpPr>
          <p:cNvPr id="16" name="TextBox 56">
            <a:extLst>
              <a:ext uri="{FF2B5EF4-FFF2-40B4-BE49-F238E27FC236}">
                <a16:creationId xmlns:a16="http://schemas.microsoft.com/office/drawing/2014/main" id="{A7B63BB8-51DB-4B64-BAC5-E16810FC0B7A}"/>
              </a:ext>
            </a:extLst>
          </p:cNvPr>
          <p:cNvSpPr txBox="1"/>
          <p:nvPr/>
        </p:nvSpPr>
        <p:spPr>
          <a:xfrm>
            <a:off x="102034" y="1994951"/>
            <a:ext cx="814181" cy="230832"/>
          </a:xfrm>
          <a:prstGeom prst="rect">
            <a:avLst/>
          </a:prstGeom>
          <a:solidFill>
            <a:srgbClr val="E2F0D9"/>
          </a:solidFill>
          <a:ln w="12701" cap="flat">
            <a:solidFill>
              <a:srgbClr val="AE5A21"/>
            </a:solidFill>
            <a:prstDash val="solid"/>
            <a:miter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 rtl="1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1">
                <a:solidFill>
                  <a:srgbClr val="000000"/>
                </a:solidFill>
                <a:latin typeface="Calibri" pitchFamily="34"/>
                <a:cs typeface="Calibri" pitchFamily="34"/>
              </a:rPr>
              <a:t>Values</a:t>
            </a:r>
          </a:p>
        </p:txBody>
      </p:sp>
      <p:sp>
        <p:nvSpPr>
          <p:cNvPr id="17" name="Rounded Rectangle 34">
            <a:extLst>
              <a:ext uri="{FF2B5EF4-FFF2-40B4-BE49-F238E27FC236}">
                <a16:creationId xmlns:a16="http://schemas.microsoft.com/office/drawing/2014/main" id="{61629FB4-8528-406A-9ED1-6645F78B7BE2}"/>
              </a:ext>
            </a:extLst>
          </p:cNvPr>
          <p:cNvSpPr/>
          <p:nvPr/>
        </p:nvSpPr>
        <p:spPr>
          <a:xfrm>
            <a:off x="89120" y="3068146"/>
            <a:ext cx="855124" cy="802921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2372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8E191C">
              <a:alpha val="16863"/>
            </a:srgbClr>
          </a:solidFill>
          <a:ln w="12701" cap="flat">
            <a:solidFill>
              <a:srgbClr val="212A2C"/>
            </a:solidFill>
            <a:prstDash val="solid"/>
            <a:miter/>
          </a:ln>
        </p:spPr>
        <p:txBody>
          <a:bodyPr vert="horz" wrap="square" lIns="68580" tIns="34290" rIns="68580" bIns="34290" anchor="ctr" anchorCtr="0" compatLnSpc="1">
            <a:noAutofit/>
          </a:bodyPr>
          <a:lstStyle/>
          <a:p>
            <a:pPr defTabSz="685800" rtl="1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>
                <a:solidFill>
                  <a:srgbClr val="000000"/>
                </a:solidFill>
                <a:latin typeface="Calibri" pitchFamily="34"/>
                <a:cs typeface="Calibri" pitchFamily="34"/>
              </a:rPr>
              <a:t>Insert </a:t>
            </a:r>
          </a:p>
          <a:p>
            <a:pPr defTabSz="685800" rtl="1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>
                <a:solidFill>
                  <a:srgbClr val="000000"/>
                </a:solidFill>
                <a:latin typeface="Calibri" pitchFamily="34"/>
                <a:cs typeface="Calibri" pitchFamily="34"/>
              </a:rPr>
              <a:t>Value 1</a:t>
            </a:r>
            <a:endParaRPr lang="ar-OM" sz="1050">
              <a:solidFill>
                <a:srgbClr val="000000"/>
              </a:solidFill>
              <a:latin typeface="Calibri" pitchFamily="34"/>
              <a:cs typeface="Calibri" pitchFamily="34"/>
            </a:endParaRPr>
          </a:p>
        </p:txBody>
      </p:sp>
      <p:sp>
        <p:nvSpPr>
          <p:cNvPr id="18" name="Rounded Rectangle 35">
            <a:extLst>
              <a:ext uri="{FF2B5EF4-FFF2-40B4-BE49-F238E27FC236}">
                <a16:creationId xmlns:a16="http://schemas.microsoft.com/office/drawing/2014/main" id="{1F3FB959-E315-4BFA-949A-1BB50DBB73BA}"/>
              </a:ext>
            </a:extLst>
          </p:cNvPr>
          <p:cNvSpPr/>
          <p:nvPr/>
        </p:nvSpPr>
        <p:spPr>
          <a:xfrm>
            <a:off x="104289" y="2280340"/>
            <a:ext cx="831752" cy="715351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2219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gradFill>
            <a:gsLst>
              <a:gs pos="0">
                <a:srgbClr val="FFDD9C"/>
              </a:gs>
              <a:gs pos="100000">
                <a:srgbClr val="FFD78E"/>
              </a:gs>
            </a:gsLst>
            <a:lin ang="5400000"/>
          </a:gradFill>
          <a:ln w="6345" cap="flat">
            <a:solidFill>
              <a:srgbClr val="8E191C"/>
            </a:solidFill>
            <a:prstDash val="solid"/>
            <a:miter/>
          </a:ln>
        </p:spPr>
        <p:txBody>
          <a:bodyPr vert="horz" wrap="square" lIns="68580" tIns="34290" rIns="68580" bIns="34290" anchor="ctr" anchorCtr="0" compatLnSpc="1">
            <a:noAutofit/>
          </a:bodyPr>
          <a:lstStyle/>
          <a:p>
            <a:pPr marL="128588" indent="-128588" algn="r" defTabSz="685800" rtl="1" hangingPunct="0">
              <a:buSzPts val="998"/>
              <a:buBlip>
                <a:blip r:embed="rId2"/>
              </a:buBlip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750">
              <a:solidFill>
                <a:srgbClr val="000000"/>
              </a:solidFill>
              <a:latin typeface="Calibri" pitchFamily="34"/>
              <a:cs typeface="Calibri" pitchFamily="34"/>
            </a:endParaRPr>
          </a:p>
        </p:txBody>
      </p:sp>
      <p:sp>
        <p:nvSpPr>
          <p:cNvPr id="19" name="TextBox 59">
            <a:extLst>
              <a:ext uri="{FF2B5EF4-FFF2-40B4-BE49-F238E27FC236}">
                <a16:creationId xmlns:a16="http://schemas.microsoft.com/office/drawing/2014/main" id="{620DADD7-961C-4155-BE8E-DCE5632EDBEF}"/>
              </a:ext>
            </a:extLst>
          </p:cNvPr>
          <p:cNvSpPr txBox="1"/>
          <p:nvPr/>
        </p:nvSpPr>
        <p:spPr>
          <a:xfrm>
            <a:off x="144039" y="2499844"/>
            <a:ext cx="930205" cy="39241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0" compatLnSpc="1">
            <a:spAutoFit/>
          </a:bodyPr>
          <a:lstStyle/>
          <a:p>
            <a:pPr defTabSz="685800" rtl="1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>
                <a:solidFill>
                  <a:srgbClr val="000000"/>
                </a:solidFill>
                <a:latin typeface="Calibri" pitchFamily="34"/>
                <a:cs typeface="Calibri" pitchFamily="34"/>
              </a:rPr>
              <a:t>Insert </a:t>
            </a:r>
          </a:p>
          <a:p>
            <a:pPr defTabSz="685800" rtl="1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>
                <a:solidFill>
                  <a:srgbClr val="000000"/>
                </a:solidFill>
                <a:latin typeface="Calibri" pitchFamily="34"/>
                <a:cs typeface="Calibri" pitchFamily="34"/>
              </a:rPr>
              <a:t>Value 1</a:t>
            </a:r>
            <a:endParaRPr lang="ar-OM" sz="1050">
              <a:solidFill>
                <a:srgbClr val="000000"/>
              </a:solidFill>
              <a:latin typeface="Calibri" pitchFamily="34"/>
              <a:cs typeface="Calibri" pitchFamily="34"/>
            </a:endParaRPr>
          </a:p>
        </p:txBody>
      </p:sp>
      <p:sp>
        <p:nvSpPr>
          <p:cNvPr id="20" name="Rounded Rectangle 34">
            <a:extLst>
              <a:ext uri="{FF2B5EF4-FFF2-40B4-BE49-F238E27FC236}">
                <a16:creationId xmlns:a16="http://schemas.microsoft.com/office/drawing/2014/main" id="{3829A94C-B755-4A7D-8397-6CA29F8B75C2}"/>
              </a:ext>
            </a:extLst>
          </p:cNvPr>
          <p:cNvSpPr/>
          <p:nvPr/>
        </p:nvSpPr>
        <p:spPr>
          <a:xfrm>
            <a:off x="1012693" y="3919854"/>
            <a:ext cx="1065726" cy="785817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2372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F8CBAD"/>
          </a:solidFill>
          <a:ln w="12701" cap="flat">
            <a:solidFill>
              <a:srgbClr val="0B4903"/>
            </a:solidFill>
            <a:prstDash val="solid"/>
            <a:miter/>
          </a:ln>
        </p:spPr>
        <p:txBody>
          <a:bodyPr vert="horz" wrap="square" lIns="68580" tIns="34290" rIns="68580" bIns="34290" anchor="ctr" anchorCtr="0" compatLnSpc="1">
            <a:noAutofit/>
          </a:bodyPr>
          <a:lstStyle/>
          <a:p>
            <a:pPr defTabSz="685800" rtl="1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25">
                <a:solidFill>
                  <a:srgbClr val="000000"/>
                </a:solidFill>
                <a:latin typeface="Calibri" pitchFamily="34"/>
                <a:cs typeface="Calibri" pitchFamily="34"/>
              </a:rPr>
              <a:t>Insert Objective</a:t>
            </a:r>
          </a:p>
          <a:p>
            <a:pPr defTabSz="685800" rtl="1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825">
              <a:solidFill>
                <a:srgbClr val="000000"/>
              </a:solidFill>
              <a:latin typeface="Calibri" pitchFamily="34"/>
              <a:cs typeface="Calibri" pitchFamily="34"/>
            </a:endParaRPr>
          </a:p>
        </p:txBody>
      </p:sp>
      <p:sp>
        <p:nvSpPr>
          <p:cNvPr id="21" name="Rounded Rectangle 34">
            <a:extLst>
              <a:ext uri="{FF2B5EF4-FFF2-40B4-BE49-F238E27FC236}">
                <a16:creationId xmlns:a16="http://schemas.microsoft.com/office/drawing/2014/main" id="{83599235-D091-41CB-89B0-5F7DA7848071}"/>
              </a:ext>
            </a:extLst>
          </p:cNvPr>
          <p:cNvSpPr/>
          <p:nvPr/>
        </p:nvSpPr>
        <p:spPr>
          <a:xfrm>
            <a:off x="99695" y="3933632"/>
            <a:ext cx="816513" cy="802921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2372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F8CBAD"/>
          </a:solidFill>
          <a:ln w="12701" cap="flat">
            <a:solidFill>
              <a:srgbClr val="0B4903"/>
            </a:solidFill>
            <a:prstDash val="solid"/>
            <a:miter/>
          </a:ln>
        </p:spPr>
        <p:txBody>
          <a:bodyPr vert="horz" wrap="square" lIns="68580" tIns="34290" rIns="68580" bIns="34290" anchor="ctr" anchorCtr="0" compatLnSpc="1">
            <a:noAutofit/>
          </a:bodyPr>
          <a:lstStyle/>
          <a:p>
            <a:pPr defTabSz="685800" rtl="1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>
                <a:solidFill>
                  <a:srgbClr val="000000"/>
                </a:solidFill>
                <a:latin typeface="Calibri" pitchFamily="34"/>
                <a:cs typeface="Calibri" pitchFamily="34"/>
              </a:rPr>
              <a:t>Insert Value 3</a:t>
            </a:r>
            <a:endParaRPr lang="ar-OM" sz="1050">
              <a:solidFill>
                <a:srgbClr val="000000"/>
              </a:solidFill>
              <a:latin typeface="Calibri" pitchFamily="34"/>
              <a:cs typeface="Calibri" pitchFamily="34"/>
            </a:endParaRPr>
          </a:p>
        </p:txBody>
      </p:sp>
      <p:cxnSp>
        <p:nvCxnSpPr>
          <p:cNvPr id="22" name="Straight Connector 62">
            <a:extLst>
              <a:ext uri="{FF2B5EF4-FFF2-40B4-BE49-F238E27FC236}">
                <a16:creationId xmlns:a16="http://schemas.microsoft.com/office/drawing/2014/main" id="{1CC4781F-FA94-4354-BFDC-A358E9E9D89D}"/>
              </a:ext>
            </a:extLst>
          </p:cNvPr>
          <p:cNvCxnSpPr/>
          <p:nvPr/>
        </p:nvCxnSpPr>
        <p:spPr>
          <a:xfrm>
            <a:off x="924760" y="1994951"/>
            <a:ext cx="1872" cy="3454601"/>
          </a:xfrm>
          <a:prstGeom prst="straightConnector1">
            <a:avLst/>
          </a:prstGeom>
          <a:noFill/>
          <a:ln w="12701" cap="flat">
            <a:solidFill>
              <a:srgbClr val="ED7D31"/>
            </a:solidFill>
            <a:prstDash val="solid"/>
            <a:miter/>
          </a:ln>
        </p:spPr>
      </p:cxnSp>
      <p:cxnSp>
        <p:nvCxnSpPr>
          <p:cNvPr id="23" name="Straight Connector 63">
            <a:extLst>
              <a:ext uri="{FF2B5EF4-FFF2-40B4-BE49-F238E27FC236}">
                <a16:creationId xmlns:a16="http://schemas.microsoft.com/office/drawing/2014/main" id="{98A33FC3-F58E-4BA0-A20F-DC00D9468828}"/>
              </a:ext>
            </a:extLst>
          </p:cNvPr>
          <p:cNvCxnSpPr/>
          <p:nvPr/>
        </p:nvCxnSpPr>
        <p:spPr>
          <a:xfrm>
            <a:off x="67016" y="1508671"/>
            <a:ext cx="0" cy="3922495"/>
          </a:xfrm>
          <a:prstGeom prst="straightConnector1">
            <a:avLst/>
          </a:prstGeom>
          <a:noFill/>
          <a:ln w="12701" cap="flat">
            <a:solidFill>
              <a:srgbClr val="ED7D31"/>
            </a:solidFill>
            <a:prstDash val="solid"/>
            <a:miter/>
          </a:ln>
        </p:spPr>
      </p:cxnSp>
      <p:sp>
        <p:nvSpPr>
          <p:cNvPr id="24" name="Rounded Rectangle 34">
            <a:extLst>
              <a:ext uri="{FF2B5EF4-FFF2-40B4-BE49-F238E27FC236}">
                <a16:creationId xmlns:a16="http://schemas.microsoft.com/office/drawing/2014/main" id="{E6310946-F467-4433-B19B-C6C62A8840F5}"/>
              </a:ext>
            </a:extLst>
          </p:cNvPr>
          <p:cNvSpPr/>
          <p:nvPr/>
        </p:nvSpPr>
        <p:spPr>
          <a:xfrm>
            <a:off x="1027705" y="4828753"/>
            <a:ext cx="1019867" cy="634145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2372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DAE3F3"/>
          </a:solidFill>
          <a:ln w="12701" cap="flat">
            <a:solidFill>
              <a:srgbClr val="0B4903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25">
                <a:solidFill>
                  <a:srgbClr val="000000"/>
                </a:solidFill>
                <a:latin typeface="Calibri" pitchFamily="34"/>
                <a:cs typeface="Calibri" pitchFamily="34"/>
              </a:rPr>
              <a:t>Insert Objective</a:t>
            </a:r>
          </a:p>
        </p:txBody>
      </p:sp>
      <p:sp>
        <p:nvSpPr>
          <p:cNvPr id="25" name="Rounded Rectangle 34">
            <a:extLst>
              <a:ext uri="{FF2B5EF4-FFF2-40B4-BE49-F238E27FC236}">
                <a16:creationId xmlns:a16="http://schemas.microsoft.com/office/drawing/2014/main" id="{DB5AF8B5-985E-40CE-A7C6-5A6ACD4962C1}"/>
              </a:ext>
            </a:extLst>
          </p:cNvPr>
          <p:cNvSpPr/>
          <p:nvPr/>
        </p:nvSpPr>
        <p:spPr>
          <a:xfrm>
            <a:off x="111449" y="4844258"/>
            <a:ext cx="804765" cy="588951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2372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DAE3F3"/>
          </a:solidFill>
          <a:ln w="12701" cap="flat">
            <a:solidFill>
              <a:srgbClr val="0B4903"/>
            </a:solidFill>
            <a:prstDash val="solid"/>
            <a:miter/>
          </a:ln>
        </p:spPr>
        <p:txBody>
          <a:bodyPr vert="horz" wrap="square" lIns="68580" tIns="34290" rIns="68580" bIns="34290" anchor="ctr" anchorCtr="0" compatLnSpc="1">
            <a:noAutofit/>
          </a:bodyPr>
          <a:lstStyle/>
          <a:p>
            <a:pPr defTabSz="685800" rtl="1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>
                <a:solidFill>
                  <a:srgbClr val="000000"/>
                </a:solidFill>
                <a:latin typeface="Calibri" pitchFamily="34"/>
                <a:cs typeface="Calibri" pitchFamily="34"/>
              </a:rPr>
              <a:t>Insert Value 4</a:t>
            </a:r>
            <a:endParaRPr lang="ar-OM" sz="1050">
              <a:solidFill>
                <a:srgbClr val="000000"/>
              </a:solidFill>
              <a:latin typeface="Calibri" pitchFamily="34"/>
              <a:cs typeface="Calibri" pitchFamily="34"/>
            </a:endParaRPr>
          </a:p>
        </p:txBody>
      </p:sp>
      <p:cxnSp>
        <p:nvCxnSpPr>
          <p:cNvPr id="26" name="Straight Connector 66">
            <a:extLst>
              <a:ext uri="{FF2B5EF4-FFF2-40B4-BE49-F238E27FC236}">
                <a16:creationId xmlns:a16="http://schemas.microsoft.com/office/drawing/2014/main" id="{2DF7E5CF-6A0F-4825-95D9-D60B420B24A7}"/>
              </a:ext>
            </a:extLst>
          </p:cNvPr>
          <p:cNvCxnSpPr/>
          <p:nvPr/>
        </p:nvCxnSpPr>
        <p:spPr>
          <a:xfrm flipH="1">
            <a:off x="2142356" y="1982387"/>
            <a:ext cx="18750" cy="3453820"/>
          </a:xfrm>
          <a:prstGeom prst="straightConnector1">
            <a:avLst/>
          </a:prstGeom>
          <a:noFill/>
          <a:ln w="12701" cap="flat">
            <a:solidFill>
              <a:srgbClr val="ED7D31"/>
            </a:solidFill>
            <a:prstDash val="solid"/>
            <a:miter/>
          </a:ln>
        </p:spPr>
      </p:cxnSp>
      <p:sp>
        <p:nvSpPr>
          <p:cNvPr id="27" name="Rounded Rectangle 62">
            <a:extLst>
              <a:ext uri="{FF2B5EF4-FFF2-40B4-BE49-F238E27FC236}">
                <a16:creationId xmlns:a16="http://schemas.microsoft.com/office/drawing/2014/main" id="{8706AFA9-5CCC-4782-A4C7-87D50E5476E1}"/>
              </a:ext>
            </a:extLst>
          </p:cNvPr>
          <p:cNvSpPr/>
          <p:nvPr/>
        </p:nvSpPr>
        <p:spPr>
          <a:xfrm>
            <a:off x="2149942" y="1988216"/>
            <a:ext cx="1218234" cy="227850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gradFill>
            <a:gsLst>
              <a:gs pos="0">
                <a:srgbClr val="F18C55"/>
              </a:gs>
              <a:gs pos="100000">
                <a:srgbClr val="F67B28"/>
              </a:gs>
            </a:gsLst>
            <a:lin ang="5400000"/>
          </a:gradFill>
          <a:ln w="6345" cap="flat">
            <a:solidFill>
              <a:srgbClr val="ED7D31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 b="1">
                <a:solidFill>
                  <a:srgbClr val="000000"/>
                </a:solidFill>
                <a:latin typeface="Calibri" pitchFamily="34"/>
                <a:cs typeface="Calibri" pitchFamily="34"/>
              </a:rPr>
              <a:t>Key Results (2021)</a:t>
            </a:r>
          </a:p>
        </p:txBody>
      </p:sp>
      <p:sp>
        <p:nvSpPr>
          <p:cNvPr id="28" name="Rounded Rectangle 77">
            <a:extLst>
              <a:ext uri="{FF2B5EF4-FFF2-40B4-BE49-F238E27FC236}">
                <a16:creationId xmlns:a16="http://schemas.microsoft.com/office/drawing/2014/main" id="{09A421ED-5345-40D4-B88D-4A494355E9ED}"/>
              </a:ext>
            </a:extLst>
          </p:cNvPr>
          <p:cNvSpPr/>
          <p:nvPr/>
        </p:nvSpPr>
        <p:spPr>
          <a:xfrm>
            <a:off x="2162217" y="2287753"/>
            <a:ext cx="1218234" cy="707601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1813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gradFill>
            <a:gsLst>
              <a:gs pos="0">
                <a:srgbClr val="FFDD9C"/>
              </a:gs>
              <a:gs pos="100000">
                <a:srgbClr val="FFD78E"/>
              </a:gs>
            </a:gsLst>
            <a:lin ang="5400000"/>
          </a:gradFill>
          <a:ln w="6345" cap="flat">
            <a:solidFill>
              <a:srgbClr val="8E191C"/>
            </a:solidFill>
            <a:prstDash val="solid"/>
            <a:miter/>
          </a:ln>
        </p:spPr>
        <p:txBody>
          <a:bodyPr vert="horz" wrap="square" lIns="68580" tIns="34290" rIns="68580" bIns="34290" anchor="ctr" anchorCtr="0" compatLnSpc="1">
            <a:noAutofit/>
          </a:bodyPr>
          <a:lstStyle/>
          <a:p>
            <a:pPr marL="128588" indent="-128588" defTabSz="685800" hangingPunct="0">
              <a:buSzPct val="100000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750">
                <a:solidFill>
                  <a:srgbClr val="000000"/>
                </a:solidFill>
                <a:latin typeface="Calibri" pitchFamily="34"/>
                <a:cs typeface="Calibri" pitchFamily="34"/>
              </a:rPr>
              <a:t>Insert 3 to 5 key results to achieve the  objective. Key results have to be measurable (ex:  Increase daily active users to 5000 )   </a:t>
            </a:r>
            <a:endParaRPr lang="ar-OM" sz="750">
              <a:solidFill>
                <a:srgbClr val="000000"/>
              </a:solidFill>
              <a:latin typeface="Calibri" pitchFamily="34"/>
              <a:cs typeface="Calibri" pitchFamily="34"/>
            </a:endParaRPr>
          </a:p>
        </p:txBody>
      </p:sp>
      <p:sp>
        <p:nvSpPr>
          <p:cNvPr id="29" name="Rounded Rectangle 81">
            <a:extLst>
              <a:ext uri="{FF2B5EF4-FFF2-40B4-BE49-F238E27FC236}">
                <a16:creationId xmlns:a16="http://schemas.microsoft.com/office/drawing/2014/main" id="{D31C9325-7945-4151-947A-61FF2AAB9139}"/>
              </a:ext>
            </a:extLst>
          </p:cNvPr>
          <p:cNvSpPr/>
          <p:nvPr/>
        </p:nvSpPr>
        <p:spPr>
          <a:xfrm>
            <a:off x="2149942" y="3070670"/>
            <a:ext cx="1218234" cy="771388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2372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8E191C">
              <a:alpha val="16863"/>
            </a:srgbClr>
          </a:solidFill>
          <a:ln w="12701" cap="flat">
            <a:solidFill>
              <a:srgbClr val="212A2C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 rtl="1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825">
              <a:solidFill>
                <a:srgbClr val="000000"/>
              </a:solidFill>
              <a:latin typeface="Calibri" pitchFamily="34"/>
              <a:cs typeface="Calibri" pitchFamily="34"/>
            </a:endParaRPr>
          </a:p>
        </p:txBody>
      </p:sp>
      <p:sp>
        <p:nvSpPr>
          <p:cNvPr id="30" name="Rounded Rectangle 81">
            <a:extLst>
              <a:ext uri="{FF2B5EF4-FFF2-40B4-BE49-F238E27FC236}">
                <a16:creationId xmlns:a16="http://schemas.microsoft.com/office/drawing/2014/main" id="{CE786DE8-1723-447B-BB85-34EA33A1DDAC}"/>
              </a:ext>
            </a:extLst>
          </p:cNvPr>
          <p:cNvSpPr/>
          <p:nvPr/>
        </p:nvSpPr>
        <p:spPr>
          <a:xfrm>
            <a:off x="2147205" y="3902558"/>
            <a:ext cx="1233246" cy="817844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2372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F8CBAD"/>
          </a:solidFill>
          <a:ln w="12701" cap="flat">
            <a:solidFill>
              <a:srgbClr val="212A2C"/>
            </a:solidFill>
            <a:prstDash val="solid"/>
            <a:miter/>
          </a:ln>
        </p:spPr>
        <p:txBody>
          <a:bodyPr vert="horz" wrap="square" lIns="68580" tIns="34290" rIns="68580" bIns="34290" anchor="ctr" anchorCtr="0" compatLnSpc="1">
            <a:noAutofit/>
          </a:bodyPr>
          <a:lstStyle/>
          <a:p>
            <a:pPr algn="r" defTabSz="685800" rtl="1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ar-OM" sz="825">
              <a:solidFill>
                <a:srgbClr val="000000"/>
              </a:solidFill>
              <a:latin typeface="Calibri" pitchFamily="34"/>
              <a:cs typeface="Calibri" pitchFamily="34"/>
            </a:endParaRPr>
          </a:p>
        </p:txBody>
      </p:sp>
      <p:sp>
        <p:nvSpPr>
          <p:cNvPr id="31" name="Rounded Rectangle 81">
            <a:extLst>
              <a:ext uri="{FF2B5EF4-FFF2-40B4-BE49-F238E27FC236}">
                <a16:creationId xmlns:a16="http://schemas.microsoft.com/office/drawing/2014/main" id="{BD79E1B7-2D5B-48A2-BA9A-5E3417F8A43D}"/>
              </a:ext>
            </a:extLst>
          </p:cNvPr>
          <p:cNvSpPr/>
          <p:nvPr/>
        </p:nvSpPr>
        <p:spPr>
          <a:xfrm>
            <a:off x="2162217" y="4840157"/>
            <a:ext cx="1233246" cy="616287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2372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DAE3F3"/>
          </a:solidFill>
          <a:ln w="12701" cap="flat">
            <a:solidFill>
              <a:srgbClr val="212A2C"/>
            </a:solidFill>
            <a:prstDash val="solid"/>
            <a:miter/>
          </a:ln>
        </p:spPr>
        <p:txBody>
          <a:bodyPr vert="horz" wrap="square" lIns="68580" tIns="34290" rIns="68580" bIns="34290" anchor="ctr" anchorCtr="0" compatLnSpc="1">
            <a:noAutofit/>
          </a:bodyPr>
          <a:lstStyle/>
          <a:p>
            <a:pPr algn="r" defTabSz="685800" rtl="1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ar-OM" sz="825">
              <a:solidFill>
                <a:srgbClr val="000000"/>
              </a:solidFill>
              <a:latin typeface="Calibri" pitchFamily="34"/>
              <a:cs typeface="Calibri" pitchFamily="34"/>
            </a:endParaRPr>
          </a:p>
        </p:txBody>
      </p:sp>
      <p:sp>
        <p:nvSpPr>
          <p:cNvPr id="32" name="Rounded Rectangle 62">
            <a:extLst>
              <a:ext uri="{FF2B5EF4-FFF2-40B4-BE49-F238E27FC236}">
                <a16:creationId xmlns:a16="http://schemas.microsoft.com/office/drawing/2014/main" id="{249725EA-07F2-4069-A598-BE32D7473DF3}"/>
              </a:ext>
            </a:extLst>
          </p:cNvPr>
          <p:cNvSpPr/>
          <p:nvPr/>
        </p:nvSpPr>
        <p:spPr>
          <a:xfrm>
            <a:off x="4902263" y="2001542"/>
            <a:ext cx="1218234" cy="227850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gradFill>
            <a:gsLst>
              <a:gs pos="0">
                <a:srgbClr val="F18C55"/>
              </a:gs>
              <a:gs pos="100000">
                <a:srgbClr val="F67B28"/>
              </a:gs>
            </a:gsLst>
            <a:lin ang="5400000"/>
          </a:gradFill>
          <a:ln w="6345" cap="flat">
            <a:solidFill>
              <a:srgbClr val="ED7D31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 b="1">
                <a:solidFill>
                  <a:srgbClr val="000000"/>
                </a:solidFill>
                <a:latin typeface="Calibri" pitchFamily="34"/>
                <a:cs typeface="Calibri" pitchFamily="34"/>
              </a:rPr>
              <a:t>Key Results (2022)</a:t>
            </a:r>
          </a:p>
        </p:txBody>
      </p:sp>
      <p:sp>
        <p:nvSpPr>
          <p:cNvPr id="33" name="Rounded Rectangle 77">
            <a:extLst>
              <a:ext uri="{FF2B5EF4-FFF2-40B4-BE49-F238E27FC236}">
                <a16:creationId xmlns:a16="http://schemas.microsoft.com/office/drawing/2014/main" id="{017E27C9-F052-4EF9-AFD1-CDC7C008708E}"/>
              </a:ext>
            </a:extLst>
          </p:cNvPr>
          <p:cNvSpPr/>
          <p:nvPr/>
        </p:nvSpPr>
        <p:spPr>
          <a:xfrm>
            <a:off x="4956605" y="2284242"/>
            <a:ext cx="1218234" cy="707601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1813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gradFill>
            <a:gsLst>
              <a:gs pos="0">
                <a:srgbClr val="FFDD9C"/>
              </a:gs>
              <a:gs pos="100000">
                <a:srgbClr val="FFD78E"/>
              </a:gs>
            </a:gsLst>
            <a:lin ang="5400000"/>
          </a:gradFill>
          <a:ln w="6345" cap="flat">
            <a:solidFill>
              <a:srgbClr val="8E191C"/>
            </a:solidFill>
            <a:prstDash val="solid"/>
            <a:miter/>
          </a:ln>
        </p:spPr>
        <p:txBody>
          <a:bodyPr vert="horz" wrap="square" lIns="68580" tIns="34290" rIns="68580" bIns="34290" anchor="ctr" anchorCtr="0" compatLnSpc="1">
            <a:noAutofit/>
          </a:bodyPr>
          <a:lstStyle/>
          <a:p>
            <a:pPr marL="128588" indent="-128588" defTabSz="685800" hangingPunct="0">
              <a:buSzPct val="100000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750">
                <a:solidFill>
                  <a:srgbClr val="000000"/>
                </a:solidFill>
                <a:latin typeface="Calibri" pitchFamily="34"/>
                <a:cs typeface="Calibri" pitchFamily="34"/>
              </a:rPr>
              <a:t>Insert 3 to 5 key results. Key results have to be measurable (example:  Increase daily active users to 5000 )   </a:t>
            </a:r>
            <a:endParaRPr lang="ar-OM" sz="750">
              <a:solidFill>
                <a:srgbClr val="000000"/>
              </a:solidFill>
              <a:latin typeface="Calibri" pitchFamily="34"/>
              <a:cs typeface="Calibri" pitchFamily="34"/>
            </a:endParaRPr>
          </a:p>
        </p:txBody>
      </p:sp>
      <p:sp>
        <p:nvSpPr>
          <p:cNvPr id="34" name="Rounded Rectangle 81">
            <a:extLst>
              <a:ext uri="{FF2B5EF4-FFF2-40B4-BE49-F238E27FC236}">
                <a16:creationId xmlns:a16="http://schemas.microsoft.com/office/drawing/2014/main" id="{61926906-B7EF-46ED-96BD-A798865F6203}"/>
              </a:ext>
            </a:extLst>
          </p:cNvPr>
          <p:cNvSpPr/>
          <p:nvPr/>
        </p:nvSpPr>
        <p:spPr>
          <a:xfrm>
            <a:off x="4944337" y="3067158"/>
            <a:ext cx="1218234" cy="771388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2372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8E191C">
              <a:alpha val="16863"/>
            </a:srgbClr>
          </a:solidFill>
          <a:ln w="12701" cap="flat">
            <a:solidFill>
              <a:srgbClr val="212A2C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 rtl="1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825">
              <a:solidFill>
                <a:srgbClr val="000000"/>
              </a:solidFill>
              <a:latin typeface="Calibri" pitchFamily="34"/>
              <a:cs typeface="Calibri" pitchFamily="34"/>
            </a:endParaRPr>
          </a:p>
        </p:txBody>
      </p:sp>
      <p:sp>
        <p:nvSpPr>
          <p:cNvPr id="35" name="Rounded Rectangle 81">
            <a:extLst>
              <a:ext uri="{FF2B5EF4-FFF2-40B4-BE49-F238E27FC236}">
                <a16:creationId xmlns:a16="http://schemas.microsoft.com/office/drawing/2014/main" id="{8B1372B6-9F1B-4806-A528-CD3060B8FDBD}"/>
              </a:ext>
            </a:extLst>
          </p:cNvPr>
          <p:cNvSpPr/>
          <p:nvPr/>
        </p:nvSpPr>
        <p:spPr>
          <a:xfrm>
            <a:off x="4941593" y="3899053"/>
            <a:ext cx="1233246" cy="817844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2372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F8CBAD"/>
          </a:solidFill>
          <a:ln w="12701" cap="flat">
            <a:solidFill>
              <a:srgbClr val="212A2C"/>
            </a:solidFill>
            <a:prstDash val="solid"/>
            <a:miter/>
          </a:ln>
        </p:spPr>
        <p:txBody>
          <a:bodyPr vert="horz" wrap="square" lIns="68580" tIns="34290" rIns="68580" bIns="34290" anchor="ctr" anchorCtr="0" compatLnSpc="1">
            <a:noAutofit/>
          </a:bodyPr>
          <a:lstStyle/>
          <a:p>
            <a:pPr algn="r" defTabSz="685800" rtl="1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ar-OM" sz="825">
              <a:solidFill>
                <a:srgbClr val="000000"/>
              </a:solidFill>
              <a:latin typeface="Calibri" pitchFamily="34"/>
              <a:cs typeface="Calibri" pitchFamily="34"/>
            </a:endParaRPr>
          </a:p>
        </p:txBody>
      </p:sp>
      <p:sp>
        <p:nvSpPr>
          <p:cNvPr id="36" name="Rounded Rectangle 81">
            <a:extLst>
              <a:ext uri="{FF2B5EF4-FFF2-40B4-BE49-F238E27FC236}">
                <a16:creationId xmlns:a16="http://schemas.microsoft.com/office/drawing/2014/main" id="{88677DC8-0BCC-4ACC-87DC-0FE56350935C}"/>
              </a:ext>
            </a:extLst>
          </p:cNvPr>
          <p:cNvSpPr/>
          <p:nvPr/>
        </p:nvSpPr>
        <p:spPr>
          <a:xfrm>
            <a:off x="4956605" y="4836645"/>
            <a:ext cx="1233246" cy="616287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2372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DAE3F3"/>
          </a:solidFill>
          <a:ln w="12701" cap="flat">
            <a:solidFill>
              <a:srgbClr val="212A2C"/>
            </a:solidFill>
            <a:prstDash val="solid"/>
            <a:miter/>
          </a:ln>
        </p:spPr>
        <p:txBody>
          <a:bodyPr vert="horz" wrap="square" lIns="68580" tIns="34290" rIns="68580" bIns="34290" anchor="ctr" anchorCtr="0" compatLnSpc="1">
            <a:noAutofit/>
          </a:bodyPr>
          <a:lstStyle/>
          <a:p>
            <a:pPr algn="r" defTabSz="685800" rtl="1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ar-OM" sz="825">
              <a:solidFill>
                <a:srgbClr val="000000"/>
              </a:solidFill>
              <a:latin typeface="Calibri" pitchFamily="34"/>
              <a:cs typeface="Calibri" pitchFamily="34"/>
            </a:endParaRPr>
          </a:p>
        </p:txBody>
      </p:sp>
      <p:sp>
        <p:nvSpPr>
          <p:cNvPr id="37" name="Rounded Rectangle 62">
            <a:extLst>
              <a:ext uri="{FF2B5EF4-FFF2-40B4-BE49-F238E27FC236}">
                <a16:creationId xmlns:a16="http://schemas.microsoft.com/office/drawing/2014/main" id="{B593362D-6841-4C42-87BE-239AEBED1A5A}"/>
              </a:ext>
            </a:extLst>
          </p:cNvPr>
          <p:cNvSpPr/>
          <p:nvPr/>
        </p:nvSpPr>
        <p:spPr>
          <a:xfrm>
            <a:off x="7759045" y="1967876"/>
            <a:ext cx="1218234" cy="227850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gradFill>
            <a:gsLst>
              <a:gs pos="0">
                <a:srgbClr val="F18C55"/>
              </a:gs>
              <a:gs pos="100000">
                <a:srgbClr val="F67B28"/>
              </a:gs>
            </a:gsLst>
            <a:lin ang="5400000"/>
          </a:gradFill>
          <a:ln w="6345" cap="flat">
            <a:solidFill>
              <a:srgbClr val="ED7D31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 b="1">
                <a:solidFill>
                  <a:srgbClr val="000000"/>
                </a:solidFill>
                <a:latin typeface="Calibri" pitchFamily="34"/>
                <a:cs typeface="Calibri" pitchFamily="34"/>
              </a:rPr>
              <a:t>Key Results (2023)</a:t>
            </a:r>
          </a:p>
        </p:txBody>
      </p:sp>
      <p:sp>
        <p:nvSpPr>
          <p:cNvPr id="38" name="Rounded Rectangle 77">
            <a:extLst>
              <a:ext uri="{FF2B5EF4-FFF2-40B4-BE49-F238E27FC236}">
                <a16:creationId xmlns:a16="http://schemas.microsoft.com/office/drawing/2014/main" id="{BCC9791C-926A-4EBB-BE6B-B7575F6874D7}"/>
              </a:ext>
            </a:extLst>
          </p:cNvPr>
          <p:cNvSpPr/>
          <p:nvPr/>
        </p:nvSpPr>
        <p:spPr>
          <a:xfrm>
            <a:off x="7771321" y="2267412"/>
            <a:ext cx="1218234" cy="707601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1813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gradFill>
            <a:gsLst>
              <a:gs pos="0">
                <a:srgbClr val="FFDD9C"/>
              </a:gs>
              <a:gs pos="100000">
                <a:srgbClr val="FFD78E"/>
              </a:gs>
            </a:gsLst>
            <a:lin ang="5400000"/>
          </a:gradFill>
          <a:ln w="6345" cap="flat">
            <a:solidFill>
              <a:srgbClr val="8E191C"/>
            </a:solidFill>
            <a:prstDash val="solid"/>
            <a:miter/>
          </a:ln>
        </p:spPr>
        <p:txBody>
          <a:bodyPr vert="horz" wrap="square" lIns="68580" tIns="34290" rIns="68580" bIns="34290" anchor="ctr" anchorCtr="0" compatLnSpc="1">
            <a:noAutofit/>
          </a:bodyPr>
          <a:lstStyle/>
          <a:p>
            <a:pPr marL="128588" indent="-128588" defTabSz="685800" hangingPunct="0">
              <a:buSzPct val="100000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750">
                <a:solidFill>
                  <a:srgbClr val="000000"/>
                </a:solidFill>
                <a:latin typeface="Calibri" pitchFamily="34"/>
                <a:cs typeface="Calibri" pitchFamily="34"/>
              </a:rPr>
              <a:t>Insert 3 to 5 key results. Key results have to be measurable (example:  Increase daily active users to 5000 )   </a:t>
            </a:r>
            <a:endParaRPr lang="ar-OM" sz="750">
              <a:solidFill>
                <a:srgbClr val="000000"/>
              </a:solidFill>
              <a:latin typeface="Calibri" pitchFamily="34"/>
              <a:cs typeface="Calibri" pitchFamily="34"/>
            </a:endParaRPr>
          </a:p>
        </p:txBody>
      </p:sp>
      <p:sp>
        <p:nvSpPr>
          <p:cNvPr id="39" name="Rounded Rectangle 81">
            <a:extLst>
              <a:ext uri="{FF2B5EF4-FFF2-40B4-BE49-F238E27FC236}">
                <a16:creationId xmlns:a16="http://schemas.microsoft.com/office/drawing/2014/main" id="{1A218648-F956-4D09-9028-BAD2EF2D8B81}"/>
              </a:ext>
            </a:extLst>
          </p:cNvPr>
          <p:cNvSpPr/>
          <p:nvPr/>
        </p:nvSpPr>
        <p:spPr>
          <a:xfrm>
            <a:off x="7759045" y="3050328"/>
            <a:ext cx="1218234" cy="771388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2372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8E191C">
              <a:alpha val="16863"/>
            </a:srgbClr>
          </a:solidFill>
          <a:ln w="12701" cap="flat">
            <a:solidFill>
              <a:srgbClr val="212A2C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 rtl="1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825">
              <a:solidFill>
                <a:srgbClr val="000000"/>
              </a:solidFill>
              <a:latin typeface="Calibri" pitchFamily="34"/>
              <a:cs typeface="Calibri" pitchFamily="34"/>
            </a:endParaRPr>
          </a:p>
        </p:txBody>
      </p:sp>
      <p:sp>
        <p:nvSpPr>
          <p:cNvPr id="40" name="Rounded Rectangle 81">
            <a:extLst>
              <a:ext uri="{FF2B5EF4-FFF2-40B4-BE49-F238E27FC236}">
                <a16:creationId xmlns:a16="http://schemas.microsoft.com/office/drawing/2014/main" id="{BA39D544-DD88-4B6B-92A3-9C0A3EBDDCE3}"/>
              </a:ext>
            </a:extLst>
          </p:cNvPr>
          <p:cNvSpPr/>
          <p:nvPr/>
        </p:nvSpPr>
        <p:spPr>
          <a:xfrm>
            <a:off x="7756309" y="3882224"/>
            <a:ext cx="1233246" cy="817844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2372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F8CBAD"/>
          </a:solidFill>
          <a:ln w="12701" cap="flat">
            <a:solidFill>
              <a:srgbClr val="212A2C"/>
            </a:solidFill>
            <a:prstDash val="solid"/>
            <a:miter/>
          </a:ln>
        </p:spPr>
        <p:txBody>
          <a:bodyPr vert="horz" wrap="square" lIns="68580" tIns="34290" rIns="68580" bIns="34290" anchor="ctr" anchorCtr="0" compatLnSpc="1">
            <a:noAutofit/>
          </a:bodyPr>
          <a:lstStyle/>
          <a:p>
            <a:pPr algn="r" defTabSz="685800" rtl="1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ar-OM" sz="825">
              <a:solidFill>
                <a:srgbClr val="000000"/>
              </a:solidFill>
              <a:latin typeface="Calibri" pitchFamily="34"/>
              <a:cs typeface="Calibri" pitchFamily="34"/>
            </a:endParaRPr>
          </a:p>
        </p:txBody>
      </p:sp>
      <p:sp>
        <p:nvSpPr>
          <p:cNvPr id="41" name="Rounded Rectangle 81">
            <a:extLst>
              <a:ext uri="{FF2B5EF4-FFF2-40B4-BE49-F238E27FC236}">
                <a16:creationId xmlns:a16="http://schemas.microsoft.com/office/drawing/2014/main" id="{AC11BD0D-B111-4CF9-8FB2-8D3BEEE9A641}"/>
              </a:ext>
            </a:extLst>
          </p:cNvPr>
          <p:cNvSpPr/>
          <p:nvPr/>
        </p:nvSpPr>
        <p:spPr>
          <a:xfrm>
            <a:off x="7771321" y="4819816"/>
            <a:ext cx="1233246" cy="616287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2372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DAE3F3"/>
          </a:solidFill>
          <a:ln w="12701" cap="flat">
            <a:solidFill>
              <a:srgbClr val="212A2C"/>
            </a:solidFill>
            <a:prstDash val="solid"/>
            <a:miter/>
          </a:ln>
        </p:spPr>
        <p:txBody>
          <a:bodyPr vert="horz" wrap="square" lIns="68580" tIns="34290" rIns="68580" bIns="34290" anchor="ctr" anchorCtr="0" compatLnSpc="1">
            <a:noAutofit/>
          </a:bodyPr>
          <a:lstStyle/>
          <a:p>
            <a:pPr algn="r" defTabSz="685800" rtl="1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ar-OM" sz="825">
              <a:solidFill>
                <a:srgbClr val="000000"/>
              </a:solidFill>
              <a:latin typeface="Calibri" pitchFamily="34"/>
              <a:cs typeface="Calibri" pitchFamily="34"/>
            </a:endParaRPr>
          </a:p>
        </p:txBody>
      </p:sp>
      <p:sp>
        <p:nvSpPr>
          <p:cNvPr id="42" name="Rounded Rectangle 62">
            <a:extLst>
              <a:ext uri="{FF2B5EF4-FFF2-40B4-BE49-F238E27FC236}">
                <a16:creationId xmlns:a16="http://schemas.microsoft.com/office/drawing/2014/main" id="{7C5D7059-5961-4FC3-A362-69686E1E2D6E}"/>
              </a:ext>
            </a:extLst>
          </p:cNvPr>
          <p:cNvSpPr/>
          <p:nvPr/>
        </p:nvSpPr>
        <p:spPr>
          <a:xfrm>
            <a:off x="6200893" y="1982387"/>
            <a:ext cx="1425881" cy="227850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F4B183"/>
          </a:solidFill>
          <a:ln w="6345" cap="flat">
            <a:solidFill>
              <a:srgbClr val="ED7D31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 b="1">
                <a:solidFill>
                  <a:srgbClr val="000000"/>
                </a:solidFill>
                <a:latin typeface="Calibri" pitchFamily="34"/>
                <a:cs typeface="Calibri" pitchFamily="34"/>
              </a:rPr>
              <a:t>Enablers</a:t>
            </a:r>
          </a:p>
        </p:txBody>
      </p:sp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BC85D0CA-55A9-421E-85CC-84231FDD9348}"/>
              </a:ext>
            </a:extLst>
          </p:cNvPr>
          <p:cNvGraphicFramePr>
            <a:graphicFrameLocks noGrp="1"/>
          </p:cNvGraphicFramePr>
          <p:nvPr/>
        </p:nvGraphicFramePr>
        <p:xfrm>
          <a:off x="3398090" y="2298768"/>
          <a:ext cx="1463558" cy="3125006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604642">
                  <a:extLst>
                    <a:ext uri="{9D8B030D-6E8A-4147-A177-3AD203B41FA5}">
                      <a16:colId xmlns:a16="http://schemas.microsoft.com/office/drawing/2014/main" val="1670937417"/>
                    </a:ext>
                  </a:extLst>
                </a:gridCol>
                <a:gridCol w="858916">
                  <a:extLst>
                    <a:ext uri="{9D8B030D-6E8A-4147-A177-3AD203B41FA5}">
                      <a16:colId xmlns:a16="http://schemas.microsoft.com/office/drawing/2014/main" val="2437223006"/>
                    </a:ext>
                  </a:extLst>
                </a:gridCol>
              </a:tblGrid>
              <a:tr h="593512">
                <a:tc>
                  <a:txBody>
                    <a:bodyPr/>
                    <a:lstStyle/>
                    <a:p>
                      <a:pPr marL="0" lvl="0" indent="0" algn="l" rtl="1">
                        <a:buNone/>
                      </a:pPr>
                      <a:endParaRPr lang="ar-OM" sz="700" b="1">
                        <a:solidFill>
                          <a:srgbClr val="000000"/>
                        </a:solidFill>
                      </a:endParaRPr>
                    </a:p>
                    <a:p>
                      <a:pPr marL="0" lvl="0" indent="0" algn="l" rtl="1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</a:rPr>
                        <a:t>Factor</a:t>
                      </a:r>
                      <a:endParaRPr lang="ar-OM" sz="700" b="1">
                        <a:solidFill>
                          <a:srgbClr val="000000"/>
                        </a:solidFill>
                      </a:endParaRPr>
                    </a:p>
                    <a:p>
                      <a:pPr marL="171450" lvl="0" indent="-171450" algn="l" rtl="1">
                        <a:buSzPct val="100000"/>
                        <a:buFont typeface="Arial" pitchFamily="34"/>
                        <a:buChar char="•"/>
                      </a:pPr>
                      <a:endParaRPr lang="en-GB" sz="700" b="1">
                        <a:solidFill>
                          <a:srgbClr val="000000"/>
                        </a:solidFill>
                      </a:endParaRPr>
                    </a:p>
                  </a:txBody>
                  <a:tcPr marL="68580" marR="68580" marT="34290" marB="34290"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endParaRPr lang="ar-OM" sz="800" b="1">
                        <a:solidFill>
                          <a:srgbClr val="000000"/>
                        </a:solidFill>
                      </a:endParaRPr>
                    </a:p>
                    <a:p>
                      <a:pPr lvl="0"/>
                      <a:r>
                        <a:rPr lang="en-US" sz="800" b="1">
                          <a:solidFill>
                            <a:srgbClr val="000000"/>
                          </a:solidFill>
                        </a:rPr>
                        <a:t>Actions</a:t>
                      </a:r>
                      <a:endParaRPr lang="en-GB" sz="800" b="1">
                        <a:solidFill>
                          <a:srgbClr val="000000"/>
                        </a:solidFill>
                      </a:endParaRPr>
                    </a:p>
                  </a:txBody>
                  <a:tcPr marL="68580" marR="68580" marT="34290" marB="34290"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753539"/>
                  </a:ext>
                </a:extLst>
              </a:tr>
              <a:tr h="593512">
                <a:tc>
                  <a:txBody>
                    <a:bodyPr/>
                    <a:lstStyle/>
                    <a:p>
                      <a:pPr marL="0" lvl="0" indent="0" algn="l" rtl="1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</a:rPr>
                        <a:t>HR </a:t>
                      </a:r>
                      <a:endParaRPr lang="en-GB" sz="700" b="1">
                        <a:solidFill>
                          <a:srgbClr val="000000"/>
                        </a:solidFill>
                      </a:endParaRPr>
                    </a:p>
                  </a:txBody>
                  <a:tcPr marL="68580" marR="68580" marT="34290" marB="34290"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>
                        <a:buSzPct val="100000"/>
                        <a:buFont typeface="Arial" pitchFamily="34"/>
                        <a:buChar char="•"/>
                      </a:pPr>
                      <a:r>
                        <a:rPr lang="en-US" sz="800" b="1">
                          <a:solidFill>
                            <a:srgbClr val="000000"/>
                          </a:solidFill>
                        </a:rPr>
                        <a:t>Hire xx</a:t>
                      </a:r>
                    </a:p>
                    <a:p>
                      <a:pPr marL="171450" lvl="0" indent="-171450">
                        <a:buSzPct val="100000"/>
                        <a:buFont typeface="Arial" pitchFamily="34"/>
                        <a:buChar char="•"/>
                      </a:pPr>
                      <a:r>
                        <a:rPr lang="en-US" sz="800" b="1">
                          <a:solidFill>
                            <a:srgbClr val="000000"/>
                          </a:solidFill>
                        </a:rPr>
                        <a:t>Re-structure xx</a:t>
                      </a:r>
                      <a:endParaRPr lang="en-GB" sz="800" b="1">
                        <a:solidFill>
                          <a:srgbClr val="000000"/>
                        </a:solidFill>
                      </a:endParaRPr>
                    </a:p>
                  </a:txBody>
                  <a:tcPr marL="68580" marR="68580" marT="34290" marB="34290"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4998638"/>
                  </a:ext>
                </a:extLst>
              </a:tr>
              <a:tr h="750958">
                <a:tc>
                  <a:txBody>
                    <a:bodyPr/>
                    <a:lstStyle/>
                    <a:p>
                      <a:pPr marL="0" lvl="0" indent="0" algn="l" rtl="1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</a:rPr>
                        <a:t>Finance</a:t>
                      </a:r>
                      <a:endParaRPr lang="en-GB" sz="700" b="1">
                        <a:solidFill>
                          <a:srgbClr val="000000"/>
                        </a:solidFill>
                      </a:endParaRPr>
                    </a:p>
                  </a:txBody>
                  <a:tcPr marL="68580" marR="68580" marT="34290" marB="34290"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>
                        <a:buSzPct val="100000"/>
                        <a:buFont typeface="Arial" pitchFamily="34"/>
                        <a:buChar char="•"/>
                      </a:pPr>
                      <a:r>
                        <a:rPr lang="en-US" sz="800" b="1">
                          <a:solidFill>
                            <a:srgbClr val="000000"/>
                          </a:solidFill>
                        </a:rPr>
                        <a:t>Budget: x </a:t>
                      </a:r>
                    </a:p>
                    <a:p>
                      <a:pPr marL="171450" lvl="0" indent="-171450">
                        <a:buSzPct val="100000"/>
                        <a:buFont typeface="Arial" pitchFamily="34"/>
                        <a:buChar char="•"/>
                      </a:pPr>
                      <a:r>
                        <a:rPr lang="en-US" sz="800" b="1">
                          <a:solidFill>
                            <a:srgbClr val="000000"/>
                          </a:solidFill>
                        </a:rPr>
                        <a:t> Develop a new revenue stream</a:t>
                      </a:r>
                      <a:endParaRPr lang="en-GB" sz="800" b="1">
                        <a:solidFill>
                          <a:srgbClr val="000000"/>
                        </a:solidFill>
                      </a:endParaRPr>
                    </a:p>
                  </a:txBody>
                  <a:tcPr marL="68580" marR="68580" marT="34290" marB="34290"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181496"/>
                  </a:ext>
                </a:extLst>
              </a:tr>
              <a:tr h="593512">
                <a:tc>
                  <a:txBody>
                    <a:bodyPr/>
                    <a:lstStyle/>
                    <a:p>
                      <a:pPr marL="0" lvl="0" indent="0" algn="l" rtl="1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</a:rPr>
                        <a:t>Marketing</a:t>
                      </a:r>
                      <a:endParaRPr lang="en-GB" sz="700" b="1">
                        <a:solidFill>
                          <a:srgbClr val="000000"/>
                        </a:solidFill>
                      </a:endParaRPr>
                    </a:p>
                  </a:txBody>
                  <a:tcPr marL="68580" marR="68580" marT="34290" marB="34290"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endParaRPr lang="en-GB" sz="800" b="1">
                        <a:solidFill>
                          <a:srgbClr val="000000"/>
                        </a:solidFill>
                      </a:endParaRPr>
                    </a:p>
                  </a:txBody>
                  <a:tcPr marL="68580" marR="68580" marT="34290" marB="34290"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4215637"/>
                  </a:ext>
                </a:extLst>
              </a:tr>
              <a:tr h="593512">
                <a:tc>
                  <a:txBody>
                    <a:bodyPr/>
                    <a:lstStyle/>
                    <a:p>
                      <a:pPr marL="0" lvl="0" indent="0" algn="l" rtl="1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</a:rPr>
                        <a:t>Operations</a:t>
                      </a:r>
                      <a:endParaRPr lang="en-GB" sz="700" b="1">
                        <a:solidFill>
                          <a:srgbClr val="000000"/>
                        </a:solidFill>
                      </a:endParaRPr>
                    </a:p>
                  </a:txBody>
                  <a:tcPr marL="68580" marR="68580" marT="34290" marB="34290"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endParaRPr lang="en-GB" sz="800" b="1">
                        <a:solidFill>
                          <a:srgbClr val="000000"/>
                        </a:solidFill>
                      </a:endParaRPr>
                    </a:p>
                  </a:txBody>
                  <a:tcPr marL="68580" marR="68580" marT="34290" marB="34290"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3861373"/>
                  </a:ext>
                </a:extLst>
              </a:tr>
            </a:tbl>
          </a:graphicData>
        </a:graphic>
      </p:graphicFrame>
      <p:graphicFrame>
        <p:nvGraphicFramePr>
          <p:cNvPr id="43" name="Table 5">
            <a:extLst>
              <a:ext uri="{FF2B5EF4-FFF2-40B4-BE49-F238E27FC236}">
                <a16:creationId xmlns:a16="http://schemas.microsoft.com/office/drawing/2014/main" id="{4284F203-9F7A-42AC-8B02-3DD6BA15381D}"/>
              </a:ext>
            </a:extLst>
          </p:cNvPr>
          <p:cNvGraphicFramePr>
            <a:graphicFrameLocks noGrp="1"/>
          </p:cNvGraphicFramePr>
          <p:nvPr/>
        </p:nvGraphicFramePr>
        <p:xfrm>
          <a:off x="6200893" y="2303678"/>
          <a:ext cx="1463558" cy="3125006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604642">
                  <a:extLst>
                    <a:ext uri="{9D8B030D-6E8A-4147-A177-3AD203B41FA5}">
                      <a16:colId xmlns:a16="http://schemas.microsoft.com/office/drawing/2014/main" val="490608440"/>
                    </a:ext>
                  </a:extLst>
                </a:gridCol>
                <a:gridCol w="858916">
                  <a:extLst>
                    <a:ext uri="{9D8B030D-6E8A-4147-A177-3AD203B41FA5}">
                      <a16:colId xmlns:a16="http://schemas.microsoft.com/office/drawing/2014/main" val="3465784793"/>
                    </a:ext>
                  </a:extLst>
                </a:gridCol>
              </a:tblGrid>
              <a:tr h="593512">
                <a:tc>
                  <a:txBody>
                    <a:bodyPr/>
                    <a:lstStyle/>
                    <a:p>
                      <a:pPr marL="0" lvl="0" indent="0" algn="l" rtl="1">
                        <a:buNone/>
                      </a:pPr>
                      <a:endParaRPr lang="ar-OM" sz="700" b="1">
                        <a:solidFill>
                          <a:srgbClr val="000000"/>
                        </a:solidFill>
                      </a:endParaRPr>
                    </a:p>
                    <a:p>
                      <a:pPr marL="0" lvl="0" indent="0" algn="l" rtl="1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</a:rPr>
                        <a:t>Factor</a:t>
                      </a:r>
                      <a:endParaRPr lang="ar-OM" sz="700" b="1">
                        <a:solidFill>
                          <a:srgbClr val="000000"/>
                        </a:solidFill>
                      </a:endParaRPr>
                    </a:p>
                    <a:p>
                      <a:pPr marL="171450" lvl="0" indent="-171450" algn="l" rtl="1">
                        <a:buSzPct val="100000"/>
                        <a:buFont typeface="Arial" pitchFamily="34"/>
                        <a:buChar char="•"/>
                      </a:pPr>
                      <a:endParaRPr lang="en-GB" sz="700" b="1">
                        <a:solidFill>
                          <a:srgbClr val="000000"/>
                        </a:solidFill>
                      </a:endParaRPr>
                    </a:p>
                  </a:txBody>
                  <a:tcPr marL="68580" marR="68580" marT="34290" marB="34290"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endParaRPr lang="ar-OM" sz="800" b="1">
                        <a:solidFill>
                          <a:srgbClr val="000000"/>
                        </a:solidFill>
                      </a:endParaRPr>
                    </a:p>
                    <a:p>
                      <a:pPr lvl="0"/>
                      <a:r>
                        <a:rPr lang="en-US" sz="800" b="1">
                          <a:solidFill>
                            <a:srgbClr val="000000"/>
                          </a:solidFill>
                        </a:rPr>
                        <a:t>Actions</a:t>
                      </a:r>
                      <a:endParaRPr lang="en-GB" sz="800" b="1">
                        <a:solidFill>
                          <a:srgbClr val="000000"/>
                        </a:solidFill>
                      </a:endParaRPr>
                    </a:p>
                  </a:txBody>
                  <a:tcPr marL="68580" marR="68580" marT="34290" marB="34290"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6912934"/>
                  </a:ext>
                </a:extLst>
              </a:tr>
              <a:tr h="593512">
                <a:tc>
                  <a:txBody>
                    <a:bodyPr/>
                    <a:lstStyle/>
                    <a:p>
                      <a:pPr marL="0" lvl="0" indent="0" algn="l" rtl="1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</a:rPr>
                        <a:t>HR </a:t>
                      </a:r>
                      <a:endParaRPr lang="en-GB" sz="700" b="1">
                        <a:solidFill>
                          <a:srgbClr val="000000"/>
                        </a:solidFill>
                      </a:endParaRPr>
                    </a:p>
                  </a:txBody>
                  <a:tcPr marL="68580" marR="68580" marT="34290" marB="34290"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>
                        <a:buSzPct val="100000"/>
                        <a:buFont typeface="Arial" pitchFamily="34"/>
                        <a:buChar char="•"/>
                      </a:pPr>
                      <a:r>
                        <a:rPr lang="en-US" sz="800" b="1">
                          <a:solidFill>
                            <a:srgbClr val="000000"/>
                          </a:solidFill>
                        </a:rPr>
                        <a:t>Hire xx</a:t>
                      </a:r>
                    </a:p>
                    <a:p>
                      <a:pPr marL="171450" lvl="0" indent="-171450">
                        <a:buSzPct val="100000"/>
                        <a:buFont typeface="Arial" pitchFamily="34"/>
                        <a:buChar char="•"/>
                      </a:pPr>
                      <a:r>
                        <a:rPr lang="en-US" sz="800" b="1">
                          <a:solidFill>
                            <a:srgbClr val="000000"/>
                          </a:solidFill>
                        </a:rPr>
                        <a:t>Re-structure xx</a:t>
                      </a:r>
                      <a:endParaRPr lang="en-GB" sz="800" b="1">
                        <a:solidFill>
                          <a:srgbClr val="000000"/>
                        </a:solidFill>
                      </a:endParaRPr>
                    </a:p>
                  </a:txBody>
                  <a:tcPr marL="68580" marR="68580" marT="34290" marB="34290"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5225412"/>
                  </a:ext>
                </a:extLst>
              </a:tr>
              <a:tr h="750958">
                <a:tc>
                  <a:txBody>
                    <a:bodyPr/>
                    <a:lstStyle/>
                    <a:p>
                      <a:pPr marL="0" lvl="0" indent="0" algn="l" rtl="1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</a:rPr>
                        <a:t>Finance</a:t>
                      </a:r>
                      <a:endParaRPr lang="en-GB" sz="700" b="1">
                        <a:solidFill>
                          <a:srgbClr val="000000"/>
                        </a:solidFill>
                      </a:endParaRPr>
                    </a:p>
                  </a:txBody>
                  <a:tcPr marL="68580" marR="68580" marT="34290" marB="34290"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>
                        <a:buSzPct val="100000"/>
                        <a:buFont typeface="Arial" pitchFamily="34"/>
                        <a:buChar char="•"/>
                      </a:pPr>
                      <a:r>
                        <a:rPr lang="en-US" sz="800" b="1">
                          <a:solidFill>
                            <a:srgbClr val="000000"/>
                          </a:solidFill>
                        </a:rPr>
                        <a:t>Budget: x </a:t>
                      </a:r>
                    </a:p>
                    <a:p>
                      <a:pPr marL="171450" lvl="0" indent="-171450">
                        <a:buSzPct val="100000"/>
                        <a:buFont typeface="Arial" pitchFamily="34"/>
                        <a:buChar char="•"/>
                      </a:pPr>
                      <a:r>
                        <a:rPr lang="en-US" sz="800" b="1">
                          <a:solidFill>
                            <a:srgbClr val="000000"/>
                          </a:solidFill>
                        </a:rPr>
                        <a:t> Develop a new revenue stream</a:t>
                      </a:r>
                      <a:endParaRPr lang="en-GB" sz="800" b="1">
                        <a:solidFill>
                          <a:srgbClr val="000000"/>
                        </a:solidFill>
                      </a:endParaRPr>
                    </a:p>
                  </a:txBody>
                  <a:tcPr marL="68580" marR="68580" marT="34290" marB="34290"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5575224"/>
                  </a:ext>
                </a:extLst>
              </a:tr>
              <a:tr h="593512">
                <a:tc>
                  <a:txBody>
                    <a:bodyPr/>
                    <a:lstStyle/>
                    <a:p>
                      <a:pPr marL="0" lvl="0" indent="0" algn="l" rtl="1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</a:rPr>
                        <a:t>Marketing</a:t>
                      </a:r>
                      <a:endParaRPr lang="en-GB" sz="700" b="1">
                        <a:solidFill>
                          <a:srgbClr val="000000"/>
                        </a:solidFill>
                      </a:endParaRPr>
                    </a:p>
                  </a:txBody>
                  <a:tcPr marL="68580" marR="68580" marT="34290" marB="34290"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endParaRPr lang="en-GB" sz="800" b="1">
                        <a:solidFill>
                          <a:srgbClr val="000000"/>
                        </a:solidFill>
                      </a:endParaRPr>
                    </a:p>
                  </a:txBody>
                  <a:tcPr marL="68580" marR="68580" marT="34290" marB="34290"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208536"/>
                  </a:ext>
                </a:extLst>
              </a:tr>
              <a:tr h="593512">
                <a:tc>
                  <a:txBody>
                    <a:bodyPr/>
                    <a:lstStyle/>
                    <a:p>
                      <a:pPr marL="0" lvl="0" indent="0" algn="l" rtl="1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</a:rPr>
                        <a:t>Operations</a:t>
                      </a:r>
                      <a:endParaRPr lang="en-GB" sz="700" b="1">
                        <a:solidFill>
                          <a:srgbClr val="000000"/>
                        </a:solidFill>
                      </a:endParaRPr>
                    </a:p>
                  </a:txBody>
                  <a:tcPr marL="68580" marR="68580" marT="34290" marB="34290"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endParaRPr lang="en-GB" sz="800" b="1">
                        <a:solidFill>
                          <a:srgbClr val="000000"/>
                        </a:solidFill>
                      </a:endParaRPr>
                    </a:p>
                  </a:txBody>
                  <a:tcPr marL="68580" marR="68580" marT="34290" marB="34290"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497590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  <p:bldP spid="7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5" grpId="0"/>
      <p:bldP spid="16" grpId="0" animBg="1"/>
      <p:bldP spid="17" grpId="0" animBg="1"/>
      <p:bldP spid="18" grpId="0" animBg="1"/>
      <p:bldP spid="19" grpId="0"/>
      <p:bldP spid="20" grpId="0" animBg="1"/>
      <p:bldP spid="21" grpId="0" animBg="1"/>
      <p:bldP spid="24" grpId="0" animBg="1"/>
      <p:bldP spid="25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D73631FD-A46C-3A41-994F-9B7E9F8D2910}"/>
              </a:ext>
            </a:extLst>
          </p:cNvPr>
          <p:cNvSpPr txBox="1"/>
          <p:nvPr/>
        </p:nvSpPr>
        <p:spPr>
          <a:xfrm>
            <a:off x="810931" y="2493629"/>
            <a:ext cx="830805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Open Sans" panose="020B0606030504020204" pitchFamily="34" charset="0"/>
                <a:cs typeface="Poppins" pitchFamily="2" charset="77"/>
              </a:rPr>
              <a:t>Strategy</a:t>
            </a:r>
            <a:endParaRPr lang="en-GB" sz="1200" b="1" dirty="0">
              <a:solidFill>
                <a:schemeClr val="bg1"/>
              </a:solidFill>
              <a:latin typeface="Open Sans" panose="020B0606030504020204" pitchFamily="34" charset="0"/>
              <a:cs typeface="Poppins" pitchFamily="2" charset="77"/>
            </a:endParaRPr>
          </a:p>
        </p:txBody>
      </p:sp>
      <p:pic>
        <p:nvPicPr>
          <p:cNvPr id="27" name="Picture 3" descr="G:\New folder\Untitled-1-0٢.png">
            <a:extLst>
              <a:ext uri="{FF2B5EF4-FFF2-40B4-BE49-F238E27FC236}">
                <a16:creationId xmlns:a16="http://schemas.microsoft.com/office/drawing/2014/main" id="{ADE82F52-B7E8-4BC6-B2B3-37AE785646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60797"/>
            <a:ext cx="9144000" cy="597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9B32D87E-7AA3-4CC4-ACCA-0AFA837F24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5715000" y="-211330"/>
            <a:ext cx="3429000" cy="12192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FB76B8B-F7E2-4D5F-93B4-4EB6B11A8BAB}"/>
              </a:ext>
            </a:extLst>
          </p:cNvPr>
          <p:cNvSpPr txBox="1"/>
          <p:nvPr/>
        </p:nvSpPr>
        <p:spPr>
          <a:xfrm rot="10800000" flipV="1">
            <a:off x="7010400" y="228600"/>
            <a:ext cx="2039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OM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متابع</a:t>
            </a:r>
            <a:r>
              <a:rPr lang="ar-OM" dirty="0">
                <a:solidFill>
                  <a:schemeClr val="bg1"/>
                </a:solidFill>
              </a:rPr>
              <a:t>ة الخطة السنوية</a:t>
            </a:r>
            <a:endParaRPr lang="en-US" sz="18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DF1FA01-CDD8-4E4E-8707-A043FB8F70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011772"/>
              </p:ext>
            </p:extLst>
          </p:nvPr>
        </p:nvGraphicFramePr>
        <p:xfrm>
          <a:off x="76200" y="1011334"/>
          <a:ext cx="8956964" cy="5166392"/>
        </p:xfrm>
        <a:graphic>
          <a:graphicData uri="http://schemas.openxmlformats.org/drawingml/2006/table">
            <a:tbl>
              <a:tblPr rtl="1"/>
              <a:tblGrid>
                <a:gridCol w="1717964">
                  <a:extLst>
                    <a:ext uri="{9D8B030D-6E8A-4147-A177-3AD203B41FA5}">
                      <a16:colId xmlns:a16="http://schemas.microsoft.com/office/drawing/2014/main" val="2967396639"/>
                    </a:ext>
                  </a:extLst>
                </a:gridCol>
                <a:gridCol w="849409">
                  <a:extLst>
                    <a:ext uri="{9D8B030D-6E8A-4147-A177-3AD203B41FA5}">
                      <a16:colId xmlns:a16="http://schemas.microsoft.com/office/drawing/2014/main" val="170060115"/>
                    </a:ext>
                  </a:extLst>
                </a:gridCol>
                <a:gridCol w="491507">
                  <a:extLst>
                    <a:ext uri="{9D8B030D-6E8A-4147-A177-3AD203B41FA5}">
                      <a16:colId xmlns:a16="http://schemas.microsoft.com/office/drawing/2014/main" val="1099011165"/>
                    </a:ext>
                  </a:extLst>
                </a:gridCol>
                <a:gridCol w="491507">
                  <a:extLst>
                    <a:ext uri="{9D8B030D-6E8A-4147-A177-3AD203B41FA5}">
                      <a16:colId xmlns:a16="http://schemas.microsoft.com/office/drawing/2014/main" val="1902151851"/>
                    </a:ext>
                  </a:extLst>
                </a:gridCol>
                <a:gridCol w="491507">
                  <a:extLst>
                    <a:ext uri="{9D8B030D-6E8A-4147-A177-3AD203B41FA5}">
                      <a16:colId xmlns:a16="http://schemas.microsoft.com/office/drawing/2014/main" val="2947451778"/>
                    </a:ext>
                  </a:extLst>
                </a:gridCol>
                <a:gridCol w="491507">
                  <a:extLst>
                    <a:ext uri="{9D8B030D-6E8A-4147-A177-3AD203B41FA5}">
                      <a16:colId xmlns:a16="http://schemas.microsoft.com/office/drawing/2014/main" val="4205697495"/>
                    </a:ext>
                  </a:extLst>
                </a:gridCol>
                <a:gridCol w="491507">
                  <a:extLst>
                    <a:ext uri="{9D8B030D-6E8A-4147-A177-3AD203B41FA5}">
                      <a16:colId xmlns:a16="http://schemas.microsoft.com/office/drawing/2014/main" val="1652376738"/>
                    </a:ext>
                  </a:extLst>
                </a:gridCol>
                <a:gridCol w="491507">
                  <a:extLst>
                    <a:ext uri="{9D8B030D-6E8A-4147-A177-3AD203B41FA5}">
                      <a16:colId xmlns:a16="http://schemas.microsoft.com/office/drawing/2014/main" val="1876385302"/>
                    </a:ext>
                  </a:extLst>
                </a:gridCol>
                <a:gridCol w="491507">
                  <a:extLst>
                    <a:ext uri="{9D8B030D-6E8A-4147-A177-3AD203B41FA5}">
                      <a16:colId xmlns:a16="http://schemas.microsoft.com/office/drawing/2014/main" val="1687408810"/>
                    </a:ext>
                  </a:extLst>
                </a:gridCol>
                <a:gridCol w="491507">
                  <a:extLst>
                    <a:ext uri="{9D8B030D-6E8A-4147-A177-3AD203B41FA5}">
                      <a16:colId xmlns:a16="http://schemas.microsoft.com/office/drawing/2014/main" val="3793605729"/>
                    </a:ext>
                  </a:extLst>
                </a:gridCol>
                <a:gridCol w="491507">
                  <a:extLst>
                    <a:ext uri="{9D8B030D-6E8A-4147-A177-3AD203B41FA5}">
                      <a16:colId xmlns:a16="http://schemas.microsoft.com/office/drawing/2014/main" val="1282105832"/>
                    </a:ext>
                  </a:extLst>
                </a:gridCol>
                <a:gridCol w="491507">
                  <a:extLst>
                    <a:ext uri="{9D8B030D-6E8A-4147-A177-3AD203B41FA5}">
                      <a16:colId xmlns:a16="http://schemas.microsoft.com/office/drawing/2014/main" val="1267573226"/>
                    </a:ext>
                  </a:extLst>
                </a:gridCol>
                <a:gridCol w="491507">
                  <a:extLst>
                    <a:ext uri="{9D8B030D-6E8A-4147-A177-3AD203B41FA5}">
                      <a16:colId xmlns:a16="http://schemas.microsoft.com/office/drawing/2014/main" val="762982898"/>
                    </a:ext>
                  </a:extLst>
                </a:gridCol>
                <a:gridCol w="491507">
                  <a:extLst>
                    <a:ext uri="{9D8B030D-6E8A-4147-A177-3AD203B41FA5}">
                      <a16:colId xmlns:a16="http://schemas.microsoft.com/office/drawing/2014/main" val="229006459"/>
                    </a:ext>
                  </a:extLst>
                </a:gridCol>
                <a:gridCol w="491507">
                  <a:extLst>
                    <a:ext uri="{9D8B030D-6E8A-4147-A177-3AD203B41FA5}">
                      <a16:colId xmlns:a16="http://schemas.microsoft.com/office/drawing/2014/main" val="3863345357"/>
                    </a:ext>
                  </a:extLst>
                </a:gridCol>
              </a:tblGrid>
              <a:tr h="369028">
                <a:tc>
                  <a:txBody>
                    <a:bodyPr/>
                    <a:lstStyle/>
                    <a:p>
                      <a:pPr algn="r" rtl="1" fontAlgn="ctr"/>
                      <a:r>
                        <a:rPr lang="ar-OM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النتائج الرئيسية (مؤشرات الأداء)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ctr"/>
                      <a:endParaRPr lang="ar-OM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rtl="1" fontAlgn="ctr"/>
                      <a:r>
                        <a:rPr lang="ar-OM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الربع الأول</a:t>
                      </a:r>
                    </a:p>
                    <a:p>
                      <a:pPr algn="ctr" rtl="1" fontAlgn="ctr"/>
                      <a:endParaRPr lang="ar-OM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1" fontAlgn="ctr"/>
                      <a:endParaRPr lang="ar-OM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1" fontAlgn="ctr"/>
                      <a:endParaRPr lang="ar-OM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1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OM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الربع الثاني</a:t>
                      </a:r>
                    </a:p>
                    <a:p>
                      <a:pPr algn="ctr" rtl="1" fontAlgn="ctr"/>
                      <a:endParaRPr lang="ar-OM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1" fontAlgn="ctr"/>
                      <a:endParaRPr lang="ar-OM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1" fontAlgn="ctr"/>
                      <a:endParaRPr lang="ar-OM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1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OM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الربع الثالث</a:t>
                      </a:r>
                    </a:p>
                    <a:p>
                      <a:pPr algn="ctr" rtl="1" fontAlgn="ctr"/>
                      <a:endParaRPr lang="ar-OM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1" fontAlgn="ctr"/>
                      <a:endParaRPr lang="ar-OM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1" fontAlgn="ctr"/>
                      <a:endParaRPr lang="ar-OM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1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OM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الربع الرابع</a:t>
                      </a:r>
                    </a:p>
                    <a:p>
                      <a:pPr algn="ctr" rtl="1" fontAlgn="ctr"/>
                      <a:endParaRPr lang="ar-OM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1" fontAlgn="ctr"/>
                      <a:endParaRPr lang="ar-OM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1" fontAlgn="ctr"/>
                      <a:endParaRPr lang="ar-OM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ctr"/>
                      <a:endParaRPr lang="ar-OM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1977764"/>
                  </a:ext>
                </a:extLst>
              </a:tr>
              <a:tr h="369028">
                <a:tc>
                  <a:txBody>
                    <a:bodyPr/>
                    <a:lstStyle/>
                    <a:p>
                      <a:pPr algn="r" rtl="1" fontAlgn="ctr"/>
                      <a:endParaRPr lang="ar-OM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ctr"/>
                      <a:endParaRPr lang="ar-OM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ar-OM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يناير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ar-OM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فبراير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ar-OM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مارس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ar-OM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أبريل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ar-OM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مايو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ar-OM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يونيو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ar-OM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يوليو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ar-OM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أغسطس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ar-OM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سبتمبر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ar-OM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اكتوبر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ar-OM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نوفمبر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ar-OM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ديسمبر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ctr"/>
                      <a:r>
                        <a:rPr lang="ar-OM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المجموع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4000439"/>
                  </a:ext>
                </a:extLst>
              </a:tr>
              <a:tr h="369028">
                <a:tc rowSpan="3"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ar-OM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الأداء الفعلي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2056585"/>
                  </a:ext>
                </a:extLst>
              </a:tr>
              <a:tr h="369028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ar-OM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الهدف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Target </a:t>
                      </a:r>
                      <a:endParaRPr lang="ar-OM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7707545"/>
                  </a:ext>
                </a:extLst>
              </a:tr>
              <a:tr h="369028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ar-OM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نسبة تحقيق الهدف %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3005336"/>
                  </a:ext>
                </a:extLst>
              </a:tr>
              <a:tr h="369028">
                <a:tc rowSpan="3"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ar-OM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الأداء الفعلي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7118452"/>
                  </a:ext>
                </a:extLst>
              </a:tr>
              <a:tr h="369028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ar-OM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الهدف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Target </a:t>
                      </a:r>
                      <a:endParaRPr lang="ar-OM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4123371"/>
                  </a:ext>
                </a:extLst>
              </a:tr>
              <a:tr h="369028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ar-OM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نسبة تحقيق الهدف %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664443"/>
                  </a:ext>
                </a:extLst>
              </a:tr>
              <a:tr h="369028">
                <a:tc rowSpan="3"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ar-OM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الأداء الفعلي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4590756"/>
                  </a:ext>
                </a:extLst>
              </a:tr>
              <a:tr h="369028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ar-OM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الهدف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Target </a:t>
                      </a:r>
                      <a:endParaRPr lang="ar-OM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0952114"/>
                  </a:ext>
                </a:extLst>
              </a:tr>
              <a:tr h="369028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ar-OM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نسبة تحقيق الهدف %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6163192"/>
                  </a:ext>
                </a:extLst>
              </a:tr>
              <a:tr h="369028">
                <a:tc rowSpan="3"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ar-OM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الأداء الفعلي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5950313"/>
                  </a:ext>
                </a:extLst>
              </a:tr>
              <a:tr h="369028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ar-OM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الهدف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970569"/>
                  </a:ext>
                </a:extLst>
              </a:tr>
              <a:tr h="369028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ar-OM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نسبة تحقيق الهدف %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4912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0256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>
            <a:extLst>
              <a:ext uri="{FF2B5EF4-FFF2-40B4-BE49-F238E27FC236}">
                <a16:creationId xmlns:a16="http://schemas.microsoft.com/office/drawing/2014/main" id="{ADD93E07-5248-44C3-876E-967BAEF543CE}"/>
              </a:ext>
            </a:extLst>
          </p:cNvPr>
          <p:cNvSpPr/>
          <p:nvPr/>
        </p:nvSpPr>
        <p:spPr>
          <a:xfrm>
            <a:off x="34448" y="1494886"/>
            <a:ext cx="9075102" cy="4453112"/>
          </a:xfrm>
          <a:prstGeom prst="rect">
            <a:avLst/>
          </a:prstGeom>
          <a:noFill/>
          <a:ln w="12701" cap="flat">
            <a:solidFill>
              <a:srgbClr val="000000"/>
            </a:solidFill>
            <a:custDash>
              <a:ds d="100000" sp="100000"/>
            </a:custDash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 rtl="1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35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" name="Pentagon 86">
            <a:extLst>
              <a:ext uri="{FF2B5EF4-FFF2-40B4-BE49-F238E27FC236}">
                <a16:creationId xmlns:a16="http://schemas.microsoft.com/office/drawing/2014/main" id="{75956BC2-0E37-4F5C-8437-0C928FEF7895}"/>
              </a:ext>
            </a:extLst>
          </p:cNvPr>
          <p:cNvSpPr/>
          <p:nvPr/>
        </p:nvSpPr>
        <p:spPr>
          <a:xfrm rot="10799991">
            <a:off x="410651" y="1560614"/>
            <a:ext cx="7285548" cy="38721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val 50000"/>
              <a:gd name="f8" fmla="+- 0 0 -360"/>
              <a:gd name="f9" fmla="+- 0 0 -180"/>
              <a:gd name="f10" fmla="abs f3"/>
              <a:gd name="f11" fmla="abs f4"/>
              <a:gd name="f12" fmla="abs f5"/>
              <a:gd name="f13" fmla="*/ f8 f0 1"/>
              <a:gd name="f14" fmla="*/ f9 f0 1"/>
              <a:gd name="f15" fmla="?: f10 f3 1"/>
              <a:gd name="f16" fmla="?: f11 f4 1"/>
              <a:gd name="f17" fmla="?: f12 f5 1"/>
              <a:gd name="f18" fmla="*/ f13 1 f2"/>
              <a:gd name="f19" fmla="*/ f14 1 f2"/>
              <a:gd name="f20" fmla="*/ f15 1 21600"/>
              <a:gd name="f21" fmla="*/ f16 1 21600"/>
              <a:gd name="f22" fmla="*/ 21600 f15 1"/>
              <a:gd name="f23" fmla="*/ 21600 f16 1"/>
              <a:gd name="f24" fmla="+- f18 0 f1"/>
              <a:gd name="f25" fmla="+- f19 0 f1"/>
              <a:gd name="f26" fmla="min f21 f20"/>
              <a:gd name="f27" fmla="*/ f22 1 f17"/>
              <a:gd name="f28" fmla="*/ f23 1 f17"/>
              <a:gd name="f29" fmla="val f27"/>
              <a:gd name="f30" fmla="val f28"/>
              <a:gd name="f31" fmla="*/ f6 f26 1"/>
              <a:gd name="f32" fmla="+- f30 0 f6"/>
              <a:gd name="f33" fmla="+- f29 0 f6"/>
              <a:gd name="f34" fmla="*/ f30 f26 1"/>
              <a:gd name="f35" fmla="*/ f29 f26 1"/>
              <a:gd name="f36" fmla="*/ f32 1 2"/>
              <a:gd name="f37" fmla="min f33 f32"/>
              <a:gd name="f38" fmla="+- f6 f36 0"/>
              <a:gd name="f39" fmla="*/ f37 f7 1"/>
              <a:gd name="f40" fmla="*/ f39 1 100000"/>
              <a:gd name="f41" fmla="*/ f38 f26 1"/>
              <a:gd name="f42" fmla="+- f29 0 f40"/>
              <a:gd name="f43" fmla="+- f42 f29 0"/>
              <a:gd name="f44" fmla="*/ f42 1 2"/>
              <a:gd name="f45" fmla="*/ f42 f26 1"/>
              <a:gd name="f46" fmla="*/ f43 1 2"/>
              <a:gd name="f47" fmla="*/ f44 f26 1"/>
              <a:gd name="f48" fmla="*/ f46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47" y="f31"/>
              </a:cxn>
              <a:cxn ang="f25">
                <a:pos x="f47" y="f34"/>
              </a:cxn>
            </a:cxnLst>
            <a:rect l="f31" t="f31" r="f48" b="f34"/>
            <a:pathLst>
              <a:path>
                <a:moveTo>
                  <a:pt x="f31" y="f31"/>
                </a:moveTo>
                <a:lnTo>
                  <a:pt x="f45" y="f31"/>
                </a:lnTo>
                <a:lnTo>
                  <a:pt x="f35" y="f41"/>
                </a:lnTo>
                <a:lnTo>
                  <a:pt x="f45" y="f34"/>
                </a:lnTo>
                <a:lnTo>
                  <a:pt x="f31" y="f34"/>
                </a:lnTo>
                <a:close/>
              </a:path>
            </a:pathLst>
          </a:custGeom>
          <a:solidFill>
            <a:srgbClr val="FFFFFF"/>
          </a:solidFill>
          <a:ln w="12701" cap="flat">
            <a:solidFill>
              <a:srgbClr val="B66D31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35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TextBox 30">
            <a:extLst>
              <a:ext uri="{FF2B5EF4-FFF2-40B4-BE49-F238E27FC236}">
                <a16:creationId xmlns:a16="http://schemas.microsoft.com/office/drawing/2014/main" id="{09CBFDC7-E303-4308-B000-8A0FDAEDD525}"/>
              </a:ext>
            </a:extLst>
          </p:cNvPr>
          <p:cNvSpPr txBox="1"/>
          <p:nvPr/>
        </p:nvSpPr>
        <p:spPr>
          <a:xfrm>
            <a:off x="1424799" y="1648471"/>
            <a:ext cx="4049868" cy="25391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 rtl="1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ar-OM" sz="1200" b="1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الخطة السنوية لعام 2022</a:t>
            </a:r>
            <a:endParaRPr lang="ar-SA" sz="1200" b="1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C86858F-0C36-462B-BE77-20FC21338DDB}"/>
              </a:ext>
            </a:extLst>
          </p:cNvPr>
          <p:cNvSpPr/>
          <p:nvPr/>
        </p:nvSpPr>
        <p:spPr>
          <a:xfrm rot="16200004">
            <a:off x="4330879" y="1189722"/>
            <a:ext cx="467249" cy="9049302"/>
          </a:xfrm>
          <a:prstGeom prst="rect">
            <a:avLst/>
          </a:prstGeom>
          <a:solidFill>
            <a:srgbClr val="C5E0B4"/>
          </a:solidFill>
          <a:ln w="12701" cap="flat">
            <a:solidFill>
              <a:srgbClr val="ED7D31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200" b="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Isosceles Triangle 4">
            <a:extLst>
              <a:ext uri="{FF2B5EF4-FFF2-40B4-BE49-F238E27FC236}">
                <a16:creationId xmlns:a16="http://schemas.microsoft.com/office/drawing/2014/main" id="{4C5A11F8-64D5-40F7-A21B-E9434153D6FB}"/>
              </a:ext>
            </a:extLst>
          </p:cNvPr>
          <p:cNvSpPr/>
          <p:nvPr/>
        </p:nvSpPr>
        <p:spPr>
          <a:xfrm>
            <a:off x="33694" y="996454"/>
            <a:ext cx="9075863" cy="50317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val 50000"/>
              <a:gd name="f8" fmla="+- 0 0 -360"/>
              <a:gd name="f9" fmla="+- 0 0 -270"/>
              <a:gd name="f10" fmla="+- 0 0 -180"/>
              <a:gd name="f11" fmla="+- 0 0 -90"/>
              <a:gd name="f12" fmla="abs f3"/>
              <a:gd name="f13" fmla="abs f4"/>
              <a:gd name="f14" fmla="abs f5"/>
              <a:gd name="f15" fmla="*/ f8 f0 1"/>
              <a:gd name="f16" fmla="*/ f9 f0 1"/>
              <a:gd name="f17" fmla="*/ f10 f0 1"/>
              <a:gd name="f18" fmla="*/ f11 f0 1"/>
              <a:gd name="f19" fmla="?: f12 f3 1"/>
              <a:gd name="f20" fmla="?: f13 f4 1"/>
              <a:gd name="f21" fmla="?: f14 f5 1"/>
              <a:gd name="f22" fmla="*/ f15 1 f2"/>
              <a:gd name="f23" fmla="*/ f16 1 f2"/>
              <a:gd name="f24" fmla="*/ f17 1 f2"/>
              <a:gd name="f25" fmla="*/ f18 1 f2"/>
              <a:gd name="f26" fmla="*/ f19 1 21600"/>
              <a:gd name="f27" fmla="*/ f20 1 21600"/>
              <a:gd name="f28" fmla="*/ 21600 f19 1"/>
              <a:gd name="f29" fmla="*/ 21600 f20 1"/>
              <a:gd name="f30" fmla="+- f22 0 f1"/>
              <a:gd name="f31" fmla="+- f23 0 f1"/>
              <a:gd name="f32" fmla="+- f24 0 f1"/>
              <a:gd name="f33" fmla="+- f25 0 f1"/>
              <a:gd name="f34" fmla="min f27 f26"/>
              <a:gd name="f35" fmla="*/ f28 1 f21"/>
              <a:gd name="f36" fmla="*/ f29 1 f21"/>
              <a:gd name="f37" fmla="val f35"/>
              <a:gd name="f38" fmla="val f36"/>
              <a:gd name="f39" fmla="*/ f6 f34 1"/>
              <a:gd name="f40" fmla="+- f38 0 f6"/>
              <a:gd name="f41" fmla="+- f37 0 f6"/>
              <a:gd name="f42" fmla="*/ f38 f34 1"/>
              <a:gd name="f43" fmla="*/ f37 f34 1"/>
              <a:gd name="f44" fmla="*/ f40 1 2"/>
              <a:gd name="f45" fmla="*/ f41 1 2"/>
              <a:gd name="f46" fmla="*/ f41 f7 1"/>
              <a:gd name="f47" fmla="+- f6 f44 0"/>
              <a:gd name="f48" fmla="*/ f46 1 200000"/>
              <a:gd name="f49" fmla="*/ f46 1 100000"/>
              <a:gd name="f50" fmla="+- f48 f45 0"/>
              <a:gd name="f51" fmla="*/ f48 f34 1"/>
              <a:gd name="f52" fmla="*/ f47 f34 1"/>
              <a:gd name="f53" fmla="*/ f49 f34 1"/>
              <a:gd name="f54" fmla="*/ f50 f3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53" y="f39"/>
              </a:cxn>
              <a:cxn ang="f31">
                <a:pos x="f51" y="f52"/>
              </a:cxn>
              <a:cxn ang="f32">
                <a:pos x="f39" y="f42"/>
              </a:cxn>
              <a:cxn ang="f32">
                <a:pos x="f53" y="f42"/>
              </a:cxn>
              <a:cxn ang="f32">
                <a:pos x="f43" y="f42"/>
              </a:cxn>
              <a:cxn ang="f33">
                <a:pos x="f54" y="f52"/>
              </a:cxn>
            </a:cxnLst>
            <a:rect l="f51" t="f52" r="f54" b="f42"/>
            <a:pathLst>
              <a:path>
                <a:moveTo>
                  <a:pt x="f39" y="f42"/>
                </a:moveTo>
                <a:lnTo>
                  <a:pt x="f53" y="f39"/>
                </a:lnTo>
                <a:lnTo>
                  <a:pt x="f43" y="f42"/>
                </a:lnTo>
                <a:close/>
              </a:path>
            </a:pathLst>
          </a:custGeom>
          <a:solidFill>
            <a:srgbClr val="C5E0B4"/>
          </a:solidFill>
          <a:ln w="12701" cap="flat">
            <a:solidFill>
              <a:srgbClr val="ED7D31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9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TextBox 51">
            <a:extLst>
              <a:ext uri="{FF2B5EF4-FFF2-40B4-BE49-F238E27FC236}">
                <a16:creationId xmlns:a16="http://schemas.microsoft.com/office/drawing/2014/main" id="{1D028F2E-6CDE-4A33-9318-83B9B91C77DE}"/>
              </a:ext>
            </a:extLst>
          </p:cNvPr>
          <p:cNvSpPr txBox="1"/>
          <p:nvPr/>
        </p:nvSpPr>
        <p:spPr>
          <a:xfrm>
            <a:off x="4349131" y="916976"/>
            <a:ext cx="545540" cy="230832"/>
          </a:xfrm>
          <a:prstGeom prst="rect">
            <a:avLst/>
          </a:prstGeom>
          <a:solidFill>
            <a:srgbClr val="385723"/>
          </a:solidFill>
          <a:ln w="12701" cap="flat">
            <a:solidFill>
              <a:srgbClr val="AE5A21"/>
            </a:solidFill>
            <a:prstDash val="solid"/>
            <a:miter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ar-OM" sz="1050" b="1">
                <a:solidFill>
                  <a:srgbClr val="FFFFFF"/>
                </a:solidFill>
                <a:latin typeface="Calibri" pitchFamily="34"/>
                <a:cs typeface="Calibri" pitchFamily="34"/>
              </a:rPr>
              <a:t>الرؤية</a:t>
            </a:r>
          </a:p>
        </p:txBody>
      </p:sp>
      <p:sp>
        <p:nvSpPr>
          <p:cNvPr id="8" name="Rounded Rectangle 62">
            <a:extLst>
              <a:ext uri="{FF2B5EF4-FFF2-40B4-BE49-F238E27FC236}">
                <a16:creationId xmlns:a16="http://schemas.microsoft.com/office/drawing/2014/main" id="{BA24D464-2A0D-43E9-9EBA-3390AAD2C1B1}"/>
              </a:ext>
            </a:extLst>
          </p:cNvPr>
          <p:cNvSpPr/>
          <p:nvPr/>
        </p:nvSpPr>
        <p:spPr>
          <a:xfrm>
            <a:off x="6283149" y="1967985"/>
            <a:ext cx="1453642" cy="227850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gradFill>
            <a:gsLst>
              <a:gs pos="0">
                <a:srgbClr val="F18C55"/>
              </a:gs>
              <a:gs pos="100000">
                <a:srgbClr val="F67B28"/>
              </a:gs>
            </a:gsLst>
            <a:lin ang="5400000"/>
          </a:gradFill>
          <a:ln w="6345" cap="flat">
            <a:solidFill>
              <a:srgbClr val="ED7D31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ar-OM" sz="900" b="1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النتائج الرئيسية(2022) </a:t>
            </a:r>
            <a:endParaRPr lang="en-US" sz="900" b="1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</p:txBody>
      </p:sp>
      <p:sp>
        <p:nvSpPr>
          <p:cNvPr id="9" name="Rounded Rectangle 77">
            <a:extLst>
              <a:ext uri="{FF2B5EF4-FFF2-40B4-BE49-F238E27FC236}">
                <a16:creationId xmlns:a16="http://schemas.microsoft.com/office/drawing/2014/main" id="{609460FE-7437-41FC-982E-4D21551D110F}"/>
              </a:ext>
            </a:extLst>
          </p:cNvPr>
          <p:cNvSpPr/>
          <p:nvPr/>
        </p:nvSpPr>
        <p:spPr>
          <a:xfrm>
            <a:off x="6253344" y="2267659"/>
            <a:ext cx="1529382" cy="707601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1813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gradFill>
            <a:gsLst>
              <a:gs pos="0">
                <a:srgbClr val="FFDD9C"/>
              </a:gs>
              <a:gs pos="100000">
                <a:srgbClr val="FFD78E"/>
              </a:gs>
            </a:gsLst>
            <a:lin ang="5400000"/>
          </a:gradFill>
          <a:ln w="6345" cap="flat">
            <a:solidFill>
              <a:srgbClr val="8E191C"/>
            </a:solidFill>
            <a:prstDash val="solid"/>
            <a:miter/>
          </a:ln>
        </p:spPr>
        <p:txBody>
          <a:bodyPr vert="horz" wrap="square" lIns="68580" tIns="34290" rIns="68580" bIns="34290" anchor="ctr" anchorCtr="0" compatLnSpc="1">
            <a:noAutofit/>
          </a:bodyPr>
          <a:lstStyle/>
          <a:p>
            <a:pPr marL="128588" indent="-128588" algn="r" defTabSz="685800" rtl="1" hangingPunct="0">
              <a:buSzPts val="998"/>
              <a:buBlip>
                <a:blip r:embed="rId2"/>
              </a:buBlip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ar-OM" sz="75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</p:txBody>
      </p:sp>
      <p:sp>
        <p:nvSpPr>
          <p:cNvPr id="10" name="Rounded Rectangle 81">
            <a:extLst>
              <a:ext uri="{FF2B5EF4-FFF2-40B4-BE49-F238E27FC236}">
                <a16:creationId xmlns:a16="http://schemas.microsoft.com/office/drawing/2014/main" id="{385798D0-3284-408A-9BD5-B4EF243AC1DE}"/>
              </a:ext>
            </a:extLst>
          </p:cNvPr>
          <p:cNvSpPr/>
          <p:nvPr/>
        </p:nvSpPr>
        <p:spPr>
          <a:xfrm>
            <a:off x="6254572" y="3050576"/>
            <a:ext cx="1528161" cy="771388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2372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8E191C">
              <a:alpha val="16863"/>
            </a:srgbClr>
          </a:solidFill>
          <a:ln w="12701" cap="flat">
            <a:solidFill>
              <a:srgbClr val="212A2C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 rtl="1" hangingPunct="0">
              <a:buSzPts val="1098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825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</p:txBody>
      </p:sp>
      <p:sp>
        <p:nvSpPr>
          <p:cNvPr id="11" name="Rounded Rectangle 81">
            <a:extLst>
              <a:ext uri="{FF2B5EF4-FFF2-40B4-BE49-F238E27FC236}">
                <a16:creationId xmlns:a16="http://schemas.microsoft.com/office/drawing/2014/main" id="{A8D68754-C23B-4F9C-A8AA-CB4E473A78B8}"/>
              </a:ext>
            </a:extLst>
          </p:cNvPr>
          <p:cNvSpPr/>
          <p:nvPr/>
        </p:nvSpPr>
        <p:spPr>
          <a:xfrm>
            <a:off x="6253344" y="3882464"/>
            <a:ext cx="1518347" cy="817844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2372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F8CBAD"/>
          </a:solidFill>
          <a:ln w="12701" cap="flat">
            <a:solidFill>
              <a:srgbClr val="212A2C"/>
            </a:solidFill>
            <a:prstDash val="solid"/>
            <a:miter/>
          </a:ln>
        </p:spPr>
        <p:txBody>
          <a:bodyPr vert="horz" wrap="square" lIns="68580" tIns="34290" rIns="68580" bIns="34290" anchor="ctr" anchorCtr="0" compatLnSpc="1">
            <a:noAutofit/>
          </a:bodyPr>
          <a:lstStyle/>
          <a:p>
            <a:pPr algn="r" defTabSz="685800" rtl="1" hangingPunct="0">
              <a:buSzPts val="1098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ar-OM" sz="825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</p:txBody>
      </p:sp>
      <p:sp>
        <p:nvSpPr>
          <p:cNvPr id="12" name="Rounded Rectangle 62">
            <a:extLst>
              <a:ext uri="{FF2B5EF4-FFF2-40B4-BE49-F238E27FC236}">
                <a16:creationId xmlns:a16="http://schemas.microsoft.com/office/drawing/2014/main" id="{8BBFCCF9-D916-4315-A314-FC2222112398}"/>
              </a:ext>
            </a:extLst>
          </p:cNvPr>
          <p:cNvSpPr/>
          <p:nvPr/>
        </p:nvSpPr>
        <p:spPr>
          <a:xfrm>
            <a:off x="1371600" y="1976784"/>
            <a:ext cx="1453642" cy="227850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gradFill>
            <a:gsLst>
              <a:gs pos="0">
                <a:srgbClr val="F18C55"/>
              </a:gs>
              <a:gs pos="100000">
                <a:srgbClr val="F67B28"/>
              </a:gs>
            </a:gsLst>
            <a:lin ang="5400000"/>
          </a:gradFill>
          <a:ln w="6345" cap="flat">
            <a:solidFill>
              <a:srgbClr val="ED7D31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ar-OM" sz="900" b="1">
                <a:solidFill>
                  <a:srgbClr val="000000"/>
                </a:solidFill>
                <a:latin typeface="Calibri" pitchFamily="34"/>
                <a:cs typeface="Calibri" pitchFamily="34"/>
              </a:rPr>
              <a:t>الربع الثالث</a:t>
            </a:r>
            <a:endParaRPr lang="en-US" sz="900" b="1">
              <a:solidFill>
                <a:srgbClr val="000000"/>
              </a:solidFill>
              <a:latin typeface="Calibri" pitchFamily="34"/>
              <a:cs typeface="Calibri" pitchFamily="34"/>
            </a:endParaRPr>
          </a:p>
        </p:txBody>
      </p:sp>
      <p:sp>
        <p:nvSpPr>
          <p:cNvPr id="13" name="Rounded Rectangle 77">
            <a:extLst>
              <a:ext uri="{FF2B5EF4-FFF2-40B4-BE49-F238E27FC236}">
                <a16:creationId xmlns:a16="http://schemas.microsoft.com/office/drawing/2014/main" id="{CB5F52B3-C13E-40C3-A1BF-3F2DA30CF6EA}"/>
              </a:ext>
            </a:extLst>
          </p:cNvPr>
          <p:cNvSpPr/>
          <p:nvPr/>
        </p:nvSpPr>
        <p:spPr>
          <a:xfrm>
            <a:off x="1371600" y="2276451"/>
            <a:ext cx="1453642" cy="728415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1813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gradFill>
            <a:gsLst>
              <a:gs pos="0">
                <a:srgbClr val="FFDD9C"/>
              </a:gs>
              <a:gs pos="100000">
                <a:srgbClr val="FFD78E"/>
              </a:gs>
            </a:gsLst>
            <a:lin ang="5400000"/>
          </a:gradFill>
          <a:ln w="6345" cap="flat">
            <a:solidFill>
              <a:srgbClr val="8E191C"/>
            </a:solidFill>
            <a:prstDash val="solid"/>
            <a:miter/>
          </a:ln>
        </p:spPr>
        <p:txBody>
          <a:bodyPr vert="horz" wrap="square" lIns="68580" tIns="34290" rIns="68580" bIns="34290" anchor="ctr" anchorCtr="0" compatLnSpc="1">
            <a:noAutofit/>
          </a:bodyPr>
          <a:lstStyle/>
          <a:p>
            <a:pPr marL="128588" indent="-128588" algn="r" defTabSz="685800" rtl="1" hangingPunct="0">
              <a:buSzPts val="998"/>
              <a:buBlip>
                <a:blip r:embed="rId2"/>
              </a:buBlip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ar-OM" sz="750">
              <a:solidFill>
                <a:srgbClr val="000000"/>
              </a:solidFill>
              <a:latin typeface="Calibri" pitchFamily="34"/>
              <a:cs typeface="Calibri" pitchFamily="34"/>
            </a:endParaRPr>
          </a:p>
        </p:txBody>
      </p:sp>
      <p:sp>
        <p:nvSpPr>
          <p:cNvPr id="14" name="Rounded Rectangle 81">
            <a:extLst>
              <a:ext uri="{FF2B5EF4-FFF2-40B4-BE49-F238E27FC236}">
                <a16:creationId xmlns:a16="http://schemas.microsoft.com/office/drawing/2014/main" id="{F7E31271-DAE7-4AF4-887F-262CB2477A0D}"/>
              </a:ext>
            </a:extLst>
          </p:cNvPr>
          <p:cNvSpPr/>
          <p:nvPr/>
        </p:nvSpPr>
        <p:spPr>
          <a:xfrm>
            <a:off x="1371600" y="3051830"/>
            <a:ext cx="1453642" cy="777786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2372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8E191C">
              <a:alpha val="16863"/>
            </a:srgbClr>
          </a:solidFill>
          <a:ln w="12701" cap="flat">
            <a:solidFill>
              <a:srgbClr val="212A2C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 rtl="1" hangingPunct="0">
              <a:buSzPts val="1098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ar-OM" sz="825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</p:txBody>
      </p:sp>
      <p:sp>
        <p:nvSpPr>
          <p:cNvPr id="15" name="Rounded Rectangle 81">
            <a:extLst>
              <a:ext uri="{FF2B5EF4-FFF2-40B4-BE49-F238E27FC236}">
                <a16:creationId xmlns:a16="http://schemas.microsoft.com/office/drawing/2014/main" id="{2F35E45C-CB0E-4373-8BEA-F24A55957FD1}"/>
              </a:ext>
            </a:extLst>
          </p:cNvPr>
          <p:cNvSpPr/>
          <p:nvPr/>
        </p:nvSpPr>
        <p:spPr>
          <a:xfrm>
            <a:off x="1371600" y="3896887"/>
            <a:ext cx="1453642" cy="777786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2372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F8CBAD"/>
          </a:solidFill>
          <a:ln w="12701" cap="flat">
            <a:solidFill>
              <a:srgbClr val="212A2C"/>
            </a:solidFill>
            <a:prstDash val="solid"/>
            <a:miter/>
          </a:ln>
        </p:spPr>
        <p:txBody>
          <a:bodyPr vert="horz" wrap="square" lIns="68580" tIns="34290" rIns="68580" bIns="34290" anchor="ctr" anchorCtr="0" compatLnSpc="1">
            <a:noAutofit/>
          </a:bodyPr>
          <a:lstStyle/>
          <a:p>
            <a:pPr algn="r" defTabSz="685800" rtl="1" hangingPunct="0">
              <a:buSzPts val="1098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ar-OM" sz="825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</p:txBody>
      </p:sp>
      <p:sp>
        <p:nvSpPr>
          <p:cNvPr id="17" name="TextBox 38">
            <a:extLst>
              <a:ext uri="{FF2B5EF4-FFF2-40B4-BE49-F238E27FC236}">
                <a16:creationId xmlns:a16="http://schemas.microsoft.com/office/drawing/2014/main" id="{E3710819-63AA-4CB7-B7BB-D237DBADF166}"/>
              </a:ext>
            </a:extLst>
          </p:cNvPr>
          <p:cNvSpPr txBox="1"/>
          <p:nvPr/>
        </p:nvSpPr>
        <p:spPr>
          <a:xfrm>
            <a:off x="6741421" y="5519345"/>
            <a:ext cx="545540" cy="230832"/>
          </a:xfrm>
          <a:prstGeom prst="rect">
            <a:avLst/>
          </a:prstGeom>
          <a:solidFill>
            <a:srgbClr val="385723"/>
          </a:solidFill>
          <a:ln w="12701" cap="flat">
            <a:solidFill>
              <a:srgbClr val="AE5A21"/>
            </a:solidFill>
            <a:prstDash val="solid"/>
            <a:miter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ar-OM" sz="1050" b="1">
                <a:solidFill>
                  <a:srgbClr val="FFFFFF"/>
                </a:solidFill>
                <a:latin typeface="Calibri" pitchFamily="34"/>
                <a:cs typeface="Calibri" pitchFamily="34"/>
              </a:rPr>
              <a:t>الرسالة</a:t>
            </a:r>
          </a:p>
        </p:txBody>
      </p:sp>
      <p:sp>
        <p:nvSpPr>
          <p:cNvPr id="18" name="Rounded Rectangle 81">
            <a:extLst>
              <a:ext uri="{FF2B5EF4-FFF2-40B4-BE49-F238E27FC236}">
                <a16:creationId xmlns:a16="http://schemas.microsoft.com/office/drawing/2014/main" id="{2E2EA786-FC5B-4EEC-BB60-A55744722D86}"/>
              </a:ext>
            </a:extLst>
          </p:cNvPr>
          <p:cNvSpPr/>
          <p:nvPr/>
        </p:nvSpPr>
        <p:spPr>
          <a:xfrm>
            <a:off x="6318758" y="4820056"/>
            <a:ext cx="1453642" cy="616287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2372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DAE3F3"/>
          </a:solidFill>
          <a:ln w="12701" cap="flat">
            <a:solidFill>
              <a:srgbClr val="212A2C"/>
            </a:solidFill>
            <a:prstDash val="solid"/>
            <a:miter/>
          </a:ln>
        </p:spPr>
        <p:txBody>
          <a:bodyPr vert="horz" wrap="square" lIns="68580" tIns="34290" rIns="68580" bIns="34290" anchor="ctr" anchorCtr="0" compatLnSpc="1">
            <a:noAutofit/>
          </a:bodyPr>
          <a:lstStyle/>
          <a:p>
            <a:pPr algn="r" defTabSz="685800" rtl="1" hangingPunct="0">
              <a:buSzPts val="1098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ar-OM" sz="825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</p:txBody>
      </p:sp>
      <p:sp>
        <p:nvSpPr>
          <p:cNvPr id="19" name="Rounded Rectangle 81">
            <a:extLst>
              <a:ext uri="{FF2B5EF4-FFF2-40B4-BE49-F238E27FC236}">
                <a16:creationId xmlns:a16="http://schemas.microsoft.com/office/drawing/2014/main" id="{A8A84BC3-07F8-48B6-A5CC-06280DDC38EB}"/>
              </a:ext>
            </a:extLst>
          </p:cNvPr>
          <p:cNvSpPr/>
          <p:nvPr/>
        </p:nvSpPr>
        <p:spPr>
          <a:xfrm>
            <a:off x="1399231" y="4794421"/>
            <a:ext cx="1453642" cy="616287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2372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DAE3F3"/>
          </a:solidFill>
          <a:ln w="12701" cap="flat">
            <a:solidFill>
              <a:srgbClr val="212A2C"/>
            </a:solidFill>
            <a:prstDash val="solid"/>
            <a:miter/>
          </a:ln>
        </p:spPr>
        <p:txBody>
          <a:bodyPr vert="horz" wrap="square" lIns="68580" tIns="34290" rIns="68580" bIns="34290" anchor="ctr" anchorCtr="0" compatLnSpc="1">
            <a:noAutofit/>
          </a:bodyPr>
          <a:lstStyle/>
          <a:p>
            <a:pPr algn="r" defTabSz="685800" rtl="1" hangingPunct="0">
              <a:buSzPts val="1098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ar-OM" sz="825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</p:txBody>
      </p:sp>
      <p:sp>
        <p:nvSpPr>
          <p:cNvPr id="20" name="Rounded Rectangle 62">
            <a:extLst>
              <a:ext uri="{FF2B5EF4-FFF2-40B4-BE49-F238E27FC236}">
                <a16:creationId xmlns:a16="http://schemas.microsoft.com/office/drawing/2014/main" id="{C52A7C77-6D80-4BD2-B4EF-05B18F54A259}"/>
              </a:ext>
            </a:extLst>
          </p:cNvPr>
          <p:cNvSpPr/>
          <p:nvPr/>
        </p:nvSpPr>
        <p:spPr>
          <a:xfrm>
            <a:off x="4603550" y="1981688"/>
            <a:ext cx="1453642" cy="227850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gradFill>
            <a:gsLst>
              <a:gs pos="0">
                <a:srgbClr val="F18C55"/>
              </a:gs>
              <a:gs pos="100000">
                <a:srgbClr val="F67B28"/>
              </a:gs>
            </a:gsLst>
            <a:lin ang="5400000"/>
          </a:gradFill>
          <a:ln w="6345" cap="flat">
            <a:solidFill>
              <a:srgbClr val="ED7D31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ar-OM" sz="900" b="1">
                <a:solidFill>
                  <a:srgbClr val="000000"/>
                </a:solidFill>
                <a:latin typeface="Calibri" pitchFamily="34"/>
                <a:cs typeface="Calibri" pitchFamily="34"/>
              </a:rPr>
              <a:t>الربع الأول </a:t>
            </a:r>
            <a:endParaRPr lang="en-US" sz="900" b="1">
              <a:solidFill>
                <a:srgbClr val="000000"/>
              </a:solidFill>
              <a:latin typeface="Calibri" pitchFamily="34"/>
              <a:cs typeface="Calibri" pitchFamily="34"/>
            </a:endParaRPr>
          </a:p>
        </p:txBody>
      </p:sp>
      <p:sp>
        <p:nvSpPr>
          <p:cNvPr id="21" name="Rounded Rectangle 77">
            <a:extLst>
              <a:ext uri="{FF2B5EF4-FFF2-40B4-BE49-F238E27FC236}">
                <a16:creationId xmlns:a16="http://schemas.microsoft.com/office/drawing/2014/main" id="{098B4734-B93C-464E-8EFB-FC7FBEDDE865}"/>
              </a:ext>
            </a:extLst>
          </p:cNvPr>
          <p:cNvSpPr/>
          <p:nvPr/>
        </p:nvSpPr>
        <p:spPr>
          <a:xfrm>
            <a:off x="4603550" y="2285565"/>
            <a:ext cx="1453642" cy="728415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1813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gradFill>
            <a:gsLst>
              <a:gs pos="0">
                <a:srgbClr val="FFDD9C"/>
              </a:gs>
              <a:gs pos="100000">
                <a:srgbClr val="FFD78E"/>
              </a:gs>
            </a:gsLst>
            <a:lin ang="5400000"/>
          </a:gradFill>
          <a:ln w="6345" cap="flat">
            <a:solidFill>
              <a:srgbClr val="8E191C"/>
            </a:solidFill>
            <a:prstDash val="solid"/>
            <a:miter/>
          </a:ln>
        </p:spPr>
        <p:txBody>
          <a:bodyPr vert="horz" wrap="square" lIns="68580" tIns="34290" rIns="68580" bIns="34290" anchor="ctr" anchorCtr="0" compatLnSpc="1">
            <a:noAutofit/>
          </a:bodyPr>
          <a:lstStyle/>
          <a:p>
            <a:pPr algn="r" defTabSz="685800" rtl="1" hangingPunct="0">
              <a:buSzPts val="998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ar-OM" sz="75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</p:txBody>
      </p:sp>
      <p:sp>
        <p:nvSpPr>
          <p:cNvPr id="22" name="Rounded Rectangle 81">
            <a:extLst>
              <a:ext uri="{FF2B5EF4-FFF2-40B4-BE49-F238E27FC236}">
                <a16:creationId xmlns:a16="http://schemas.microsoft.com/office/drawing/2014/main" id="{F8FE4F59-514E-400A-8CC4-B063019A33B7}"/>
              </a:ext>
            </a:extLst>
          </p:cNvPr>
          <p:cNvSpPr/>
          <p:nvPr/>
        </p:nvSpPr>
        <p:spPr>
          <a:xfrm>
            <a:off x="4603550" y="3060944"/>
            <a:ext cx="1453642" cy="777786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2372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8E191C">
              <a:alpha val="16863"/>
            </a:srgbClr>
          </a:solidFill>
          <a:ln w="12701" cap="flat">
            <a:solidFill>
              <a:srgbClr val="212A2C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 rtl="1" hangingPunct="0">
              <a:buSzPts val="1098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ar-OM" sz="825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</p:txBody>
      </p:sp>
      <p:sp>
        <p:nvSpPr>
          <p:cNvPr id="23" name="Rounded Rectangle 81">
            <a:extLst>
              <a:ext uri="{FF2B5EF4-FFF2-40B4-BE49-F238E27FC236}">
                <a16:creationId xmlns:a16="http://schemas.microsoft.com/office/drawing/2014/main" id="{54D8A460-8EEB-462B-840F-038C71E85359}"/>
              </a:ext>
            </a:extLst>
          </p:cNvPr>
          <p:cNvSpPr/>
          <p:nvPr/>
        </p:nvSpPr>
        <p:spPr>
          <a:xfrm>
            <a:off x="4603550" y="3906001"/>
            <a:ext cx="1453642" cy="777786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2372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F8CBAD"/>
          </a:solidFill>
          <a:ln w="12701" cap="flat">
            <a:solidFill>
              <a:srgbClr val="212A2C"/>
            </a:solidFill>
            <a:prstDash val="solid"/>
            <a:miter/>
          </a:ln>
        </p:spPr>
        <p:txBody>
          <a:bodyPr vert="horz" wrap="square" lIns="68580" tIns="34290" rIns="68580" bIns="34290" anchor="ctr" anchorCtr="0" compatLnSpc="1">
            <a:noAutofit/>
          </a:bodyPr>
          <a:lstStyle/>
          <a:p>
            <a:pPr algn="r" defTabSz="685800" rtl="1" hangingPunct="0">
              <a:buSzPts val="1098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ar-OM" sz="825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</p:txBody>
      </p:sp>
      <p:sp>
        <p:nvSpPr>
          <p:cNvPr id="24" name="Rounded Rectangle 81">
            <a:extLst>
              <a:ext uri="{FF2B5EF4-FFF2-40B4-BE49-F238E27FC236}">
                <a16:creationId xmlns:a16="http://schemas.microsoft.com/office/drawing/2014/main" id="{6A2C93CB-85EA-4C56-A2F2-589BB0BFFA33}"/>
              </a:ext>
            </a:extLst>
          </p:cNvPr>
          <p:cNvSpPr/>
          <p:nvPr/>
        </p:nvSpPr>
        <p:spPr>
          <a:xfrm>
            <a:off x="4631180" y="4803535"/>
            <a:ext cx="1453642" cy="616287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2372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DAE3F3"/>
          </a:solidFill>
          <a:ln w="12701" cap="flat">
            <a:solidFill>
              <a:srgbClr val="212A2C"/>
            </a:solidFill>
            <a:prstDash val="solid"/>
            <a:miter/>
          </a:ln>
        </p:spPr>
        <p:txBody>
          <a:bodyPr vert="horz" wrap="square" lIns="68580" tIns="34290" rIns="68580" bIns="34290" anchor="ctr" anchorCtr="0" compatLnSpc="1">
            <a:noAutofit/>
          </a:bodyPr>
          <a:lstStyle/>
          <a:p>
            <a:pPr algn="r" defTabSz="685800" rtl="1" hangingPunct="0">
              <a:buSzPts val="1098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ar-OM" sz="825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</p:txBody>
      </p:sp>
      <p:sp>
        <p:nvSpPr>
          <p:cNvPr id="25" name="Rounded Rectangle 62">
            <a:extLst>
              <a:ext uri="{FF2B5EF4-FFF2-40B4-BE49-F238E27FC236}">
                <a16:creationId xmlns:a16="http://schemas.microsoft.com/office/drawing/2014/main" id="{51049584-A7DF-401D-AD0D-B06225C6A5B8}"/>
              </a:ext>
            </a:extLst>
          </p:cNvPr>
          <p:cNvSpPr/>
          <p:nvPr/>
        </p:nvSpPr>
        <p:spPr>
          <a:xfrm>
            <a:off x="3005457" y="1965557"/>
            <a:ext cx="1453642" cy="227850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gradFill>
            <a:gsLst>
              <a:gs pos="0">
                <a:srgbClr val="F18C55"/>
              </a:gs>
              <a:gs pos="100000">
                <a:srgbClr val="F67B28"/>
              </a:gs>
            </a:gsLst>
            <a:lin ang="5400000"/>
          </a:gradFill>
          <a:ln w="6345" cap="flat">
            <a:solidFill>
              <a:srgbClr val="ED7D31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ar-OM" sz="900" b="1">
                <a:solidFill>
                  <a:srgbClr val="000000"/>
                </a:solidFill>
                <a:latin typeface="Calibri" pitchFamily="34"/>
                <a:cs typeface="Calibri" pitchFamily="34"/>
              </a:rPr>
              <a:t>الربع الثاني</a:t>
            </a:r>
            <a:endParaRPr lang="en-US" sz="900" b="1">
              <a:solidFill>
                <a:srgbClr val="000000"/>
              </a:solidFill>
              <a:latin typeface="Calibri" pitchFamily="34"/>
              <a:cs typeface="Calibri" pitchFamily="34"/>
            </a:endParaRPr>
          </a:p>
        </p:txBody>
      </p:sp>
      <p:sp>
        <p:nvSpPr>
          <p:cNvPr id="26" name="Rounded Rectangle 77">
            <a:extLst>
              <a:ext uri="{FF2B5EF4-FFF2-40B4-BE49-F238E27FC236}">
                <a16:creationId xmlns:a16="http://schemas.microsoft.com/office/drawing/2014/main" id="{B50F6EEA-F318-43B6-9299-6B2213F8E29E}"/>
              </a:ext>
            </a:extLst>
          </p:cNvPr>
          <p:cNvSpPr/>
          <p:nvPr/>
        </p:nvSpPr>
        <p:spPr>
          <a:xfrm>
            <a:off x="3005457" y="2265231"/>
            <a:ext cx="1453642" cy="728415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1813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gradFill>
            <a:gsLst>
              <a:gs pos="0">
                <a:srgbClr val="FFDD9C"/>
              </a:gs>
              <a:gs pos="100000">
                <a:srgbClr val="FFD78E"/>
              </a:gs>
            </a:gsLst>
            <a:lin ang="5400000"/>
          </a:gradFill>
          <a:ln w="6345" cap="flat">
            <a:solidFill>
              <a:srgbClr val="8E191C"/>
            </a:solidFill>
            <a:prstDash val="solid"/>
            <a:miter/>
          </a:ln>
        </p:spPr>
        <p:txBody>
          <a:bodyPr vert="horz" wrap="square" lIns="68580" tIns="34290" rIns="68580" bIns="34290" anchor="ctr" anchorCtr="0" compatLnSpc="1">
            <a:noAutofit/>
          </a:bodyPr>
          <a:lstStyle/>
          <a:p>
            <a:pPr algn="r" defTabSz="685800" rtl="1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ar-OM" sz="750">
              <a:solidFill>
                <a:srgbClr val="000000"/>
              </a:solidFill>
              <a:latin typeface="Calibri" pitchFamily="34"/>
              <a:cs typeface="Calibri" pitchFamily="34"/>
            </a:endParaRPr>
          </a:p>
          <a:p>
            <a:pPr algn="r" defTabSz="685800" rtl="1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ar-OM" sz="750">
              <a:solidFill>
                <a:srgbClr val="000000"/>
              </a:solidFill>
              <a:latin typeface="Calibri" pitchFamily="34"/>
              <a:cs typeface="Calibri" pitchFamily="34"/>
            </a:endParaRPr>
          </a:p>
          <a:p>
            <a:pPr algn="r" defTabSz="685800" rtl="1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ar-OM" sz="750">
              <a:solidFill>
                <a:srgbClr val="000000"/>
              </a:solidFill>
              <a:latin typeface="Calibri" pitchFamily="34"/>
              <a:cs typeface="Calibri" pitchFamily="34"/>
            </a:endParaRPr>
          </a:p>
          <a:p>
            <a:pPr marL="128588" indent="-128588" algn="r" defTabSz="685800" rtl="1" hangingPunct="0">
              <a:buSzPts val="998"/>
              <a:buBlip>
                <a:blip r:embed="rId2"/>
              </a:buBlip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ar-OM" sz="750">
              <a:solidFill>
                <a:srgbClr val="000000"/>
              </a:solidFill>
              <a:latin typeface="Calibri" pitchFamily="34"/>
              <a:cs typeface="Calibri" pitchFamily="34"/>
            </a:endParaRPr>
          </a:p>
        </p:txBody>
      </p:sp>
      <p:sp>
        <p:nvSpPr>
          <p:cNvPr id="27" name="Rounded Rectangle 81">
            <a:extLst>
              <a:ext uri="{FF2B5EF4-FFF2-40B4-BE49-F238E27FC236}">
                <a16:creationId xmlns:a16="http://schemas.microsoft.com/office/drawing/2014/main" id="{511C0995-3A6F-4B88-85B7-2F6EF5D1B527}"/>
              </a:ext>
            </a:extLst>
          </p:cNvPr>
          <p:cNvSpPr/>
          <p:nvPr/>
        </p:nvSpPr>
        <p:spPr>
          <a:xfrm>
            <a:off x="3005457" y="3040610"/>
            <a:ext cx="1453642" cy="777786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2372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8E191C">
              <a:alpha val="16863"/>
            </a:srgbClr>
          </a:solidFill>
          <a:ln w="12701" cap="flat">
            <a:solidFill>
              <a:srgbClr val="212A2C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 rtl="1" hangingPunct="0">
              <a:buSzPts val="1098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ar-OM" sz="825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</p:txBody>
      </p:sp>
      <p:sp>
        <p:nvSpPr>
          <p:cNvPr id="28" name="Rounded Rectangle 81">
            <a:extLst>
              <a:ext uri="{FF2B5EF4-FFF2-40B4-BE49-F238E27FC236}">
                <a16:creationId xmlns:a16="http://schemas.microsoft.com/office/drawing/2014/main" id="{BC569B37-F754-485C-B255-E08D8185DA39}"/>
              </a:ext>
            </a:extLst>
          </p:cNvPr>
          <p:cNvSpPr/>
          <p:nvPr/>
        </p:nvSpPr>
        <p:spPr>
          <a:xfrm>
            <a:off x="3005457" y="3885660"/>
            <a:ext cx="1453642" cy="777786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2372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F8CBAD"/>
          </a:solidFill>
          <a:ln w="12701" cap="flat">
            <a:solidFill>
              <a:srgbClr val="212A2C"/>
            </a:solidFill>
            <a:prstDash val="solid"/>
            <a:miter/>
          </a:ln>
        </p:spPr>
        <p:txBody>
          <a:bodyPr vert="horz" wrap="square" lIns="68580" tIns="34290" rIns="68580" bIns="34290" anchor="ctr" anchorCtr="0" compatLnSpc="1">
            <a:noAutofit/>
          </a:bodyPr>
          <a:lstStyle/>
          <a:p>
            <a:pPr algn="r" defTabSz="685800" rtl="1" hangingPunct="0">
              <a:buSzPts val="1098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ar-OM" sz="825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</p:txBody>
      </p:sp>
      <p:sp>
        <p:nvSpPr>
          <p:cNvPr id="29" name="Rounded Rectangle 81">
            <a:extLst>
              <a:ext uri="{FF2B5EF4-FFF2-40B4-BE49-F238E27FC236}">
                <a16:creationId xmlns:a16="http://schemas.microsoft.com/office/drawing/2014/main" id="{E0C7415D-B4D2-4085-90C8-0CE0126782CB}"/>
              </a:ext>
            </a:extLst>
          </p:cNvPr>
          <p:cNvSpPr/>
          <p:nvPr/>
        </p:nvSpPr>
        <p:spPr>
          <a:xfrm>
            <a:off x="3033088" y="4783201"/>
            <a:ext cx="1453642" cy="616287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2372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DAE3F3"/>
          </a:solidFill>
          <a:ln w="12701" cap="flat">
            <a:solidFill>
              <a:srgbClr val="212A2C"/>
            </a:solidFill>
            <a:prstDash val="solid"/>
            <a:miter/>
          </a:ln>
        </p:spPr>
        <p:txBody>
          <a:bodyPr vert="horz" wrap="square" lIns="68580" tIns="34290" rIns="68580" bIns="34290" anchor="ctr" anchorCtr="0" compatLnSpc="1">
            <a:noAutofit/>
          </a:bodyPr>
          <a:lstStyle/>
          <a:p>
            <a:pPr algn="r" defTabSz="685800" rtl="1" hangingPunct="0">
              <a:buSzPts val="1098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ar-OM" sz="825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</p:txBody>
      </p:sp>
      <p:sp>
        <p:nvSpPr>
          <p:cNvPr id="30" name="TextBox 61">
            <a:extLst>
              <a:ext uri="{FF2B5EF4-FFF2-40B4-BE49-F238E27FC236}">
                <a16:creationId xmlns:a16="http://schemas.microsoft.com/office/drawing/2014/main" id="{4FA72BF6-0DE2-4F43-84D6-38E57F09570B}"/>
              </a:ext>
            </a:extLst>
          </p:cNvPr>
          <p:cNvSpPr txBox="1"/>
          <p:nvPr/>
        </p:nvSpPr>
        <p:spPr>
          <a:xfrm>
            <a:off x="7916862" y="1985507"/>
            <a:ext cx="1074738" cy="230832"/>
          </a:xfrm>
          <a:prstGeom prst="rect">
            <a:avLst/>
          </a:prstGeom>
          <a:solidFill>
            <a:srgbClr val="E2F0D9"/>
          </a:solidFill>
          <a:ln w="12701" cap="flat">
            <a:solidFill>
              <a:srgbClr val="AE5A21"/>
            </a:solidFill>
            <a:prstDash val="solid"/>
            <a:miter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 rtl="1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ar-OM" sz="1050" b="1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الأهداف</a:t>
            </a:r>
            <a:endParaRPr lang="en-US" sz="1050" b="1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</p:txBody>
      </p:sp>
      <p:sp>
        <p:nvSpPr>
          <p:cNvPr id="31" name="Rounded Rectangle 34">
            <a:extLst>
              <a:ext uri="{FF2B5EF4-FFF2-40B4-BE49-F238E27FC236}">
                <a16:creationId xmlns:a16="http://schemas.microsoft.com/office/drawing/2014/main" id="{6CD1834C-3D69-4FA1-B2B3-8DF7F404EEF1}"/>
              </a:ext>
            </a:extLst>
          </p:cNvPr>
          <p:cNvSpPr/>
          <p:nvPr/>
        </p:nvSpPr>
        <p:spPr>
          <a:xfrm>
            <a:off x="7895533" y="3058702"/>
            <a:ext cx="1132668" cy="802921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2372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8E191C">
              <a:alpha val="16863"/>
            </a:srgbClr>
          </a:solidFill>
          <a:ln w="12701" cap="flat">
            <a:solidFill>
              <a:srgbClr val="212A2C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marL="128588" indent="-128588" algn="ctr" defTabSz="685800" rtl="1" hangingPunct="0">
              <a:buSzPts val="1098"/>
              <a:buBlip>
                <a:blip r:embed="rId2"/>
              </a:buBlip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825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</p:txBody>
      </p:sp>
      <p:sp>
        <p:nvSpPr>
          <p:cNvPr id="32" name="Rounded Rectangle 35">
            <a:extLst>
              <a:ext uri="{FF2B5EF4-FFF2-40B4-BE49-F238E27FC236}">
                <a16:creationId xmlns:a16="http://schemas.microsoft.com/office/drawing/2014/main" id="{E8361FFF-7CD9-4769-8822-1377C18DEBC1}"/>
              </a:ext>
            </a:extLst>
          </p:cNvPr>
          <p:cNvSpPr/>
          <p:nvPr/>
        </p:nvSpPr>
        <p:spPr>
          <a:xfrm>
            <a:off x="7889663" y="2270896"/>
            <a:ext cx="1138538" cy="715351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2219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gradFill>
            <a:gsLst>
              <a:gs pos="0">
                <a:srgbClr val="FFDD9C"/>
              </a:gs>
              <a:gs pos="100000">
                <a:srgbClr val="FFD78E"/>
              </a:gs>
            </a:gsLst>
            <a:lin ang="5400000"/>
          </a:gradFill>
          <a:ln w="6345" cap="flat">
            <a:solidFill>
              <a:srgbClr val="8E191C"/>
            </a:solidFill>
            <a:prstDash val="solid"/>
            <a:miter/>
          </a:ln>
        </p:spPr>
        <p:txBody>
          <a:bodyPr vert="horz" wrap="square" lIns="68580" tIns="34290" rIns="68580" bIns="34290" anchor="ctr" anchorCtr="0" compatLnSpc="1">
            <a:noAutofit/>
          </a:bodyPr>
          <a:lstStyle/>
          <a:p>
            <a:pPr marL="128588" indent="-128588" algn="r" defTabSz="685800" rtl="1" hangingPunct="0">
              <a:buSzPts val="998"/>
              <a:buBlip>
                <a:blip r:embed="rId2"/>
              </a:buBlip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75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</p:txBody>
      </p:sp>
      <p:sp>
        <p:nvSpPr>
          <p:cNvPr id="34" name="Rounded Rectangle 34">
            <a:extLst>
              <a:ext uri="{FF2B5EF4-FFF2-40B4-BE49-F238E27FC236}">
                <a16:creationId xmlns:a16="http://schemas.microsoft.com/office/drawing/2014/main" id="{6B9669C9-90CE-4DA6-82BC-283A49397688}"/>
              </a:ext>
            </a:extLst>
          </p:cNvPr>
          <p:cNvSpPr/>
          <p:nvPr/>
        </p:nvSpPr>
        <p:spPr>
          <a:xfrm>
            <a:off x="7893489" y="3924189"/>
            <a:ext cx="1132668" cy="802921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2372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F8CBAD"/>
          </a:solidFill>
          <a:ln w="12701" cap="flat">
            <a:solidFill>
              <a:srgbClr val="0B4903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05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494997F4-0829-4BA0-9695-668C27E660B8}"/>
              </a:ext>
            </a:extLst>
          </p:cNvPr>
          <p:cNvSpPr/>
          <p:nvPr/>
        </p:nvSpPr>
        <p:spPr>
          <a:xfrm>
            <a:off x="7905238" y="4834814"/>
            <a:ext cx="1120919" cy="588951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2372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DAE3F3"/>
          </a:solidFill>
          <a:ln w="12701" cap="flat">
            <a:solidFill>
              <a:srgbClr val="0B4903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05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</p:txBody>
      </p:sp>
      <p:sp>
        <p:nvSpPr>
          <p:cNvPr id="36" name="Rounded Rectangle 62">
            <a:extLst>
              <a:ext uri="{FF2B5EF4-FFF2-40B4-BE49-F238E27FC236}">
                <a16:creationId xmlns:a16="http://schemas.microsoft.com/office/drawing/2014/main" id="{442349E2-EA01-42CC-A981-BCF45AF4A6C9}"/>
              </a:ext>
            </a:extLst>
          </p:cNvPr>
          <p:cNvSpPr/>
          <p:nvPr/>
        </p:nvSpPr>
        <p:spPr>
          <a:xfrm>
            <a:off x="76200" y="1965557"/>
            <a:ext cx="1236990" cy="250782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gradFill>
            <a:gsLst>
              <a:gs pos="0">
                <a:srgbClr val="F18C55"/>
              </a:gs>
              <a:gs pos="100000">
                <a:srgbClr val="F67B28"/>
              </a:gs>
            </a:gsLst>
            <a:lin ang="5400000"/>
          </a:gradFill>
          <a:ln w="6345" cap="flat">
            <a:solidFill>
              <a:srgbClr val="ED7D31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ar-OM" sz="900" b="1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الربع الرابع</a:t>
            </a:r>
            <a:endParaRPr lang="en-US" sz="900" b="1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</p:txBody>
      </p:sp>
      <p:sp>
        <p:nvSpPr>
          <p:cNvPr id="37" name="Rounded Rectangle 77">
            <a:extLst>
              <a:ext uri="{FF2B5EF4-FFF2-40B4-BE49-F238E27FC236}">
                <a16:creationId xmlns:a16="http://schemas.microsoft.com/office/drawing/2014/main" id="{41575161-DF7F-454F-B9F9-7991B207FDA8}"/>
              </a:ext>
            </a:extLst>
          </p:cNvPr>
          <p:cNvSpPr/>
          <p:nvPr/>
        </p:nvSpPr>
        <p:spPr>
          <a:xfrm>
            <a:off x="76200" y="2265224"/>
            <a:ext cx="1236990" cy="728415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1813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gradFill>
            <a:gsLst>
              <a:gs pos="0">
                <a:srgbClr val="FFDD9C"/>
              </a:gs>
              <a:gs pos="100000">
                <a:srgbClr val="FFD78E"/>
              </a:gs>
            </a:gsLst>
            <a:lin ang="5400000"/>
          </a:gradFill>
          <a:ln w="6345" cap="flat">
            <a:solidFill>
              <a:srgbClr val="8E191C"/>
            </a:solidFill>
            <a:prstDash val="solid"/>
            <a:miter/>
          </a:ln>
        </p:spPr>
        <p:txBody>
          <a:bodyPr vert="horz" wrap="square" lIns="68580" tIns="34290" rIns="68580" bIns="34290" anchor="ctr" anchorCtr="0" compatLnSpc="1">
            <a:noAutofit/>
          </a:bodyPr>
          <a:lstStyle/>
          <a:p>
            <a:pPr marL="128588" indent="-128588" algn="r" defTabSz="685800" rtl="1" hangingPunct="0">
              <a:buSzPts val="998"/>
              <a:buBlip>
                <a:blip r:embed="rId2"/>
              </a:buBlip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ar-OM" sz="750">
              <a:solidFill>
                <a:srgbClr val="000000"/>
              </a:solidFill>
              <a:latin typeface="Calibri" pitchFamily="34"/>
              <a:cs typeface="Calibri" pitchFamily="34"/>
            </a:endParaRPr>
          </a:p>
        </p:txBody>
      </p:sp>
      <p:sp>
        <p:nvSpPr>
          <p:cNvPr id="38" name="Rounded Rectangle 81">
            <a:extLst>
              <a:ext uri="{FF2B5EF4-FFF2-40B4-BE49-F238E27FC236}">
                <a16:creationId xmlns:a16="http://schemas.microsoft.com/office/drawing/2014/main" id="{9DDDAEB7-0266-44FB-B8A2-64EB8F040241}"/>
              </a:ext>
            </a:extLst>
          </p:cNvPr>
          <p:cNvSpPr/>
          <p:nvPr/>
        </p:nvSpPr>
        <p:spPr>
          <a:xfrm>
            <a:off x="76198" y="3040603"/>
            <a:ext cx="1236991" cy="777786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2372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8E191C">
              <a:alpha val="16863"/>
            </a:srgbClr>
          </a:solidFill>
          <a:ln w="12701" cap="flat">
            <a:solidFill>
              <a:srgbClr val="212A2C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 rtl="1" hangingPunct="0">
              <a:buSzPts val="1098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ar-OM" sz="825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</p:txBody>
      </p:sp>
      <p:sp>
        <p:nvSpPr>
          <p:cNvPr id="39" name="Rounded Rectangle 81">
            <a:extLst>
              <a:ext uri="{FF2B5EF4-FFF2-40B4-BE49-F238E27FC236}">
                <a16:creationId xmlns:a16="http://schemas.microsoft.com/office/drawing/2014/main" id="{46383D03-F182-4DEE-A398-4468FF46F8B9}"/>
              </a:ext>
            </a:extLst>
          </p:cNvPr>
          <p:cNvSpPr/>
          <p:nvPr/>
        </p:nvSpPr>
        <p:spPr>
          <a:xfrm>
            <a:off x="76198" y="3885660"/>
            <a:ext cx="1236992" cy="777786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2372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F8CBAD"/>
          </a:solidFill>
          <a:ln w="12701" cap="flat">
            <a:solidFill>
              <a:srgbClr val="212A2C"/>
            </a:solidFill>
            <a:prstDash val="solid"/>
            <a:miter/>
          </a:ln>
        </p:spPr>
        <p:txBody>
          <a:bodyPr vert="horz" wrap="square" lIns="68580" tIns="34290" rIns="68580" bIns="34290" anchor="ctr" anchorCtr="0" compatLnSpc="1">
            <a:noAutofit/>
          </a:bodyPr>
          <a:lstStyle/>
          <a:p>
            <a:pPr algn="r" defTabSz="685800" rtl="1" hangingPunct="0">
              <a:buSzPts val="1098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ar-OM" sz="825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</p:txBody>
      </p:sp>
      <p:sp>
        <p:nvSpPr>
          <p:cNvPr id="40" name="Rounded Rectangle 81">
            <a:extLst>
              <a:ext uri="{FF2B5EF4-FFF2-40B4-BE49-F238E27FC236}">
                <a16:creationId xmlns:a16="http://schemas.microsoft.com/office/drawing/2014/main" id="{1279D4D2-E3B5-4B70-8403-8C694F4709FC}"/>
              </a:ext>
            </a:extLst>
          </p:cNvPr>
          <p:cNvSpPr/>
          <p:nvPr/>
        </p:nvSpPr>
        <p:spPr>
          <a:xfrm>
            <a:off x="76197" y="4783194"/>
            <a:ext cx="1264623" cy="616287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2372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DAE3F3"/>
          </a:solidFill>
          <a:ln w="12701" cap="flat">
            <a:solidFill>
              <a:srgbClr val="212A2C"/>
            </a:solidFill>
            <a:prstDash val="solid"/>
            <a:miter/>
          </a:ln>
        </p:spPr>
        <p:txBody>
          <a:bodyPr vert="horz" wrap="square" lIns="68580" tIns="34290" rIns="68580" bIns="34290" anchor="ctr" anchorCtr="0" compatLnSpc="1">
            <a:noAutofit/>
          </a:bodyPr>
          <a:lstStyle/>
          <a:p>
            <a:pPr algn="r" defTabSz="685800" rtl="1" hangingPunct="0">
              <a:buSzPts val="1098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ar-OM" sz="825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3955779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IFC Presentation 1">
  <a:themeElements>
    <a:clrScheme name="TI - New">
      <a:dk1>
        <a:srgbClr val="094158"/>
      </a:dk1>
      <a:lt1>
        <a:srgbClr val="FFFFFF"/>
      </a:lt1>
      <a:dk2>
        <a:srgbClr val="216A8B"/>
      </a:dk2>
      <a:lt2>
        <a:srgbClr val="CECED0"/>
      </a:lt2>
      <a:accent1>
        <a:srgbClr val="213E44"/>
      </a:accent1>
      <a:accent2>
        <a:srgbClr val="014E78"/>
      </a:accent2>
      <a:accent3>
        <a:srgbClr val="949599"/>
      </a:accent3>
      <a:accent4>
        <a:srgbClr val="01708C"/>
      </a:accent4>
      <a:accent5>
        <a:srgbClr val="017F7B"/>
      </a:accent5>
      <a:accent6>
        <a:srgbClr val="1F9FC4"/>
      </a:accent6>
      <a:hlink>
        <a:srgbClr val="4D5C63"/>
      </a:hlink>
      <a:folHlink>
        <a:srgbClr val="47ACC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4800" dirty="0" smtClean="0">
            <a:ln>
              <a:solidFill>
                <a:schemeClr val="tx1"/>
              </a:solidFill>
            </a:ln>
            <a:solidFill>
              <a:schemeClr val="bg1"/>
            </a:solidFill>
            <a:latin typeface="TSTAR" pitchFamily="50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40B5780C-264C-48BC-BF0B-4FF6CCDBACCC}" vid="{78F337D6-5C7D-4493-8377-9C1D56A7437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19066</TotalTime>
  <Words>940</Words>
  <Application>Microsoft Office PowerPoint</Application>
  <PresentationFormat>On-screen Show (4:3)</PresentationFormat>
  <Paragraphs>505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Cairo</vt:lpstr>
      <vt:lpstr>Calibri</vt:lpstr>
      <vt:lpstr>Open Sans</vt:lpstr>
      <vt:lpstr>Segoe UI</vt:lpstr>
      <vt:lpstr>TSTAR</vt:lpstr>
      <vt:lpstr>Wingdings</vt:lpstr>
      <vt:lpstr>Office Theme</vt:lpstr>
      <vt:lpstr>DIFC Presentation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OMAR</dc:creator>
  <cp:lastModifiedBy>Nabhan Al Kharusi</cp:lastModifiedBy>
  <cp:revision>248</cp:revision>
  <dcterms:created xsi:type="dcterms:W3CDTF">2006-08-16T00:00:00Z</dcterms:created>
  <dcterms:modified xsi:type="dcterms:W3CDTF">2022-01-16T14:53:14Z</dcterms:modified>
</cp:coreProperties>
</file>