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assignment week 10</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waheeb Algabri and Farhana Akther</a:t>
            </a:r>
          </a:p>
        </p:txBody>
      </p:sp>
      <p:sp>
        <p:nvSpPr>
          <p:cNvPr id="4" name="Date Placeholder 3"/>
          <p:cNvSpPr>
            <a:spLocks noGrp="1"/>
          </p:cNvSpPr>
          <p:nvPr>
            <p:ph idx="10" sz="half" type="dt"/>
          </p:nvPr>
        </p:nvSpPr>
        <p:spPr/>
        <p:txBody>
          <a:bodyPr/>
          <a:lstStyle/>
          <a:p>
            <a:pPr lvl="0" indent="0" marL="0">
              <a:buNone/>
            </a:pPr>
            <a:r>
              <a:rPr/>
              <a:t>2023-03-31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Most frequent negative words</a:t>
            </a:r>
          </a:p>
          <a:p>
            <a:pPr lvl="0" indent="0">
              <a:buNone/>
            </a:pPr>
            <a:r>
              <a:rPr>
                <a:latin typeface="Courier"/>
              </a:rPr>
              <a:t>## Joining with `by = join_by(word)`</a:t>
            </a:r>
          </a:p>
          <a:p>
            <a:pPr lvl="0" indent="0">
              <a:buNone/>
            </a:pPr>
            <a:r>
              <a:rPr>
                <a:latin typeface="Courier"/>
              </a:rPr>
              <a:t>## Warning in inner_join(., get_sentiments("bing")): Each row in `x` is expected to match at most 1 row in `y`.
## ℹ Row 5334 of `x` matches multiple rows.
## ℹ If multiple matches are expected, set `multiple = "all"` to silence this
##   warning.</a:t>
            </a:r>
          </a:p>
          <a:p>
            <a:pPr lvl="0" indent="0">
              <a:buNone/>
            </a:pPr>
            <a:r>
              <a:rPr>
                <a:latin typeface="Courier"/>
              </a:rPr>
              <a:t>## Selecting by n</a:t>
            </a:r>
          </a:p>
          <a:p>
            <a:pPr lvl="0" indent="0">
              <a:buNone/>
            </a:pPr>
            <a:r>
              <a:rPr>
                <a:latin typeface="Courier"/>
              </a:rPr>
              <a:t>## Warning in RColorBrewer::brewer.pal(n, pal): n too large, allowed maximum for palette Set1 is 9
## Returning the palette you asked for with that many colors</a:t>
            </a:r>
          </a:p>
        </p:txBody>
      </p:sp>
      <p:pic>
        <p:nvPicPr>
          <p:cNvPr descr="Presentation_files/figure-pptx/unnamed-chunk-18-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Wordclouds</a:t>
            </a:r>
          </a:p>
          <a:p>
            <a:pPr lvl="0" indent="0">
              <a:buNone/>
            </a:pPr>
            <a:r>
              <a:rPr>
                <a:latin typeface="Courier"/>
              </a:rPr>
              <a:t>## Joining with `by = join_by(word)`</a:t>
            </a:r>
          </a:p>
          <a:p>
            <a:pPr lvl="0" indent="0">
              <a:buNone/>
            </a:pPr>
            <a:r>
              <a:rPr>
                <a:latin typeface="Courier"/>
              </a:rPr>
              <a:t>## Warning in wordcloud(word, n, max.words = 100, color = colors): slave could not
## be fit on page. It will not be plotted.</a:t>
            </a:r>
          </a:p>
        </p:txBody>
      </p:sp>
      <p:pic>
        <p:nvPicPr>
          <p:cNvPr descr="Presentation_files/figure-pptx/unnamed-chunk-19-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Loughran Lexicon</a:t>
            </a:r>
          </a:p>
          <a:p>
            <a:pPr lvl="0" indent="0" marL="0">
              <a:buNone/>
            </a:pPr>
            <a:r>
              <a:rPr/>
              <a:t>Here , we will use loughran lexicon instead of one of the lexicons used in the sample code.</a:t>
            </a:r>
          </a:p>
          <a:p>
            <a:pPr lvl="0" indent="0">
              <a:buNone/>
            </a:pPr>
            <a:r>
              <a:rPr>
                <a:latin typeface="Courier"/>
              </a:rPr>
              <a:t>## [1] "negative"     "positive"     "uncertainty"  "litigious"    "constraining"
## [6] "superfluous"</a:t>
            </a:r>
          </a:p>
          <a:p>
            <a:pPr lvl="0" indent="0">
              <a:buNone/>
            </a:pPr>
            <a:r>
              <a:rPr>
                <a:latin typeface="Courier"/>
              </a:rPr>
              <a:t>## Joining with `by = join_by(word)`</a:t>
            </a:r>
          </a:p>
          <a:p>
            <a:pPr lvl="0" indent="0">
              <a:buNone/>
            </a:pPr>
            <a:r>
              <a:rPr>
                <a:latin typeface="Courier"/>
              </a:rPr>
              <a:t>## Warning in inner_join(., get_sentiments("loughran")): Each row in `x` is expected to match at most 1 row in `y`.
## ℹ Row 881 of `x` matches multiple rows.
## ℹ If multiple matches are expected, set `multiple = "all"` to silence this
##   warning.</a:t>
            </a:r>
          </a:p>
          <a:p>
            <a:pPr lvl="0" indent="0">
              <a:buNone/>
            </a:pPr>
            <a:r>
              <a:rPr>
                <a:latin typeface="Courier"/>
              </a:rPr>
              <a:t>## Selecting by n</a:t>
            </a:r>
          </a:p>
        </p:txBody>
      </p:sp>
      <p:pic>
        <p:nvPicPr>
          <p:cNvPr descr="Presentation_files/figure-pptx/unnamed-chunk-20-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Wordclouds</a:t>
            </a:r>
          </a:p>
          <a:p>
            <a:pPr lvl="0" indent="0">
              <a:buNone/>
            </a:pPr>
            <a:r>
              <a:rPr>
                <a:latin typeface="Courier"/>
              </a:rPr>
              <a:t>## Joining with `by = join_by(word)`</a:t>
            </a:r>
          </a:p>
          <a:p>
            <a:pPr lvl="0" indent="0">
              <a:buNone/>
            </a:pPr>
            <a:r>
              <a:rPr>
                <a:latin typeface="Courier"/>
              </a:rPr>
              <a:t>## Warning in inner_join(., get_sentiments("loughran")): Each row in `x` is expected to match at most 1 row in `y`.
## ℹ Row 881 of `x` matches multiple rows.
## ℹ If multiple matches are expected, set `multiple = "all"` to silence this
##   warning.</a:t>
            </a:r>
          </a:p>
        </p:txBody>
      </p:sp>
      <p:pic>
        <p:nvPicPr>
          <p:cNvPr descr="Presentation_files/figure-pptx/unnamed-chunk-2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In conclusion, this assignment has allowed us to explore the topic of sentiment analysis. We have successfully implemented and expanded upon the main example code from chapter 2 of the Text Mining with R book. We have used three different sentiment lexicons - AFINN, Bing, and NRC.to analyze the sentiment of Jane Austen’s novels. We have also visualized the sentiment scores over the plot trajectory of each novel and compared the sentiment scores obtained from the different sentiment lexicons. Furthermore, we have identified the most common positive and negative words in the novels using the Bing lexicon. Then we extended using My Bondage and My Freedom” by Frederick Douglass using the gutenbergr library</a:t>
            </a:r>
          </a:p>
        </p:txBody>
      </p:sp>
    </p:spTree>
  </p:cSld>
</p:sld>
</file>

<file path=ppt/slides/slide2.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457201" y="204787" /><a:ext cx="3008313" cy="871538" /></a:xfrm></p:spPr><p:txBody><a:bodyPr /><a:lstStyle /><a:p><a:pPr lvl="0" indent="0" marL="0"><a:buNone /></a:pPr><a:r><a:rPr /><a:t>Introduction</a:t></a:r></a:p></p:txBody></p:sp><p:sp><p:nvSpPr><p:cNvPr id="4" name="Text Placeholder 3" /><p:cNvSpPr><a:spLocks noGrp="1" /></p:cNvSpPr><p:nvPr><p:ph idx="2" sz="half" type="body" /></p:nvPr></p:nvSpPr><p:spPr /><p:txBody><a:bodyPr /><a:lstStyle /><a:p><a:pPr lvl="0" indent="0" marL="0"><a:buNone /></a:pPr><a:r><a:rPr /><a:t>Chapter 2 of Text Mining with R focuses on Sentiment Analysis. Our task for this assignment is to first obtain the main example code from the chapter and ensure it works in an R Markdown document, with a citation to the original code. Then, we are required to expand the code in two ways:</a:t></a:r></a:p><a:p><a:pPr lvl="0" indent="0" marL="0"><a:buNone /></a:pPr><a:r><a:rPr /><a:t>Using a different corpus of our choice. Adding at least one extra sentiment lexicon, which we can discover through research, potentially from another R package.</a:t></a:r></a:p><a:p><a:pPr lvl="0" indent="0" marL="0"><a:spcBef><a:spcPts val="3000" /></a:spcBef><a:buNone /></a:pPr><a:r><a:rPr b="1" /><a:t>Loading required Libraries</a:t></a:r></a:p><a:p><a:pPr lvl="0" indent="0"><a:buNone /></a:pPr><a:r><a:rPr><a:latin typeface="Courier" /></a:rPr><a:t>## ── Attaching core tidyverse packages ──────────────────────── tidyverse 2.0.0 ──
## ✔ dplyr     1.1.0     ✔ readr     2.1.4
## ✔ forcats   1.0.0     ✔ stringr   1.5.0
## ✔ ggplot2   3.4.1     ✔ tibble    3.1.8
## ✔ lubridate 1.9.2     ✔ tidyr     1.3.0
## ✔ purrr     1.0.1     
## ── Conflicts ────────────────────────────────────────── tidyverse_conflicts() ──
## ✖ dplyr::filter() masks stats::filter()
## ✖ dplyr::lag()    masks stats::lag()
## ℹ Use the ]8;;http://conflicted.r-lib.org/conflicted package]8;; to force all conflicts to become errors
## Loading required package: RColorBrewer
## 
## 
## Attaching package: &#39;reshape2&#39;
## 
## 
## The following object is masked from &#39;package:tidyr&#39;:
## 
##     smiths</a:t></a:r></a:p><a:p><a:pPr lvl="0" indent="0" marL="0"><a:spcBef><a:spcPts val="3000" /></a:spcBef><a:buNone /></a:pPr><a:r><a:rPr b="1" /><a:t>The sentiments datasets</a:t></a:r></a:p><a:p><a:pPr lvl="0" indent="0" marL="0"><a:buNone /></a:pPr><a:r><a:rPr /><a:t>Obtain sentiment lexicons from three different sources: AFINN, Bing, and NRC.</a:t></a:r></a:p><a:p><a:pPr lvl="0" indent="0"><a:buNone /></a:pPr><a:r><a:rPr><a:latin typeface="Courier" /></a:rPr><a:t>afinn</a:t></a:r><a:r><a:rPr><a:solidFill><a:srgbClr val="007020" /></a:solidFill><a:latin typeface="Courier" /></a:rPr><a:t>&lt;-</a:t></a:r><a:r><a:rPr><a:latin typeface="Courier" /></a:rPr><a:t> </a:t></a:r><a:r><a:rPr><a:solidFill><a:srgbClr val="06287E" /></a:solidFill><a:latin typeface="Courier" /></a:rPr><a:t>get_sentiments</a:t></a:r><a:r><a:rPr><a:latin typeface="Courier" /></a:rPr><a:t>(</a:t></a:r><a:r><a:rPr><a:solidFill><a:srgbClr val="4070A0" /></a:solidFill><a:latin typeface="Courier" /></a:rPr><a:t>&quot;afinn&quot;</a:t></a:r><a:r><a:rPr><a:latin typeface="Courier" /></a:rPr><a:t>)</a:t></a:r><a:br /><a:r><a:rPr><a:latin typeface="Courier" /></a:rPr><a:t>bing</a:t></a:r><a:r><a:rPr><a:solidFill><a:srgbClr val="007020" /></a:solidFill><a:latin typeface="Courier" /></a:rPr><a:t>&lt;-</a:t></a:r><a:r><a:rPr><a:latin typeface="Courier" /></a:rPr><a:t> </a:t></a:r><a:r><a:rPr><a:solidFill><a:srgbClr val="06287E" /></a:solidFill><a:latin typeface="Courier" /></a:rPr><a:t>get_sentiments</a:t></a:r><a:r><a:rPr><a:latin typeface="Courier" /></a:rPr><a:t>(</a:t></a:r><a:r><a:rPr><a:solidFill><a:srgbClr val="4070A0" /></a:solidFill><a:latin typeface="Courier" /></a:rPr><a:t>&quot;bing&quot;</a:t></a:r><a:r><a:rPr><a:latin typeface="Courier" /></a:rPr><a:t>)</a:t></a:r><a:br /><a:r><a:rPr><a:latin typeface="Courier" /></a:rPr><a:t>nrc</a:t></a:r><a:r><a:rPr><a:solidFill><a:srgbClr val="007020" /></a:solidFill><a:latin typeface="Courier" /></a:rPr><a:t>&lt;-</a:t></a:r><a:r><a:rPr><a:solidFill><a:srgbClr val="06287E" /></a:solidFill><a:latin typeface="Courier" /></a:rPr><a:t>get_sentiments</a:t></a:r><a:r><a:rPr><a:latin typeface="Courier" /></a:rPr><a:t>(</a:t></a:r><a:r><a:rPr><a:solidFill><a:srgbClr val="4070A0" /></a:solidFill><a:latin typeface="Courier" /></a:rPr><a:t>&quot;nrc&quot;</a:t></a:r><a:r><a:rPr><a:latin typeface="Courier" /></a:rPr><a:t>)</a:t></a:r></a:p><a:p><a:pPr lvl="0" indent="0" marL="0"><a:spcBef><a:spcPts val="3000" /></a:spcBef><a:buNone /></a:pPr><a:r><a:rPr b="1" /><a:t>Sentiment analysis with inner join</a:t></a:r></a:p><a:p><a:pPr lvl="0" indent="0" marL="0"><a:buNone /></a:pPr><a:r><a:rPr /><a:t>We use the </a:t></a:r><a:r><a:rPr><a:latin typeface="Courier" /></a:rPr><a:t>austen_books()</a:t></a:r><a:r><a:rPr /><a:t> function from the </a:t></a:r><a:r><a:rPr><a:latin typeface="Courier" /></a:rPr><a:t>janeaustenr</a:t></a:r><a:r><a:rPr /><a:t> package to extract text from Jane Austen’s novels and prepare it for analysis by splitting it into individual words using the </a:t></a:r><a:r><a:rPr><a:latin typeface="Courier" /></a:rPr><a:t>unnest_tokens()</a:t></a:r><a:r><a:rPr /><a:t> function.</a:t></a:r></a:p><a:p><a:pPr lvl="0" indent="0" marL="0"><a:buNone /></a:pPr><a:r><a:rPr /><a:t>We filter the NRC sentiment lexicon to include only words with a “joy” sentiment, then use the </a:t></a:r><a:r><a:rPr><a:latin typeface="Courier" /></a:rPr><a:t>inner_join()</a:t></a:r><a:r><a:rPr /><a:t> function to merge this lexicon with the tidy text data frame. The resulting data frame is then filtered to include only words from “Emma” and is counted using </a:t></a:r><a:r><a:rPr><a:latin typeface="Courier" /></a:rPr><a:t>count()</a:t></a:r><a:r><a:rPr /><a:t> to show the frequency of words with a “joy” sentiment.</a:t></a:r></a:p><a:p><a:pPr lvl="0" indent="0"><a:buNone /></a:pPr><a:r><a:rPr><a:latin typeface="Courier" /></a:rPr><a:t>## Joining with `by = join_by(word)`</a:t></a:r></a:p><a:p><a:pPr lvl="0" indent="0"><a:buNone /></a:pPr><a:r><a:rPr><a:latin typeface="Courier" /></a:rPr><a:t>## # A tibble: 301 × 2
##    word          n
##    &lt;chr&gt;     &lt;int&gt;
##  1 good        359
##  2 friend      166
##  3 hope        143
##  4 happy       125
##  5 love        117
##  6 deal         92
##  7 found        92
##  8 present      89
##  9 kind         82
## 10 happiness    76
## # … with 291 more rows</a:t></a:r></a:p><a:p><a:pPr lvl="0" indent="0" marL="0"><a:buNone /></a:pPr><a:r><a:rPr /><a:t>We join the tidy text data frame with the Bing sentiment lexicon using </a:t></a:r><a:r><a:rPr><a:latin typeface="Courier" /></a:rPr><a:t>inner_join()</a:t></a:r><a:r><a:rPr /><a:t>. We then use </a:t></a:r><a:r><a:rPr><a:latin typeface="Courier" /></a:rPr><a:t>count()</a:t></a:r><a:r><a:rPr /><a:t> and </a:t></a:r><a:r><a:rPr><a:latin typeface="Courier" /></a:rPr><a:t>pivot_wider()</a:t></a:r><a:r><a:rPr /><a:t> functions to count the number of positive and negative words in each book, grouped by sections of 80 lines. Finally, the </a:t></a:r><a:r><a:rPr><a:latin typeface="Courier" /></a:rPr><a:t>ggplot()</a:t></a:r><a:r><a:rPr /><a:t> function is used to create a bar chart that shows the sentiment score over the plot trajectory of each novel. The chart is facet-wrapped by book, and the sentiment score is calculated as the difference between the number of positive and negative words.</a:t></a:r></a:p><a:p><a:pPr lvl="0" indent="0"><a:buNone /></a:pPr><a:r><a:rPr><a:latin typeface="Courier" /></a:rPr><a:t>## Joining with `by = join_by(word)`</a:t></a:r></a:p><a:p><a:pPr lvl="0" indent="0"><a:buNone /></a:pPr><a:r><a:rPr><a:latin typeface="Courier" /></a:rPr><a:t>## Warning in inner_join(., get_sentiments(&quot;bing&quot;)): Each row in `x` is expected to match at most 1 row in `y`.
## ℹ Row 435434 of `x` matches multiple rows.
## ℹ If multiple matches are expected, set `multiple = &quot;all&quot;` to silence this
##   warning.</a:t></a:r></a:p></p:txBody></p:sp><p:pic><p:nvPicPr><p:cNvPr descr="Presentation_files/figure-pptx/unnamed-chunk-5-1.png" id="0" name="Picture 1" /><p:cNvPicPr><a:picLocks noGrp="1" noChangeAspect="1" /></p:cNvPicPr><p:nvPr /></p:nvPicPr><p:blipFill><a:blip r:embed="rId2" /><a:stretch><a:fillRect /></a:stretch></p:blipFill><p:spPr bwMode="auto"><a:xfrm><a:off x="3568700" y="355600" /><a:ext cx="5105400" cy="4089400" /></a:xfrm><a:prstGeom prst="rect"><a:avLst /></a:prstGeom><a:noFill /><a:ln w="9525"><a:noFill /><a:headEnd /><a:tailEnd /></a:ln></p:spPr></p:pic></p:spTree></p:cSld></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Comparing the three sentiment dictionaries</a:t>
            </a:r>
          </a:p>
          <a:p>
            <a:pPr lvl="0"/>
            <a:r>
              <a:rPr/>
              <a:t>Filter Data</a:t>
            </a:r>
          </a:p>
          <a:p>
            <a:pPr lvl="0"/>
            <a:r>
              <a:rPr/>
              <a:t>Calculate Sentiment Scores</a:t>
            </a:r>
          </a:p>
          <a:p>
            <a:pPr lvl="0" indent="0">
              <a:buNone/>
            </a:pPr>
            <a:r>
              <a:rPr>
                <a:latin typeface="Courier"/>
              </a:rPr>
              <a:t>## Joining with `by = join_by(word)`
## Joining with `by = join_by(word)`
## Joining with `by = join_by(word)`</a:t>
            </a:r>
          </a:p>
          <a:p>
            <a:pPr lvl="0" indent="0">
              <a:buNone/>
            </a:pPr>
            <a:r>
              <a:rPr>
                <a:latin typeface="Courier"/>
              </a:rPr>
              <a:t>## Warning in inner_join(., get_sentiments("nrc") %&gt;% filter(sentiment %in% : Each row in `x` is expected to match at most 1 row in `y`.
## ℹ Row 215 of `x` matches multiple rows.
## ℹ If multiple matches are expected, set `multiple = "all"` to silence this
##   warning.</a:t>
            </a:r>
          </a:p>
          <a:p>
            <a:pPr lvl="0"/>
            <a:r>
              <a:rPr/>
              <a:t>Visualize Sentiment Scores</a:t>
            </a:r>
          </a:p>
        </p:txBody>
      </p:sp>
      <p:pic>
        <p:nvPicPr>
          <p:cNvPr descr="Presentation_files/figure-pptx/unnamed-chunk-8-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Most common positive and negative words</a:t>
            </a:r>
          </a:p>
          <a:p>
            <a:pPr lvl="0" indent="0" marL="0">
              <a:buNone/>
            </a:pPr>
            <a:r>
              <a:rPr/>
              <a:t>Counts the frequency of words in a text dataset categorized by sentiment using the Bing lexicon</a:t>
            </a:r>
          </a:p>
          <a:p>
            <a:pPr lvl="0" indent="0">
              <a:buNone/>
            </a:pPr>
            <a:r>
              <a:rPr>
                <a:latin typeface="Courier"/>
              </a:rPr>
              <a:t>## Joining with `by = join_by(word)`</a:t>
            </a:r>
          </a:p>
          <a:p>
            <a:pPr lvl="0" indent="0">
              <a:buNone/>
            </a:pPr>
            <a:r>
              <a:rPr>
                <a:latin typeface="Courier"/>
              </a:rPr>
              <a:t>## Warning in inner_join(., get_sentiments("bing")): Each row in `x` is expected to match at most 1 row in `y`.
## ℹ Row 435434 of `x` matches multiple rows.
## ℹ If multiple matches are expected, set `multiple = "all"` to silence this
##   warning.</a:t>
            </a:r>
          </a:p>
          <a:p>
            <a:pPr lvl="0" indent="0" marL="0">
              <a:buNone/>
            </a:pPr>
            <a:r>
              <a:rPr/>
              <a:t>Visualizes the top 10 positive and negative words using the Bing lexicon in a bar plot.</a:t>
            </a:r>
          </a:p>
        </p:txBody>
      </p:sp>
      <p:pic>
        <p:nvPicPr>
          <p:cNvPr descr="Presentation_files/figure-pptx/unnamed-chunk-10-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p:txBody>
      </p:sp>
      <p:pic>
        <p:nvPicPr>
          <p:cNvPr descr="Presentation_files/figure-pptx/unnamed-chunk-1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Creates a custom list of stop words that includes the words “well”, ““, and”miss” by binding together a tibble of these words with the standard list of stop words.</a:t>
            </a:r>
          </a:p>
          <a:p>
            <a:pPr lvl="0" indent="0" marL="0">
              <a:spcBef>
                <a:spcPts val="3000"/>
              </a:spcBef>
              <a:buNone/>
            </a:pPr>
            <a:r>
              <a:rPr b="1"/>
              <a:t>Wordclouds</a:t>
            </a:r>
          </a:p>
          <a:p>
            <a:pPr lvl="0" indent="0">
              <a:buNone/>
            </a:pPr>
            <a:r>
              <a:rPr>
                <a:latin typeface="Courier"/>
              </a:rPr>
              <a:t>## Joining with `by = join_by(word)`</a:t>
            </a:r>
          </a:p>
          <a:p>
            <a:pPr lvl="0" indent="0">
              <a:buNone/>
            </a:pPr>
            <a:r>
              <a:rPr>
                <a:latin typeface="Courier"/>
              </a:rPr>
              <a:t>## Warning in wordcloud(word, n, max.words = 100, color = colors): mother could
## not be fit on page. It will not be plotted.</a:t>
            </a:r>
          </a:p>
          <a:p>
            <a:pPr lvl="0" indent="0">
              <a:buNone/>
            </a:pPr>
            <a:r>
              <a:rPr>
                <a:latin typeface="Courier"/>
              </a:rPr>
              <a:t>## Warning in wordcloud(word, n, max.words = 100, color = colors): subject could
## not be fit on page. It will not be plotted.</a:t>
            </a:r>
          </a:p>
          <a:p>
            <a:pPr lvl="0" indent="0">
              <a:buNone/>
            </a:pPr>
            <a:r>
              <a:rPr>
                <a:latin typeface="Courier"/>
              </a:rPr>
              <a:t>## Warning in wordcloud(word, n, max.words = 100, color = colors): edmund could
## not be fit on page. It will not be plotted.</a:t>
            </a:r>
          </a:p>
          <a:p>
            <a:pPr lvl="0" indent="0">
              <a:buNone/>
            </a:pPr>
            <a:r>
              <a:rPr>
                <a:latin typeface="Courier"/>
              </a:rPr>
              <a:t>## Warning in wordcloud(word, n, max.words = 100, color = colors): happy could not
## be fit on page. It will not be plotted.</a:t>
            </a:r>
          </a:p>
          <a:p>
            <a:pPr lvl="0" indent="0">
              <a:buNone/>
            </a:pPr>
            <a:r>
              <a:rPr>
                <a:latin typeface="Courier"/>
              </a:rPr>
              <a:t>## Warning in wordcloud(word, n, max.words = 100, color = colors): party could not
## be fit on page. It will not be plotted.</a:t>
            </a:r>
          </a:p>
          <a:p>
            <a:pPr lvl="0" indent="0">
              <a:buNone/>
            </a:pPr>
            <a:r>
              <a:rPr>
                <a:latin typeface="Courier"/>
              </a:rPr>
              <a:t>## Warning in wordcloud(word, n, max.words = 100, color = colors): looked could
## not be fit on page. It will not be plotted.</a:t>
            </a:r>
          </a:p>
          <a:p>
            <a:pPr lvl="0" indent="0">
              <a:buNone/>
            </a:pPr>
            <a:r>
              <a:rPr>
                <a:latin typeface="Courier"/>
              </a:rPr>
              <a:t>## Warning in wordcloud(word, n, max.words = 100, color = colors): obliged could
## not be fit on page. It will not be plotted.</a:t>
            </a:r>
          </a:p>
          <a:p>
            <a:pPr lvl="0" indent="0">
              <a:buNone/>
            </a:pPr>
            <a:r>
              <a:rPr>
                <a:latin typeface="Courier"/>
              </a:rPr>
              <a:t>## Warning in wordcloud(word, n, max.words = 100, color = colors): answer could
## not be fit on page. It will not be plotted.</a:t>
            </a:r>
          </a:p>
          <a:p>
            <a:pPr lvl="0" indent="0">
              <a:buNone/>
            </a:pPr>
            <a:r>
              <a:rPr>
                <a:latin typeface="Courier"/>
              </a:rPr>
              <a:t>## Warning in wordcloud(word, n, max.words = 100, color = colors): emma could not
## be fit on page. It will not be plotted.</a:t>
            </a:r>
          </a:p>
          <a:p>
            <a:pPr lvl="0" indent="0">
              <a:buNone/>
            </a:pPr>
            <a:r>
              <a:rPr>
                <a:latin typeface="Courier"/>
              </a:rPr>
              <a:t>## Warning in wordcloud(word, n, max.words = 100, color = colors): eyes could not
## be fit on page. It will not be plotted.</a:t>
            </a:r>
          </a:p>
          <a:p>
            <a:pPr lvl="0" indent="0">
              <a:buNone/>
            </a:pPr>
            <a:r>
              <a:rPr>
                <a:latin typeface="Courier"/>
              </a:rPr>
              <a:t>## Warning in wordcloud(word, n, max.words = 100, color = colors): friends could
## not be fit on page. It will not be plotted.</a:t>
            </a:r>
          </a:p>
          <a:p>
            <a:pPr lvl="0" indent="0">
              <a:buNone/>
            </a:pPr>
            <a:r>
              <a:rPr>
                <a:latin typeface="Courier"/>
              </a:rPr>
              <a:t>## Warning in wordcloud(word, n, max.words = 100, color = colors): world could not
## be fit on page. It will not be plotted.</a:t>
            </a:r>
          </a:p>
          <a:p>
            <a:pPr lvl="0" indent="0">
              <a:buNone/>
            </a:pPr>
            <a:r>
              <a:rPr>
                <a:latin typeface="Courier"/>
              </a:rPr>
              <a:t>## Warning in wordcloud(word, n, max.words = 100, color = colors): suppose could
## not be fit on page. It will not be plotted.</a:t>
            </a:r>
          </a:p>
          <a:p>
            <a:pPr lvl="0" indent="0">
              <a:buNone/>
            </a:pPr>
            <a:r>
              <a:rPr>
                <a:latin typeface="Courier"/>
              </a:rPr>
              <a:t>## Warning in wordcloud(word, n, max.words = 100, color = colors): spirits could
## not be fit on page. It will not be plotted.</a:t>
            </a:r>
          </a:p>
          <a:p>
            <a:pPr lvl="0" indent="0">
              <a:buNone/>
            </a:pPr>
            <a:r>
              <a:rPr>
                <a:latin typeface="Courier"/>
              </a:rPr>
              <a:t>## Warning in wordcloud(word, n, max.words = 100, color = colors): evening could
## not be fit on page. It will not be plotted.</a:t>
            </a:r>
          </a:p>
        </p:txBody>
      </p:sp>
      <p:pic>
        <p:nvPicPr>
          <p:cNvPr descr="Presentation_files/figure-pptx/unnamed-chunk-1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 Joining with `by = join_by(word)`</a:t>
            </a:r>
          </a:p>
          <a:p>
            <a:pPr lvl="0" indent="0">
              <a:buNone/>
            </a:pPr>
            <a:r>
              <a:rPr>
                <a:latin typeface="Courier"/>
              </a:rPr>
              <a:t>## Warning in inner_join(., get_sentiments("bing")): Each row in `x` is expected to match at most 1 row in `y`.
## ℹ Row 435434 of `x` matches multiple rows.
## ℹ If multiple matches are expected, set `multiple = "all"` to silence this
##   warning.</a:t>
            </a:r>
          </a:p>
        </p:txBody>
      </p:sp>
      <p:pic>
        <p:nvPicPr>
          <p:cNvPr descr="Presentation_files/figure-pptx/unnamed-chunk-13-2.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spcBef>
                <a:spcPts val="3000"/>
              </a:spcBef>
              <a:buNone/>
            </a:pPr>
            <a:r>
              <a:rPr b="1"/>
              <a:t>Looking at units beyond just words</a:t>
            </a:r>
          </a:p>
          <a:p>
            <a:pPr lvl="0" indent="0">
              <a:buNone/>
            </a:pPr>
            <a:r>
              <a:rPr>
                <a:latin typeface="Courier"/>
              </a:rPr>
              <a:t>p_and_p_sentences </a:t>
            </a:r>
            <a:r>
              <a:rPr>
                <a:solidFill>
                  <a:srgbClr val="007020"/>
                </a:solidFill>
                <a:latin typeface="Courier"/>
              </a:rPr>
              <a:t>&lt;-</a:t>
            </a:r>
            <a:r>
              <a:rPr>
                <a:latin typeface="Courier"/>
              </a:rPr>
              <a:t> </a:t>
            </a:r>
            <a:r>
              <a:rPr>
                <a:solidFill>
                  <a:srgbClr val="06287E"/>
                </a:solidFill>
                <a:latin typeface="Courier"/>
              </a:rPr>
              <a:t>tibble</a:t>
            </a:r>
            <a:r>
              <a:rPr>
                <a:latin typeface="Courier"/>
              </a:rPr>
              <a:t>(</a:t>
            </a:r>
            <a:r>
              <a:rPr>
                <a:solidFill>
                  <a:srgbClr val="7D9029"/>
                </a:solidFill>
                <a:latin typeface="Courier"/>
              </a:rPr>
              <a:t>text =</a:t>
            </a:r>
            <a:r>
              <a:rPr>
                <a:latin typeface="Courier"/>
              </a:rPr>
              <a:t> prideprejudice) </a:t>
            </a:r>
            <a:r>
              <a:rPr>
                <a:solidFill>
                  <a:srgbClr val="4070A0"/>
                </a:solidFill>
                <a:latin typeface="Courier"/>
              </a:rPr>
              <a:t>%&gt;%</a:t>
            </a:r>
            <a:r>
              <a:rPr>
                <a:latin typeface="Courier"/>
              </a:rPr>
              <a:t> </a:t>
            </a:r>
            <a:br/>
            <a:r>
              <a:rPr>
                <a:latin typeface="Courier"/>
              </a:rPr>
              <a:t>  </a:t>
            </a:r>
            <a:r>
              <a:rPr>
                <a:solidFill>
                  <a:srgbClr val="06287E"/>
                </a:solidFill>
                <a:latin typeface="Courier"/>
              </a:rPr>
              <a:t>unnest_tokens</a:t>
            </a:r>
            <a:r>
              <a:rPr>
                <a:latin typeface="Courier"/>
              </a:rPr>
              <a:t>(sentence, text, </a:t>
            </a:r>
            <a:r>
              <a:rPr>
                <a:solidFill>
                  <a:srgbClr val="7D9029"/>
                </a:solidFill>
                <a:latin typeface="Courier"/>
              </a:rPr>
              <a:t>token =</a:t>
            </a:r>
            <a:r>
              <a:rPr>
                <a:latin typeface="Courier"/>
              </a:rPr>
              <a:t> </a:t>
            </a:r>
            <a:r>
              <a:rPr>
                <a:solidFill>
                  <a:srgbClr val="4070A0"/>
                </a:solidFill>
                <a:latin typeface="Courier"/>
              </a:rPr>
              <a:t>"sentences"</a:t>
            </a:r>
            <a:r>
              <a:rPr>
                <a:latin typeface="Courier"/>
              </a:rPr>
              <a:t>)</a:t>
            </a:r>
            <a:br/>
            <a:r>
              <a:rPr>
                <a:latin typeface="Courier"/>
              </a:rPr>
              <a:t>p_and_p_sentences</a:t>
            </a:r>
            <a:r>
              <a:rPr>
                <a:solidFill>
                  <a:srgbClr val="4070A0"/>
                </a:solidFill>
                <a:latin typeface="Courier"/>
              </a:rPr>
              <a:t>$</a:t>
            </a:r>
            <a:r>
              <a:rPr>
                <a:latin typeface="Courier"/>
              </a:rPr>
              <a:t>sentence[</a:t>
            </a:r>
            <a:r>
              <a:rPr>
                <a:solidFill>
                  <a:srgbClr val="40A070"/>
                </a:solidFill>
                <a:latin typeface="Courier"/>
              </a:rPr>
              <a:t>2</a:t>
            </a:r>
            <a:r>
              <a:rPr>
                <a:latin typeface="Courier"/>
              </a:rPr>
              <a:t>]</a:t>
            </a:r>
          </a:p>
          <a:p>
            <a:pPr lvl="0" indent="0">
              <a:buNone/>
            </a:pPr>
            <a:r>
              <a:rPr>
                <a:latin typeface="Courier"/>
              </a:rPr>
              <a:t>## [1] "by jane austen"</a:t>
            </a:r>
          </a:p>
          <a:p>
            <a:pPr lvl="0" indent="0">
              <a:buNone/>
            </a:pPr>
            <a:r>
              <a:rPr>
                <a:latin typeface="Courier"/>
              </a:rPr>
              <a:t>austen_chapters </a:t>
            </a:r>
            <a:r>
              <a:rPr>
                <a:solidFill>
                  <a:srgbClr val="007020"/>
                </a:solidFill>
                <a:latin typeface="Courier"/>
              </a:rPr>
              <a:t>&lt;-</a:t>
            </a:r>
            <a:r>
              <a:rPr>
                <a:latin typeface="Courier"/>
              </a:rPr>
              <a:t> </a:t>
            </a:r>
            <a:r>
              <a:rPr>
                <a:solidFill>
                  <a:srgbClr val="06287E"/>
                </a:solidFill>
                <a:latin typeface="Courier"/>
              </a:rPr>
              <a:t>austen_books</a:t>
            </a:r>
            <a:r>
              <a:rPr>
                <a:latin typeface="Courier"/>
              </a:rPr>
              <a:t>() </a:t>
            </a:r>
            <a:r>
              <a:rPr>
                <a:solidFill>
                  <a:srgbClr val="4070A0"/>
                </a:solidFill>
                <a:latin typeface="Courier"/>
              </a:rPr>
              <a:t>%&gt;%</a:t>
            </a:r>
            <a:br/>
            <a:r>
              <a:rPr>
                <a:latin typeface="Courier"/>
              </a:rPr>
              <a:t>  </a:t>
            </a:r>
            <a:r>
              <a:rPr>
                <a:solidFill>
                  <a:srgbClr val="06287E"/>
                </a:solidFill>
                <a:latin typeface="Courier"/>
              </a:rPr>
              <a:t>group_by</a:t>
            </a:r>
            <a:r>
              <a:rPr>
                <a:latin typeface="Courier"/>
              </a:rPr>
              <a:t>(book) </a:t>
            </a:r>
            <a:r>
              <a:rPr>
                <a:solidFill>
                  <a:srgbClr val="4070A0"/>
                </a:solidFill>
                <a:latin typeface="Courier"/>
              </a:rPr>
              <a:t>%&gt;%</a:t>
            </a:r>
            <a:br/>
            <a:r>
              <a:rPr>
                <a:latin typeface="Courier"/>
              </a:rPr>
              <a:t>  </a:t>
            </a:r>
            <a:r>
              <a:rPr>
                <a:solidFill>
                  <a:srgbClr val="06287E"/>
                </a:solidFill>
                <a:latin typeface="Courier"/>
              </a:rPr>
              <a:t>unnest_tokens</a:t>
            </a:r>
            <a:r>
              <a:rPr>
                <a:latin typeface="Courier"/>
              </a:rPr>
              <a:t>(chapter, text, </a:t>
            </a:r>
            <a:r>
              <a:rPr>
                <a:solidFill>
                  <a:srgbClr val="7D9029"/>
                </a:solidFill>
                <a:latin typeface="Courier"/>
              </a:rPr>
              <a:t>token =</a:t>
            </a:r>
            <a:r>
              <a:rPr>
                <a:latin typeface="Courier"/>
              </a:rPr>
              <a:t> </a:t>
            </a:r>
            <a:r>
              <a:rPr>
                <a:solidFill>
                  <a:srgbClr val="4070A0"/>
                </a:solidFill>
                <a:latin typeface="Courier"/>
              </a:rPr>
              <a:t>"regex"</a:t>
            </a:r>
            <a:r>
              <a:rPr>
                <a:latin typeface="Courier"/>
              </a:rPr>
              <a:t>, </a:t>
            </a:r>
            <a:br/>
            <a:r>
              <a:rPr>
                <a:latin typeface="Courier"/>
              </a:rPr>
              <a:t>                </a:t>
            </a:r>
            <a:r>
              <a:rPr>
                <a:solidFill>
                  <a:srgbClr val="7D9029"/>
                </a:solidFill>
                <a:latin typeface="Courier"/>
              </a:rPr>
              <a:t>pattern =</a:t>
            </a:r>
            <a:r>
              <a:rPr>
                <a:latin typeface="Courier"/>
              </a:rPr>
              <a:t> </a:t>
            </a:r>
            <a:r>
              <a:rPr>
                <a:solidFill>
                  <a:srgbClr val="4070A0"/>
                </a:solidFill>
                <a:latin typeface="Courier"/>
              </a:rPr>
              <a:t>"Chapter|CHAPTER [\\dIVXLC]"</a:t>
            </a:r>
            <a:r>
              <a:rPr>
                <a:latin typeface="Courier"/>
              </a:rPr>
              <a:t>) </a:t>
            </a:r>
            <a:r>
              <a:rPr>
                <a:solidFill>
                  <a:srgbClr val="4070A0"/>
                </a:solidFill>
                <a:latin typeface="Courier"/>
              </a:rPr>
              <a:t>%&gt;%</a:t>
            </a:r>
            <a:br/>
            <a:r>
              <a:rPr>
                <a:latin typeface="Courier"/>
              </a:rPr>
              <a:t>  </a:t>
            </a:r>
            <a:r>
              <a:rPr>
                <a:solidFill>
                  <a:srgbClr val="06287E"/>
                </a:solidFill>
                <a:latin typeface="Courier"/>
              </a:rPr>
              <a:t>ungroup</a:t>
            </a:r>
            <a:r>
              <a:rPr>
                <a:latin typeface="Courier"/>
              </a:rPr>
              <a:t>()</a:t>
            </a:r>
            <a:br/>
            <a:r>
              <a:rPr>
                <a:latin typeface="Courier"/>
              </a:rPr>
              <a:t>austen_chapters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(book) </a:t>
            </a:r>
            <a:r>
              <a:rPr>
                <a:solidFill>
                  <a:srgbClr val="4070A0"/>
                </a:solidFill>
                <a:latin typeface="Courier"/>
              </a:rPr>
              <a:t>%&gt;%</a:t>
            </a:r>
            <a:r>
              <a:rPr>
                <a:latin typeface="Courier"/>
              </a:rPr>
              <a:t> </a:t>
            </a:r>
            <a:br/>
            <a:r>
              <a:rPr>
                <a:latin typeface="Courier"/>
              </a:rPr>
              <a:t>  </a:t>
            </a:r>
            <a:r>
              <a:rPr>
                <a:solidFill>
                  <a:srgbClr val="06287E"/>
                </a:solidFill>
                <a:latin typeface="Courier"/>
              </a:rPr>
              <a:t>summarise</a:t>
            </a:r>
            <a:r>
              <a:rPr>
                <a:latin typeface="Courier"/>
              </a:rPr>
              <a:t>(</a:t>
            </a:r>
            <a:r>
              <a:rPr>
                <a:solidFill>
                  <a:srgbClr val="7D9029"/>
                </a:solidFill>
                <a:latin typeface="Courier"/>
              </a:rPr>
              <a:t>chapters =</a:t>
            </a:r>
            <a:r>
              <a:rPr>
                <a:latin typeface="Courier"/>
              </a:rPr>
              <a:t> </a:t>
            </a:r>
            <a:r>
              <a:rPr>
                <a:solidFill>
                  <a:srgbClr val="06287E"/>
                </a:solidFill>
                <a:latin typeface="Courier"/>
              </a:rPr>
              <a:t>n</a:t>
            </a:r>
            <a:r>
              <a:rPr>
                <a:latin typeface="Courier"/>
              </a:rPr>
              <a:t>())</a:t>
            </a:r>
          </a:p>
          <a:p>
            <a:pPr lvl="0" indent="0">
              <a:buNone/>
            </a:pPr>
            <a:r>
              <a:rPr>
                <a:latin typeface="Courier"/>
              </a:rPr>
              <a:t>## # A tibble: 6 × 2
##   book                chapters
##   &lt;fct&gt;                  &lt;int&gt;
## 1 Sense &amp; Sensibility       51
## 2 Pride &amp; Prejudice         62
## 3 Mansfield Park            49
## 4 Emma                      56
## 5 Northanger Abbey          32
## 6 Persuasion                25</a:t>
            </a:r>
          </a:p>
          <a:p>
            <a:pPr lvl="0" indent="0">
              <a:buNone/>
            </a:pPr>
            <a:r>
              <a:rPr>
                <a:latin typeface="Courier"/>
              </a:rPr>
              <a:t>bingnegative </a:t>
            </a:r>
            <a:r>
              <a:rPr>
                <a:solidFill>
                  <a:srgbClr val="007020"/>
                </a:solidFill>
                <a:latin typeface="Courier"/>
              </a:rPr>
              <a:t>&lt;-</a:t>
            </a:r>
            <a:r>
              <a:rPr>
                <a:latin typeface="Courier"/>
              </a:rPr>
              <a:t> </a:t>
            </a:r>
            <a:r>
              <a:rPr>
                <a:solidFill>
                  <a:srgbClr val="06287E"/>
                </a:solidFill>
                <a:latin typeface="Courier"/>
              </a:rPr>
              <a:t>get_sentiments</a:t>
            </a:r>
            <a:r>
              <a:rPr>
                <a:latin typeface="Courier"/>
              </a:rPr>
              <a:t>(</a:t>
            </a:r>
            <a:r>
              <a:rPr>
                <a:solidFill>
                  <a:srgbClr val="4070A0"/>
                </a:solidFill>
                <a:latin typeface="Courier"/>
              </a:rPr>
              <a:t>"bing"</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(sentiment </a:t>
            </a:r>
            <a:r>
              <a:rPr>
                <a:solidFill>
                  <a:srgbClr val="4070A0"/>
                </a:solidFill>
                <a:latin typeface="Courier"/>
              </a:rPr>
              <a:t>==</a:t>
            </a:r>
            <a:r>
              <a:rPr>
                <a:latin typeface="Courier"/>
              </a:rPr>
              <a:t> </a:t>
            </a:r>
            <a:r>
              <a:rPr>
                <a:solidFill>
                  <a:srgbClr val="4070A0"/>
                </a:solidFill>
                <a:latin typeface="Courier"/>
              </a:rPr>
              <a:t>"negative"</a:t>
            </a:r>
            <a:r>
              <a:rPr>
                <a:latin typeface="Courier"/>
              </a:rPr>
              <a:t>)</a:t>
            </a:r>
            <a:br/>
            <a:r>
              <a:rPr>
                <a:latin typeface="Courier"/>
              </a:rPr>
              <a:t>wordcounts </a:t>
            </a:r>
            <a:r>
              <a:rPr>
                <a:solidFill>
                  <a:srgbClr val="007020"/>
                </a:solidFill>
                <a:latin typeface="Courier"/>
              </a:rPr>
              <a:t>&lt;-</a:t>
            </a:r>
            <a:r>
              <a:rPr>
                <a:latin typeface="Courier"/>
              </a:rPr>
              <a:t> tidy_books </a:t>
            </a:r>
            <a:r>
              <a:rPr>
                <a:solidFill>
                  <a:srgbClr val="4070A0"/>
                </a:solidFill>
                <a:latin typeface="Courier"/>
              </a:rPr>
              <a:t>%&gt;%</a:t>
            </a:r>
            <a:br/>
            <a:r>
              <a:rPr>
                <a:latin typeface="Courier"/>
              </a:rPr>
              <a:t>  </a:t>
            </a:r>
            <a:r>
              <a:rPr>
                <a:solidFill>
                  <a:srgbClr val="06287E"/>
                </a:solidFill>
                <a:latin typeface="Courier"/>
              </a:rPr>
              <a:t>group_by</a:t>
            </a:r>
            <a:r>
              <a:rPr>
                <a:latin typeface="Courier"/>
              </a:rPr>
              <a:t>(book, chapter) </a:t>
            </a:r>
            <a:r>
              <a:rPr>
                <a:solidFill>
                  <a:srgbClr val="4070A0"/>
                </a:solidFill>
                <a:latin typeface="Courier"/>
              </a:rPr>
              <a:t>%&gt;%</a:t>
            </a:r>
            <a:br/>
            <a:r>
              <a:rPr>
                <a:latin typeface="Courier"/>
              </a:rPr>
              <a:t>  </a:t>
            </a:r>
            <a:r>
              <a:rPr>
                <a:solidFill>
                  <a:srgbClr val="06287E"/>
                </a:solidFill>
                <a:latin typeface="Courier"/>
              </a:rPr>
              <a:t>summarize</a:t>
            </a:r>
            <a:r>
              <a:rPr>
                <a:latin typeface="Courier"/>
              </a:rPr>
              <a:t>(</a:t>
            </a:r>
            <a:r>
              <a:rPr>
                <a:solidFill>
                  <a:srgbClr val="7D9029"/>
                </a:solidFill>
                <a:latin typeface="Courier"/>
              </a:rPr>
              <a:t>words =</a:t>
            </a:r>
            <a:r>
              <a:rPr>
                <a:latin typeface="Courier"/>
              </a:rPr>
              <a:t> </a:t>
            </a:r>
            <a:r>
              <a:rPr>
                <a:solidFill>
                  <a:srgbClr val="06287E"/>
                </a:solidFill>
                <a:latin typeface="Courier"/>
              </a:rPr>
              <a:t>n</a:t>
            </a:r>
            <a:r>
              <a:rPr>
                <a:latin typeface="Courier"/>
              </a:rPr>
              <a:t>())</a:t>
            </a:r>
          </a:p>
          <a:p>
            <a:pPr lvl="0" indent="0">
              <a:buNone/>
            </a:pPr>
            <a:r>
              <a:rPr>
                <a:latin typeface="Courier"/>
              </a:rPr>
              <a:t>## `summarise()` has grouped output by 'book'. You can override using the
## `.groups` argument.</a:t>
            </a:r>
          </a:p>
          <a:p>
            <a:pPr lvl="0" indent="0">
              <a:buNone/>
            </a:pPr>
            <a:r>
              <a:rPr>
                <a:latin typeface="Courier"/>
              </a:rPr>
              <a:t>tidy_books </a:t>
            </a:r>
            <a:r>
              <a:rPr>
                <a:solidFill>
                  <a:srgbClr val="4070A0"/>
                </a:solidFill>
                <a:latin typeface="Courier"/>
              </a:rPr>
              <a:t>%&gt;%</a:t>
            </a:r>
            <a:br/>
            <a:r>
              <a:rPr>
                <a:latin typeface="Courier"/>
              </a:rPr>
              <a:t>  </a:t>
            </a:r>
            <a:r>
              <a:rPr>
                <a:solidFill>
                  <a:srgbClr val="06287E"/>
                </a:solidFill>
                <a:latin typeface="Courier"/>
              </a:rPr>
              <a:t>semi_join</a:t>
            </a:r>
            <a:r>
              <a:rPr>
                <a:latin typeface="Courier"/>
              </a:rPr>
              <a:t>(bingnegative) </a:t>
            </a:r>
            <a:r>
              <a:rPr>
                <a:solidFill>
                  <a:srgbClr val="4070A0"/>
                </a:solidFill>
                <a:latin typeface="Courier"/>
              </a:rPr>
              <a:t>%&gt;%</a:t>
            </a:r>
            <a:br/>
            <a:r>
              <a:rPr>
                <a:latin typeface="Courier"/>
              </a:rPr>
              <a:t>  </a:t>
            </a:r>
            <a:r>
              <a:rPr>
                <a:solidFill>
                  <a:srgbClr val="06287E"/>
                </a:solidFill>
                <a:latin typeface="Courier"/>
              </a:rPr>
              <a:t>group_by</a:t>
            </a:r>
            <a:r>
              <a:rPr>
                <a:latin typeface="Courier"/>
              </a:rPr>
              <a:t>(book, chapter) </a:t>
            </a:r>
            <a:r>
              <a:rPr>
                <a:solidFill>
                  <a:srgbClr val="4070A0"/>
                </a:solidFill>
                <a:latin typeface="Courier"/>
              </a:rPr>
              <a:t>%&gt;%</a:t>
            </a:r>
            <a:br/>
            <a:r>
              <a:rPr>
                <a:latin typeface="Courier"/>
              </a:rPr>
              <a:t>  </a:t>
            </a:r>
            <a:r>
              <a:rPr>
                <a:solidFill>
                  <a:srgbClr val="06287E"/>
                </a:solidFill>
                <a:latin typeface="Courier"/>
              </a:rPr>
              <a:t>summarize</a:t>
            </a:r>
            <a:r>
              <a:rPr>
                <a:latin typeface="Courier"/>
              </a:rPr>
              <a:t>(</a:t>
            </a:r>
            <a:r>
              <a:rPr>
                <a:solidFill>
                  <a:srgbClr val="7D9029"/>
                </a:solidFill>
                <a:latin typeface="Courier"/>
              </a:rPr>
              <a:t>negativewords =</a:t>
            </a:r>
            <a:r>
              <a:rPr>
                <a:latin typeface="Courier"/>
              </a:rPr>
              <a:t> </a:t>
            </a:r>
            <a:r>
              <a:rPr>
                <a:solidFill>
                  <a:srgbClr val="06287E"/>
                </a:solidFill>
                <a:latin typeface="Courier"/>
              </a:rPr>
              <a:t>n</a:t>
            </a:r>
            <a:r>
              <a:rPr>
                <a:latin typeface="Courier"/>
              </a:rPr>
              <a:t>()) </a:t>
            </a:r>
            <a:r>
              <a:rPr>
                <a:solidFill>
                  <a:srgbClr val="4070A0"/>
                </a:solidFill>
                <a:latin typeface="Courier"/>
              </a:rPr>
              <a:t>%&gt;%</a:t>
            </a:r>
            <a:br/>
            <a:r>
              <a:rPr>
                <a:latin typeface="Courier"/>
              </a:rPr>
              <a:t>  </a:t>
            </a:r>
            <a:r>
              <a:rPr>
                <a:solidFill>
                  <a:srgbClr val="06287E"/>
                </a:solidFill>
                <a:latin typeface="Courier"/>
              </a:rPr>
              <a:t>left_join</a:t>
            </a:r>
            <a:r>
              <a:rPr>
                <a:latin typeface="Courier"/>
              </a:rPr>
              <a:t>(wordcounts, </a:t>
            </a:r>
            <a:r>
              <a:rPr>
                <a:solidFill>
                  <a:srgbClr val="7D9029"/>
                </a:solidFill>
                <a:latin typeface="Courier"/>
              </a:rPr>
              <a:t>by =</a:t>
            </a:r>
            <a:r>
              <a:rPr>
                <a:latin typeface="Courier"/>
              </a:rPr>
              <a:t> </a:t>
            </a:r>
            <a:r>
              <a:rPr>
                <a:solidFill>
                  <a:srgbClr val="06287E"/>
                </a:solidFill>
                <a:latin typeface="Courier"/>
              </a:rPr>
              <a:t>c</a:t>
            </a:r>
            <a:r>
              <a:rPr>
                <a:latin typeface="Courier"/>
              </a:rPr>
              <a:t>(</a:t>
            </a:r>
            <a:r>
              <a:rPr>
                <a:solidFill>
                  <a:srgbClr val="4070A0"/>
                </a:solidFill>
                <a:latin typeface="Courier"/>
              </a:rPr>
              <a:t>"book"</a:t>
            </a:r>
            <a:r>
              <a:rPr>
                <a:latin typeface="Courier"/>
              </a:rPr>
              <a:t>, </a:t>
            </a:r>
            <a:r>
              <a:rPr>
                <a:solidFill>
                  <a:srgbClr val="4070A0"/>
                </a:solidFill>
                <a:latin typeface="Courier"/>
              </a:rPr>
              <a:t>"chapter"</a:t>
            </a:r>
            <a:r>
              <a:rPr>
                <a:latin typeface="Courier"/>
              </a:rPr>
              <a:t>))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ratio =</a:t>
            </a:r>
            <a:r>
              <a:rPr>
                <a:latin typeface="Courier"/>
              </a:rPr>
              <a:t> negativewords</a:t>
            </a:r>
            <a:r>
              <a:rPr>
                <a:solidFill>
                  <a:srgbClr val="4070A0"/>
                </a:solidFill>
                <a:latin typeface="Courier"/>
              </a:rPr>
              <a:t>/</a:t>
            </a:r>
            <a:r>
              <a:rPr>
                <a:latin typeface="Courier"/>
              </a:rPr>
              <a:t>words) </a:t>
            </a:r>
            <a:r>
              <a:rPr>
                <a:solidFill>
                  <a:srgbClr val="4070A0"/>
                </a:solidFill>
                <a:latin typeface="Courier"/>
              </a:rPr>
              <a:t>%&gt;%</a:t>
            </a:r>
            <a:br/>
            <a:r>
              <a:rPr>
                <a:latin typeface="Courier"/>
              </a:rPr>
              <a:t>  </a:t>
            </a:r>
            <a:r>
              <a:rPr>
                <a:solidFill>
                  <a:srgbClr val="06287E"/>
                </a:solidFill>
                <a:latin typeface="Courier"/>
              </a:rPr>
              <a:t>filter</a:t>
            </a:r>
            <a:r>
              <a:rPr>
                <a:latin typeface="Courier"/>
              </a:rPr>
              <a:t>(chapter </a:t>
            </a:r>
            <a:r>
              <a:rPr>
                <a:solidFill>
                  <a:srgbClr val="4070A0"/>
                </a:solidFill>
                <a:latin typeface="Courier"/>
              </a:rPr>
              <a:t>!=</a:t>
            </a:r>
            <a:r>
              <a:rPr>
                <a:latin typeface="Courier"/>
              </a:rPr>
              <a:t> </a:t>
            </a:r>
            <a:r>
              <a:rPr>
                <a:solidFill>
                  <a:srgbClr val="40A070"/>
                </a:solidFill>
                <a:latin typeface="Courier"/>
              </a:rPr>
              <a:t>0</a:t>
            </a:r>
            <a:r>
              <a:rPr>
                <a:latin typeface="Courier"/>
              </a:rPr>
              <a:t>) </a:t>
            </a:r>
            <a:r>
              <a:rPr>
                <a:solidFill>
                  <a:srgbClr val="4070A0"/>
                </a:solidFill>
                <a:latin typeface="Courier"/>
              </a:rPr>
              <a:t>%&gt;%</a:t>
            </a:r>
            <a:br/>
            <a:r>
              <a:rPr>
                <a:latin typeface="Courier"/>
              </a:rPr>
              <a:t>  </a:t>
            </a:r>
            <a:r>
              <a:rPr>
                <a:solidFill>
                  <a:srgbClr val="06287E"/>
                </a:solidFill>
                <a:latin typeface="Courier"/>
              </a:rPr>
              <a:t>slice_max</a:t>
            </a:r>
            <a:r>
              <a:rPr>
                <a:latin typeface="Courier"/>
              </a:rPr>
              <a:t>(ratio, </a:t>
            </a:r>
            <a:r>
              <a:rPr>
                <a:solidFill>
                  <a:srgbClr val="7D9029"/>
                </a:solidFill>
                <a:latin typeface="Courier"/>
              </a:rPr>
              <a:t>n =</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ungroup</a:t>
            </a:r>
            <a:r>
              <a:rPr>
                <a:latin typeface="Courier"/>
              </a:rPr>
              <a:t>()</a:t>
            </a:r>
          </a:p>
          <a:p>
            <a:pPr lvl="0" indent="0">
              <a:buNone/>
            </a:pPr>
            <a:r>
              <a:rPr>
                <a:latin typeface="Courier"/>
              </a:rPr>
              <a:t>## Joining with `by = join_by(word)`
## `summarise()` has grouped output by 'book'. You can override using the
## `.groups` argument.</a:t>
            </a:r>
          </a:p>
          <a:p>
            <a:pPr lvl="0" indent="0">
              <a:buNone/>
            </a:pPr>
            <a:r>
              <a:rPr>
                <a:latin typeface="Courier"/>
              </a:rPr>
              <a:t>## # A tibble: 6 × 5
##   book                chapter negativewords words  ratio
##   &lt;fct&gt;                 &lt;int&gt;         &lt;int&gt; &lt;int&gt;  &lt;dbl&gt;
## 1 Sense &amp; Sensibility      43           161  3405 0.0473
## 2 Pride &amp; Prejudice        34           111  2104 0.0528
## 3 Mansfield Park           46           173  3685 0.0469
## 4 Emma                     15           151  3340 0.0452
## 5 Northanger Abbey         21           149  2982 0.0500
## 6 Persuasion                4            62  1807 0.0343</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Extension</a:t>
            </a:r>
          </a:p>
        </p:txBody>
      </p:sp>
      <p:sp>
        <p:nvSpPr>
          <p:cNvPr id="4" name="Text Placeholder 3"/>
          <p:cNvSpPr>
            <a:spLocks noGrp="1"/>
          </p:cNvSpPr>
          <p:nvPr>
            <p:ph idx="2" sz="half" type="body"/>
          </p:nvPr>
        </p:nvSpPr>
        <p:spPr/>
        <p:txBody>
          <a:bodyPr/>
          <a:lstStyle/>
          <a:p>
            <a:pPr lvl="0" indent="0" marL="0">
              <a:buNone/>
            </a:pPr>
            <a:r>
              <a:rPr i="1"/>
              <a:t>My Bondage and My Freedom by Frederick Douglass</a:t>
            </a:r>
          </a:p>
          <a:p>
            <a:pPr lvl="0" indent="0" marL="0">
              <a:buNone/>
            </a:pPr>
            <a:r>
              <a:rPr/>
              <a:t>we will analyze text </a:t>
            </a:r>
            <a:r>
              <a:rPr>
                <a:latin typeface="Courier"/>
              </a:rPr>
              <a:t>My Bondage and My Freedom</a:t>
            </a:r>
            <a:r>
              <a:rPr/>
              <a:t> by Frederick Douglass. and we will use the gutenbergr library to search and download it.</a:t>
            </a:r>
          </a:p>
          <a:p>
            <a:pPr lvl="0" indent="0" marL="0">
              <a:spcBef>
                <a:spcPts val="3000"/>
              </a:spcBef>
              <a:buNone/>
            </a:pPr>
            <a:r>
              <a:rPr b="1"/>
              <a:t>The sentiments datasets</a:t>
            </a:r>
          </a:p>
          <a:p>
            <a:pPr lvl="0" indent="0">
              <a:buNone/>
            </a:pPr>
            <a:r>
              <a:rPr>
                <a:latin typeface="Courier"/>
              </a:rPr>
              <a:t>bondage_count </a:t>
            </a:r>
            <a:r>
              <a:rPr>
                <a:solidFill>
                  <a:srgbClr val="007020"/>
                </a:solidFill>
                <a:latin typeface="Courier"/>
              </a:rPr>
              <a:t>&lt;-</a:t>
            </a:r>
            <a:r>
              <a:rPr>
                <a:latin typeface="Courier"/>
              </a:rPr>
              <a:t> </a:t>
            </a:r>
            <a:r>
              <a:rPr>
                <a:solidFill>
                  <a:srgbClr val="06287E"/>
                </a:solidFill>
                <a:latin typeface="Courier"/>
              </a:rPr>
              <a:t>gutenberg_download</a:t>
            </a:r>
            <a:r>
              <a:rPr>
                <a:latin typeface="Courier"/>
              </a:rPr>
              <a:t>(</a:t>
            </a:r>
            <a:r>
              <a:rPr>
                <a:solidFill>
                  <a:srgbClr val="40A070"/>
                </a:solidFill>
                <a:latin typeface="Courier"/>
              </a:rPr>
              <a:t>202</a:t>
            </a:r>
            <a:r>
              <a:rPr>
                <a:latin typeface="Courier"/>
              </a:rPr>
              <a:t>)</a:t>
            </a:r>
          </a:p>
          <a:p>
            <a:pPr lvl="0" indent="0">
              <a:buNone/>
            </a:pPr>
            <a:r>
              <a:rPr>
                <a:latin typeface="Courier"/>
              </a:rPr>
              <a:t>## Determining mirror for Project Gutenberg from https://www.gutenberg.org/robot/harvest</a:t>
            </a:r>
          </a:p>
          <a:p>
            <a:pPr lvl="0" indent="0">
              <a:buNone/>
            </a:pPr>
            <a:r>
              <a:rPr>
                <a:latin typeface="Courier"/>
              </a:rPr>
              <a:t>## Using mirror http://aleph.gutenberg.org</a:t>
            </a:r>
          </a:p>
          <a:p>
            <a:pPr lvl="0" indent="0">
              <a:buNone/>
            </a:pPr>
            <a:r>
              <a:rPr>
                <a:latin typeface="Courier"/>
              </a:rPr>
              <a:t>bondage_count</a:t>
            </a:r>
          </a:p>
          <a:p>
            <a:pPr lvl="0" indent="0">
              <a:buNone/>
            </a:pPr>
            <a:r>
              <a:rPr>
                <a:latin typeface="Courier"/>
              </a:rPr>
              <a:t>## # A tibble: 12,324 × 2
##    gutenberg_id text                                                            
##           &lt;int&gt; &lt;chr&gt;                                                           
##  1          202 "MY BONDAGE and MY FREEDOM"                                     
##  2          202 ""                                                              
##  3          202 "By Frederick Douglass"                                         
##  4          202 ""                                                              
##  5          202 ""                                                              
##  6          202 "By a principle essential to Christianity, a PERSON is eternall…
##  7          202 "differenced from a THING; so that the idea of a HUMAN BEING,"  
##  8          202 "necessarily excludes the idea of PROPERTY IN THAT BEING. —COLE…
##  9          202 ""                                                              
## 10          202 "Entered according to Act of Congress in 1855 by Frederick Doug…
## # … with 12,314 more rows</a:t>
            </a:r>
          </a:p>
          <a:p>
            <a:pPr lvl="0" indent="0" marL="0">
              <a:spcBef>
                <a:spcPts val="3000"/>
              </a:spcBef>
              <a:buNone/>
            </a:pPr>
            <a:r>
              <a:rPr b="1"/>
              <a:t>Tidy the data</a:t>
            </a:r>
          </a:p>
          <a:p>
            <a:pPr lvl="0" indent="0">
              <a:buNone/>
            </a:pPr>
            <a:r>
              <a:rPr i="1">
                <a:solidFill>
                  <a:srgbClr val="60A0B0"/>
                </a:solidFill>
                <a:latin typeface="Courier"/>
              </a:rPr>
              <a:t>#removing the first 763 rows of text which are table of contents</a:t>
            </a:r>
            <a:br/>
            <a:r>
              <a:rPr>
                <a:latin typeface="Courier"/>
              </a:rPr>
              <a:t>bondage_count </a:t>
            </a:r>
            <a:r>
              <a:rPr>
                <a:solidFill>
                  <a:srgbClr val="007020"/>
                </a:solidFill>
                <a:latin typeface="Courier"/>
              </a:rPr>
              <a:t>&lt;-</a:t>
            </a:r>
            <a:r>
              <a:rPr>
                <a:latin typeface="Courier"/>
              </a:rPr>
              <a:t> bondage_count[</a:t>
            </a:r>
            <a:r>
              <a:rPr>
                <a:solidFill>
                  <a:srgbClr val="06287E"/>
                </a:solidFill>
                <a:latin typeface="Courier"/>
              </a:rPr>
              <a:t>c</a:t>
            </a:r>
            <a:r>
              <a:rPr>
                <a:latin typeface="Courier"/>
              </a:rPr>
              <a:t>(</a:t>
            </a:r>
            <a:r>
              <a:rPr>
                <a:solidFill>
                  <a:srgbClr val="40A070"/>
                </a:solidFill>
                <a:latin typeface="Courier"/>
              </a:rPr>
              <a:t>763</a:t>
            </a:r>
            <a:r>
              <a:rPr>
                <a:solidFill>
                  <a:srgbClr val="4070A0"/>
                </a:solidFill>
                <a:latin typeface="Courier"/>
              </a:rPr>
              <a:t>:</a:t>
            </a:r>
            <a:r>
              <a:rPr>
                <a:solidFill>
                  <a:srgbClr val="06287E"/>
                </a:solidFill>
                <a:latin typeface="Courier"/>
              </a:rPr>
              <a:t>nrow</a:t>
            </a:r>
            <a:r>
              <a:rPr>
                <a:latin typeface="Courier"/>
              </a:rPr>
              <a:t>(bondage_count)),]</a:t>
            </a:r>
            <a:br/>
            <a:r>
              <a:rPr i="1">
                <a:solidFill>
                  <a:srgbClr val="60A0B0"/>
                </a:solidFill>
                <a:latin typeface="Courier"/>
              </a:rPr>
              <a:t>#using unnest_tokens to have each line be broken into indidual rows. </a:t>
            </a:r>
            <a:br/>
            <a:r>
              <a:rPr>
                <a:latin typeface="Courier"/>
              </a:rPr>
              <a:t>bondage </a:t>
            </a:r>
            <a:r>
              <a:rPr>
                <a:solidFill>
                  <a:srgbClr val="007020"/>
                </a:solidFill>
                <a:latin typeface="Courier"/>
              </a:rPr>
              <a:t>&lt;-</a:t>
            </a:r>
            <a:r>
              <a:rPr>
                <a:latin typeface="Courier"/>
              </a:rPr>
              <a:t> bondage_count </a:t>
            </a:r>
            <a:r>
              <a:rPr>
                <a:solidFill>
                  <a:srgbClr val="4070A0"/>
                </a:solidFill>
                <a:latin typeface="Courier"/>
              </a:rPr>
              <a:t>%&gt;%</a:t>
            </a:r>
            <a:r>
              <a:rPr>
                <a:latin typeface="Courier"/>
              </a:rPr>
              <a:t> </a:t>
            </a:r>
            <a:r>
              <a:rPr>
                <a:solidFill>
                  <a:srgbClr val="06287E"/>
                </a:solidFill>
                <a:latin typeface="Courier"/>
              </a:rPr>
              <a:t>unnest_tokens</a:t>
            </a:r>
            <a:r>
              <a:rPr>
                <a:latin typeface="Courier"/>
              </a:rPr>
              <a:t>(word, text)</a:t>
            </a:r>
            <a:br/>
            <a:r>
              <a:rPr>
                <a:latin typeface="Courier"/>
              </a:rPr>
              <a:t>bondage</a:t>
            </a:r>
          </a:p>
          <a:p>
            <a:pPr lvl="0" indent="0">
              <a:buNone/>
            </a:pPr>
            <a:r>
              <a:rPr>
                <a:latin typeface="Courier"/>
              </a:rPr>
              <a:t>## # A tibble: 129,096 × 2
##    gutenberg_id word       
##           &lt;int&gt; &lt;chr&gt;      
##  1          202 chapter    
##  2          202 i          
##  3          202 _childhood_
##  4          202 place      
##  5          202 of         
##  6          202 birth      
##  7          202 character  
##  8          202 of         
##  9          202 the        
## 10          202 district   
## # … with 129,086 more rows</a:t>
            </a:r>
          </a:p>
          <a:p>
            <a:pPr lvl="0" indent="0">
              <a:buNone/>
            </a:pPr>
            <a:r>
              <a:rPr>
                <a:latin typeface="Courier"/>
              </a:rPr>
              <a:t>bondage_index </a:t>
            </a:r>
            <a:r>
              <a:rPr>
                <a:solidFill>
                  <a:srgbClr val="007020"/>
                </a:solidFill>
                <a:latin typeface="Courier"/>
              </a:rPr>
              <a:t>&lt;-</a:t>
            </a:r>
            <a:r>
              <a:rPr>
                <a:latin typeface="Courier"/>
              </a:rPr>
              <a:t> bondage_count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(text </a:t>
            </a:r>
            <a:r>
              <a:rPr>
                <a:solidFill>
                  <a:srgbClr val="4070A0"/>
                </a:solidFill>
                <a:latin typeface="Courier"/>
              </a:rPr>
              <a:t>!=</a:t>
            </a:r>
            <a:r>
              <a:rPr>
                <a:latin typeface="Courier"/>
              </a:rPr>
              <a:t> </a:t>
            </a:r>
            <a:r>
              <a:rPr>
                <a:solidFill>
                  <a:srgbClr val="4070A0"/>
                </a:solidFill>
                <a:latin typeface="Courier"/>
              </a:rPr>
              <a:t>""</a:t>
            </a:r>
            <a:r>
              <a:rPr>
                <a:latin typeface="Courier"/>
              </a:rPr>
              <a:t>)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linenumber =</a:t>
            </a:r>
            <a:r>
              <a:rPr>
                <a:latin typeface="Courier"/>
              </a:rPr>
              <a:t> </a:t>
            </a:r>
            <a:r>
              <a:rPr>
                <a:solidFill>
                  <a:srgbClr val="06287E"/>
                </a:solidFill>
                <a:latin typeface="Courier"/>
              </a:rPr>
              <a:t>row_number</a:t>
            </a:r>
            <a:r>
              <a:rPr>
                <a:latin typeface="Courier"/>
              </a:rPr>
              <a:t>(),</a:t>
            </a:r>
            <a:br/>
            <a:r>
              <a:rPr>
                <a:latin typeface="Courier"/>
              </a:rPr>
              <a:t>         </a:t>
            </a:r>
            <a:r>
              <a:rPr>
                <a:solidFill>
                  <a:srgbClr val="7D9029"/>
                </a:solidFill>
                <a:latin typeface="Courier"/>
              </a:rPr>
              <a:t>chapter =</a:t>
            </a:r>
            <a:r>
              <a:rPr>
                <a:latin typeface="Courier"/>
              </a:rPr>
              <a:t> </a:t>
            </a:r>
            <a:r>
              <a:rPr>
                <a:solidFill>
                  <a:srgbClr val="06287E"/>
                </a:solidFill>
                <a:latin typeface="Courier"/>
              </a:rPr>
              <a:t>cumsum</a:t>
            </a:r>
            <a:r>
              <a:rPr>
                <a:latin typeface="Courier"/>
              </a:rPr>
              <a:t>(</a:t>
            </a:r>
            <a:r>
              <a:rPr>
                <a:solidFill>
                  <a:srgbClr val="06287E"/>
                </a:solidFill>
                <a:latin typeface="Courier"/>
              </a:rPr>
              <a:t>str_detect</a:t>
            </a:r>
            <a:r>
              <a:rPr>
                <a:latin typeface="Courier"/>
              </a:rPr>
              <a:t>(text, </a:t>
            </a:r>
            <a:r>
              <a:rPr>
                <a:solidFill>
                  <a:srgbClr val="06287E"/>
                </a:solidFill>
                <a:latin typeface="Courier"/>
              </a:rPr>
              <a:t>regex</a:t>
            </a:r>
            <a:r>
              <a:rPr>
                <a:latin typeface="Courier"/>
              </a:rPr>
              <a:t>(</a:t>
            </a:r>
            <a:r>
              <a:rPr>
                <a:solidFill>
                  <a:srgbClr val="4070A0"/>
                </a:solidFill>
                <a:latin typeface="Courier"/>
              </a:rPr>
              <a:t>"(?&lt;=Chapter )([\\dII]{1,3})"</a:t>
            </a:r>
            <a:r>
              <a:rPr>
                <a:latin typeface="Courier"/>
              </a:rPr>
              <a:t>, </a:t>
            </a:r>
            <a:r>
              <a:rPr>
                <a:solidFill>
                  <a:srgbClr val="7D9029"/>
                </a:solidFill>
                <a:latin typeface="Courier"/>
              </a:rPr>
              <a:t>ignore_case =</a:t>
            </a:r>
            <a:r>
              <a:rPr>
                <a:latin typeface="Courier"/>
              </a:rPr>
              <a:t>  </a:t>
            </a:r>
            <a:r>
              <a:rPr>
                <a:solidFill>
                  <a:srgbClr val="880000"/>
                </a:solidFill>
                <a:latin typeface="Courier"/>
              </a:rPr>
              <a:t>TRUE</a:t>
            </a:r>
            <a:r>
              <a:rPr>
                <a:latin typeface="Courier"/>
              </a:rPr>
              <a:t>)))) </a:t>
            </a:r>
            <a:br/>
            <a:r>
              <a:rPr>
                <a:latin typeface="Courier"/>
              </a:rPr>
              <a:t>bondage_index</a:t>
            </a:r>
          </a:p>
          <a:p>
            <a:pPr lvl="0" indent="0">
              <a:buNone/>
            </a:pPr>
            <a:r>
              <a:rPr>
                <a:latin typeface="Courier"/>
              </a:rPr>
              <a:t>## # A tibble: 10,716 × 4
##    gutenberg_id text                                             linen…¹ chapter
##           &lt;int&gt; &lt;chr&gt;                                              &lt;int&gt;   &lt;int&gt;
##  1          202 CHAPTER I. _Childhood_                                 1       1
##  2          202 PLACE OF BIRTH—CHARACTER OF THE DISTRICT—TUCKAH…       2       1
##  3          202 NAME—CHOPTANK RIVER—TIME OF BIRTH—GENEALOGICAL …       3       1
##  4          202 TIME—NAMES OF GRANDPARENTS—THEIR POSITION—GRAND…       4       1
##  5          202 ESTEEMED—“BORN TO GOOD LUCK”—SWEET POTATOES—SUP…       5       1
##  6          202 CABIN—ITS CHARMS—SEPARATING CHILDREN—MY AUNTS—T…       6       1
##  7          202 KNOWLEDGE OF BEING A SLAVE—OLD MASTER—GRIEFS AN…       7       1
##  8          202 CHILDHOOD—COMPARATIVE HAPPINESS OF THE SLAVE-BO…       8       1
##  9          202 SLAVEHOLDER.                                           9       1
## 10          202 In Talbot county, Eastern Shore, Maryland, near…      10       1
## # … with 10,706 more rows, and abbreviated variable name ¹​linenumber</a:t>
            </a:r>
          </a:p>
          <a:p>
            <a:pPr lvl="0" indent="0" marL="0">
              <a:spcBef>
                <a:spcPts val="3000"/>
              </a:spcBef>
              <a:buNone/>
            </a:pPr>
            <a:r>
              <a:rPr b="1"/>
              <a:t>Most frequent postive words</a:t>
            </a:r>
          </a:p>
          <a:p>
            <a:pPr lvl="0" indent="0">
              <a:buNone/>
            </a:pPr>
            <a:r>
              <a:rPr>
                <a:latin typeface="Courier"/>
              </a:rPr>
              <a:t>## Joining with `by = join_by(word)`</a:t>
            </a:r>
          </a:p>
          <a:p>
            <a:pPr lvl="0" indent="0">
              <a:buNone/>
            </a:pPr>
            <a:r>
              <a:rPr>
                <a:latin typeface="Courier"/>
              </a:rPr>
              <a:t>## Warning in inner_join(., get_sentiments("bing")): Each row in `x` is expected to match at most 1 row in `y`.
## ℹ Row 5334 of `x` matches multiple rows.
## ℹ If multiple matches are expected, set `multiple = "all"` to silence this
##   warning.</a:t>
            </a:r>
          </a:p>
          <a:p>
            <a:pPr lvl="0" indent="0">
              <a:buNone/>
            </a:pPr>
            <a:r>
              <a:rPr>
                <a:latin typeface="Courier"/>
              </a:rPr>
              <a:t>## Selecting by n</a:t>
            </a:r>
          </a:p>
        </p:txBody>
      </p:sp>
      <p:pic>
        <p:nvPicPr>
          <p:cNvPr descr="Presentation_files/figure-pptx/unnamed-chunk-17-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week 10</dc:title>
  <dc:creator>waheeb Algabri and Farhana Akther</dc:creator>
  <cp:keywords/>
  <dcterms:created xsi:type="dcterms:W3CDTF">2023-03-31T01:29:20Z</dcterms:created>
  <dcterms:modified xsi:type="dcterms:W3CDTF">2023-03-31T01:29:20Z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2023-03-31</vt:lpwstr>
  </property>
  <property fmtid="{D5CDD505-2E9C-101B-9397-08002B2CF9AE}" pid="3" name="output">
    <vt:lpwstr>powerpoint_presentation</vt:lpwstr>
  </property>
</Properties>
</file>