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pic>
        <p:nvPicPr>
          <p:cNvPr id="90"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91"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pic>
        <p:nvPicPr>
          <p:cNvPr id="99"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100"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pic>
        <p:nvPicPr>
          <p:cNvPr id="18"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19"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pic>
        <p:nvPicPr>
          <p:cNvPr id="27"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28"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pic>
        <p:nvPicPr>
          <p:cNvPr id="36"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37"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pic>
        <p:nvPicPr>
          <p:cNvPr id="45"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46"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pic>
        <p:nvPicPr>
          <p:cNvPr id="54"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55"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pic>
        <p:nvPicPr>
          <p:cNvPr id="63"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64"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pic>
        <p:nvPicPr>
          <p:cNvPr id="72"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73"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pic>
        <p:nvPicPr>
          <p:cNvPr id="81"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82" name="Shape 0"/>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Image 0" descr="Image 0"/>
          <p:cNvPicPr>
            <a:picLocks noChangeAspect="1"/>
          </p:cNvPicPr>
          <p:nvPr/>
        </p:nvPicPr>
        <p:blipFill>
          <a:blip r:embed="rId2">
            <a:extLst/>
          </a:blip>
          <a:stretch>
            <a:fillRect/>
          </a:stretch>
        </p:blipFill>
        <p:spPr>
          <a:xfrm>
            <a:off x="0" y="0"/>
            <a:ext cx="5486400" cy="8230196"/>
          </a:xfrm>
          <a:prstGeom prst="rect">
            <a:avLst/>
          </a:prstGeom>
          <a:ln w="12700">
            <a:miter lim="400000"/>
          </a:ln>
        </p:spPr>
      </p:pic>
      <p:pic>
        <p:nvPicPr>
          <p:cNvPr id="111" name="Image 1" descr="Image 1"/>
          <p:cNvPicPr>
            <a:picLocks noChangeAspect="1"/>
          </p:cNvPicPr>
          <p:nvPr/>
        </p:nvPicPr>
        <p:blipFill>
          <a:blip r:embed="rId3">
            <a:extLst/>
          </a:blip>
          <a:stretch>
            <a:fillRect/>
          </a:stretch>
        </p:blipFill>
        <p:spPr>
          <a:xfrm>
            <a:off x="306824" y="2324337"/>
            <a:ext cx="4872633" cy="3581401"/>
          </a:xfrm>
          <a:prstGeom prst="rect">
            <a:avLst/>
          </a:prstGeom>
          <a:ln w="12700">
            <a:miter lim="400000"/>
          </a:ln>
        </p:spPr>
      </p:pic>
      <p:sp>
        <p:nvSpPr>
          <p:cNvPr id="112" name="Text 0"/>
          <p:cNvSpPr txBox="1"/>
          <p:nvPr/>
        </p:nvSpPr>
        <p:spPr>
          <a:xfrm>
            <a:off x="6345673" y="675083"/>
            <a:ext cx="7425454" cy="31442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300"/>
              </a:lnSpc>
              <a:defRPr b="1" sz="6600">
                <a:solidFill>
                  <a:srgbClr val="403C4E"/>
                </a:solidFill>
                <a:latin typeface="Merriweather"/>
                <a:ea typeface="Merriweather"/>
                <a:cs typeface="Merriweather"/>
                <a:sym typeface="Merriweather"/>
              </a:defRPr>
            </a:lvl1pPr>
          </a:lstStyle>
          <a:p>
            <a:pPr/>
            <a:r>
              <a:t>Analyzing the Federal Reserve's Dual Mandate</a:t>
            </a:r>
          </a:p>
        </p:txBody>
      </p:sp>
      <p:sp>
        <p:nvSpPr>
          <p:cNvPr id="113" name="Text 1"/>
          <p:cNvSpPr txBox="1"/>
          <p:nvPr/>
        </p:nvSpPr>
        <p:spPr>
          <a:xfrm>
            <a:off x="6345673" y="5278159"/>
            <a:ext cx="7425454" cy="15032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000"/>
              </a:lnSpc>
              <a:defRPr sz="1900">
                <a:solidFill>
                  <a:srgbClr val="403C4E"/>
                </a:solidFill>
                <a:latin typeface="Open Sans"/>
                <a:ea typeface="Open Sans"/>
                <a:cs typeface="Open Sans"/>
                <a:sym typeface="Open Sans"/>
              </a:defRPr>
            </a:lvl1pPr>
          </a:lstStyle>
          <a:p>
            <a:pPr/>
            <a:r>
              <a:t>This presentation examines the Federal Reserve's efforts to control inflation and unemployment through rate hikes and cuts. We'll analyze the effectiveness of these strategies over the past 25 years using key economic indicators.</a:t>
            </a:r>
          </a:p>
        </p:txBody>
      </p:sp>
      <p:sp>
        <p:nvSpPr>
          <p:cNvPr id="114" name="Shape 2"/>
          <p:cNvSpPr/>
          <p:nvPr/>
        </p:nvSpPr>
        <p:spPr>
          <a:xfrm>
            <a:off x="6345673" y="7143869"/>
            <a:ext cx="392788" cy="392788"/>
          </a:xfrm>
          <a:prstGeom prst="roundRect">
            <a:avLst>
              <a:gd name="adj" fmla="val 50000"/>
            </a:avLst>
          </a:prstGeom>
          <a:ln w="7620">
            <a:solidFill>
              <a:srgbClr val="FFFFFF"/>
            </a:solidFill>
          </a:ln>
        </p:spPr>
        <p:txBody>
          <a:bodyPr lIns="45719" rIns="45719"/>
          <a:lstStyle/>
          <a:p>
            <a:pPr/>
          </a:p>
        </p:txBody>
      </p:sp>
      <p:pic>
        <p:nvPicPr>
          <p:cNvPr id="115" name="Image 2" descr="Image 2"/>
          <p:cNvPicPr>
            <a:picLocks noChangeAspect="1"/>
          </p:cNvPicPr>
          <p:nvPr/>
        </p:nvPicPr>
        <p:blipFill>
          <a:blip r:embed="rId4">
            <a:extLst/>
          </a:blip>
          <a:stretch>
            <a:fillRect/>
          </a:stretch>
        </p:blipFill>
        <p:spPr>
          <a:xfrm>
            <a:off x="6353293" y="7151489"/>
            <a:ext cx="377548" cy="377548"/>
          </a:xfrm>
          <a:prstGeom prst="rect">
            <a:avLst/>
          </a:prstGeom>
          <a:ln w="12700">
            <a:miter lim="400000"/>
          </a:ln>
        </p:spPr>
      </p:pic>
      <p:sp>
        <p:nvSpPr>
          <p:cNvPr id="116" name="Text 3"/>
          <p:cNvSpPr txBox="1"/>
          <p:nvPr/>
        </p:nvSpPr>
        <p:spPr>
          <a:xfrm>
            <a:off x="6861215" y="7125413"/>
            <a:ext cx="2734023" cy="40537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300"/>
              </a:lnSpc>
              <a:defRPr b="1" sz="2400">
                <a:solidFill>
                  <a:srgbClr val="403C4E"/>
                </a:solidFill>
                <a:latin typeface="Open Sans"/>
                <a:ea typeface="Open Sans"/>
                <a:cs typeface="Open Sans"/>
                <a:sym typeface="Open Sans"/>
              </a:defRPr>
            </a:lvl1pPr>
          </a:lstStyle>
          <a:p>
            <a:pPr/>
            <a:r>
              <a:t>by Waheeb Algabri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pic>
        <p:nvPicPr>
          <p:cNvPr id="119" name="Image 1" descr="Image 1"/>
          <p:cNvPicPr>
            <a:picLocks noChangeAspect="1"/>
          </p:cNvPicPr>
          <p:nvPr/>
        </p:nvPicPr>
        <p:blipFill>
          <a:blip r:embed="rId3">
            <a:extLst/>
          </a:blip>
          <a:stretch>
            <a:fillRect/>
          </a:stretch>
        </p:blipFill>
        <p:spPr>
          <a:xfrm>
            <a:off x="287059" y="2270045"/>
            <a:ext cx="4912164" cy="3689510"/>
          </a:xfrm>
          <a:prstGeom prst="rect">
            <a:avLst/>
          </a:prstGeom>
          <a:ln w="12700">
            <a:miter lim="400000"/>
          </a:ln>
        </p:spPr>
      </p:pic>
      <p:sp>
        <p:nvSpPr>
          <p:cNvPr id="120" name="Text 0"/>
          <p:cNvSpPr txBox="1"/>
          <p:nvPr/>
        </p:nvSpPr>
        <p:spPr>
          <a:xfrm>
            <a:off x="6290190" y="631626"/>
            <a:ext cx="7536420"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b="1" sz="2900">
                <a:latin typeface="Times Roman"/>
                <a:ea typeface="Times Roman"/>
                <a:cs typeface="Times Roman"/>
                <a:sym typeface="Times Roman"/>
              </a:defRPr>
            </a:lvl1pPr>
          </a:lstStyle>
          <a:p>
            <a:pPr/>
            <a:r>
              <a:t>Introduction to the Federal Reserve’s Mandate</a:t>
            </a:r>
          </a:p>
        </p:txBody>
      </p:sp>
      <p:sp>
        <p:nvSpPr>
          <p:cNvPr id="121" name="Text 1"/>
          <p:cNvSpPr txBox="1"/>
          <p:nvPr/>
        </p:nvSpPr>
        <p:spPr>
          <a:xfrm>
            <a:off x="6290190" y="2411253"/>
            <a:ext cx="7536420" cy="14038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a:solidFill>
                  <a:srgbClr val="403C4E"/>
                </a:solidFill>
                <a:latin typeface="Open Sans"/>
                <a:ea typeface="Open Sans"/>
                <a:cs typeface="Open Sans"/>
                <a:sym typeface="Open Sans"/>
              </a:defRPr>
            </a:pPr>
            <a:r>
              <a:t>The Federal Reserve aims to manage inflation and unemployment through its dual mandate. We'll analyze the effectiveness of rate hikes and cuts over 25 years to answer this question. </a:t>
            </a:r>
          </a:p>
          <a:p>
            <a:pPr>
              <a:lnSpc>
                <a:spcPts val="2800"/>
              </a:lnSpc>
              <a:defRPr>
                <a:solidFill>
                  <a:srgbClr val="403C4E"/>
                </a:solidFill>
                <a:latin typeface="Open Sans"/>
                <a:ea typeface="Open Sans"/>
                <a:cs typeface="Open Sans"/>
                <a:sym typeface="Open Sans"/>
              </a:defRPr>
            </a:pPr>
            <a:r>
              <a:t>Has the Federal Reserve Fulfilled Its Mandate?</a:t>
            </a:r>
          </a:p>
        </p:txBody>
      </p:sp>
      <p:sp>
        <p:nvSpPr>
          <p:cNvPr id="122" name="Shape 2"/>
          <p:cNvSpPr/>
          <p:nvPr/>
        </p:nvSpPr>
        <p:spPr>
          <a:xfrm>
            <a:off x="6290190" y="4030266"/>
            <a:ext cx="516732" cy="516732"/>
          </a:xfrm>
          <a:prstGeom prst="roundRect">
            <a:avLst>
              <a:gd name="adj" fmla="val 18667"/>
            </a:avLst>
          </a:prstGeom>
          <a:solidFill>
            <a:srgbClr val="FFD8CC"/>
          </a:solidFill>
          <a:ln w="7620">
            <a:solidFill>
              <a:srgbClr val="E5BEB2"/>
            </a:solidFill>
          </a:ln>
        </p:spPr>
        <p:txBody>
          <a:bodyPr lIns="45719" rIns="45719"/>
          <a:lstStyle/>
          <a:p>
            <a:pPr/>
          </a:p>
        </p:txBody>
      </p:sp>
      <p:sp>
        <p:nvSpPr>
          <p:cNvPr id="123" name="Text 3"/>
          <p:cNvSpPr txBox="1"/>
          <p:nvPr/>
        </p:nvSpPr>
        <p:spPr>
          <a:xfrm>
            <a:off x="6446794" y="4116347"/>
            <a:ext cx="203406" cy="3531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b="1" sz="2700">
                <a:solidFill>
                  <a:srgbClr val="403C4E"/>
                </a:solidFill>
                <a:latin typeface="Merriweather"/>
                <a:ea typeface="Merriweather"/>
                <a:cs typeface="Merriweather"/>
                <a:sym typeface="Merriweather"/>
              </a:defRPr>
            </a:lvl1pPr>
          </a:lstStyle>
          <a:p>
            <a:pPr/>
            <a:r>
              <a:t>1</a:t>
            </a:r>
          </a:p>
        </p:txBody>
      </p:sp>
      <p:sp>
        <p:nvSpPr>
          <p:cNvPr id="124" name="Text 4"/>
          <p:cNvSpPr txBox="1"/>
          <p:nvPr/>
        </p:nvSpPr>
        <p:spPr>
          <a:xfrm>
            <a:off x="7036475" y="4030266"/>
            <a:ext cx="1099059" cy="3487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2200">
                <a:solidFill>
                  <a:srgbClr val="403C4E"/>
                </a:solidFill>
                <a:latin typeface="Merriweather"/>
                <a:ea typeface="Merriweather"/>
                <a:cs typeface="Merriweather"/>
                <a:sym typeface="Merriweather"/>
              </a:defRPr>
            </a:lvl1pPr>
          </a:lstStyle>
          <a:p>
            <a:pPr/>
            <a:r>
              <a:t>Inflation</a:t>
            </a:r>
          </a:p>
        </p:txBody>
      </p:sp>
      <p:sp>
        <p:nvSpPr>
          <p:cNvPr id="125" name="Text 5"/>
          <p:cNvSpPr txBox="1"/>
          <p:nvPr/>
        </p:nvSpPr>
        <p:spPr>
          <a:xfrm>
            <a:off x="7036475" y="4526755"/>
            <a:ext cx="2528417" cy="3370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a:solidFill>
                  <a:srgbClr val="403C4E"/>
                </a:solidFill>
                <a:latin typeface="Open Sans"/>
                <a:ea typeface="Open Sans"/>
                <a:cs typeface="Open Sans"/>
                <a:sym typeface="Open Sans"/>
              </a:defRPr>
            </a:lvl1pPr>
          </a:lstStyle>
          <a:p>
            <a:pPr/>
            <a:r>
              <a:t>Measured by CPI growth</a:t>
            </a:r>
          </a:p>
        </p:txBody>
      </p:sp>
      <p:sp>
        <p:nvSpPr>
          <p:cNvPr id="126" name="Shape 6"/>
          <p:cNvSpPr/>
          <p:nvPr/>
        </p:nvSpPr>
        <p:spPr>
          <a:xfrm>
            <a:off x="6290190" y="5382100"/>
            <a:ext cx="516732" cy="516732"/>
          </a:xfrm>
          <a:prstGeom prst="roundRect">
            <a:avLst>
              <a:gd name="adj" fmla="val 18667"/>
            </a:avLst>
          </a:prstGeom>
          <a:solidFill>
            <a:srgbClr val="FFD8CC"/>
          </a:solidFill>
          <a:ln w="7620">
            <a:solidFill>
              <a:srgbClr val="E5BEB2"/>
            </a:solidFill>
          </a:ln>
        </p:spPr>
        <p:txBody>
          <a:bodyPr lIns="45719" rIns="45719"/>
          <a:lstStyle/>
          <a:p>
            <a:pPr/>
          </a:p>
        </p:txBody>
      </p:sp>
      <p:sp>
        <p:nvSpPr>
          <p:cNvPr id="127" name="Text 7"/>
          <p:cNvSpPr txBox="1"/>
          <p:nvPr/>
        </p:nvSpPr>
        <p:spPr>
          <a:xfrm>
            <a:off x="6446854" y="5468182"/>
            <a:ext cx="203406" cy="35318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b="1" sz="2700">
                <a:solidFill>
                  <a:srgbClr val="403C4E"/>
                </a:solidFill>
                <a:latin typeface="Merriweather"/>
                <a:ea typeface="Merriweather"/>
                <a:cs typeface="Merriweather"/>
                <a:sym typeface="Merriweather"/>
              </a:defRPr>
            </a:lvl1pPr>
          </a:lstStyle>
          <a:p>
            <a:pPr/>
            <a:r>
              <a:t>2</a:t>
            </a:r>
          </a:p>
        </p:txBody>
      </p:sp>
      <p:sp>
        <p:nvSpPr>
          <p:cNvPr id="128" name="Text 8"/>
          <p:cNvSpPr txBox="1"/>
          <p:nvPr/>
        </p:nvSpPr>
        <p:spPr>
          <a:xfrm>
            <a:off x="7036475" y="5382100"/>
            <a:ext cx="2714068" cy="3487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2200">
                <a:solidFill>
                  <a:srgbClr val="403C4E"/>
                </a:solidFill>
                <a:latin typeface="Merriweather"/>
                <a:ea typeface="Merriweather"/>
                <a:cs typeface="Merriweather"/>
                <a:sym typeface="Merriweather"/>
              </a:defRPr>
            </a:lvl1pPr>
          </a:lstStyle>
          <a:p>
            <a:pPr/>
            <a:r>
              <a:t>Unemployment Rate</a:t>
            </a:r>
          </a:p>
        </p:txBody>
      </p:sp>
      <p:sp>
        <p:nvSpPr>
          <p:cNvPr id="129" name="Text 9"/>
          <p:cNvSpPr txBox="1"/>
          <p:nvPr/>
        </p:nvSpPr>
        <p:spPr>
          <a:xfrm>
            <a:off x="7036475" y="5878591"/>
            <a:ext cx="3316573" cy="3370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a:solidFill>
                  <a:srgbClr val="403C4E"/>
                </a:solidFill>
                <a:latin typeface="Open Sans"/>
                <a:ea typeface="Open Sans"/>
                <a:cs typeface="Open Sans"/>
                <a:sym typeface="Open Sans"/>
              </a:defRPr>
            </a:lvl1pPr>
          </a:lstStyle>
          <a:p>
            <a:pPr/>
            <a:r>
              <a:t>Key indicator of economic health</a:t>
            </a:r>
          </a:p>
        </p:txBody>
      </p:sp>
      <p:sp>
        <p:nvSpPr>
          <p:cNvPr id="130" name="Shape 10"/>
          <p:cNvSpPr/>
          <p:nvPr/>
        </p:nvSpPr>
        <p:spPr>
          <a:xfrm>
            <a:off x="6290190" y="6733937"/>
            <a:ext cx="516732" cy="516732"/>
          </a:xfrm>
          <a:prstGeom prst="roundRect">
            <a:avLst>
              <a:gd name="adj" fmla="val 18667"/>
            </a:avLst>
          </a:prstGeom>
          <a:solidFill>
            <a:srgbClr val="FFD8CC"/>
          </a:solidFill>
          <a:ln w="7620">
            <a:solidFill>
              <a:srgbClr val="E5BEB2"/>
            </a:solidFill>
          </a:ln>
        </p:spPr>
        <p:txBody>
          <a:bodyPr lIns="45719" rIns="45719"/>
          <a:lstStyle/>
          <a:p>
            <a:pPr/>
          </a:p>
        </p:txBody>
      </p:sp>
      <p:sp>
        <p:nvSpPr>
          <p:cNvPr id="131" name="Text 11"/>
          <p:cNvSpPr txBox="1"/>
          <p:nvPr/>
        </p:nvSpPr>
        <p:spPr>
          <a:xfrm>
            <a:off x="6446794" y="6820019"/>
            <a:ext cx="203405" cy="3531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b="1" sz="2700">
                <a:solidFill>
                  <a:srgbClr val="403C4E"/>
                </a:solidFill>
                <a:latin typeface="Merriweather"/>
                <a:ea typeface="Merriweather"/>
                <a:cs typeface="Merriweather"/>
                <a:sym typeface="Merriweather"/>
              </a:defRPr>
            </a:lvl1pPr>
          </a:lstStyle>
          <a:p>
            <a:pPr/>
            <a:r>
              <a:t>3</a:t>
            </a:r>
          </a:p>
        </p:txBody>
      </p:sp>
      <p:sp>
        <p:nvSpPr>
          <p:cNvPr id="132" name="Text 12"/>
          <p:cNvSpPr txBox="1"/>
          <p:nvPr/>
        </p:nvSpPr>
        <p:spPr>
          <a:xfrm>
            <a:off x="7036475" y="6733937"/>
            <a:ext cx="2108337" cy="3487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2200">
                <a:solidFill>
                  <a:srgbClr val="403C4E"/>
                </a:solidFill>
                <a:latin typeface="Merriweather"/>
                <a:ea typeface="Merriweather"/>
                <a:cs typeface="Merriweather"/>
                <a:sym typeface="Merriweather"/>
              </a:defRPr>
            </a:lvl1pPr>
          </a:lstStyle>
          <a:p>
            <a:pPr/>
            <a:r>
              <a:t>Fed Funds Rate</a:t>
            </a:r>
          </a:p>
        </p:txBody>
      </p:sp>
      <p:sp>
        <p:nvSpPr>
          <p:cNvPr id="133" name="Text 13"/>
          <p:cNvSpPr txBox="1"/>
          <p:nvPr/>
        </p:nvSpPr>
        <p:spPr>
          <a:xfrm>
            <a:off x="7036475" y="7230427"/>
            <a:ext cx="3226830" cy="3370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a:solidFill>
                  <a:srgbClr val="403C4E"/>
                </a:solidFill>
                <a:latin typeface="Open Sans"/>
                <a:ea typeface="Open Sans"/>
                <a:cs typeface="Open Sans"/>
                <a:sym typeface="Open Sans"/>
              </a:defRPr>
            </a:lvl1pPr>
          </a:lstStyle>
          <a:p>
            <a:pPr/>
            <a:r>
              <a:t>Primary tool for monetary policy</a:t>
            </a:r>
          </a:p>
        </p:txBody>
      </p:sp>
      <p:sp>
        <p:nvSpPr>
          <p:cNvPr id="134" name="Title: Overview of the Federal Reserve's Mandate"/>
          <p:cNvSpPr txBox="1"/>
          <p:nvPr/>
        </p:nvSpPr>
        <p:spPr>
          <a:xfrm>
            <a:off x="6242000" y="1726473"/>
            <a:ext cx="4962673"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b="1">
                <a:latin typeface="Times Roman"/>
                <a:ea typeface="Times Roman"/>
                <a:cs typeface="Times Roman"/>
                <a:sym typeface="Times Roman"/>
              </a:defRPr>
            </a:lvl1pPr>
          </a:lstStyle>
          <a:p>
            <a:pPr/>
            <a:r>
              <a:t>Title: Overview of the Federal Reserve's Mandate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ext 0"/>
          <p:cNvSpPr txBox="1"/>
          <p:nvPr/>
        </p:nvSpPr>
        <p:spPr>
          <a:xfrm>
            <a:off x="864036" y="2598062"/>
            <a:ext cx="7837489" cy="7497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000"/>
              </a:lnSpc>
              <a:defRPr b="1" sz="4800">
                <a:solidFill>
                  <a:srgbClr val="403C4E"/>
                </a:solidFill>
                <a:latin typeface="Merriweather"/>
                <a:ea typeface="Merriweather"/>
                <a:cs typeface="Merriweather"/>
                <a:sym typeface="Merriweather"/>
              </a:defRPr>
            </a:lvl1pPr>
          </a:lstStyle>
          <a:p>
            <a:pPr/>
            <a:r>
              <a:t>Data Sources and Methods</a:t>
            </a:r>
          </a:p>
        </p:txBody>
      </p:sp>
      <p:sp>
        <p:nvSpPr>
          <p:cNvPr id="137" name="Text 1"/>
          <p:cNvSpPr txBox="1"/>
          <p:nvPr/>
        </p:nvSpPr>
        <p:spPr>
          <a:xfrm>
            <a:off x="864036" y="3986688"/>
            <a:ext cx="1960862"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403C4E"/>
                </a:solidFill>
                <a:latin typeface="Merriweather"/>
                <a:ea typeface="Merriweather"/>
                <a:cs typeface="Merriweather"/>
                <a:sym typeface="Merriweather"/>
              </a:defRPr>
            </a:lvl1pPr>
          </a:lstStyle>
          <a:p>
            <a:pPr/>
            <a:r>
              <a:t>Data Sources</a:t>
            </a:r>
          </a:p>
        </p:txBody>
      </p:sp>
      <p:sp>
        <p:nvSpPr>
          <p:cNvPr id="138" name="Text 2"/>
          <p:cNvSpPr txBox="1"/>
          <p:nvPr/>
        </p:nvSpPr>
        <p:spPr>
          <a:xfrm>
            <a:off x="864036" y="4619268"/>
            <a:ext cx="6150056" cy="7641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1900">
                <a:solidFill>
                  <a:srgbClr val="403C4E"/>
                </a:solidFill>
                <a:latin typeface="Open Sans"/>
                <a:ea typeface="Open Sans"/>
                <a:cs typeface="Open Sans"/>
                <a:sym typeface="Open Sans"/>
              </a:defRPr>
            </a:lvl1pPr>
          </a:lstStyle>
          <a:p>
            <a:pPr/>
            <a:r>
              <a:t>CPI and Unemployment from BLS. Federal Funds Rate from FRED.</a:t>
            </a:r>
          </a:p>
        </p:txBody>
      </p:sp>
      <p:sp>
        <p:nvSpPr>
          <p:cNvPr id="139" name="Text 3"/>
          <p:cNvSpPr txBox="1"/>
          <p:nvPr/>
        </p:nvSpPr>
        <p:spPr>
          <a:xfrm>
            <a:off x="7623929" y="3986688"/>
            <a:ext cx="2604096"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403C4E"/>
                </a:solidFill>
                <a:latin typeface="Merriweather"/>
                <a:ea typeface="Merriweather"/>
                <a:cs typeface="Merriweather"/>
                <a:sym typeface="Merriweather"/>
              </a:defRPr>
            </a:lvl1pPr>
          </a:lstStyle>
          <a:p>
            <a:pPr/>
            <a:r>
              <a:t>Analysis Methods</a:t>
            </a:r>
          </a:p>
        </p:txBody>
      </p:sp>
      <p:sp>
        <p:nvSpPr>
          <p:cNvPr id="140" name="Text 4"/>
          <p:cNvSpPr txBox="1"/>
          <p:nvPr/>
        </p:nvSpPr>
        <p:spPr>
          <a:xfrm>
            <a:off x="7623929" y="4619268"/>
            <a:ext cx="6150055" cy="7641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1900">
                <a:solidFill>
                  <a:srgbClr val="403C4E"/>
                </a:solidFill>
                <a:latin typeface="Open Sans"/>
                <a:ea typeface="Open Sans"/>
                <a:cs typeface="Open Sans"/>
                <a:sym typeface="Open Sans"/>
              </a:defRPr>
            </a:lvl1pPr>
          </a:lstStyle>
          <a:p>
            <a:pPr/>
            <a:r>
              <a:t>Calculating changes during rate cycles. Visualizations created in R using ggplot2.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overtime.png" descr="overtime.png"/>
          <p:cNvPicPr>
            <a:picLocks noChangeAspect="1"/>
          </p:cNvPicPr>
          <p:nvPr/>
        </p:nvPicPr>
        <p:blipFill>
          <a:blip r:embed="rId2">
            <a:extLst/>
          </a:blip>
          <a:srcRect l="739" t="0" r="739" b="0"/>
          <a:stretch>
            <a:fillRect/>
          </a:stretch>
        </p:blipFill>
        <p:spPr>
          <a:xfrm>
            <a:off x="2871985" y="1433436"/>
            <a:ext cx="8886259" cy="6442565"/>
          </a:xfrm>
          <a:prstGeom prst="rect">
            <a:avLst/>
          </a:prstGeom>
          <a:ln w="12700">
            <a:miter lim="400000"/>
          </a:ln>
        </p:spPr>
      </p:pic>
      <p:sp>
        <p:nvSpPr>
          <p:cNvPr id="143" name="Fed Funds Rate, Unemployment, and Inflation Over Time"/>
          <p:cNvSpPr txBox="1"/>
          <p:nvPr/>
        </p:nvSpPr>
        <p:spPr>
          <a:xfrm>
            <a:off x="2338683" y="43598"/>
            <a:ext cx="7286419" cy="7623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6000"/>
              </a:lnSpc>
              <a:defRPr b="1" sz="2100">
                <a:solidFill>
                  <a:srgbClr val="403C4E"/>
                </a:solidFill>
                <a:latin typeface="Merriweather"/>
                <a:ea typeface="Merriweather"/>
                <a:cs typeface="Merriweather"/>
                <a:sym typeface="Merriweather"/>
              </a:defRPr>
            </a:lvl1pPr>
          </a:lstStyle>
          <a:p>
            <a:pPr/>
            <a:r>
              <a:t>Fed Funds Rate, Unemployment, and Inflation Over Time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ate Cut and Hike Cycles"/>
          <p:cNvSpPr txBox="1"/>
          <p:nvPr/>
        </p:nvSpPr>
        <p:spPr>
          <a:xfrm>
            <a:off x="3074720" y="141346"/>
            <a:ext cx="5158307" cy="74662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5500"/>
              </a:lnSpc>
              <a:defRPr b="1" sz="3300">
                <a:solidFill>
                  <a:srgbClr val="403C4E"/>
                </a:solidFill>
                <a:latin typeface="Merriweather"/>
                <a:ea typeface="Merriweather"/>
                <a:cs typeface="Merriweather"/>
                <a:sym typeface="Merriweather"/>
              </a:defRPr>
            </a:lvl1pPr>
          </a:lstStyle>
          <a:p>
            <a:pPr/>
            <a:r>
              <a:t>Rate Cut and Hike Cycles</a:t>
            </a:r>
          </a:p>
        </p:txBody>
      </p:sp>
      <p:pic>
        <p:nvPicPr>
          <p:cNvPr id="146" name="slide5.png" descr="slide5.png"/>
          <p:cNvPicPr>
            <a:picLocks noChangeAspect="1"/>
          </p:cNvPicPr>
          <p:nvPr/>
        </p:nvPicPr>
        <p:blipFill>
          <a:blip r:embed="rId2">
            <a:extLst/>
          </a:blip>
          <a:stretch>
            <a:fillRect/>
          </a:stretch>
        </p:blipFill>
        <p:spPr>
          <a:xfrm>
            <a:off x="1121196" y="1108291"/>
            <a:ext cx="9756141" cy="696867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slide6.png" descr="slide6.png"/>
          <p:cNvPicPr>
            <a:picLocks noChangeAspect="1"/>
          </p:cNvPicPr>
          <p:nvPr/>
        </p:nvPicPr>
        <p:blipFill>
          <a:blip r:embed="rId2">
            <a:extLst/>
          </a:blip>
          <a:stretch>
            <a:fillRect/>
          </a:stretch>
        </p:blipFill>
        <p:spPr>
          <a:xfrm>
            <a:off x="2147176" y="1225328"/>
            <a:ext cx="9337042" cy="6669315"/>
          </a:xfrm>
          <a:prstGeom prst="rect">
            <a:avLst/>
          </a:prstGeom>
          <a:ln w="12700">
            <a:miter lim="400000"/>
          </a:ln>
        </p:spPr>
      </p:pic>
      <p:sp>
        <p:nvSpPr>
          <p:cNvPr id="149" name="Effects of Rate Cuts on Unemployment and Inflation"/>
          <p:cNvSpPr txBox="1"/>
          <p:nvPr/>
        </p:nvSpPr>
        <p:spPr>
          <a:xfrm>
            <a:off x="1297317" y="251556"/>
            <a:ext cx="8895865" cy="6609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800"/>
              </a:lnSpc>
              <a:defRPr b="1" sz="2800">
                <a:solidFill>
                  <a:srgbClr val="403C4E"/>
                </a:solidFill>
                <a:latin typeface="Merriweather"/>
                <a:ea typeface="Merriweather"/>
                <a:cs typeface="Merriweather"/>
                <a:sym typeface="Merriweather"/>
              </a:defRPr>
            </a:lvl1pPr>
          </a:lstStyle>
          <a:p>
            <a:pPr/>
            <a:r>
              <a:t>Effects of Rate Cuts on Unemployment and Inflation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slide7.png" descr="slide7.png"/>
          <p:cNvPicPr>
            <a:picLocks noChangeAspect="1"/>
          </p:cNvPicPr>
          <p:nvPr/>
        </p:nvPicPr>
        <p:blipFill>
          <a:blip r:embed="rId2">
            <a:extLst/>
          </a:blip>
          <a:stretch>
            <a:fillRect/>
          </a:stretch>
        </p:blipFill>
        <p:spPr>
          <a:xfrm>
            <a:off x="1569175" y="1342345"/>
            <a:ext cx="9400541" cy="6714673"/>
          </a:xfrm>
          <a:prstGeom prst="rect">
            <a:avLst/>
          </a:prstGeom>
          <a:ln w="12700">
            <a:miter lim="400000"/>
          </a:ln>
        </p:spPr>
      </p:pic>
      <p:sp>
        <p:nvSpPr>
          <p:cNvPr id="152" name="Effects of Rate Hikes on Inflation and Unemployment"/>
          <p:cNvSpPr txBox="1"/>
          <p:nvPr/>
        </p:nvSpPr>
        <p:spPr>
          <a:xfrm>
            <a:off x="1189627" y="166248"/>
            <a:ext cx="7775934" cy="64921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800"/>
              </a:lnSpc>
              <a:defRPr b="1" sz="2400">
                <a:solidFill>
                  <a:srgbClr val="403C4E"/>
                </a:solidFill>
                <a:latin typeface="Merriweather"/>
                <a:ea typeface="Merriweather"/>
                <a:cs typeface="Merriweather"/>
                <a:sym typeface="Merriweather"/>
              </a:defRPr>
            </a:lvl1pPr>
          </a:lstStyle>
          <a:p>
            <a:pPr/>
            <a:r>
              <a:t>Effects of Rate Hikes on Inflation and Unemployment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pic3.png" descr="pic3.png"/>
          <p:cNvPicPr>
            <a:picLocks noChangeAspect="1"/>
          </p:cNvPicPr>
          <p:nvPr/>
        </p:nvPicPr>
        <p:blipFill>
          <a:blip r:embed="rId2">
            <a:extLst/>
          </a:blip>
          <a:stretch>
            <a:fillRect/>
          </a:stretch>
        </p:blipFill>
        <p:spPr>
          <a:xfrm>
            <a:off x="409034" y="397365"/>
            <a:ext cx="6243638" cy="7135586"/>
          </a:xfrm>
          <a:prstGeom prst="rect">
            <a:avLst/>
          </a:prstGeom>
          <a:ln w="12700">
            <a:miter lim="400000"/>
          </a:ln>
        </p:spPr>
      </p:pic>
      <p:sp>
        <p:nvSpPr>
          <p:cNvPr id="155" name="Conclusion"/>
          <p:cNvSpPr txBox="1"/>
          <p:nvPr/>
        </p:nvSpPr>
        <p:spPr>
          <a:xfrm>
            <a:off x="9519831" y="550136"/>
            <a:ext cx="174296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b="1" sz="2700">
                <a:latin typeface="Times Roman"/>
                <a:ea typeface="Times Roman"/>
                <a:cs typeface="Times Roman"/>
                <a:sym typeface="Times Roman"/>
              </a:defRPr>
            </a:lvl1pPr>
          </a:lstStyle>
          <a:p>
            <a:pPr/>
            <a:r>
              <a:t>Conclusion</a:t>
            </a:r>
          </a:p>
        </p:txBody>
      </p:sp>
      <p:sp>
        <p:nvSpPr>
          <p:cNvPr id="156" name="The Fed has successfully curbed inflation through rate…"/>
          <p:cNvSpPr txBox="1"/>
          <p:nvPr/>
        </p:nvSpPr>
        <p:spPr>
          <a:xfrm>
            <a:off x="6775743" y="2057252"/>
            <a:ext cx="7817382" cy="456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2700">
                <a:latin typeface="Times Roman"/>
                <a:ea typeface="Times Roman"/>
                <a:cs typeface="Times Roman"/>
                <a:sym typeface="Times Roman"/>
              </a:defRPr>
            </a:pPr>
            <a:r>
              <a:t>The Fed has successfully </a:t>
            </a:r>
            <a:r>
              <a:rPr b="1"/>
              <a:t>curbed inflation</a:t>
            </a:r>
            <a:r>
              <a:t> through rate </a:t>
            </a:r>
          </a:p>
          <a:p>
            <a:pPr defTabSz="457200">
              <a:defRPr sz="2700">
                <a:latin typeface="Times Roman"/>
                <a:ea typeface="Times Roman"/>
                <a:cs typeface="Times Roman"/>
                <a:sym typeface="Times Roman"/>
              </a:defRPr>
            </a:pPr>
            <a:r>
              <a:t> hikes but often at the expense of higher unemployment.</a:t>
            </a:r>
          </a:p>
          <a:p>
            <a:pPr defTabSz="457200">
              <a:defRPr sz="2700">
                <a:latin typeface="Times Roman"/>
                <a:ea typeface="Times Roman"/>
                <a:cs typeface="Times Roman"/>
                <a:sym typeface="Times Roman"/>
              </a:defRPr>
            </a:pPr>
          </a:p>
          <a:p>
            <a:pPr defTabSz="457200">
              <a:defRPr sz="2700">
                <a:latin typeface="Times Roman"/>
                <a:ea typeface="Times Roman"/>
                <a:cs typeface="Times Roman"/>
                <a:sym typeface="Times Roman"/>
              </a:defRPr>
            </a:pPr>
            <a:r>
              <a:t>Rate cuts have generally helped </a:t>
            </a:r>
            <a:r>
              <a:rPr b="1"/>
              <a:t>boost employment</a:t>
            </a:r>
            <a:r>
              <a:t>, </a:t>
            </a:r>
          </a:p>
          <a:p>
            <a:pPr defTabSz="457200">
              <a:defRPr sz="2700">
                <a:latin typeface="Times Roman"/>
                <a:ea typeface="Times Roman"/>
                <a:cs typeface="Times Roman"/>
                <a:sym typeface="Times Roman"/>
              </a:defRPr>
            </a:pPr>
            <a:r>
              <a:t> though sometimes at the cost of rising inflation.</a:t>
            </a:r>
          </a:p>
          <a:p>
            <a:pPr defTabSz="457200">
              <a:defRPr sz="2700">
                <a:latin typeface="Times Roman"/>
                <a:ea typeface="Times Roman"/>
                <a:cs typeface="Times Roman"/>
                <a:sym typeface="Times Roman"/>
              </a:defRPr>
            </a:pPr>
          </a:p>
          <a:p>
            <a:pPr defTabSz="457200">
              <a:defRPr sz="2700">
                <a:latin typeface="Times Roman"/>
                <a:ea typeface="Times Roman"/>
                <a:cs typeface="Times Roman"/>
                <a:sym typeface="Times Roman"/>
              </a:defRPr>
            </a:pPr>
            <a:r>
              <a:t>The Fed’s challenge lies in balancing these competing</a:t>
            </a:r>
          </a:p>
          <a:p>
            <a:pPr defTabSz="457200">
              <a:defRPr sz="2700">
                <a:latin typeface="Times Roman"/>
                <a:ea typeface="Times Roman"/>
                <a:cs typeface="Times Roman"/>
                <a:sym typeface="Times Roman"/>
              </a:defRPr>
            </a:pPr>
            <a:r>
              <a:t>  objectives, and while it has made notable strides, </a:t>
            </a:r>
          </a:p>
          <a:p>
            <a:pPr defTabSz="457200">
              <a:defRPr sz="2700">
                <a:latin typeface="Times Roman"/>
                <a:ea typeface="Times Roman"/>
                <a:cs typeface="Times Roman"/>
                <a:sym typeface="Times Roman"/>
              </a:defRPr>
            </a:pPr>
            <a:r>
              <a:t>its ability to simultaneously manage both has been met </a:t>
            </a:r>
          </a:p>
          <a:p>
            <a:pPr defTabSz="457200">
              <a:defRPr sz="2700">
                <a:latin typeface="Times Roman"/>
                <a:ea typeface="Times Roman"/>
                <a:cs typeface="Times Roman"/>
                <a:sym typeface="Times Roman"/>
              </a:defRPr>
            </a:pPr>
            <a:r>
              <a:t>with mixed results.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