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19" y="110489"/>
            <a:ext cx="13167362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19" y="1920239"/>
            <a:ext cx="13167362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hyperlink" Target="https://rpubs.com/Algabri/1230891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082" y="2136338"/>
            <a:ext cx="4918116" cy="3956923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Text 0"/>
          <p:cNvSpPr txBox="1"/>
          <p:nvPr/>
        </p:nvSpPr>
        <p:spPr>
          <a:xfrm>
            <a:off x="6281856" y="1112043"/>
            <a:ext cx="7553088" cy="3894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700"/>
              </a:lnSpc>
              <a:defRPr sz="6100">
                <a:solidFill>
                  <a:srgbClr val="1B1B27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Gun Laws and Firearm Mortality: A State-by-State Analysis</a:t>
            </a:r>
          </a:p>
        </p:txBody>
      </p:sp>
      <p:sp>
        <p:nvSpPr>
          <p:cNvPr id="95" name="Text 1"/>
          <p:cNvSpPr txBox="1"/>
          <p:nvPr/>
        </p:nvSpPr>
        <p:spPr>
          <a:xfrm>
            <a:off x="6281856" y="5373409"/>
            <a:ext cx="7553088" cy="104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This study investigates the relationship between gun law strictness and firearm-related deaths across US states. We aim to answer a critical question: Do stricter gun laws result in fewer firearm deaths?</a:t>
            </a:r>
          </a:p>
        </p:txBody>
      </p:sp>
      <p:sp>
        <p:nvSpPr>
          <p:cNvPr id="96" name="Shape 2"/>
          <p:cNvSpPr/>
          <p:nvPr/>
        </p:nvSpPr>
        <p:spPr>
          <a:xfrm>
            <a:off x="6281856" y="6736912"/>
            <a:ext cx="363618" cy="363618"/>
          </a:xfrm>
          <a:prstGeom prst="roundRect">
            <a:avLst>
              <a:gd name="adj" fmla="val 50000"/>
            </a:avLst>
          </a:prstGeom>
          <a:ln w="762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97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9476" y="6744533"/>
            <a:ext cx="348378" cy="348378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ext 3"/>
          <p:cNvSpPr txBox="1"/>
          <p:nvPr/>
        </p:nvSpPr>
        <p:spPr>
          <a:xfrm>
            <a:off x="6759058" y="6719888"/>
            <a:ext cx="2507247" cy="37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b="1" sz="2200">
                <a:solidFill>
                  <a:srgbClr val="404155"/>
                </a:solidFill>
                <a:latin typeface="Nobile Bold"/>
                <a:ea typeface="Nobile Bold"/>
                <a:cs typeface="Nobile Bold"/>
                <a:sym typeface="Nobile Bold"/>
              </a:defRPr>
            </a:lvl1pPr>
          </a:lstStyle>
          <a:p>
            <a:pPr/>
            <a:r>
              <a:t>by Waheeb Algabri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0"/>
          <p:cNvSpPr txBox="1"/>
          <p:nvPr/>
        </p:nvSpPr>
        <p:spPr>
          <a:xfrm>
            <a:off x="864036" y="2203013"/>
            <a:ext cx="3706020" cy="74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000"/>
              </a:lnSpc>
              <a:defRPr sz="4800">
                <a:solidFill>
                  <a:srgbClr val="1B1B27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Data Sources</a:t>
            </a:r>
          </a:p>
        </p:txBody>
      </p:sp>
      <p:sp>
        <p:nvSpPr>
          <p:cNvPr id="101" name="Text 1"/>
          <p:cNvSpPr txBox="1"/>
          <p:nvPr/>
        </p:nvSpPr>
        <p:spPr>
          <a:xfrm>
            <a:off x="864036" y="3591638"/>
            <a:ext cx="3027364" cy="37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1B1B27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Firearm Mortality Data</a:t>
            </a:r>
          </a:p>
        </p:txBody>
      </p:sp>
      <p:sp>
        <p:nvSpPr>
          <p:cNvPr id="102" name="Text 2"/>
          <p:cNvSpPr txBox="1"/>
          <p:nvPr/>
        </p:nvSpPr>
        <p:spPr>
          <a:xfrm>
            <a:off x="864036" y="4224218"/>
            <a:ext cx="6150056" cy="1157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Sourced from the National Center for Health Statistics (NCHS) API. It covers age-adjusted firearm-related injury data for US states from 2022 to 2024.</a:t>
            </a:r>
          </a:p>
        </p:txBody>
      </p:sp>
      <p:sp>
        <p:nvSpPr>
          <p:cNvPr id="103" name="Text 3"/>
          <p:cNvSpPr txBox="1"/>
          <p:nvPr/>
        </p:nvSpPr>
        <p:spPr>
          <a:xfrm>
            <a:off x="7623929" y="3591638"/>
            <a:ext cx="2588023" cy="37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1B1B27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Gun Law Rankings</a:t>
            </a:r>
          </a:p>
        </p:txBody>
      </p:sp>
      <p:sp>
        <p:nvSpPr>
          <p:cNvPr id="104" name="Text 4"/>
          <p:cNvSpPr txBox="1"/>
          <p:nvPr/>
        </p:nvSpPr>
        <p:spPr>
          <a:xfrm>
            <a:off x="7623929" y="4224218"/>
            <a:ext cx="6150055" cy="1157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Obtained from Gifford's Law Center Gun Law Scorecard. The rankings use a 5-point Likert scale based on law strictness.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915" y="1646515"/>
            <a:ext cx="4936569" cy="4936569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 0"/>
          <p:cNvSpPr txBox="1"/>
          <p:nvPr/>
        </p:nvSpPr>
        <p:spPr>
          <a:xfrm>
            <a:off x="6256377" y="781168"/>
            <a:ext cx="3139710" cy="674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1B1B27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09" name="Shape 1"/>
          <p:cNvSpPr/>
          <p:nvPr/>
        </p:nvSpPr>
        <p:spPr>
          <a:xfrm>
            <a:off x="6571059" y="1798439"/>
            <a:ext cx="30481" cy="5649874"/>
          </a:xfrm>
          <a:prstGeom prst="roundRect">
            <a:avLst>
              <a:gd name="adj" fmla="val 50000"/>
            </a:avLst>
          </a:prstGeom>
          <a:solidFill>
            <a:srgbClr val="B8C3D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Shape 2"/>
          <p:cNvSpPr/>
          <p:nvPr/>
        </p:nvSpPr>
        <p:spPr>
          <a:xfrm>
            <a:off x="6803290" y="2278022"/>
            <a:ext cx="769978" cy="30481"/>
          </a:xfrm>
          <a:prstGeom prst="roundRect">
            <a:avLst>
              <a:gd name="adj" fmla="val 50000"/>
            </a:avLst>
          </a:prstGeom>
          <a:solidFill>
            <a:srgbClr val="B8C3D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Shape 3"/>
          <p:cNvSpPr/>
          <p:nvPr/>
        </p:nvSpPr>
        <p:spPr>
          <a:xfrm>
            <a:off x="6338827" y="2045851"/>
            <a:ext cx="494944" cy="494944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Text 4"/>
          <p:cNvSpPr txBox="1"/>
          <p:nvPr/>
        </p:nvSpPr>
        <p:spPr>
          <a:xfrm>
            <a:off x="6491600" y="2128241"/>
            <a:ext cx="189280" cy="32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500"/>
              </a:lnSpc>
              <a:defRPr sz="25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3" name="Text 5"/>
          <p:cNvSpPr txBox="1"/>
          <p:nvPr/>
        </p:nvSpPr>
        <p:spPr>
          <a:xfrm>
            <a:off x="7796211" y="2018347"/>
            <a:ext cx="1846134" cy="33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Data Wrangling</a:t>
            </a:r>
          </a:p>
        </p:txBody>
      </p:sp>
      <p:sp>
        <p:nvSpPr>
          <p:cNvPr id="114" name="Text 6"/>
          <p:cNvSpPr txBox="1"/>
          <p:nvPr/>
        </p:nvSpPr>
        <p:spPr>
          <a:xfrm>
            <a:off x="7796211" y="2494002"/>
            <a:ext cx="6064211" cy="666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Extracted firearm death rates per state by quarter. Mapped gun law grades to a Likert scale for consistency.</a:t>
            </a:r>
          </a:p>
        </p:txBody>
      </p:sp>
      <p:sp>
        <p:nvSpPr>
          <p:cNvPr id="115" name="Shape 7"/>
          <p:cNvSpPr/>
          <p:nvPr/>
        </p:nvSpPr>
        <p:spPr>
          <a:xfrm>
            <a:off x="6803290" y="4117299"/>
            <a:ext cx="769978" cy="30481"/>
          </a:xfrm>
          <a:prstGeom prst="roundRect">
            <a:avLst>
              <a:gd name="adj" fmla="val 50000"/>
            </a:avLst>
          </a:prstGeom>
          <a:solidFill>
            <a:srgbClr val="B8C3D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Shape 8"/>
          <p:cNvSpPr/>
          <p:nvPr/>
        </p:nvSpPr>
        <p:spPr>
          <a:xfrm>
            <a:off x="6338827" y="3885127"/>
            <a:ext cx="494944" cy="494944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Text 9"/>
          <p:cNvSpPr txBox="1"/>
          <p:nvPr/>
        </p:nvSpPr>
        <p:spPr>
          <a:xfrm>
            <a:off x="6491599" y="3967519"/>
            <a:ext cx="189280" cy="32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500"/>
              </a:lnSpc>
              <a:defRPr sz="25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8" name="Text 10"/>
          <p:cNvSpPr txBox="1"/>
          <p:nvPr/>
        </p:nvSpPr>
        <p:spPr>
          <a:xfrm>
            <a:off x="7796211" y="3857625"/>
            <a:ext cx="1613683" cy="33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Data Merging</a:t>
            </a:r>
          </a:p>
        </p:txBody>
      </p:sp>
      <p:sp>
        <p:nvSpPr>
          <p:cNvPr id="119" name="Text 11"/>
          <p:cNvSpPr txBox="1"/>
          <p:nvPr/>
        </p:nvSpPr>
        <p:spPr>
          <a:xfrm>
            <a:off x="7796211" y="4333280"/>
            <a:ext cx="6064211" cy="666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Combined firearm mortality data with gun law data for comprehensive analysis.</a:t>
            </a:r>
          </a:p>
        </p:txBody>
      </p:sp>
      <p:sp>
        <p:nvSpPr>
          <p:cNvPr id="120" name="Shape 12"/>
          <p:cNvSpPr/>
          <p:nvPr/>
        </p:nvSpPr>
        <p:spPr>
          <a:xfrm>
            <a:off x="6803290" y="5956577"/>
            <a:ext cx="769978" cy="30481"/>
          </a:xfrm>
          <a:prstGeom prst="roundRect">
            <a:avLst>
              <a:gd name="adj" fmla="val 50000"/>
            </a:avLst>
          </a:prstGeom>
          <a:solidFill>
            <a:srgbClr val="B8C3D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Shape 13"/>
          <p:cNvSpPr/>
          <p:nvPr/>
        </p:nvSpPr>
        <p:spPr>
          <a:xfrm>
            <a:off x="6338827" y="5724406"/>
            <a:ext cx="494944" cy="494944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Text 14"/>
          <p:cNvSpPr txBox="1"/>
          <p:nvPr/>
        </p:nvSpPr>
        <p:spPr>
          <a:xfrm>
            <a:off x="6491660" y="5806797"/>
            <a:ext cx="189279" cy="327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500"/>
              </a:lnSpc>
              <a:defRPr sz="25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3" name="Text 15"/>
          <p:cNvSpPr txBox="1"/>
          <p:nvPr/>
        </p:nvSpPr>
        <p:spPr>
          <a:xfrm>
            <a:off x="7796211" y="5696903"/>
            <a:ext cx="1697808" cy="33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Analysis Tools</a:t>
            </a:r>
          </a:p>
        </p:txBody>
      </p:sp>
      <p:sp>
        <p:nvSpPr>
          <p:cNvPr id="124" name="Text 16"/>
          <p:cNvSpPr txBox="1"/>
          <p:nvPr/>
        </p:nvSpPr>
        <p:spPr>
          <a:xfrm>
            <a:off x="7796211" y="6172556"/>
            <a:ext cx="6064211" cy="1009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Utilized Python libraries: Pandas, Seaborn, Matplotlib, and Folium. Conducted correlation analysis using Pearson correlation coefficient.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988" y="1490900"/>
            <a:ext cx="4904304" cy="5247682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 0"/>
          <p:cNvSpPr txBox="1"/>
          <p:nvPr/>
        </p:nvSpPr>
        <p:spPr>
          <a:xfrm>
            <a:off x="6301382" y="644723"/>
            <a:ext cx="7514036" cy="143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700"/>
              </a:lnSpc>
              <a:defRPr sz="4500">
                <a:solidFill>
                  <a:srgbClr val="1B1B27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Gun Law Strictness Grading System</a:t>
            </a:r>
          </a:p>
        </p:txBody>
      </p:sp>
      <p:sp>
        <p:nvSpPr>
          <p:cNvPr id="129" name="Shape 1"/>
          <p:cNvSpPr/>
          <p:nvPr/>
        </p:nvSpPr>
        <p:spPr>
          <a:xfrm>
            <a:off x="6301382" y="2449353"/>
            <a:ext cx="7514036" cy="5135524"/>
          </a:xfrm>
          <a:prstGeom prst="roundRect">
            <a:avLst>
              <a:gd name="adj" fmla="val 1905"/>
            </a:avLst>
          </a:prstGeom>
          <a:ln w="7620">
            <a:solidFill>
              <a:srgbClr val="000000">
                <a:alpha val="8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Shape 2"/>
          <p:cNvSpPr/>
          <p:nvPr/>
        </p:nvSpPr>
        <p:spPr>
          <a:xfrm>
            <a:off x="6309002" y="2456974"/>
            <a:ext cx="7497962" cy="667108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Text 3"/>
          <p:cNvSpPr txBox="1"/>
          <p:nvPr/>
        </p:nvSpPr>
        <p:spPr>
          <a:xfrm>
            <a:off x="6542723" y="2604254"/>
            <a:ext cx="648048" cy="34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Grade</a:t>
            </a:r>
          </a:p>
        </p:txBody>
      </p:sp>
      <p:sp>
        <p:nvSpPr>
          <p:cNvPr id="132" name="Text 4"/>
          <p:cNvSpPr txBox="1"/>
          <p:nvPr/>
        </p:nvSpPr>
        <p:spPr>
          <a:xfrm>
            <a:off x="9045534" y="2604254"/>
            <a:ext cx="1207047" cy="34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Likert Scale</a:t>
            </a:r>
          </a:p>
        </p:txBody>
      </p:sp>
      <p:sp>
        <p:nvSpPr>
          <p:cNvPr id="133" name="Text 5"/>
          <p:cNvSpPr txBox="1"/>
          <p:nvPr/>
        </p:nvSpPr>
        <p:spPr>
          <a:xfrm>
            <a:off x="11544537" y="2604254"/>
            <a:ext cx="1156148" cy="34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Description</a:t>
            </a:r>
          </a:p>
        </p:txBody>
      </p:sp>
      <p:sp>
        <p:nvSpPr>
          <p:cNvPr id="134" name="Shape 6"/>
          <p:cNvSpPr/>
          <p:nvPr/>
        </p:nvSpPr>
        <p:spPr>
          <a:xfrm>
            <a:off x="6309002" y="3124081"/>
            <a:ext cx="7497962" cy="667108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Text 7"/>
          <p:cNvSpPr txBox="1"/>
          <p:nvPr/>
        </p:nvSpPr>
        <p:spPr>
          <a:xfrm>
            <a:off x="6542723" y="3271361"/>
            <a:ext cx="457287" cy="34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A/A-</a:t>
            </a:r>
          </a:p>
        </p:txBody>
      </p:sp>
      <p:sp>
        <p:nvSpPr>
          <p:cNvPr id="136" name="Text 8"/>
          <p:cNvSpPr txBox="1"/>
          <p:nvPr/>
        </p:nvSpPr>
        <p:spPr>
          <a:xfrm>
            <a:off x="9045534" y="3271361"/>
            <a:ext cx="139838" cy="34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7" name="Text 9"/>
          <p:cNvSpPr txBox="1"/>
          <p:nvPr/>
        </p:nvSpPr>
        <p:spPr>
          <a:xfrm>
            <a:off x="11544537" y="3271361"/>
            <a:ext cx="1359187" cy="34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Strictest laws</a:t>
            </a:r>
          </a:p>
        </p:txBody>
      </p:sp>
      <p:sp>
        <p:nvSpPr>
          <p:cNvPr id="138" name="Shape 10"/>
          <p:cNvSpPr/>
          <p:nvPr/>
        </p:nvSpPr>
        <p:spPr>
          <a:xfrm>
            <a:off x="6309002" y="3791187"/>
            <a:ext cx="7497962" cy="1039655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Text 11"/>
          <p:cNvSpPr txBox="1"/>
          <p:nvPr/>
        </p:nvSpPr>
        <p:spPr>
          <a:xfrm>
            <a:off x="6542723" y="3938468"/>
            <a:ext cx="514661" cy="34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B/B+</a:t>
            </a:r>
          </a:p>
        </p:txBody>
      </p:sp>
      <p:sp>
        <p:nvSpPr>
          <p:cNvPr id="140" name="Text 12"/>
          <p:cNvSpPr txBox="1"/>
          <p:nvPr/>
        </p:nvSpPr>
        <p:spPr>
          <a:xfrm>
            <a:off x="9045534" y="3938468"/>
            <a:ext cx="139838" cy="34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1" name="Text 13"/>
          <p:cNvSpPr txBox="1"/>
          <p:nvPr/>
        </p:nvSpPr>
        <p:spPr>
          <a:xfrm>
            <a:off x="11544537" y="3938468"/>
            <a:ext cx="2029660" cy="715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Stricter than average</a:t>
            </a:r>
          </a:p>
        </p:txBody>
      </p:sp>
      <p:sp>
        <p:nvSpPr>
          <p:cNvPr id="142" name="Shape 14"/>
          <p:cNvSpPr/>
          <p:nvPr/>
        </p:nvSpPr>
        <p:spPr>
          <a:xfrm>
            <a:off x="6309002" y="4830841"/>
            <a:ext cx="7497962" cy="1039655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Text 15"/>
          <p:cNvSpPr txBox="1"/>
          <p:nvPr/>
        </p:nvSpPr>
        <p:spPr>
          <a:xfrm>
            <a:off x="6542723" y="4978122"/>
            <a:ext cx="539887" cy="34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C/C+</a:t>
            </a:r>
          </a:p>
        </p:txBody>
      </p:sp>
      <p:sp>
        <p:nvSpPr>
          <p:cNvPr id="144" name="Text 16"/>
          <p:cNvSpPr txBox="1"/>
          <p:nvPr/>
        </p:nvSpPr>
        <p:spPr>
          <a:xfrm>
            <a:off x="9045534" y="4978122"/>
            <a:ext cx="139838" cy="34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5" name="Text 17"/>
          <p:cNvSpPr txBox="1"/>
          <p:nvPr/>
        </p:nvSpPr>
        <p:spPr>
          <a:xfrm>
            <a:off x="11544537" y="4978122"/>
            <a:ext cx="2029660" cy="34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Average strictness</a:t>
            </a:r>
          </a:p>
        </p:txBody>
      </p:sp>
      <p:sp>
        <p:nvSpPr>
          <p:cNvPr id="146" name="Shape 18"/>
          <p:cNvSpPr/>
          <p:nvPr/>
        </p:nvSpPr>
        <p:spPr>
          <a:xfrm>
            <a:off x="6309002" y="5870495"/>
            <a:ext cx="7497962" cy="1039655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Text 19"/>
          <p:cNvSpPr txBox="1"/>
          <p:nvPr/>
        </p:nvSpPr>
        <p:spPr>
          <a:xfrm>
            <a:off x="6542723" y="6017776"/>
            <a:ext cx="539887" cy="34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D/D+</a:t>
            </a:r>
          </a:p>
        </p:txBody>
      </p:sp>
      <p:sp>
        <p:nvSpPr>
          <p:cNvPr id="148" name="Text 20"/>
          <p:cNvSpPr txBox="1"/>
          <p:nvPr/>
        </p:nvSpPr>
        <p:spPr>
          <a:xfrm>
            <a:off x="9045534" y="6017776"/>
            <a:ext cx="139838" cy="34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9" name="Text 21"/>
          <p:cNvSpPr txBox="1"/>
          <p:nvPr/>
        </p:nvSpPr>
        <p:spPr>
          <a:xfrm>
            <a:off x="11544537" y="6017776"/>
            <a:ext cx="2029660" cy="715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Less strict than average</a:t>
            </a:r>
          </a:p>
        </p:txBody>
      </p:sp>
      <p:sp>
        <p:nvSpPr>
          <p:cNvPr id="150" name="Shape 22"/>
          <p:cNvSpPr/>
          <p:nvPr/>
        </p:nvSpPr>
        <p:spPr>
          <a:xfrm>
            <a:off x="6309002" y="6910148"/>
            <a:ext cx="7497962" cy="667108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Text 23"/>
          <p:cNvSpPr txBox="1"/>
          <p:nvPr/>
        </p:nvSpPr>
        <p:spPr>
          <a:xfrm>
            <a:off x="6542723" y="7057429"/>
            <a:ext cx="152339" cy="34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52" name="Text 24"/>
          <p:cNvSpPr txBox="1"/>
          <p:nvPr/>
        </p:nvSpPr>
        <p:spPr>
          <a:xfrm>
            <a:off x="9045534" y="7057429"/>
            <a:ext cx="139838" cy="34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3" name="Text 25"/>
          <p:cNvSpPr txBox="1"/>
          <p:nvPr/>
        </p:nvSpPr>
        <p:spPr>
          <a:xfrm>
            <a:off x="11544537" y="7057429"/>
            <a:ext cx="1384636" cy="34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Most lax laws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7617" y="-447288"/>
            <a:ext cx="6082783" cy="9124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Unknown-8.png" descr="Unknown-8.png"/>
          <p:cNvPicPr>
            <a:picLocks noChangeAspect="1"/>
          </p:cNvPicPr>
          <p:nvPr/>
        </p:nvPicPr>
        <p:blipFill>
          <a:blip r:embed="rId3">
            <a:extLst/>
          </a:blip>
          <a:srcRect l="0" t="3182" r="0" b="3182"/>
          <a:stretch>
            <a:fillRect/>
          </a:stretch>
        </p:blipFill>
        <p:spPr>
          <a:xfrm>
            <a:off x="8657490" y="2317207"/>
            <a:ext cx="6019192" cy="491692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ext 0"/>
          <p:cNvSpPr txBox="1"/>
          <p:nvPr/>
        </p:nvSpPr>
        <p:spPr>
          <a:xfrm>
            <a:off x="829508" y="653295"/>
            <a:ext cx="7484982" cy="7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800"/>
              </a:lnSpc>
              <a:defRPr sz="4600">
                <a:solidFill>
                  <a:srgbClr val="1B1B27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Firearm Mortality by State</a:t>
            </a:r>
          </a:p>
        </p:txBody>
      </p:sp>
      <p:sp>
        <p:nvSpPr>
          <p:cNvPr id="158" name="Shape 1"/>
          <p:cNvSpPr/>
          <p:nvPr/>
        </p:nvSpPr>
        <p:spPr>
          <a:xfrm>
            <a:off x="829507" y="2756654"/>
            <a:ext cx="533163" cy="533163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Text 2"/>
          <p:cNvSpPr txBox="1"/>
          <p:nvPr/>
        </p:nvSpPr>
        <p:spPr>
          <a:xfrm>
            <a:off x="994386" y="2845474"/>
            <a:ext cx="203406" cy="35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700"/>
              </a:lnSpc>
              <a:defRPr sz="27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" name="Text 3"/>
          <p:cNvSpPr txBox="1"/>
          <p:nvPr/>
        </p:nvSpPr>
        <p:spPr>
          <a:xfrm>
            <a:off x="1599604" y="2756654"/>
            <a:ext cx="1847312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sz="23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Highest Rates</a:t>
            </a:r>
          </a:p>
        </p:txBody>
      </p:sp>
      <p:sp>
        <p:nvSpPr>
          <p:cNvPr id="161" name="Text 4"/>
          <p:cNvSpPr txBox="1"/>
          <p:nvPr/>
        </p:nvSpPr>
        <p:spPr>
          <a:xfrm>
            <a:off x="1599604" y="3269098"/>
            <a:ext cx="6714889" cy="715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District of Columbia, Mississippi, and Louisiana top the list for firearm death rates per 100,000 population.</a:t>
            </a:r>
          </a:p>
        </p:txBody>
      </p:sp>
      <p:sp>
        <p:nvSpPr>
          <p:cNvPr id="162" name="Shape 5"/>
          <p:cNvSpPr/>
          <p:nvPr/>
        </p:nvSpPr>
        <p:spPr>
          <a:xfrm>
            <a:off x="829507" y="4531042"/>
            <a:ext cx="533163" cy="533163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Text 6"/>
          <p:cNvSpPr txBox="1"/>
          <p:nvPr/>
        </p:nvSpPr>
        <p:spPr>
          <a:xfrm>
            <a:off x="994327" y="4619862"/>
            <a:ext cx="203406" cy="35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700"/>
              </a:lnSpc>
              <a:defRPr sz="27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4" name="Text 7"/>
          <p:cNvSpPr txBox="1"/>
          <p:nvPr/>
        </p:nvSpPr>
        <p:spPr>
          <a:xfrm>
            <a:off x="1599604" y="4531042"/>
            <a:ext cx="1782417" cy="361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sz="23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Lowest Rates</a:t>
            </a:r>
          </a:p>
        </p:txBody>
      </p:sp>
      <p:sp>
        <p:nvSpPr>
          <p:cNvPr id="165" name="Text 8"/>
          <p:cNvSpPr txBox="1"/>
          <p:nvPr/>
        </p:nvSpPr>
        <p:spPr>
          <a:xfrm>
            <a:off x="1599604" y="5043487"/>
            <a:ext cx="6714889" cy="715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New Jersey and Massachusetts demonstrate significantly lower firearm-related death rates.</a:t>
            </a:r>
          </a:p>
        </p:txBody>
      </p:sp>
      <p:sp>
        <p:nvSpPr>
          <p:cNvPr id="166" name="Shape 9"/>
          <p:cNvSpPr/>
          <p:nvPr/>
        </p:nvSpPr>
        <p:spPr>
          <a:xfrm>
            <a:off x="829507" y="6305431"/>
            <a:ext cx="533163" cy="533162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Text 10"/>
          <p:cNvSpPr txBox="1"/>
          <p:nvPr/>
        </p:nvSpPr>
        <p:spPr>
          <a:xfrm>
            <a:off x="994326" y="6394251"/>
            <a:ext cx="203406" cy="35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700"/>
              </a:lnSpc>
              <a:defRPr sz="27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8" name="Text 11"/>
          <p:cNvSpPr txBox="1"/>
          <p:nvPr/>
        </p:nvSpPr>
        <p:spPr>
          <a:xfrm>
            <a:off x="1599604" y="6305431"/>
            <a:ext cx="2172074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sz="23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Key Observation</a:t>
            </a:r>
          </a:p>
        </p:txBody>
      </p:sp>
      <p:sp>
        <p:nvSpPr>
          <p:cNvPr id="169" name="Text 12"/>
          <p:cNvSpPr txBox="1"/>
          <p:nvPr/>
        </p:nvSpPr>
        <p:spPr>
          <a:xfrm>
            <a:off x="1599604" y="6817876"/>
            <a:ext cx="6714889" cy="715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A clear disparity exists across states, potentially linked to differences in gun law stringency.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595" y="-71241"/>
            <a:ext cx="5581388" cy="837208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ext 0"/>
          <p:cNvSpPr txBox="1"/>
          <p:nvPr/>
        </p:nvSpPr>
        <p:spPr>
          <a:xfrm>
            <a:off x="6307097" y="645557"/>
            <a:ext cx="5175797" cy="71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700"/>
              </a:lnSpc>
              <a:defRPr sz="4600">
                <a:solidFill>
                  <a:srgbClr val="1B1B27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Correlation Analysis</a:t>
            </a:r>
          </a:p>
        </p:txBody>
      </p:sp>
      <p:pic>
        <p:nvPicPr>
          <p:cNvPr id="173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7097" y="1730096"/>
            <a:ext cx="1172530" cy="210169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ext 1"/>
          <p:cNvSpPr txBox="1"/>
          <p:nvPr/>
        </p:nvSpPr>
        <p:spPr>
          <a:xfrm>
            <a:off x="7831335" y="1964531"/>
            <a:ext cx="2345651" cy="351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3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Data Visualization</a:t>
            </a:r>
          </a:p>
        </p:txBody>
      </p:sp>
      <p:sp>
        <p:nvSpPr>
          <p:cNvPr id="175" name="Text 2"/>
          <p:cNvSpPr txBox="1"/>
          <p:nvPr/>
        </p:nvSpPr>
        <p:spPr>
          <a:xfrm>
            <a:off x="7831335" y="2471498"/>
            <a:ext cx="5978368" cy="715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Scatterplot with regression line shows relationship between gun law strictness and firearm mortality rates.</a:t>
            </a:r>
          </a:p>
        </p:txBody>
      </p:sp>
      <p:pic>
        <p:nvPicPr>
          <p:cNvPr id="176" name="Image 3" descr="Imag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07097" y="3831787"/>
            <a:ext cx="1172530" cy="1876069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 3"/>
          <p:cNvSpPr txBox="1"/>
          <p:nvPr/>
        </p:nvSpPr>
        <p:spPr>
          <a:xfrm>
            <a:off x="7831335" y="4066221"/>
            <a:ext cx="2897474" cy="351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3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Correlation Coefficient</a:t>
            </a:r>
          </a:p>
        </p:txBody>
      </p:sp>
      <p:sp>
        <p:nvSpPr>
          <p:cNvPr id="178" name="Text 4"/>
          <p:cNvSpPr txBox="1"/>
          <p:nvPr/>
        </p:nvSpPr>
        <p:spPr>
          <a:xfrm>
            <a:off x="7831335" y="4573191"/>
            <a:ext cx="5978368" cy="715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Pearson correlation coefficient of -0.67 indicates a strong negative correlation.</a:t>
            </a:r>
          </a:p>
        </p:txBody>
      </p:sp>
      <p:pic>
        <p:nvPicPr>
          <p:cNvPr id="179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07097" y="5707855"/>
            <a:ext cx="1172530" cy="187606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ext 5"/>
          <p:cNvSpPr txBox="1"/>
          <p:nvPr/>
        </p:nvSpPr>
        <p:spPr>
          <a:xfrm>
            <a:off x="7831335" y="5942290"/>
            <a:ext cx="1733924" cy="351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3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Interpretation</a:t>
            </a:r>
          </a:p>
        </p:txBody>
      </p:sp>
      <p:sp>
        <p:nvSpPr>
          <p:cNvPr id="181" name="Text 6"/>
          <p:cNvSpPr txBox="1"/>
          <p:nvPr/>
        </p:nvSpPr>
        <p:spPr>
          <a:xfrm>
            <a:off x="7831335" y="6449257"/>
            <a:ext cx="5978368" cy="715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States with stricter gun laws tend to have significantly lower firearm mortality rates.</a:t>
            </a:r>
          </a:p>
        </p:txBody>
      </p:sp>
      <p:grpSp>
        <p:nvGrpSpPr>
          <p:cNvPr id="184" name="Image Gallery"/>
          <p:cNvGrpSpPr/>
          <p:nvPr/>
        </p:nvGrpSpPr>
        <p:grpSpPr>
          <a:xfrm>
            <a:off x="-171591" y="1397860"/>
            <a:ext cx="6350001" cy="4584701"/>
            <a:chOff x="0" y="0"/>
            <a:chExt cx="6350000" cy="4584700"/>
          </a:xfrm>
        </p:grpSpPr>
        <p:pic>
          <p:nvPicPr>
            <p:cNvPr id="182" name="Unknown-8.png" descr="Unknown-8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189" r="0" b="189"/>
            <a:stretch>
              <a:fillRect/>
            </a:stretch>
          </p:blipFill>
          <p:spPr>
            <a:xfrm>
              <a:off x="0" y="0"/>
              <a:ext cx="6350000" cy="41144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Caption"/>
            <p:cNvSpPr/>
            <p:nvPr/>
          </p:nvSpPr>
          <p:spPr>
            <a:xfrm>
              <a:off x="0" y="4190652"/>
              <a:ext cx="6350000" cy="394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shot 2024-10-12 at 4.45.24 AM.png" descr="Screenshot 2024-10-12 at 4.45.2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5917" y="2706625"/>
            <a:ext cx="5379046" cy="245983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 0"/>
          <p:cNvSpPr txBox="1"/>
          <p:nvPr/>
        </p:nvSpPr>
        <p:spPr>
          <a:xfrm>
            <a:off x="767238" y="602813"/>
            <a:ext cx="7609525" cy="1337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300"/>
              </a:lnSpc>
              <a:defRPr sz="4300">
                <a:solidFill>
                  <a:srgbClr val="1B1B27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Interactive Map: Gun Law Strictness</a:t>
            </a:r>
          </a:p>
        </p:txBody>
      </p:sp>
      <p:sp>
        <p:nvSpPr>
          <p:cNvPr id="189" name="Shape 1"/>
          <p:cNvSpPr/>
          <p:nvPr/>
        </p:nvSpPr>
        <p:spPr>
          <a:xfrm>
            <a:off x="767239" y="2301596"/>
            <a:ext cx="7609524" cy="1628895"/>
          </a:xfrm>
          <a:prstGeom prst="roundRect">
            <a:avLst>
              <a:gd name="adj" fmla="val 5653"/>
            </a:avLst>
          </a:prstGeom>
          <a:solidFill>
            <a:srgbClr val="D2DDF9"/>
          </a:solidFill>
          <a:ln w="7620">
            <a:solidFill>
              <a:srgbClr val="B8C3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Text 2"/>
          <p:cNvSpPr txBox="1"/>
          <p:nvPr/>
        </p:nvSpPr>
        <p:spPr>
          <a:xfrm>
            <a:off x="994052" y="2528410"/>
            <a:ext cx="1910334" cy="325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Choropleth Map</a:t>
            </a:r>
          </a:p>
        </p:txBody>
      </p:sp>
      <p:sp>
        <p:nvSpPr>
          <p:cNvPr id="191" name="Text 3"/>
          <p:cNvSpPr txBox="1"/>
          <p:nvPr/>
        </p:nvSpPr>
        <p:spPr>
          <a:xfrm>
            <a:off x="994052" y="3002398"/>
            <a:ext cx="7155896" cy="666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Displays US states colored based on gun law strictness, from strictest (dark) to laxest (light).</a:t>
            </a:r>
          </a:p>
        </p:txBody>
      </p:sp>
      <p:sp>
        <p:nvSpPr>
          <p:cNvPr id="192" name="Shape 4"/>
          <p:cNvSpPr/>
          <p:nvPr/>
        </p:nvSpPr>
        <p:spPr>
          <a:xfrm>
            <a:off x="767239" y="4149685"/>
            <a:ext cx="7609524" cy="1628895"/>
          </a:xfrm>
          <a:prstGeom prst="roundRect">
            <a:avLst>
              <a:gd name="adj" fmla="val 5653"/>
            </a:avLst>
          </a:prstGeom>
          <a:solidFill>
            <a:srgbClr val="D2DDF9"/>
          </a:solidFill>
          <a:ln w="7620">
            <a:solidFill>
              <a:srgbClr val="B8C3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Text 5"/>
          <p:cNvSpPr txBox="1"/>
          <p:nvPr/>
        </p:nvSpPr>
        <p:spPr>
          <a:xfrm>
            <a:off x="994052" y="4376499"/>
            <a:ext cx="2369637" cy="325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Interactive Features</a:t>
            </a:r>
          </a:p>
        </p:txBody>
      </p:sp>
      <p:sp>
        <p:nvSpPr>
          <p:cNvPr id="194" name="Text 6"/>
          <p:cNvSpPr txBox="1"/>
          <p:nvPr/>
        </p:nvSpPr>
        <p:spPr>
          <a:xfrm>
            <a:off x="994052" y="4850486"/>
            <a:ext cx="7155896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Popups show state names and their respective gun law strictness scores.</a:t>
            </a:r>
          </a:p>
        </p:txBody>
      </p:sp>
      <p:sp>
        <p:nvSpPr>
          <p:cNvPr id="195" name="Shape 7"/>
          <p:cNvSpPr/>
          <p:nvPr/>
        </p:nvSpPr>
        <p:spPr>
          <a:xfrm>
            <a:off x="767239" y="5997773"/>
            <a:ext cx="7609524" cy="1628895"/>
          </a:xfrm>
          <a:prstGeom prst="roundRect">
            <a:avLst>
              <a:gd name="adj" fmla="val 5653"/>
            </a:avLst>
          </a:prstGeom>
          <a:solidFill>
            <a:srgbClr val="D2DDF9"/>
          </a:solidFill>
          <a:ln w="7620">
            <a:solidFill>
              <a:srgbClr val="B8C3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Text 8"/>
          <p:cNvSpPr txBox="1"/>
          <p:nvPr/>
        </p:nvSpPr>
        <p:spPr>
          <a:xfrm>
            <a:off x="994052" y="6224587"/>
            <a:ext cx="2162319" cy="325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User Engagement</a:t>
            </a:r>
          </a:p>
        </p:txBody>
      </p:sp>
      <p:sp>
        <p:nvSpPr>
          <p:cNvPr id="197" name="For a better view, kindly open the link…"/>
          <p:cNvSpPr txBox="1"/>
          <p:nvPr/>
        </p:nvSpPr>
        <p:spPr>
          <a:xfrm>
            <a:off x="811741" y="6624300"/>
            <a:ext cx="7268169" cy="894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For a better view, kindly open the link</a:t>
            </a:r>
          </a:p>
          <a:p>
            <a:pPr/>
          </a:p>
          <a:p>
            <a:pPr>
              <a:defRPr b="1" sz="17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file:///Users/waheebalgabri/Downloads/us_gun_law_map_interactive-23.html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3019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 0"/>
          <p:cNvSpPr txBox="1"/>
          <p:nvPr/>
        </p:nvSpPr>
        <p:spPr>
          <a:xfrm>
            <a:off x="674488" y="529947"/>
            <a:ext cx="2729081" cy="58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700"/>
              </a:lnSpc>
              <a:defRPr sz="3700">
                <a:solidFill>
                  <a:srgbClr val="1B1B27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Key Findings</a:t>
            </a:r>
          </a:p>
        </p:txBody>
      </p:sp>
      <p:pic>
        <p:nvPicPr>
          <p:cNvPr id="201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489" y="1421011"/>
            <a:ext cx="481728" cy="481728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 1"/>
          <p:cNvSpPr txBox="1"/>
          <p:nvPr/>
        </p:nvSpPr>
        <p:spPr>
          <a:xfrm>
            <a:off x="674489" y="2095381"/>
            <a:ext cx="2287092" cy="28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300"/>
              </a:lnSpc>
              <a:defRPr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Statistical Significance</a:t>
            </a:r>
          </a:p>
        </p:txBody>
      </p:sp>
      <p:sp>
        <p:nvSpPr>
          <p:cNvPr id="203" name="Text 2"/>
          <p:cNvSpPr txBox="1"/>
          <p:nvPr/>
        </p:nvSpPr>
        <p:spPr>
          <a:xfrm>
            <a:off x="674489" y="2511980"/>
            <a:ext cx="7795022" cy="59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P-value of 2.34e-67 indicates a highly significant negative correlation between gun law strictness and firearm deaths.</a:t>
            </a:r>
          </a:p>
        </p:txBody>
      </p:sp>
      <p:pic>
        <p:nvPicPr>
          <p:cNvPr id="204" name="Image 3" descr="Imag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4489" y="3706772"/>
            <a:ext cx="481728" cy="481728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ext 3"/>
          <p:cNvSpPr txBox="1"/>
          <p:nvPr/>
        </p:nvSpPr>
        <p:spPr>
          <a:xfrm>
            <a:off x="674488" y="4381143"/>
            <a:ext cx="2833590" cy="28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300"/>
              </a:lnSpc>
              <a:defRPr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Strong Negative Correlation</a:t>
            </a:r>
          </a:p>
        </p:txBody>
      </p:sp>
      <p:sp>
        <p:nvSpPr>
          <p:cNvPr id="206" name="Text 4"/>
          <p:cNvSpPr txBox="1"/>
          <p:nvPr/>
        </p:nvSpPr>
        <p:spPr>
          <a:xfrm>
            <a:off x="674489" y="4797742"/>
            <a:ext cx="7795022" cy="59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As gun law strictness increases, firearm-related deaths decrease substantially across US states.</a:t>
            </a:r>
          </a:p>
        </p:txBody>
      </p:sp>
      <p:pic>
        <p:nvPicPr>
          <p:cNvPr id="207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4489" y="5992534"/>
            <a:ext cx="481728" cy="48172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ext 5"/>
          <p:cNvSpPr txBox="1"/>
          <p:nvPr/>
        </p:nvSpPr>
        <p:spPr>
          <a:xfrm>
            <a:off x="674488" y="6666904"/>
            <a:ext cx="1892959" cy="286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300"/>
              </a:lnSpc>
              <a:defRPr>
                <a:solidFill>
                  <a:srgbClr val="40415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Policy Implications</a:t>
            </a:r>
          </a:p>
        </p:txBody>
      </p:sp>
      <p:sp>
        <p:nvSpPr>
          <p:cNvPr id="209" name="Text 6"/>
          <p:cNvSpPr txBox="1"/>
          <p:nvPr/>
        </p:nvSpPr>
        <p:spPr>
          <a:xfrm>
            <a:off x="674489" y="7083504"/>
            <a:ext cx="7795022" cy="59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Findings suggest that stricter gun laws may be an effective strategy for reducing firearm-related deaths.</a:t>
            </a:r>
          </a:p>
        </p:txBody>
      </p:sp>
      <p:grpSp>
        <p:nvGrpSpPr>
          <p:cNvPr id="212" name="Image Gallery"/>
          <p:cNvGrpSpPr/>
          <p:nvPr/>
        </p:nvGrpSpPr>
        <p:grpSpPr>
          <a:xfrm>
            <a:off x="9187559" y="2366486"/>
            <a:ext cx="5856536" cy="2908301"/>
            <a:chOff x="0" y="0"/>
            <a:chExt cx="5856534" cy="2908300"/>
          </a:xfrm>
        </p:grpSpPr>
        <p:pic>
          <p:nvPicPr>
            <p:cNvPr id="210" name="Image.jpeg" descr="Image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1032" t="0" r="1032" b="0"/>
            <a:stretch>
              <a:fillRect/>
            </a:stretch>
          </p:blipFill>
          <p:spPr>
            <a:xfrm>
              <a:off x="0" y="0"/>
              <a:ext cx="5856535" cy="24380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Caption"/>
            <p:cNvSpPr/>
            <p:nvPr/>
          </p:nvSpPr>
          <p:spPr>
            <a:xfrm>
              <a:off x="0" y="2514252"/>
              <a:ext cx="5856535" cy="394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