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9" r:id="rId1"/>
  </p:sldMasterIdLst>
  <p:notesMasterIdLst>
    <p:notesMasterId r:id="rId27"/>
  </p:notesMasterIdLst>
  <p:sldIdLst>
    <p:sldId id="310" r:id="rId2"/>
    <p:sldId id="265" r:id="rId3"/>
    <p:sldId id="283" r:id="rId4"/>
    <p:sldId id="261" r:id="rId5"/>
    <p:sldId id="280" r:id="rId6"/>
    <p:sldId id="308" r:id="rId7"/>
    <p:sldId id="309" r:id="rId8"/>
    <p:sldId id="311" r:id="rId9"/>
    <p:sldId id="312" r:id="rId10"/>
    <p:sldId id="313" r:id="rId11"/>
    <p:sldId id="288" r:id="rId12"/>
    <p:sldId id="290" r:id="rId13"/>
    <p:sldId id="284" r:id="rId14"/>
    <p:sldId id="314" r:id="rId15"/>
    <p:sldId id="293" r:id="rId16"/>
    <p:sldId id="321" r:id="rId17"/>
    <p:sldId id="317" r:id="rId18"/>
    <p:sldId id="318" r:id="rId19"/>
    <p:sldId id="267" r:id="rId20"/>
    <p:sldId id="273" r:id="rId21"/>
    <p:sldId id="278" r:id="rId22"/>
    <p:sldId id="319" r:id="rId23"/>
    <p:sldId id="320" r:id="rId24"/>
    <p:sldId id="301" r:id="rId25"/>
    <p:sldId id="30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hwish Fatima" initials="MF" lastIdx="1" clrIdx="0">
    <p:extLst>
      <p:ext uri="{19B8F6BF-5375-455C-9EA6-DF929625EA0E}">
        <p15:presenceInfo xmlns:p15="http://schemas.microsoft.com/office/powerpoint/2012/main" userId="a86000929fd23c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C00000"/>
    <a:srgbClr val="7030A0"/>
    <a:srgbClr val="E8CBCB"/>
    <a:srgbClr val="F4E7E7"/>
    <a:srgbClr val="FFCC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2818"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2" tIns="45716" rIns="91432" bIns="45716"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32" tIns="45716" rIns="91432" bIns="45716" rtlCol="0"/>
          <a:lstStyle>
            <a:lvl1pPr algn="r">
              <a:defRPr sz="1200"/>
            </a:lvl1pPr>
          </a:lstStyle>
          <a:p>
            <a:fld id="{B14D01DC-E17F-44CE-ABE5-366D5C0FAE62}" type="datetimeFigureOut">
              <a:rPr lang="en-US" smtClean="0"/>
              <a:t>4/9/2018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32" tIns="45716" rIns="91432" bIns="45716"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2" tIns="45716" rIns="91432" bIns="4571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32" tIns="45716" rIns="91432" bIns="45716"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32" tIns="45716" rIns="91432" bIns="45716" rtlCol="0" anchor="b"/>
          <a:lstStyle>
            <a:lvl1pPr algn="r">
              <a:defRPr sz="1200"/>
            </a:lvl1pPr>
          </a:lstStyle>
          <a:p>
            <a:fld id="{F6A3A760-3217-49BC-934A-63B40CF1850A}" type="slidenum">
              <a:rPr lang="en-US" smtClean="0"/>
              <a:t>‹#›</a:t>
            </a:fld>
            <a:endParaRPr lang="en-US"/>
          </a:p>
        </p:txBody>
      </p:sp>
    </p:spTree>
    <p:extLst>
      <p:ext uri="{BB962C8B-B14F-4D97-AF65-F5344CB8AC3E}">
        <p14:creationId xmlns:p14="http://schemas.microsoft.com/office/powerpoint/2010/main" val="988007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A3A760-3217-49BC-934A-63B40CF1850A}" type="slidenum">
              <a:rPr lang="en-US" smtClean="0"/>
              <a:t>1</a:t>
            </a:fld>
            <a:endParaRPr lang="en-US"/>
          </a:p>
        </p:txBody>
      </p:sp>
    </p:spTree>
    <p:extLst>
      <p:ext uri="{BB962C8B-B14F-4D97-AF65-F5344CB8AC3E}">
        <p14:creationId xmlns:p14="http://schemas.microsoft.com/office/powerpoint/2010/main" val="1879081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A3A760-3217-49BC-934A-63B40CF1850A}" type="slidenum">
              <a:rPr lang="en-US" smtClean="0"/>
              <a:t>10</a:t>
            </a:fld>
            <a:endParaRPr lang="en-US"/>
          </a:p>
        </p:txBody>
      </p:sp>
    </p:spTree>
    <p:extLst>
      <p:ext uri="{BB962C8B-B14F-4D97-AF65-F5344CB8AC3E}">
        <p14:creationId xmlns:p14="http://schemas.microsoft.com/office/powerpoint/2010/main" val="2268853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A3A760-3217-49BC-934A-63B40CF1850A}" type="slidenum">
              <a:rPr lang="en-US" smtClean="0"/>
              <a:t>11</a:t>
            </a:fld>
            <a:endParaRPr lang="en-US"/>
          </a:p>
        </p:txBody>
      </p:sp>
    </p:spTree>
    <p:extLst>
      <p:ext uri="{BB962C8B-B14F-4D97-AF65-F5344CB8AC3E}">
        <p14:creationId xmlns:p14="http://schemas.microsoft.com/office/powerpoint/2010/main" val="4078187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A3A760-3217-49BC-934A-63B40CF1850A}" type="slidenum">
              <a:rPr lang="en-US" smtClean="0"/>
              <a:t>12</a:t>
            </a:fld>
            <a:endParaRPr lang="en-US"/>
          </a:p>
        </p:txBody>
      </p:sp>
    </p:spTree>
    <p:extLst>
      <p:ext uri="{BB962C8B-B14F-4D97-AF65-F5344CB8AC3E}">
        <p14:creationId xmlns:p14="http://schemas.microsoft.com/office/powerpoint/2010/main" val="1973674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A3A760-3217-49BC-934A-63B40CF1850A}" type="slidenum">
              <a:rPr lang="en-US" smtClean="0"/>
              <a:t>13</a:t>
            </a:fld>
            <a:endParaRPr lang="en-US"/>
          </a:p>
        </p:txBody>
      </p:sp>
    </p:spTree>
    <p:extLst>
      <p:ext uri="{BB962C8B-B14F-4D97-AF65-F5344CB8AC3E}">
        <p14:creationId xmlns:p14="http://schemas.microsoft.com/office/powerpoint/2010/main" val="1043860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A3A760-3217-49BC-934A-63B40CF1850A}" type="slidenum">
              <a:rPr lang="en-US" smtClean="0"/>
              <a:t>14</a:t>
            </a:fld>
            <a:endParaRPr lang="en-US"/>
          </a:p>
        </p:txBody>
      </p:sp>
    </p:spTree>
    <p:extLst>
      <p:ext uri="{BB962C8B-B14F-4D97-AF65-F5344CB8AC3E}">
        <p14:creationId xmlns:p14="http://schemas.microsoft.com/office/powerpoint/2010/main" val="2268147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A3A760-3217-49BC-934A-63B40CF1850A}" type="slidenum">
              <a:rPr lang="en-US" smtClean="0"/>
              <a:t>15</a:t>
            </a:fld>
            <a:endParaRPr lang="en-US"/>
          </a:p>
        </p:txBody>
      </p:sp>
    </p:spTree>
    <p:extLst>
      <p:ext uri="{BB962C8B-B14F-4D97-AF65-F5344CB8AC3E}">
        <p14:creationId xmlns:p14="http://schemas.microsoft.com/office/powerpoint/2010/main" val="3041859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A3A760-3217-49BC-934A-63B40CF1850A}" type="slidenum">
              <a:rPr lang="en-US" smtClean="0"/>
              <a:t>16</a:t>
            </a:fld>
            <a:endParaRPr lang="en-US"/>
          </a:p>
        </p:txBody>
      </p:sp>
    </p:spTree>
    <p:extLst>
      <p:ext uri="{BB962C8B-B14F-4D97-AF65-F5344CB8AC3E}">
        <p14:creationId xmlns:p14="http://schemas.microsoft.com/office/powerpoint/2010/main" val="3238623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A3A760-3217-49BC-934A-63B40CF1850A}" type="slidenum">
              <a:rPr lang="en-US" smtClean="0"/>
              <a:t>17</a:t>
            </a:fld>
            <a:endParaRPr lang="en-US"/>
          </a:p>
        </p:txBody>
      </p:sp>
    </p:spTree>
    <p:extLst>
      <p:ext uri="{BB962C8B-B14F-4D97-AF65-F5344CB8AC3E}">
        <p14:creationId xmlns:p14="http://schemas.microsoft.com/office/powerpoint/2010/main" val="3973849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A3A760-3217-49BC-934A-63B40CF1850A}" type="slidenum">
              <a:rPr lang="en-US" smtClean="0"/>
              <a:t>18</a:t>
            </a:fld>
            <a:endParaRPr lang="en-US"/>
          </a:p>
        </p:txBody>
      </p:sp>
    </p:spTree>
    <p:extLst>
      <p:ext uri="{BB962C8B-B14F-4D97-AF65-F5344CB8AC3E}">
        <p14:creationId xmlns:p14="http://schemas.microsoft.com/office/powerpoint/2010/main" val="87714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A3A760-3217-49BC-934A-63B40CF1850A}" type="slidenum">
              <a:rPr lang="en-US" smtClean="0"/>
              <a:t>19</a:t>
            </a:fld>
            <a:endParaRPr lang="en-US"/>
          </a:p>
        </p:txBody>
      </p:sp>
    </p:spTree>
    <p:extLst>
      <p:ext uri="{BB962C8B-B14F-4D97-AF65-F5344CB8AC3E}">
        <p14:creationId xmlns:p14="http://schemas.microsoft.com/office/powerpoint/2010/main" val="1097262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A3A760-3217-49BC-934A-63B40CF1850A}" type="slidenum">
              <a:rPr lang="en-US" smtClean="0"/>
              <a:t>2</a:t>
            </a:fld>
            <a:endParaRPr lang="en-US"/>
          </a:p>
        </p:txBody>
      </p:sp>
    </p:spTree>
    <p:extLst>
      <p:ext uri="{BB962C8B-B14F-4D97-AF65-F5344CB8AC3E}">
        <p14:creationId xmlns:p14="http://schemas.microsoft.com/office/powerpoint/2010/main" val="3850558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A3A760-3217-49BC-934A-63B40CF1850A}" type="slidenum">
              <a:rPr lang="en-US" smtClean="0"/>
              <a:t>20</a:t>
            </a:fld>
            <a:endParaRPr lang="en-US"/>
          </a:p>
        </p:txBody>
      </p:sp>
    </p:spTree>
    <p:extLst>
      <p:ext uri="{BB962C8B-B14F-4D97-AF65-F5344CB8AC3E}">
        <p14:creationId xmlns:p14="http://schemas.microsoft.com/office/powerpoint/2010/main" val="1368121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A3A760-3217-49BC-934A-63B40CF1850A}" type="slidenum">
              <a:rPr lang="en-US" smtClean="0"/>
              <a:t>21</a:t>
            </a:fld>
            <a:endParaRPr lang="en-US"/>
          </a:p>
        </p:txBody>
      </p:sp>
    </p:spTree>
    <p:extLst>
      <p:ext uri="{BB962C8B-B14F-4D97-AF65-F5344CB8AC3E}">
        <p14:creationId xmlns:p14="http://schemas.microsoft.com/office/powerpoint/2010/main" val="11873527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A3A760-3217-49BC-934A-63B40CF1850A}" type="slidenum">
              <a:rPr lang="en-US" smtClean="0"/>
              <a:t>22</a:t>
            </a:fld>
            <a:endParaRPr lang="en-US"/>
          </a:p>
        </p:txBody>
      </p:sp>
    </p:spTree>
    <p:extLst>
      <p:ext uri="{BB962C8B-B14F-4D97-AF65-F5344CB8AC3E}">
        <p14:creationId xmlns:p14="http://schemas.microsoft.com/office/powerpoint/2010/main" val="2326490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A3A760-3217-49BC-934A-63B40CF1850A}" type="slidenum">
              <a:rPr lang="en-US" smtClean="0"/>
              <a:t>23</a:t>
            </a:fld>
            <a:endParaRPr lang="en-US"/>
          </a:p>
        </p:txBody>
      </p:sp>
    </p:spTree>
    <p:extLst>
      <p:ext uri="{BB962C8B-B14F-4D97-AF65-F5344CB8AC3E}">
        <p14:creationId xmlns:p14="http://schemas.microsoft.com/office/powerpoint/2010/main" val="3091897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A3A760-3217-49BC-934A-63B40CF1850A}" type="slidenum">
              <a:rPr lang="en-US" smtClean="0"/>
              <a:t>24</a:t>
            </a:fld>
            <a:endParaRPr lang="en-US"/>
          </a:p>
        </p:txBody>
      </p:sp>
    </p:spTree>
    <p:extLst>
      <p:ext uri="{BB962C8B-B14F-4D97-AF65-F5344CB8AC3E}">
        <p14:creationId xmlns:p14="http://schemas.microsoft.com/office/powerpoint/2010/main" val="375822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A3A760-3217-49BC-934A-63B40CF1850A}" type="slidenum">
              <a:rPr lang="en-US" smtClean="0"/>
              <a:t>25</a:t>
            </a:fld>
            <a:endParaRPr lang="en-US"/>
          </a:p>
        </p:txBody>
      </p:sp>
    </p:spTree>
    <p:extLst>
      <p:ext uri="{BB962C8B-B14F-4D97-AF65-F5344CB8AC3E}">
        <p14:creationId xmlns:p14="http://schemas.microsoft.com/office/powerpoint/2010/main" val="2259911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A3A760-3217-49BC-934A-63B40CF1850A}" type="slidenum">
              <a:rPr lang="en-US" smtClean="0"/>
              <a:t>3</a:t>
            </a:fld>
            <a:endParaRPr lang="en-US"/>
          </a:p>
        </p:txBody>
      </p:sp>
    </p:spTree>
    <p:extLst>
      <p:ext uri="{BB962C8B-B14F-4D97-AF65-F5344CB8AC3E}">
        <p14:creationId xmlns:p14="http://schemas.microsoft.com/office/powerpoint/2010/main" val="3685554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A3A760-3217-49BC-934A-63B40CF1850A}" type="slidenum">
              <a:rPr lang="en-US" smtClean="0"/>
              <a:t>4</a:t>
            </a:fld>
            <a:endParaRPr lang="en-US"/>
          </a:p>
        </p:txBody>
      </p:sp>
    </p:spTree>
    <p:extLst>
      <p:ext uri="{BB962C8B-B14F-4D97-AF65-F5344CB8AC3E}">
        <p14:creationId xmlns:p14="http://schemas.microsoft.com/office/powerpoint/2010/main" val="646697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A3A760-3217-49BC-934A-63B40CF1850A}" type="slidenum">
              <a:rPr lang="en-US" smtClean="0"/>
              <a:t>5</a:t>
            </a:fld>
            <a:endParaRPr lang="en-US"/>
          </a:p>
        </p:txBody>
      </p:sp>
    </p:spTree>
    <p:extLst>
      <p:ext uri="{BB962C8B-B14F-4D97-AF65-F5344CB8AC3E}">
        <p14:creationId xmlns:p14="http://schemas.microsoft.com/office/powerpoint/2010/main" val="4074731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A3A760-3217-49BC-934A-63B40CF1850A}" type="slidenum">
              <a:rPr lang="en-US" smtClean="0"/>
              <a:t>6</a:t>
            </a:fld>
            <a:endParaRPr lang="en-US"/>
          </a:p>
        </p:txBody>
      </p:sp>
    </p:spTree>
    <p:extLst>
      <p:ext uri="{BB962C8B-B14F-4D97-AF65-F5344CB8AC3E}">
        <p14:creationId xmlns:p14="http://schemas.microsoft.com/office/powerpoint/2010/main" val="2629157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A3A760-3217-49BC-934A-63B40CF1850A}" type="slidenum">
              <a:rPr lang="en-US" smtClean="0"/>
              <a:t>7</a:t>
            </a:fld>
            <a:endParaRPr lang="en-US"/>
          </a:p>
        </p:txBody>
      </p:sp>
    </p:spTree>
    <p:extLst>
      <p:ext uri="{BB962C8B-B14F-4D97-AF65-F5344CB8AC3E}">
        <p14:creationId xmlns:p14="http://schemas.microsoft.com/office/powerpoint/2010/main" val="596487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A3A760-3217-49BC-934A-63B40CF1850A}" type="slidenum">
              <a:rPr lang="en-US" smtClean="0"/>
              <a:t>8</a:t>
            </a:fld>
            <a:endParaRPr lang="en-US"/>
          </a:p>
        </p:txBody>
      </p:sp>
    </p:spTree>
    <p:extLst>
      <p:ext uri="{BB962C8B-B14F-4D97-AF65-F5344CB8AC3E}">
        <p14:creationId xmlns:p14="http://schemas.microsoft.com/office/powerpoint/2010/main" val="2625879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A3A760-3217-49BC-934A-63B40CF1850A}" type="slidenum">
              <a:rPr lang="en-US" smtClean="0"/>
              <a:t>9</a:t>
            </a:fld>
            <a:endParaRPr lang="en-US"/>
          </a:p>
        </p:txBody>
      </p:sp>
    </p:spTree>
    <p:extLst>
      <p:ext uri="{BB962C8B-B14F-4D97-AF65-F5344CB8AC3E}">
        <p14:creationId xmlns:p14="http://schemas.microsoft.com/office/powerpoint/2010/main" val="3105374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chemeClr val="tx1"/>
                  </a:solidFill>
                </a:ln>
                <a:solidFill>
                  <a:schemeClr val="accent2">
                    <a:lumMod val="75000"/>
                  </a:schemeClr>
                </a:solidFill>
                <a:effectLst>
                  <a:outerShdw dist="38100" dir="2700000" algn="tl" rotWithShape="0">
                    <a:srgbClr val="DF5327"/>
                  </a:outerShdw>
                </a:effectLst>
                <a:uLnTx/>
                <a:uFillTx/>
                <a:latin typeface="+mj-lt"/>
                <a:ea typeface="+mn-ea"/>
                <a:cs typeface="+mn-cs"/>
              </a:defRPr>
            </a:lvl1pPr>
          </a:lstStyle>
          <a:p>
            <a:r>
              <a:rPr lang="en-US" dirty="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231140" y="6223828"/>
            <a:ext cx="2329074" cy="365125"/>
          </a:xfrm>
          <a:prstGeom prst="rect">
            <a:avLst/>
          </a:prstGeom>
        </p:spPr>
        <p:txBody>
          <a:bodyPr/>
          <a:lstStyle>
            <a:lvl1pPr>
              <a:defRPr>
                <a:solidFill>
                  <a:schemeClr val="accent1"/>
                </a:solidFill>
              </a:defRPr>
            </a:lvl1pPr>
          </a:lstStyle>
          <a:p>
            <a:fld id="{B3909831-764D-46EA-8EE8-734EE826083A}" type="datetime1">
              <a:rPr lang="en-US" smtClean="0"/>
              <a:t>4/9/2018</a:t>
            </a:fld>
            <a:endParaRPr lang="en-US" dirty="0"/>
          </a:p>
        </p:txBody>
      </p:sp>
      <p:sp>
        <p:nvSpPr>
          <p:cNvPr id="5" name="Footer Placeholder 4"/>
          <p:cNvSpPr>
            <a:spLocks noGrp="1"/>
          </p:cNvSpPr>
          <p:nvPr>
            <p:ph type="ftr" sz="quarter" idx="11"/>
          </p:nvPr>
        </p:nvSpPr>
        <p:spPr/>
        <p:txBody>
          <a:bodyPr/>
          <a:lstStyle>
            <a:lvl1pPr>
              <a:defRPr>
                <a:solidFill>
                  <a:schemeClr val="accent1"/>
                </a:solidFill>
              </a:defRPr>
            </a:lvl1pPr>
          </a:lstStyle>
          <a:p>
            <a:r>
              <a:rPr lang="en-US"/>
              <a:t>Mehwish Fatima</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4762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31140" y="6223828"/>
            <a:ext cx="2329074" cy="365125"/>
          </a:xfrm>
          <a:prstGeom prst="rect">
            <a:avLst/>
          </a:prstGeom>
        </p:spPr>
        <p:txBody>
          <a:bodyPr/>
          <a:lstStyle/>
          <a:p>
            <a:fld id="{08F5577A-C2D4-46BD-A4CB-F85489545508}" type="datetime1">
              <a:rPr lang="en-US" smtClean="0"/>
              <a:t>4/9/2018</a:t>
            </a:fld>
            <a:endParaRPr lang="en-US"/>
          </a:p>
        </p:txBody>
      </p:sp>
      <p:sp>
        <p:nvSpPr>
          <p:cNvPr id="5" name="Footer Placeholder 4"/>
          <p:cNvSpPr>
            <a:spLocks noGrp="1"/>
          </p:cNvSpPr>
          <p:nvPr>
            <p:ph type="ftr" sz="quarter" idx="11"/>
          </p:nvPr>
        </p:nvSpPr>
        <p:spPr/>
        <p:txBody>
          <a:bodyPr/>
          <a:lstStyle/>
          <a:p>
            <a:r>
              <a:rPr lang="en-US"/>
              <a:t>Mehwish Fatima</a:t>
            </a:r>
          </a:p>
        </p:txBody>
      </p:sp>
      <p:sp>
        <p:nvSpPr>
          <p:cNvPr id="6" name="Slide Number Placeholder 5"/>
          <p:cNvSpPr>
            <a:spLocks noGrp="1"/>
          </p:cNvSpPr>
          <p:nvPr>
            <p:ph type="sldNum" sz="quarter" idx="12"/>
          </p:nvPr>
        </p:nvSpPr>
        <p:spPr/>
        <p:txBody>
          <a:bodyPr/>
          <a:lstStyle/>
          <a:p>
            <a:fld id="{2EFDDC45-F58E-41F3-91AD-F0C9AAB2B68B}" type="slidenum">
              <a:rPr lang="en-US" smtClean="0"/>
              <a:t>‹#›</a:t>
            </a:fld>
            <a:endParaRPr lang="en-US"/>
          </a:p>
        </p:txBody>
      </p:sp>
    </p:spTree>
    <p:extLst>
      <p:ext uri="{BB962C8B-B14F-4D97-AF65-F5344CB8AC3E}">
        <p14:creationId xmlns:p14="http://schemas.microsoft.com/office/powerpoint/2010/main" val="3637409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31140" y="6223828"/>
            <a:ext cx="2329074" cy="365125"/>
          </a:xfrm>
          <a:prstGeom prst="rect">
            <a:avLst/>
          </a:prstGeom>
        </p:spPr>
        <p:txBody>
          <a:bodyPr/>
          <a:lstStyle/>
          <a:p>
            <a:fld id="{BFA96E8A-7D0D-4A0C-B81A-2122A95D0425}" type="datetime1">
              <a:rPr lang="en-US" smtClean="0"/>
              <a:t>4/9/2018</a:t>
            </a:fld>
            <a:endParaRPr lang="en-US"/>
          </a:p>
        </p:txBody>
      </p:sp>
      <p:sp>
        <p:nvSpPr>
          <p:cNvPr id="5" name="Footer Placeholder 4"/>
          <p:cNvSpPr>
            <a:spLocks noGrp="1"/>
          </p:cNvSpPr>
          <p:nvPr>
            <p:ph type="ftr" sz="quarter" idx="11"/>
          </p:nvPr>
        </p:nvSpPr>
        <p:spPr/>
        <p:txBody>
          <a:bodyPr/>
          <a:lstStyle/>
          <a:p>
            <a:r>
              <a:rPr lang="en-US"/>
              <a:t>Mehwish Fatima</a:t>
            </a:r>
          </a:p>
        </p:txBody>
      </p:sp>
      <p:sp>
        <p:nvSpPr>
          <p:cNvPr id="6" name="Slide Number Placeholder 5"/>
          <p:cNvSpPr>
            <a:spLocks noGrp="1"/>
          </p:cNvSpPr>
          <p:nvPr>
            <p:ph type="sldNum" sz="quarter" idx="12"/>
          </p:nvPr>
        </p:nvSpPr>
        <p:spPr/>
        <p:txBody>
          <a:bodyPr/>
          <a:lstStyle/>
          <a:p>
            <a:fld id="{2EFDDC45-F58E-41F3-91AD-F0C9AAB2B68B}" type="slidenum">
              <a:rPr lang="en-US" smtClean="0"/>
              <a:t>‹#›</a:t>
            </a:fld>
            <a:endParaRPr lang="en-US"/>
          </a:p>
        </p:txBody>
      </p:sp>
    </p:spTree>
    <p:extLst>
      <p:ext uri="{BB962C8B-B14F-4D97-AF65-F5344CB8AC3E}">
        <p14:creationId xmlns:p14="http://schemas.microsoft.com/office/powerpoint/2010/main" val="1721459152"/>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31140" y="6223828"/>
            <a:ext cx="2329074" cy="365125"/>
          </a:xfrm>
          <a:prstGeom prst="rect">
            <a:avLst/>
          </a:prstGeom>
        </p:spPr>
        <p:txBody>
          <a:bodyPr/>
          <a:lstStyle/>
          <a:p>
            <a:fld id="{0FDF5692-79B7-4D2A-8A6B-3F630C8A095E}" type="datetime1">
              <a:rPr lang="en-US" smtClean="0"/>
              <a:t>4/9/2018</a:t>
            </a:fld>
            <a:endParaRPr lang="en-US" dirty="0"/>
          </a:p>
        </p:txBody>
      </p:sp>
      <p:sp>
        <p:nvSpPr>
          <p:cNvPr id="5" name="Footer Placeholder 4"/>
          <p:cNvSpPr>
            <a:spLocks noGrp="1"/>
          </p:cNvSpPr>
          <p:nvPr>
            <p:ph type="ftr" sz="quarter" idx="11"/>
          </p:nvPr>
        </p:nvSpPr>
        <p:spPr/>
        <p:txBody>
          <a:bodyPr/>
          <a:lstStyle/>
          <a:p>
            <a:r>
              <a:rPr lang="en-US"/>
              <a:t>Mehwish Fatima</a:t>
            </a:r>
          </a:p>
        </p:txBody>
      </p:sp>
      <p:sp>
        <p:nvSpPr>
          <p:cNvPr id="6" name="Slide Number Placeholder 5"/>
          <p:cNvSpPr>
            <a:spLocks noGrp="1"/>
          </p:cNvSpPr>
          <p:nvPr>
            <p:ph type="sldNum" sz="quarter" idx="12"/>
          </p:nvPr>
        </p:nvSpPr>
        <p:spPr/>
        <p:txBody>
          <a:bodyPr/>
          <a:lstStyle/>
          <a:p>
            <a:fld id="{2EFDDC45-F58E-41F3-91AD-F0C9AAB2B68B}" type="slidenum">
              <a:rPr lang="en-US" smtClean="0"/>
              <a:t>‹#›</a:t>
            </a:fld>
            <a:endParaRPr lang="en-US"/>
          </a:p>
        </p:txBody>
      </p:sp>
    </p:spTree>
    <p:extLst>
      <p:ext uri="{BB962C8B-B14F-4D97-AF65-F5344CB8AC3E}">
        <p14:creationId xmlns:p14="http://schemas.microsoft.com/office/powerpoint/2010/main" val="2616633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231140" y="6223828"/>
            <a:ext cx="2329074" cy="365125"/>
          </a:xfrm>
          <a:prstGeom prst="rect">
            <a:avLst/>
          </a:prstGeom>
        </p:spPr>
        <p:txBody>
          <a:bodyPr/>
          <a:lstStyle/>
          <a:p>
            <a:fld id="{008E3221-DC37-46F5-906E-713D5AC927F3}" type="datetime1">
              <a:rPr lang="en-US" smtClean="0"/>
              <a:t>4/9/2018</a:t>
            </a:fld>
            <a:endParaRPr lang="en-US"/>
          </a:p>
        </p:txBody>
      </p:sp>
      <p:sp>
        <p:nvSpPr>
          <p:cNvPr id="5" name="Footer Placeholder 4"/>
          <p:cNvSpPr>
            <a:spLocks noGrp="1"/>
          </p:cNvSpPr>
          <p:nvPr>
            <p:ph type="ftr" sz="quarter" idx="11"/>
          </p:nvPr>
        </p:nvSpPr>
        <p:spPr/>
        <p:txBody>
          <a:bodyPr/>
          <a:lstStyle/>
          <a:p>
            <a:r>
              <a:rPr lang="en-US"/>
              <a:t>Mehwish Fatima</a:t>
            </a:r>
          </a:p>
        </p:txBody>
      </p:sp>
      <p:sp>
        <p:nvSpPr>
          <p:cNvPr id="6" name="Slide Number Placeholder 5"/>
          <p:cNvSpPr>
            <a:spLocks noGrp="1"/>
          </p:cNvSpPr>
          <p:nvPr>
            <p:ph type="sldNum" sz="quarter" idx="12"/>
          </p:nvPr>
        </p:nvSpPr>
        <p:spPr/>
        <p:txBody>
          <a:bodyPr/>
          <a:lstStyle/>
          <a:p>
            <a:fld id="{2EFDDC45-F58E-41F3-91AD-F0C9AAB2B68B}"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4607674"/>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231140" y="6223828"/>
            <a:ext cx="2329074" cy="365125"/>
          </a:xfrm>
          <a:prstGeom prst="rect">
            <a:avLst/>
          </a:prstGeom>
        </p:spPr>
        <p:txBody>
          <a:bodyPr/>
          <a:lstStyle/>
          <a:p>
            <a:fld id="{A7FD541A-FCAC-4776-B6CE-786B7C82FBBB}" type="datetime1">
              <a:rPr lang="en-US" smtClean="0"/>
              <a:t>4/9/2018</a:t>
            </a:fld>
            <a:endParaRPr lang="en-US"/>
          </a:p>
        </p:txBody>
      </p:sp>
      <p:sp>
        <p:nvSpPr>
          <p:cNvPr id="6" name="Footer Placeholder 5"/>
          <p:cNvSpPr>
            <a:spLocks noGrp="1"/>
          </p:cNvSpPr>
          <p:nvPr>
            <p:ph type="ftr" sz="quarter" idx="11"/>
          </p:nvPr>
        </p:nvSpPr>
        <p:spPr/>
        <p:txBody>
          <a:bodyPr/>
          <a:lstStyle/>
          <a:p>
            <a:r>
              <a:rPr lang="en-US"/>
              <a:t>Mehwish Fatima</a:t>
            </a:r>
          </a:p>
        </p:txBody>
      </p:sp>
      <p:sp>
        <p:nvSpPr>
          <p:cNvPr id="7" name="Slide Number Placeholder 6"/>
          <p:cNvSpPr>
            <a:spLocks noGrp="1"/>
          </p:cNvSpPr>
          <p:nvPr>
            <p:ph type="sldNum" sz="quarter" idx="12"/>
          </p:nvPr>
        </p:nvSpPr>
        <p:spPr/>
        <p:txBody>
          <a:bodyPr/>
          <a:lstStyle/>
          <a:p>
            <a:fld id="{2EFDDC45-F58E-41F3-91AD-F0C9AAB2B68B}" type="slidenum">
              <a:rPr lang="en-US" smtClean="0"/>
              <a:t>‹#›</a:t>
            </a:fld>
            <a:endParaRPr lang="en-US"/>
          </a:p>
        </p:txBody>
      </p:sp>
    </p:spTree>
    <p:extLst>
      <p:ext uri="{BB962C8B-B14F-4D97-AF65-F5344CB8AC3E}">
        <p14:creationId xmlns:p14="http://schemas.microsoft.com/office/powerpoint/2010/main" val="115020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231140" y="6223828"/>
            <a:ext cx="2329074" cy="365125"/>
          </a:xfrm>
          <a:prstGeom prst="rect">
            <a:avLst/>
          </a:prstGeom>
        </p:spPr>
        <p:txBody>
          <a:bodyPr/>
          <a:lstStyle/>
          <a:p>
            <a:fld id="{0363852C-5750-498A-AD2A-1EA1395054A3}" type="datetime1">
              <a:rPr lang="en-US" smtClean="0"/>
              <a:t>4/9/2018</a:t>
            </a:fld>
            <a:endParaRPr lang="en-US"/>
          </a:p>
        </p:txBody>
      </p:sp>
      <p:sp>
        <p:nvSpPr>
          <p:cNvPr id="8" name="Footer Placeholder 7"/>
          <p:cNvSpPr>
            <a:spLocks noGrp="1"/>
          </p:cNvSpPr>
          <p:nvPr>
            <p:ph type="ftr" sz="quarter" idx="11"/>
          </p:nvPr>
        </p:nvSpPr>
        <p:spPr/>
        <p:txBody>
          <a:bodyPr/>
          <a:lstStyle/>
          <a:p>
            <a:r>
              <a:rPr lang="en-US"/>
              <a:t>Mehwish Fatima</a:t>
            </a:r>
          </a:p>
        </p:txBody>
      </p:sp>
      <p:sp>
        <p:nvSpPr>
          <p:cNvPr id="9" name="Slide Number Placeholder 8"/>
          <p:cNvSpPr>
            <a:spLocks noGrp="1"/>
          </p:cNvSpPr>
          <p:nvPr>
            <p:ph type="sldNum" sz="quarter" idx="12"/>
          </p:nvPr>
        </p:nvSpPr>
        <p:spPr/>
        <p:txBody>
          <a:bodyPr/>
          <a:lstStyle/>
          <a:p>
            <a:fld id="{2EFDDC45-F58E-41F3-91AD-F0C9AAB2B68B}" type="slidenum">
              <a:rPr lang="en-US" smtClean="0"/>
              <a:t>‹#›</a:t>
            </a:fld>
            <a:endParaRPr lang="en-US"/>
          </a:p>
        </p:txBody>
      </p:sp>
    </p:spTree>
    <p:extLst>
      <p:ext uri="{BB962C8B-B14F-4D97-AF65-F5344CB8AC3E}">
        <p14:creationId xmlns:p14="http://schemas.microsoft.com/office/powerpoint/2010/main" val="2197595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231140" y="6223828"/>
            <a:ext cx="2329074" cy="365125"/>
          </a:xfrm>
          <a:prstGeom prst="rect">
            <a:avLst/>
          </a:prstGeom>
        </p:spPr>
        <p:txBody>
          <a:bodyPr/>
          <a:lstStyle/>
          <a:p>
            <a:fld id="{3EC77A23-EA9E-4A97-862A-4409B0141869}" type="datetime1">
              <a:rPr lang="en-US" smtClean="0"/>
              <a:t>4/9/2018</a:t>
            </a:fld>
            <a:endParaRPr lang="en-US"/>
          </a:p>
        </p:txBody>
      </p:sp>
      <p:sp>
        <p:nvSpPr>
          <p:cNvPr id="4" name="Footer Placeholder 3"/>
          <p:cNvSpPr>
            <a:spLocks noGrp="1"/>
          </p:cNvSpPr>
          <p:nvPr>
            <p:ph type="ftr" sz="quarter" idx="11"/>
          </p:nvPr>
        </p:nvSpPr>
        <p:spPr/>
        <p:txBody>
          <a:bodyPr/>
          <a:lstStyle/>
          <a:p>
            <a:r>
              <a:rPr lang="en-US"/>
              <a:t>Mehwish Fatima</a:t>
            </a:r>
          </a:p>
        </p:txBody>
      </p:sp>
      <p:sp>
        <p:nvSpPr>
          <p:cNvPr id="5" name="Slide Number Placeholder 4"/>
          <p:cNvSpPr>
            <a:spLocks noGrp="1"/>
          </p:cNvSpPr>
          <p:nvPr>
            <p:ph type="sldNum" sz="quarter" idx="12"/>
          </p:nvPr>
        </p:nvSpPr>
        <p:spPr/>
        <p:txBody>
          <a:bodyPr/>
          <a:lstStyle/>
          <a:p>
            <a:fld id="{2EFDDC45-F58E-41F3-91AD-F0C9AAB2B68B}" type="slidenum">
              <a:rPr lang="en-US" smtClean="0"/>
              <a:t>‹#›</a:t>
            </a:fld>
            <a:endParaRPr lang="en-US"/>
          </a:p>
        </p:txBody>
      </p:sp>
    </p:spTree>
    <p:extLst>
      <p:ext uri="{BB962C8B-B14F-4D97-AF65-F5344CB8AC3E}">
        <p14:creationId xmlns:p14="http://schemas.microsoft.com/office/powerpoint/2010/main" val="780833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31140" y="6223828"/>
            <a:ext cx="2329074" cy="365125"/>
          </a:xfrm>
          <a:prstGeom prst="rect">
            <a:avLst/>
          </a:prstGeom>
        </p:spPr>
        <p:txBody>
          <a:bodyPr/>
          <a:lstStyle/>
          <a:p>
            <a:fld id="{BC27FE0D-30D1-4F0C-84D0-CE9BC0156819}" type="datetime1">
              <a:rPr lang="en-US" smtClean="0"/>
              <a:t>4/9/2018</a:t>
            </a:fld>
            <a:endParaRPr lang="en-US"/>
          </a:p>
        </p:txBody>
      </p:sp>
      <p:sp>
        <p:nvSpPr>
          <p:cNvPr id="3" name="Footer Placeholder 2"/>
          <p:cNvSpPr>
            <a:spLocks noGrp="1"/>
          </p:cNvSpPr>
          <p:nvPr>
            <p:ph type="ftr" sz="quarter" idx="11"/>
          </p:nvPr>
        </p:nvSpPr>
        <p:spPr/>
        <p:txBody>
          <a:bodyPr/>
          <a:lstStyle/>
          <a:p>
            <a:r>
              <a:rPr lang="en-US"/>
              <a:t>Mehwish Fatima</a:t>
            </a:r>
          </a:p>
        </p:txBody>
      </p:sp>
      <p:sp>
        <p:nvSpPr>
          <p:cNvPr id="4" name="Slide Number Placeholder 3"/>
          <p:cNvSpPr>
            <a:spLocks noGrp="1"/>
          </p:cNvSpPr>
          <p:nvPr>
            <p:ph type="sldNum" sz="quarter" idx="12"/>
          </p:nvPr>
        </p:nvSpPr>
        <p:spPr/>
        <p:txBody>
          <a:bodyPr/>
          <a:lstStyle/>
          <a:p>
            <a:fld id="{2EFDDC45-F58E-41F3-91AD-F0C9AAB2B68B}" type="slidenum">
              <a:rPr lang="en-US" smtClean="0"/>
              <a:t>‹#›</a:t>
            </a:fld>
            <a:endParaRPr lang="en-US"/>
          </a:p>
        </p:txBody>
      </p:sp>
    </p:spTree>
    <p:extLst>
      <p:ext uri="{BB962C8B-B14F-4D97-AF65-F5344CB8AC3E}">
        <p14:creationId xmlns:p14="http://schemas.microsoft.com/office/powerpoint/2010/main" val="2829884665"/>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231140" y="6223828"/>
            <a:ext cx="2329074" cy="365125"/>
          </a:xfrm>
          <a:prstGeom prst="rect">
            <a:avLst/>
          </a:prstGeom>
        </p:spPr>
        <p:txBody>
          <a:bodyPr/>
          <a:lstStyle/>
          <a:p>
            <a:fld id="{A761DC25-1259-4650-AAE9-A425426ABCF3}" type="datetime1">
              <a:rPr lang="en-US" smtClean="0"/>
              <a:t>4/9/2018</a:t>
            </a:fld>
            <a:endParaRPr lang="en-US"/>
          </a:p>
        </p:txBody>
      </p:sp>
      <p:sp>
        <p:nvSpPr>
          <p:cNvPr id="6" name="Footer Placeholder 5"/>
          <p:cNvSpPr>
            <a:spLocks noGrp="1"/>
          </p:cNvSpPr>
          <p:nvPr>
            <p:ph type="ftr" sz="quarter" idx="11"/>
          </p:nvPr>
        </p:nvSpPr>
        <p:spPr/>
        <p:txBody>
          <a:bodyPr/>
          <a:lstStyle/>
          <a:p>
            <a:r>
              <a:rPr lang="en-US"/>
              <a:t>Mehwish Fatima</a:t>
            </a:r>
          </a:p>
        </p:txBody>
      </p:sp>
      <p:sp>
        <p:nvSpPr>
          <p:cNvPr id="7" name="Slide Number Placeholder 6"/>
          <p:cNvSpPr>
            <a:spLocks noGrp="1"/>
          </p:cNvSpPr>
          <p:nvPr>
            <p:ph type="sldNum" sz="quarter" idx="12"/>
          </p:nvPr>
        </p:nvSpPr>
        <p:spPr/>
        <p:txBody>
          <a:bodyPr/>
          <a:lstStyle/>
          <a:p>
            <a:fld id="{2EFDDC45-F58E-41F3-91AD-F0C9AAB2B68B}" type="slidenum">
              <a:rPr lang="en-US" smtClean="0"/>
              <a:t>‹#›</a:t>
            </a:fld>
            <a:endParaRPr lang="en-US"/>
          </a:p>
        </p:txBody>
      </p:sp>
    </p:spTree>
    <p:extLst>
      <p:ext uri="{BB962C8B-B14F-4D97-AF65-F5344CB8AC3E}">
        <p14:creationId xmlns:p14="http://schemas.microsoft.com/office/powerpoint/2010/main" val="3726327889"/>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231140" y="6223828"/>
            <a:ext cx="2329074" cy="365125"/>
          </a:xfrm>
          <a:prstGeom prst="rect">
            <a:avLst/>
          </a:prstGeom>
        </p:spPr>
        <p:txBody>
          <a:bodyPr/>
          <a:lstStyle/>
          <a:p>
            <a:fld id="{083EE2EC-FBF1-4882-960F-18F909E72B9C}" type="datetime1">
              <a:rPr lang="en-US" smtClean="0"/>
              <a:t>4/9/2018</a:t>
            </a:fld>
            <a:endParaRPr lang="en-US"/>
          </a:p>
        </p:txBody>
      </p:sp>
      <p:sp>
        <p:nvSpPr>
          <p:cNvPr id="6" name="Footer Placeholder 5"/>
          <p:cNvSpPr>
            <a:spLocks noGrp="1"/>
          </p:cNvSpPr>
          <p:nvPr>
            <p:ph type="ftr" sz="quarter" idx="11"/>
          </p:nvPr>
        </p:nvSpPr>
        <p:spPr/>
        <p:txBody>
          <a:bodyPr/>
          <a:lstStyle/>
          <a:p>
            <a:r>
              <a:rPr lang="en-US"/>
              <a:t>Mehwish Fatima</a:t>
            </a:r>
            <a:endParaRPr lang="en-US" dirty="0"/>
          </a:p>
        </p:txBody>
      </p:sp>
      <p:sp>
        <p:nvSpPr>
          <p:cNvPr id="7" name="Slide Number Placeholder 6"/>
          <p:cNvSpPr>
            <a:spLocks noGrp="1"/>
          </p:cNvSpPr>
          <p:nvPr>
            <p:ph type="sldNum" sz="quarter" idx="12"/>
          </p:nvPr>
        </p:nvSpPr>
        <p:spPr/>
        <p:txBody>
          <a:bodyPr/>
          <a:lstStyle/>
          <a:p>
            <a:fld id="{2EFDDC45-F58E-41F3-91AD-F0C9AAB2B68B}" type="slidenum">
              <a:rPr lang="en-US" smtClean="0"/>
              <a:t>‹#›</a:t>
            </a:fld>
            <a:endParaRPr lang="en-US"/>
          </a:p>
        </p:txBody>
      </p:sp>
    </p:spTree>
    <p:extLst>
      <p:ext uri="{BB962C8B-B14F-4D97-AF65-F5344CB8AC3E}">
        <p14:creationId xmlns:p14="http://schemas.microsoft.com/office/powerpoint/2010/main" val="76381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Placeholder 1"/>
          <p:cNvSpPr>
            <a:spLocks noGrp="1"/>
          </p:cNvSpPr>
          <p:nvPr>
            <p:ph type="title"/>
          </p:nvPr>
        </p:nvSpPr>
        <p:spPr>
          <a:xfrm>
            <a:off x="231140" y="361405"/>
            <a:ext cx="11679820" cy="117021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31140" y="1649186"/>
            <a:ext cx="11679820" cy="444681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231140" y="6223828"/>
            <a:ext cx="4717774" cy="365125"/>
          </a:xfrm>
          <a:prstGeom prst="rect">
            <a:avLst/>
          </a:prstGeom>
        </p:spPr>
        <p:txBody>
          <a:bodyPr vert="horz" lIns="91440" tIns="45720" rIns="91440" bIns="45720" rtlCol="0" anchor="ctr"/>
          <a:lstStyle>
            <a:lvl1pPr algn="ctr">
              <a:defRPr sz="1400" b="1">
                <a:solidFill>
                  <a:schemeClr val="accent1"/>
                </a:solidFill>
              </a:defRPr>
            </a:lvl1pPr>
          </a:lstStyle>
          <a:p>
            <a:pPr algn="l"/>
            <a:r>
              <a:rPr lang="en-US" dirty="0"/>
              <a:t>Mehwish Fatima</a:t>
            </a:r>
          </a:p>
        </p:txBody>
      </p:sp>
      <p:sp>
        <p:nvSpPr>
          <p:cNvPr id="6" name="Slide Number Placeholder 5"/>
          <p:cNvSpPr>
            <a:spLocks noGrp="1"/>
          </p:cNvSpPr>
          <p:nvPr>
            <p:ph type="sldNum" sz="quarter" idx="4"/>
          </p:nvPr>
        </p:nvSpPr>
        <p:spPr>
          <a:xfrm>
            <a:off x="10204743" y="6223828"/>
            <a:ext cx="1706217" cy="365125"/>
          </a:xfrm>
          <a:prstGeom prst="rect">
            <a:avLst/>
          </a:prstGeom>
        </p:spPr>
        <p:txBody>
          <a:bodyPr vert="horz" lIns="91440" tIns="45720" rIns="91440" bIns="45720" rtlCol="0" anchor="ctr"/>
          <a:lstStyle>
            <a:lvl1pPr algn="r">
              <a:defRPr sz="1400" b="1">
                <a:solidFill>
                  <a:schemeClr val="accent1"/>
                </a:solidFill>
              </a:defRPr>
            </a:lvl1pPr>
          </a:lstStyle>
          <a:p>
            <a:fld id="{2EFDDC45-F58E-41F3-91AD-F0C9AAB2B68B}" type="slidenum">
              <a:rPr lang="en-US" smtClean="0"/>
              <a:pPr/>
              <a:t>‹#›</a:t>
            </a:fld>
            <a:endParaRPr lang="en-US" dirty="0"/>
          </a:p>
        </p:txBody>
      </p:sp>
    </p:spTree>
    <p:extLst>
      <p:ext uri="{BB962C8B-B14F-4D97-AF65-F5344CB8AC3E}">
        <p14:creationId xmlns:p14="http://schemas.microsoft.com/office/powerpoint/2010/main" val="2054289550"/>
      </p:ext>
    </p:extLst>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Lst>
  <p:hf hdr="0" ftr="0" dt="0"/>
  <p:txStyles>
    <p:titleStyle>
      <a:lvl1pPr algn="ctr"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8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8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4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mailto:mehwish.Fatima@ciitlahore.edu.pk"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5F214-45BD-4F1D-B8F3-74E0B603B447}"/>
              </a:ext>
            </a:extLst>
          </p:cNvPr>
          <p:cNvSpPr>
            <a:spLocks noGrp="1"/>
          </p:cNvSpPr>
          <p:nvPr>
            <p:ph type="ctrTitle"/>
          </p:nvPr>
        </p:nvSpPr>
        <p:spPr>
          <a:xfrm>
            <a:off x="662609" y="1107593"/>
            <a:ext cx="10866782" cy="2509213"/>
          </a:xfrm>
        </p:spPr>
        <p:txBody>
          <a:bodyPr anchor="ctr">
            <a:normAutofit/>
          </a:bodyPr>
          <a:lstStyle/>
          <a:p>
            <a:r>
              <a:rPr lang="en-US" sz="6000" cap="none" dirty="0">
                <a:ln w="9525">
                  <a:solidFill>
                    <a:srgbClr val="002060"/>
                  </a:solidFill>
                  <a:prstDash val="solid"/>
                </a:ln>
                <a:solidFill>
                  <a:srgbClr val="0070C0"/>
                </a:solidFill>
                <a:effectLst/>
              </a:rPr>
              <a:t>Multilingual author profiling on Facebook </a:t>
            </a:r>
          </a:p>
        </p:txBody>
      </p:sp>
      <p:sp>
        <p:nvSpPr>
          <p:cNvPr id="3" name="Subtitle 2">
            <a:extLst>
              <a:ext uri="{FF2B5EF4-FFF2-40B4-BE49-F238E27FC236}">
                <a16:creationId xmlns:a16="http://schemas.microsoft.com/office/drawing/2014/main" id="{6B7DFA42-E7DF-41B4-AA88-9FB2509986D9}"/>
              </a:ext>
            </a:extLst>
          </p:cNvPr>
          <p:cNvSpPr>
            <a:spLocks noGrp="1"/>
          </p:cNvSpPr>
          <p:nvPr>
            <p:ph type="subTitle" idx="1"/>
          </p:nvPr>
        </p:nvSpPr>
        <p:spPr>
          <a:xfrm>
            <a:off x="609600" y="3859696"/>
            <a:ext cx="10866782" cy="1056861"/>
          </a:xfrm>
        </p:spPr>
        <p:txBody>
          <a:bodyPr>
            <a:normAutofit/>
          </a:bodyPr>
          <a:lstStyle/>
          <a:p>
            <a:r>
              <a:rPr lang="en-US" sz="3200" b="1" u="sng" dirty="0">
                <a:solidFill>
                  <a:srgbClr val="C00000"/>
                </a:solidFill>
              </a:rPr>
              <a:t>Mehwish Fatima</a:t>
            </a:r>
            <a:r>
              <a:rPr lang="en-US" sz="3200" dirty="0">
                <a:solidFill>
                  <a:srgbClr val="C00000"/>
                </a:solidFill>
              </a:rPr>
              <a:t>, </a:t>
            </a:r>
            <a:r>
              <a:rPr lang="en-US" sz="3200" dirty="0" err="1">
                <a:solidFill>
                  <a:srgbClr val="0070C0"/>
                </a:solidFill>
              </a:rPr>
              <a:t>Komal</a:t>
            </a:r>
            <a:r>
              <a:rPr lang="en-US" sz="3200" dirty="0">
                <a:solidFill>
                  <a:srgbClr val="0070C0"/>
                </a:solidFill>
              </a:rPr>
              <a:t> Hasan, Saba Anwar, Rao Muhammad Adeel Nawab</a:t>
            </a:r>
          </a:p>
        </p:txBody>
      </p:sp>
      <p:sp>
        <p:nvSpPr>
          <p:cNvPr id="4" name="Subtitle 2">
            <a:extLst>
              <a:ext uri="{FF2B5EF4-FFF2-40B4-BE49-F238E27FC236}">
                <a16:creationId xmlns:a16="http://schemas.microsoft.com/office/drawing/2014/main" id="{2ECC103B-2389-4A9D-8076-E4B5B5F6F572}"/>
              </a:ext>
            </a:extLst>
          </p:cNvPr>
          <p:cNvSpPr txBox="1">
            <a:spLocks/>
          </p:cNvSpPr>
          <p:nvPr/>
        </p:nvSpPr>
        <p:spPr>
          <a:xfrm>
            <a:off x="609600" y="5159447"/>
            <a:ext cx="10866782" cy="10568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400"/>
              </a:spcBef>
              <a:buClr>
                <a:schemeClr val="accent1"/>
              </a:buClr>
              <a:buSzPct val="80000"/>
              <a:buFont typeface="Corbel" pitchFamily="34" charset="0"/>
              <a:buNone/>
              <a:defRPr sz="2200" kern="1200">
                <a:solidFill>
                  <a:schemeClr val="accent1"/>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9pPr>
          </a:lstStyle>
          <a:p>
            <a:r>
              <a:rPr lang="en-US" sz="3200" dirty="0">
                <a:solidFill>
                  <a:srgbClr val="0070C0"/>
                </a:solidFill>
              </a:rPr>
              <a:t>Journal: </a:t>
            </a:r>
            <a:r>
              <a:rPr lang="en-US" sz="3200" i="1" dirty="0">
                <a:solidFill>
                  <a:srgbClr val="0070C0"/>
                </a:solidFill>
              </a:rPr>
              <a:t>Information Processing and Management, Elsevier</a:t>
            </a:r>
          </a:p>
        </p:txBody>
      </p:sp>
    </p:spTree>
    <p:extLst>
      <p:ext uri="{BB962C8B-B14F-4D97-AF65-F5344CB8AC3E}">
        <p14:creationId xmlns:p14="http://schemas.microsoft.com/office/powerpoint/2010/main" val="4263624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8A1D-27BD-4212-9704-A898DE2C3D5D}"/>
              </a:ext>
            </a:extLst>
          </p:cNvPr>
          <p:cNvSpPr>
            <a:spLocks noGrp="1"/>
          </p:cNvSpPr>
          <p:nvPr>
            <p:ph type="title"/>
          </p:nvPr>
        </p:nvSpPr>
        <p:spPr/>
        <p:txBody>
          <a:bodyPr/>
          <a:lstStyle/>
          <a:p>
            <a:r>
              <a:rPr lang="en-US" dirty="0"/>
              <a:t>Corpus Generation Process</a:t>
            </a:r>
          </a:p>
        </p:txBody>
      </p:sp>
      <p:sp>
        <p:nvSpPr>
          <p:cNvPr id="8" name="Slide Number Placeholder 7">
            <a:extLst>
              <a:ext uri="{FF2B5EF4-FFF2-40B4-BE49-F238E27FC236}">
                <a16:creationId xmlns:a16="http://schemas.microsoft.com/office/drawing/2014/main" id="{54C3157F-757E-49B7-A3C6-E421C1725696}"/>
              </a:ext>
            </a:extLst>
          </p:cNvPr>
          <p:cNvSpPr>
            <a:spLocks noGrp="1"/>
          </p:cNvSpPr>
          <p:nvPr>
            <p:ph type="sldNum" sz="quarter" idx="12"/>
          </p:nvPr>
        </p:nvSpPr>
        <p:spPr/>
        <p:txBody>
          <a:bodyPr/>
          <a:lstStyle/>
          <a:p>
            <a:fld id="{2EFDDC45-F58E-41F3-91AD-F0C9AAB2B68B}" type="slidenum">
              <a:rPr lang="en-US" smtClean="0"/>
              <a:t>10</a:t>
            </a:fld>
            <a:endParaRPr lang="en-US"/>
          </a:p>
        </p:txBody>
      </p:sp>
      <p:sp>
        <p:nvSpPr>
          <p:cNvPr id="6" name="Freeform: Shape 5">
            <a:extLst>
              <a:ext uri="{FF2B5EF4-FFF2-40B4-BE49-F238E27FC236}">
                <a16:creationId xmlns:a16="http://schemas.microsoft.com/office/drawing/2014/main" id="{E7291F0D-5867-4048-A033-B2FA3A0224EF}"/>
              </a:ext>
            </a:extLst>
          </p:cNvPr>
          <p:cNvSpPr/>
          <p:nvPr/>
        </p:nvSpPr>
        <p:spPr>
          <a:xfrm>
            <a:off x="455049" y="2504661"/>
            <a:ext cx="1698888" cy="1518670"/>
          </a:xfrm>
          <a:custGeom>
            <a:avLst/>
            <a:gdLst>
              <a:gd name="connsiteX0" fmla="*/ 0 w 1698888"/>
              <a:gd name="connsiteY0" fmla="*/ 140123 h 1401228"/>
              <a:gd name="connsiteX1" fmla="*/ 140123 w 1698888"/>
              <a:gd name="connsiteY1" fmla="*/ 0 h 1401228"/>
              <a:gd name="connsiteX2" fmla="*/ 1558765 w 1698888"/>
              <a:gd name="connsiteY2" fmla="*/ 0 h 1401228"/>
              <a:gd name="connsiteX3" fmla="*/ 1698888 w 1698888"/>
              <a:gd name="connsiteY3" fmla="*/ 140123 h 1401228"/>
              <a:gd name="connsiteX4" fmla="*/ 1698888 w 1698888"/>
              <a:gd name="connsiteY4" fmla="*/ 1261105 h 1401228"/>
              <a:gd name="connsiteX5" fmla="*/ 1558765 w 1698888"/>
              <a:gd name="connsiteY5" fmla="*/ 1401228 h 1401228"/>
              <a:gd name="connsiteX6" fmla="*/ 140123 w 1698888"/>
              <a:gd name="connsiteY6" fmla="*/ 1401228 h 1401228"/>
              <a:gd name="connsiteX7" fmla="*/ 0 w 1698888"/>
              <a:gd name="connsiteY7" fmla="*/ 1261105 h 1401228"/>
              <a:gd name="connsiteX8" fmla="*/ 0 w 1698888"/>
              <a:gd name="connsiteY8" fmla="*/ 140123 h 140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888" h="1401228">
                <a:moveTo>
                  <a:pt x="0" y="140123"/>
                </a:moveTo>
                <a:cubicBezTo>
                  <a:pt x="0" y="62735"/>
                  <a:pt x="62735" y="0"/>
                  <a:pt x="140123" y="0"/>
                </a:cubicBezTo>
                <a:lnTo>
                  <a:pt x="1558765" y="0"/>
                </a:lnTo>
                <a:cubicBezTo>
                  <a:pt x="1636153" y="0"/>
                  <a:pt x="1698888" y="62735"/>
                  <a:pt x="1698888" y="140123"/>
                </a:cubicBezTo>
                <a:lnTo>
                  <a:pt x="1698888" y="1261105"/>
                </a:lnTo>
                <a:cubicBezTo>
                  <a:pt x="1698888" y="1338493"/>
                  <a:pt x="1636153" y="1401228"/>
                  <a:pt x="1558765" y="1401228"/>
                </a:cubicBezTo>
                <a:lnTo>
                  <a:pt x="140123" y="1401228"/>
                </a:lnTo>
                <a:cubicBezTo>
                  <a:pt x="62735" y="1401228"/>
                  <a:pt x="0" y="1338493"/>
                  <a:pt x="0" y="1261105"/>
                </a:cubicBezTo>
                <a:lnTo>
                  <a:pt x="0" y="140123"/>
                </a:lnTo>
                <a:close/>
              </a:path>
            </a:pathLst>
          </a:custGeom>
          <a:ln>
            <a:solidFill>
              <a:srgbClr val="0070C0"/>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6071" tIns="156071" rIns="156071" bIns="456335" numCol="1" spcCol="1270" anchor="t" anchorCtr="0">
            <a:noAutofit/>
          </a:bodyPr>
          <a:lstStyle/>
          <a:p>
            <a:pPr marL="171450" lvl="1" indent="-171450" algn="l" defTabSz="711200">
              <a:lnSpc>
                <a:spcPct val="90000"/>
              </a:lnSpc>
              <a:spcBef>
                <a:spcPct val="0"/>
              </a:spcBef>
              <a:spcAft>
                <a:spcPct val="15000"/>
              </a:spcAft>
              <a:buChar char="•"/>
            </a:pPr>
            <a:r>
              <a:rPr lang="en-US" kern="1200" dirty="0"/>
              <a:t>Facebook</a:t>
            </a:r>
          </a:p>
          <a:p>
            <a:pPr marL="171450" lvl="1" indent="-171450" algn="l" defTabSz="711200">
              <a:lnSpc>
                <a:spcPct val="90000"/>
              </a:lnSpc>
              <a:spcBef>
                <a:spcPct val="0"/>
              </a:spcBef>
              <a:spcAft>
                <a:spcPct val="15000"/>
              </a:spcAft>
              <a:buChar char="•"/>
            </a:pPr>
            <a:r>
              <a:rPr lang="en-US" kern="1200" dirty="0"/>
              <a:t>Self written posts and comments</a:t>
            </a:r>
          </a:p>
        </p:txBody>
      </p:sp>
      <p:sp>
        <p:nvSpPr>
          <p:cNvPr id="10" name="Shape 9">
            <a:extLst>
              <a:ext uri="{FF2B5EF4-FFF2-40B4-BE49-F238E27FC236}">
                <a16:creationId xmlns:a16="http://schemas.microsoft.com/office/drawing/2014/main" id="{ADF10834-F28F-4C30-9CA8-6AFF0BB3D8C6}"/>
              </a:ext>
            </a:extLst>
          </p:cNvPr>
          <p:cNvSpPr/>
          <p:nvPr/>
        </p:nvSpPr>
        <p:spPr>
          <a:xfrm>
            <a:off x="1560903" y="2777367"/>
            <a:ext cx="1870436" cy="1870436"/>
          </a:xfrm>
          <a:prstGeom prst="leftCircularArrow">
            <a:avLst>
              <a:gd name="adj1" fmla="val 3138"/>
              <a:gd name="adj2" fmla="val 385994"/>
              <a:gd name="adj3" fmla="val 2161505"/>
              <a:gd name="adj4" fmla="val 9024489"/>
              <a:gd name="adj5" fmla="val 3661"/>
            </a:avLst>
          </a:prstGeom>
          <a:solidFill>
            <a:srgbClr val="0070C0"/>
          </a:solidFill>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DA1BB88F-093D-4C3E-A530-E9C2AC554FBD}"/>
              </a:ext>
            </a:extLst>
          </p:cNvPr>
          <p:cNvSpPr/>
          <p:nvPr/>
        </p:nvSpPr>
        <p:spPr>
          <a:xfrm>
            <a:off x="832580" y="3723068"/>
            <a:ext cx="1510123" cy="600526"/>
          </a:xfrm>
          <a:custGeom>
            <a:avLst/>
            <a:gdLst>
              <a:gd name="connsiteX0" fmla="*/ 0 w 1510123"/>
              <a:gd name="connsiteY0" fmla="*/ 60053 h 600526"/>
              <a:gd name="connsiteX1" fmla="*/ 60053 w 1510123"/>
              <a:gd name="connsiteY1" fmla="*/ 0 h 600526"/>
              <a:gd name="connsiteX2" fmla="*/ 1450070 w 1510123"/>
              <a:gd name="connsiteY2" fmla="*/ 0 h 600526"/>
              <a:gd name="connsiteX3" fmla="*/ 1510123 w 1510123"/>
              <a:gd name="connsiteY3" fmla="*/ 60053 h 600526"/>
              <a:gd name="connsiteX4" fmla="*/ 1510123 w 1510123"/>
              <a:gd name="connsiteY4" fmla="*/ 540473 h 600526"/>
              <a:gd name="connsiteX5" fmla="*/ 1450070 w 1510123"/>
              <a:gd name="connsiteY5" fmla="*/ 600526 h 600526"/>
              <a:gd name="connsiteX6" fmla="*/ 60053 w 1510123"/>
              <a:gd name="connsiteY6" fmla="*/ 600526 h 600526"/>
              <a:gd name="connsiteX7" fmla="*/ 0 w 1510123"/>
              <a:gd name="connsiteY7" fmla="*/ 540473 h 600526"/>
              <a:gd name="connsiteX8" fmla="*/ 0 w 1510123"/>
              <a:gd name="connsiteY8" fmla="*/ 60053 h 600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0123" h="600526">
                <a:moveTo>
                  <a:pt x="0" y="60053"/>
                </a:moveTo>
                <a:cubicBezTo>
                  <a:pt x="0" y="26887"/>
                  <a:pt x="26887" y="0"/>
                  <a:pt x="60053" y="0"/>
                </a:cubicBezTo>
                <a:lnTo>
                  <a:pt x="1450070" y="0"/>
                </a:lnTo>
                <a:cubicBezTo>
                  <a:pt x="1483236" y="0"/>
                  <a:pt x="1510123" y="26887"/>
                  <a:pt x="1510123" y="60053"/>
                </a:cubicBezTo>
                <a:lnTo>
                  <a:pt x="1510123" y="540473"/>
                </a:lnTo>
                <a:cubicBezTo>
                  <a:pt x="1510123" y="573639"/>
                  <a:pt x="1483236" y="600526"/>
                  <a:pt x="1450070" y="600526"/>
                </a:cubicBezTo>
                <a:lnTo>
                  <a:pt x="60053" y="600526"/>
                </a:lnTo>
                <a:cubicBezTo>
                  <a:pt x="26887" y="600526"/>
                  <a:pt x="0" y="573639"/>
                  <a:pt x="0" y="540473"/>
                </a:cubicBezTo>
                <a:lnTo>
                  <a:pt x="0" y="60053"/>
                </a:lnTo>
                <a:close/>
              </a:path>
            </a:pathLst>
          </a:custGeom>
          <a:solidFill>
            <a:srgbClr val="0070C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1879" tIns="40449" rIns="51879" bIns="40449" numCol="1" spcCol="1270" anchor="ctr" anchorCtr="0">
            <a:noAutofit/>
          </a:bodyPr>
          <a:lstStyle/>
          <a:p>
            <a:pPr marL="0" lvl="0" indent="0" algn="ctr" defTabSz="800100">
              <a:lnSpc>
                <a:spcPct val="90000"/>
              </a:lnSpc>
              <a:spcBef>
                <a:spcPct val="0"/>
              </a:spcBef>
              <a:spcAft>
                <a:spcPct val="35000"/>
              </a:spcAft>
              <a:buNone/>
            </a:pPr>
            <a:r>
              <a:rPr lang="en-US" sz="2000" b="1" kern="1200" dirty="0"/>
              <a:t>Source</a:t>
            </a:r>
          </a:p>
        </p:txBody>
      </p:sp>
      <p:sp>
        <p:nvSpPr>
          <p:cNvPr id="12" name="Freeform: Shape 11">
            <a:extLst>
              <a:ext uri="{FF2B5EF4-FFF2-40B4-BE49-F238E27FC236}">
                <a16:creationId xmlns:a16="http://schemas.microsoft.com/office/drawing/2014/main" id="{DCDB5CDC-60A4-4B32-B2B4-176D4B26D908}"/>
              </a:ext>
            </a:extLst>
          </p:cNvPr>
          <p:cNvSpPr/>
          <p:nvPr/>
        </p:nvSpPr>
        <p:spPr>
          <a:xfrm>
            <a:off x="2622179" y="2622102"/>
            <a:ext cx="1849565" cy="1518669"/>
          </a:xfrm>
          <a:custGeom>
            <a:avLst/>
            <a:gdLst>
              <a:gd name="connsiteX0" fmla="*/ 0 w 1698888"/>
              <a:gd name="connsiteY0" fmla="*/ 140123 h 1401228"/>
              <a:gd name="connsiteX1" fmla="*/ 140123 w 1698888"/>
              <a:gd name="connsiteY1" fmla="*/ 0 h 1401228"/>
              <a:gd name="connsiteX2" fmla="*/ 1558765 w 1698888"/>
              <a:gd name="connsiteY2" fmla="*/ 0 h 1401228"/>
              <a:gd name="connsiteX3" fmla="*/ 1698888 w 1698888"/>
              <a:gd name="connsiteY3" fmla="*/ 140123 h 1401228"/>
              <a:gd name="connsiteX4" fmla="*/ 1698888 w 1698888"/>
              <a:gd name="connsiteY4" fmla="*/ 1261105 h 1401228"/>
              <a:gd name="connsiteX5" fmla="*/ 1558765 w 1698888"/>
              <a:gd name="connsiteY5" fmla="*/ 1401228 h 1401228"/>
              <a:gd name="connsiteX6" fmla="*/ 140123 w 1698888"/>
              <a:gd name="connsiteY6" fmla="*/ 1401228 h 1401228"/>
              <a:gd name="connsiteX7" fmla="*/ 0 w 1698888"/>
              <a:gd name="connsiteY7" fmla="*/ 1261105 h 1401228"/>
              <a:gd name="connsiteX8" fmla="*/ 0 w 1698888"/>
              <a:gd name="connsiteY8" fmla="*/ 140123 h 140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888" h="1401228">
                <a:moveTo>
                  <a:pt x="0" y="140123"/>
                </a:moveTo>
                <a:cubicBezTo>
                  <a:pt x="0" y="62735"/>
                  <a:pt x="62735" y="0"/>
                  <a:pt x="140123" y="0"/>
                </a:cubicBezTo>
                <a:lnTo>
                  <a:pt x="1558765" y="0"/>
                </a:lnTo>
                <a:cubicBezTo>
                  <a:pt x="1636153" y="0"/>
                  <a:pt x="1698888" y="62735"/>
                  <a:pt x="1698888" y="140123"/>
                </a:cubicBezTo>
                <a:lnTo>
                  <a:pt x="1698888" y="1261105"/>
                </a:lnTo>
                <a:cubicBezTo>
                  <a:pt x="1698888" y="1338493"/>
                  <a:pt x="1636153" y="1401228"/>
                  <a:pt x="1558765" y="1401228"/>
                </a:cubicBezTo>
                <a:lnTo>
                  <a:pt x="140123" y="1401228"/>
                </a:lnTo>
                <a:cubicBezTo>
                  <a:pt x="62735" y="1401228"/>
                  <a:pt x="0" y="1338493"/>
                  <a:pt x="0" y="1261105"/>
                </a:cubicBezTo>
                <a:lnTo>
                  <a:pt x="0" y="140123"/>
                </a:lnTo>
                <a:close/>
              </a:path>
            </a:pathLst>
          </a:custGeom>
          <a:ln>
            <a:solidFill>
              <a:schemeClr val="accent5"/>
            </a:solid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6071" tIns="365760" rIns="156071" bIns="156071" numCol="1" spcCol="1270" anchor="t" anchorCtr="0">
            <a:noAutofit/>
          </a:bodyPr>
          <a:lstStyle/>
          <a:p>
            <a:pPr marL="171450" lvl="1" indent="-171450" algn="l" defTabSz="711200">
              <a:lnSpc>
                <a:spcPct val="90000"/>
              </a:lnSpc>
              <a:spcBef>
                <a:spcPct val="0"/>
              </a:spcBef>
              <a:spcAft>
                <a:spcPct val="15000"/>
              </a:spcAft>
              <a:buChar char="•"/>
            </a:pPr>
            <a:r>
              <a:rPr lang="en-US" kern="1200" dirty="0"/>
              <a:t>Friends and family</a:t>
            </a:r>
          </a:p>
          <a:p>
            <a:pPr marL="171450" lvl="1" indent="-171450" algn="l" defTabSz="711200">
              <a:lnSpc>
                <a:spcPct val="90000"/>
              </a:lnSpc>
              <a:spcBef>
                <a:spcPct val="0"/>
              </a:spcBef>
              <a:spcAft>
                <a:spcPct val="15000"/>
              </a:spcAft>
              <a:buChar char="•"/>
            </a:pPr>
            <a:r>
              <a:rPr lang="en-US" kern="1200" dirty="0"/>
              <a:t>Students</a:t>
            </a:r>
          </a:p>
          <a:p>
            <a:pPr marL="171450" lvl="1" indent="-171450" algn="l" defTabSz="711200">
              <a:lnSpc>
                <a:spcPct val="90000"/>
              </a:lnSpc>
              <a:spcBef>
                <a:spcPct val="0"/>
              </a:spcBef>
              <a:spcAft>
                <a:spcPct val="15000"/>
              </a:spcAft>
              <a:buChar char="•"/>
            </a:pPr>
            <a:r>
              <a:rPr lang="en-US" kern="1200" dirty="0"/>
              <a:t>Colleagues</a:t>
            </a:r>
          </a:p>
        </p:txBody>
      </p:sp>
      <p:sp>
        <p:nvSpPr>
          <p:cNvPr id="13" name="Arrow: Circular 12">
            <a:extLst>
              <a:ext uri="{FF2B5EF4-FFF2-40B4-BE49-F238E27FC236}">
                <a16:creationId xmlns:a16="http://schemas.microsoft.com/office/drawing/2014/main" id="{D3A762DA-E1EE-49A7-A436-84C641F51EB2}"/>
              </a:ext>
            </a:extLst>
          </p:cNvPr>
          <p:cNvSpPr/>
          <p:nvPr/>
        </p:nvSpPr>
        <p:spPr>
          <a:xfrm>
            <a:off x="3595418" y="1762735"/>
            <a:ext cx="2390421" cy="2390421"/>
          </a:xfrm>
          <a:prstGeom prst="circularArrow">
            <a:avLst>
              <a:gd name="adj1" fmla="val 2455"/>
              <a:gd name="adj2" fmla="val 486523"/>
              <a:gd name="adj3" fmla="val 19527241"/>
              <a:gd name="adj4" fmla="val 12575511"/>
              <a:gd name="adj5" fmla="val 2864"/>
            </a:avLst>
          </a:prstGeom>
          <a:solidFill>
            <a:srgbClr val="0070C0"/>
          </a:solidFill>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4" name="Freeform: Shape 13">
            <a:extLst>
              <a:ext uri="{FF2B5EF4-FFF2-40B4-BE49-F238E27FC236}">
                <a16:creationId xmlns:a16="http://schemas.microsoft.com/office/drawing/2014/main" id="{FE4F5237-547F-4F70-8117-159CE6169D7E}"/>
              </a:ext>
            </a:extLst>
          </p:cNvPr>
          <p:cNvSpPr/>
          <p:nvPr/>
        </p:nvSpPr>
        <p:spPr>
          <a:xfrm>
            <a:off x="2716872" y="2321840"/>
            <a:ext cx="1988994" cy="600526"/>
          </a:xfrm>
          <a:custGeom>
            <a:avLst/>
            <a:gdLst>
              <a:gd name="connsiteX0" fmla="*/ 0 w 2036915"/>
              <a:gd name="connsiteY0" fmla="*/ 60053 h 600526"/>
              <a:gd name="connsiteX1" fmla="*/ 60053 w 2036915"/>
              <a:gd name="connsiteY1" fmla="*/ 0 h 600526"/>
              <a:gd name="connsiteX2" fmla="*/ 1976862 w 2036915"/>
              <a:gd name="connsiteY2" fmla="*/ 0 h 600526"/>
              <a:gd name="connsiteX3" fmla="*/ 2036915 w 2036915"/>
              <a:gd name="connsiteY3" fmla="*/ 60053 h 600526"/>
              <a:gd name="connsiteX4" fmla="*/ 2036915 w 2036915"/>
              <a:gd name="connsiteY4" fmla="*/ 540473 h 600526"/>
              <a:gd name="connsiteX5" fmla="*/ 1976862 w 2036915"/>
              <a:gd name="connsiteY5" fmla="*/ 600526 h 600526"/>
              <a:gd name="connsiteX6" fmla="*/ 60053 w 2036915"/>
              <a:gd name="connsiteY6" fmla="*/ 600526 h 600526"/>
              <a:gd name="connsiteX7" fmla="*/ 0 w 2036915"/>
              <a:gd name="connsiteY7" fmla="*/ 540473 h 600526"/>
              <a:gd name="connsiteX8" fmla="*/ 0 w 2036915"/>
              <a:gd name="connsiteY8" fmla="*/ 60053 h 600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6915" h="600526">
                <a:moveTo>
                  <a:pt x="0" y="60053"/>
                </a:moveTo>
                <a:cubicBezTo>
                  <a:pt x="0" y="26887"/>
                  <a:pt x="26887" y="0"/>
                  <a:pt x="60053" y="0"/>
                </a:cubicBezTo>
                <a:lnTo>
                  <a:pt x="1976862" y="0"/>
                </a:lnTo>
                <a:cubicBezTo>
                  <a:pt x="2010028" y="0"/>
                  <a:pt x="2036915" y="26887"/>
                  <a:pt x="2036915" y="60053"/>
                </a:cubicBezTo>
                <a:lnTo>
                  <a:pt x="2036915" y="540473"/>
                </a:lnTo>
                <a:cubicBezTo>
                  <a:pt x="2036915" y="573639"/>
                  <a:pt x="2010028" y="600526"/>
                  <a:pt x="1976862" y="600526"/>
                </a:cubicBezTo>
                <a:lnTo>
                  <a:pt x="60053" y="600526"/>
                </a:lnTo>
                <a:cubicBezTo>
                  <a:pt x="26887" y="600526"/>
                  <a:pt x="0" y="573639"/>
                  <a:pt x="0" y="540473"/>
                </a:cubicBezTo>
                <a:lnTo>
                  <a:pt x="0" y="60053"/>
                </a:lnTo>
                <a:close/>
              </a:path>
            </a:pathLst>
          </a:custGeom>
          <a:solidFill>
            <a:srgbClr val="0070C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1879" tIns="40449" rIns="51879" bIns="40449" numCol="1" spcCol="1270" anchor="ctr" anchorCtr="0">
            <a:noAutofit/>
          </a:bodyPr>
          <a:lstStyle/>
          <a:p>
            <a:pPr marL="0" lvl="0" indent="0" algn="ctr" defTabSz="800100">
              <a:lnSpc>
                <a:spcPct val="90000"/>
              </a:lnSpc>
              <a:spcBef>
                <a:spcPct val="0"/>
              </a:spcBef>
              <a:spcAft>
                <a:spcPct val="35000"/>
              </a:spcAft>
              <a:buNone/>
            </a:pPr>
            <a:r>
              <a:rPr lang="en-US" sz="2000" b="1" kern="1200" dirty="0"/>
              <a:t>Representatives</a:t>
            </a:r>
          </a:p>
        </p:txBody>
      </p:sp>
      <p:sp>
        <p:nvSpPr>
          <p:cNvPr id="15" name="Freeform: Shape 14">
            <a:extLst>
              <a:ext uri="{FF2B5EF4-FFF2-40B4-BE49-F238E27FC236}">
                <a16:creationId xmlns:a16="http://schemas.microsoft.com/office/drawing/2014/main" id="{DF1C4C94-F03A-4A41-9908-B00ABAAD2BB5}"/>
              </a:ext>
            </a:extLst>
          </p:cNvPr>
          <p:cNvSpPr/>
          <p:nvPr/>
        </p:nvSpPr>
        <p:spPr>
          <a:xfrm>
            <a:off x="5052707" y="2472443"/>
            <a:ext cx="1802592" cy="1550888"/>
          </a:xfrm>
          <a:custGeom>
            <a:avLst/>
            <a:gdLst>
              <a:gd name="connsiteX0" fmla="*/ 0 w 1698888"/>
              <a:gd name="connsiteY0" fmla="*/ 140123 h 1401228"/>
              <a:gd name="connsiteX1" fmla="*/ 140123 w 1698888"/>
              <a:gd name="connsiteY1" fmla="*/ 0 h 1401228"/>
              <a:gd name="connsiteX2" fmla="*/ 1558765 w 1698888"/>
              <a:gd name="connsiteY2" fmla="*/ 0 h 1401228"/>
              <a:gd name="connsiteX3" fmla="*/ 1698888 w 1698888"/>
              <a:gd name="connsiteY3" fmla="*/ 140123 h 1401228"/>
              <a:gd name="connsiteX4" fmla="*/ 1698888 w 1698888"/>
              <a:gd name="connsiteY4" fmla="*/ 1261105 h 1401228"/>
              <a:gd name="connsiteX5" fmla="*/ 1558765 w 1698888"/>
              <a:gd name="connsiteY5" fmla="*/ 1401228 h 1401228"/>
              <a:gd name="connsiteX6" fmla="*/ 140123 w 1698888"/>
              <a:gd name="connsiteY6" fmla="*/ 1401228 h 1401228"/>
              <a:gd name="connsiteX7" fmla="*/ 0 w 1698888"/>
              <a:gd name="connsiteY7" fmla="*/ 1261105 h 1401228"/>
              <a:gd name="connsiteX8" fmla="*/ 0 w 1698888"/>
              <a:gd name="connsiteY8" fmla="*/ 140123 h 140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888" h="1401228">
                <a:moveTo>
                  <a:pt x="0" y="140123"/>
                </a:moveTo>
                <a:cubicBezTo>
                  <a:pt x="0" y="62735"/>
                  <a:pt x="62735" y="0"/>
                  <a:pt x="140123" y="0"/>
                </a:cubicBezTo>
                <a:lnTo>
                  <a:pt x="1558765" y="0"/>
                </a:lnTo>
                <a:cubicBezTo>
                  <a:pt x="1636153" y="0"/>
                  <a:pt x="1698888" y="62735"/>
                  <a:pt x="1698888" y="140123"/>
                </a:cubicBezTo>
                <a:lnTo>
                  <a:pt x="1698888" y="1261105"/>
                </a:lnTo>
                <a:cubicBezTo>
                  <a:pt x="1698888" y="1338493"/>
                  <a:pt x="1636153" y="1401228"/>
                  <a:pt x="1558765" y="1401228"/>
                </a:cubicBezTo>
                <a:lnTo>
                  <a:pt x="140123" y="1401228"/>
                </a:lnTo>
                <a:cubicBezTo>
                  <a:pt x="62735" y="1401228"/>
                  <a:pt x="0" y="1338493"/>
                  <a:pt x="0" y="1261105"/>
                </a:cubicBezTo>
                <a:lnTo>
                  <a:pt x="0" y="140123"/>
                </a:lnTo>
                <a:close/>
              </a:path>
            </a:pathLst>
          </a:custGeom>
          <a:ln>
            <a:solidFill>
              <a:srgbClr val="0070C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6071" tIns="156071" rIns="91440" bIns="456335" numCol="1" spcCol="1270" anchor="t" anchorCtr="0">
            <a:noAutofit/>
          </a:bodyPr>
          <a:lstStyle/>
          <a:p>
            <a:pPr marL="171450" lvl="1" indent="-171450" algn="l" defTabSz="711200">
              <a:lnSpc>
                <a:spcPct val="90000"/>
              </a:lnSpc>
              <a:spcBef>
                <a:spcPct val="0"/>
              </a:spcBef>
              <a:spcAft>
                <a:spcPct val="15000"/>
              </a:spcAft>
              <a:buChar char="•"/>
            </a:pPr>
            <a:r>
              <a:rPr lang="en-US" kern="1200" dirty="0"/>
              <a:t>Consent </a:t>
            </a:r>
          </a:p>
          <a:p>
            <a:pPr marL="171450" lvl="1" indent="-171450" algn="l" defTabSz="711200">
              <a:lnSpc>
                <a:spcPct val="90000"/>
              </a:lnSpc>
              <a:spcBef>
                <a:spcPct val="0"/>
              </a:spcBef>
              <a:spcAft>
                <a:spcPct val="15000"/>
              </a:spcAft>
              <a:buChar char="•"/>
            </a:pPr>
            <a:r>
              <a:rPr lang="en-US" kern="1200" dirty="0"/>
              <a:t>Data and demographics via email</a:t>
            </a:r>
          </a:p>
        </p:txBody>
      </p:sp>
      <p:sp>
        <p:nvSpPr>
          <p:cNvPr id="16" name="Shape 15">
            <a:extLst>
              <a:ext uri="{FF2B5EF4-FFF2-40B4-BE49-F238E27FC236}">
                <a16:creationId xmlns:a16="http://schemas.microsoft.com/office/drawing/2014/main" id="{ABDD9DCD-0BCD-43C2-97AD-AFE693DD4B87}"/>
              </a:ext>
            </a:extLst>
          </p:cNvPr>
          <p:cNvSpPr/>
          <p:nvPr/>
        </p:nvSpPr>
        <p:spPr>
          <a:xfrm>
            <a:off x="5993173" y="2782246"/>
            <a:ext cx="2107033" cy="2107033"/>
          </a:xfrm>
          <a:prstGeom prst="leftCircularArrow">
            <a:avLst>
              <a:gd name="adj1" fmla="val 2785"/>
              <a:gd name="adj2" fmla="val 339827"/>
              <a:gd name="adj3" fmla="val 2119394"/>
              <a:gd name="adj4" fmla="val 9028545"/>
              <a:gd name="adj5" fmla="val 3250"/>
            </a:avLst>
          </a:prstGeom>
          <a:solidFill>
            <a:srgbClr val="0070C0"/>
          </a:solidFill>
        </p:spPr>
        <p:style>
          <a:lnRef idx="0">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7" name="Freeform: Shape 16">
            <a:extLst>
              <a:ext uri="{FF2B5EF4-FFF2-40B4-BE49-F238E27FC236}">
                <a16:creationId xmlns:a16="http://schemas.microsoft.com/office/drawing/2014/main" id="{36F58540-DD5A-436E-A5EB-CCF40CB2959E}"/>
              </a:ext>
            </a:extLst>
          </p:cNvPr>
          <p:cNvSpPr/>
          <p:nvPr/>
        </p:nvSpPr>
        <p:spPr>
          <a:xfrm>
            <a:off x="5430238" y="3723068"/>
            <a:ext cx="1510123" cy="600526"/>
          </a:xfrm>
          <a:custGeom>
            <a:avLst/>
            <a:gdLst>
              <a:gd name="connsiteX0" fmla="*/ 0 w 1510123"/>
              <a:gd name="connsiteY0" fmla="*/ 60053 h 600526"/>
              <a:gd name="connsiteX1" fmla="*/ 60053 w 1510123"/>
              <a:gd name="connsiteY1" fmla="*/ 0 h 600526"/>
              <a:gd name="connsiteX2" fmla="*/ 1450070 w 1510123"/>
              <a:gd name="connsiteY2" fmla="*/ 0 h 600526"/>
              <a:gd name="connsiteX3" fmla="*/ 1510123 w 1510123"/>
              <a:gd name="connsiteY3" fmla="*/ 60053 h 600526"/>
              <a:gd name="connsiteX4" fmla="*/ 1510123 w 1510123"/>
              <a:gd name="connsiteY4" fmla="*/ 540473 h 600526"/>
              <a:gd name="connsiteX5" fmla="*/ 1450070 w 1510123"/>
              <a:gd name="connsiteY5" fmla="*/ 600526 h 600526"/>
              <a:gd name="connsiteX6" fmla="*/ 60053 w 1510123"/>
              <a:gd name="connsiteY6" fmla="*/ 600526 h 600526"/>
              <a:gd name="connsiteX7" fmla="*/ 0 w 1510123"/>
              <a:gd name="connsiteY7" fmla="*/ 540473 h 600526"/>
              <a:gd name="connsiteX8" fmla="*/ 0 w 1510123"/>
              <a:gd name="connsiteY8" fmla="*/ 60053 h 600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0123" h="600526">
                <a:moveTo>
                  <a:pt x="0" y="60053"/>
                </a:moveTo>
                <a:cubicBezTo>
                  <a:pt x="0" y="26887"/>
                  <a:pt x="26887" y="0"/>
                  <a:pt x="60053" y="0"/>
                </a:cubicBezTo>
                <a:lnTo>
                  <a:pt x="1450070" y="0"/>
                </a:lnTo>
                <a:cubicBezTo>
                  <a:pt x="1483236" y="0"/>
                  <a:pt x="1510123" y="26887"/>
                  <a:pt x="1510123" y="60053"/>
                </a:cubicBezTo>
                <a:lnTo>
                  <a:pt x="1510123" y="540473"/>
                </a:lnTo>
                <a:cubicBezTo>
                  <a:pt x="1510123" y="573639"/>
                  <a:pt x="1483236" y="600526"/>
                  <a:pt x="1450070" y="600526"/>
                </a:cubicBezTo>
                <a:lnTo>
                  <a:pt x="60053" y="600526"/>
                </a:lnTo>
                <a:cubicBezTo>
                  <a:pt x="26887" y="600526"/>
                  <a:pt x="0" y="573639"/>
                  <a:pt x="0" y="540473"/>
                </a:cubicBezTo>
                <a:lnTo>
                  <a:pt x="0" y="60053"/>
                </a:lnTo>
                <a:close/>
              </a:path>
            </a:pathLst>
          </a:custGeom>
          <a:solidFill>
            <a:srgbClr val="0070C0"/>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51879" tIns="40449" rIns="51879" bIns="40449" numCol="1" spcCol="1270" anchor="ctr" anchorCtr="0">
            <a:noAutofit/>
          </a:bodyPr>
          <a:lstStyle/>
          <a:p>
            <a:pPr marL="0" lvl="0" indent="0" algn="ctr" defTabSz="800100">
              <a:lnSpc>
                <a:spcPct val="90000"/>
              </a:lnSpc>
              <a:spcBef>
                <a:spcPct val="0"/>
              </a:spcBef>
              <a:spcAft>
                <a:spcPct val="35000"/>
              </a:spcAft>
              <a:buNone/>
            </a:pPr>
            <a:r>
              <a:rPr lang="en-US" sz="2000" b="1" kern="1200" dirty="0"/>
              <a:t>Data Collection</a:t>
            </a:r>
          </a:p>
        </p:txBody>
      </p:sp>
      <p:sp>
        <p:nvSpPr>
          <p:cNvPr id="18" name="Freeform: Shape 17">
            <a:extLst>
              <a:ext uri="{FF2B5EF4-FFF2-40B4-BE49-F238E27FC236}">
                <a16:creationId xmlns:a16="http://schemas.microsoft.com/office/drawing/2014/main" id="{0A90E24A-5AB5-41DF-AFD1-7CEA7ED444DD}"/>
              </a:ext>
            </a:extLst>
          </p:cNvPr>
          <p:cNvSpPr/>
          <p:nvPr/>
        </p:nvSpPr>
        <p:spPr>
          <a:xfrm>
            <a:off x="7221926" y="2400224"/>
            <a:ext cx="2110359" cy="1932910"/>
          </a:xfrm>
          <a:custGeom>
            <a:avLst/>
            <a:gdLst>
              <a:gd name="connsiteX0" fmla="*/ 0 w 2110359"/>
              <a:gd name="connsiteY0" fmla="*/ 196997 h 1969972"/>
              <a:gd name="connsiteX1" fmla="*/ 196997 w 2110359"/>
              <a:gd name="connsiteY1" fmla="*/ 0 h 1969972"/>
              <a:gd name="connsiteX2" fmla="*/ 1913362 w 2110359"/>
              <a:gd name="connsiteY2" fmla="*/ 0 h 1969972"/>
              <a:gd name="connsiteX3" fmla="*/ 2110359 w 2110359"/>
              <a:gd name="connsiteY3" fmla="*/ 196997 h 1969972"/>
              <a:gd name="connsiteX4" fmla="*/ 2110359 w 2110359"/>
              <a:gd name="connsiteY4" fmla="*/ 1772975 h 1969972"/>
              <a:gd name="connsiteX5" fmla="*/ 1913362 w 2110359"/>
              <a:gd name="connsiteY5" fmla="*/ 1969972 h 1969972"/>
              <a:gd name="connsiteX6" fmla="*/ 196997 w 2110359"/>
              <a:gd name="connsiteY6" fmla="*/ 1969972 h 1969972"/>
              <a:gd name="connsiteX7" fmla="*/ 0 w 2110359"/>
              <a:gd name="connsiteY7" fmla="*/ 1772975 h 1969972"/>
              <a:gd name="connsiteX8" fmla="*/ 0 w 2110359"/>
              <a:gd name="connsiteY8" fmla="*/ 196997 h 196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0359" h="1969972">
                <a:moveTo>
                  <a:pt x="0" y="196997"/>
                </a:moveTo>
                <a:cubicBezTo>
                  <a:pt x="0" y="88199"/>
                  <a:pt x="88199" y="0"/>
                  <a:pt x="196997" y="0"/>
                </a:cubicBezTo>
                <a:lnTo>
                  <a:pt x="1913362" y="0"/>
                </a:lnTo>
                <a:cubicBezTo>
                  <a:pt x="2022160" y="0"/>
                  <a:pt x="2110359" y="88199"/>
                  <a:pt x="2110359" y="196997"/>
                </a:cubicBezTo>
                <a:lnTo>
                  <a:pt x="2110359" y="1772975"/>
                </a:lnTo>
                <a:cubicBezTo>
                  <a:pt x="2110359" y="1881773"/>
                  <a:pt x="2022160" y="1969972"/>
                  <a:pt x="1913362" y="1969972"/>
                </a:cubicBezTo>
                <a:lnTo>
                  <a:pt x="196997" y="1969972"/>
                </a:lnTo>
                <a:cubicBezTo>
                  <a:pt x="88199" y="1969972"/>
                  <a:pt x="0" y="1881773"/>
                  <a:pt x="0" y="1772975"/>
                </a:cubicBezTo>
                <a:lnTo>
                  <a:pt x="0" y="196997"/>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9160" tIns="457200" rIns="0" bIns="169160" numCol="1" spcCol="1270" anchor="t" anchorCtr="0">
            <a:noAutofit/>
          </a:bodyPr>
          <a:lstStyle/>
          <a:p>
            <a:pPr marL="171450" lvl="1" indent="-171450" algn="l" defTabSz="711200">
              <a:lnSpc>
                <a:spcPct val="90000"/>
              </a:lnSpc>
              <a:spcBef>
                <a:spcPct val="0"/>
              </a:spcBef>
              <a:spcAft>
                <a:spcPct val="15000"/>
              </a:spcAft>
              <a:buChar char="•"/>
            </a:pPr>
            <a:r>
              <a:rPr lang="en-US" kern="1200" dirty="0"/>
              <a:t>Garbage removal</a:t>
            </a:r>
          </a:p>
          <a:p>
            <a:pPr marL="171450" lvl="1" indent="-171450" algn="l" defTabSz="711200">
              <a:lnSpc>
                <a:spcPct val="90000"/>
              </a:lnSpc>
              <a:spcBef>
                <a:spcPct val="0"/>
              </a:spcBef>
              <a:spcAft>
                <a:spcPct val="15000"/>
              </a:spcAft>
              <a:buChar char="•"/>
            </a:pPr>
            <a:r>
              <a:rPr lang="en-US" kern="1200" dirty="0"/>
              <a:t>Duplication removal</a:t>
            </a:r>
          </a:p>
          <a:p>
            <a:pPr marL="171450" lvl="1" indent="-171450" algn="l" defTabSz="711200">
              <a:lnSpc>
                <a:spcPct val="90000"/>
              </a:lnSpc>
              <a:spcBef>
                <a:spcPct val="0"/>
              </a:spcBef>
              <a:spcAft>
                <a:spcPct val="15000"/>
              </a:spcAft>
              <a:buChar char="•"/>
            </a:pPr>
            <a:r>
              <a:rPr lang="en-US" kern="1200" dirty="0"/>
              <a:t>Incomplete profiles removal</a:t>
            </a:r>
          </a:p>
        </p:txBody>
      </p:sp>
      <p:sp>
        <p:nvSpPr>
          <p:cNvPr id="19" name="Arrow: Circular 18">
            <a:extLst>
              <a:ext uri="{FF2B5EF4-FFF2-40B4-BE49-F238E27FC236}">
                <a16:creationId xmlns:a16="http://schemas.microsoft.com/office/drawing/2014/main" id="{4F16AA7B-65F8-45E5-AE4D-A94EF2838126}"/>
              </a:ext>
            </a:extLst>
          </p:cNvPr>
          <p:cNvSpPr/>
          <p:nvPr/>
        </p:nvSpPr>
        <p:spPr>
          <a:xfrm>
            <a:off x="8344207" y="1555876"/>
            <a:ext cx="2519994" cy="2519994"/>
          </a:xfrm>
          <a:prstGeom prst="circularArrow">
            <a:avLst>
              <a:gd name="adj1" fmla="val 2329"/>
              <a:gd name="adj2" fmla="val 281143"/>
              <a:gd name="adj3" fmla="val 19543264"/>
              <a:gd name="adj4" fmla="val 12575428"/>
              <a:gd name="adj5" fmla="val 2717"/>
            </a:avLst>
          </a:prstGeom>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0" name="Freeform: Shape 19">
            <a:extLst>
              <a:ext uri="{FF2B5EF4-FFF2-40B4-BE49-F238E27FC236}">
                <a16:creationId xmlns:a16="http://schemas.microsoft.com/office/drawing/2014/main" id="{D828BEC2-794A-4B2A-AA4C-508417FBEECD}"/>
              </a:ext>
            </a:extLst>
          </p:cNvPr>
          <p:cNvSpPr/>
          <p:nvPr/>
        </p:nvSpPr>
        <p:spPr>
          <a:xfrm>
            <a:off x="7436263" y="2162808"/>
            <a:ext cx="1994158" cy="600526"/>
          </a:xfrm>
          <a:custGeom>
            <a:avLst/>
            <a:gdLst>
              <a:gd name="connsiteX0" fmla="*/ 0 w 1781507"/>
              <a:gd name="connsiteY0" fmla="*/ 60053 h 600526"/>
              <a:gd name="connsiteX1" fmla="*/ 60053 w 1781507"/>
              <a:gd name="connsiteY1" fmla="*/ 0 h 600526"/>
              <a:gd name="connsiteX2" fmla="*/ 1721454 w 1781507"/>
              <a:gd name="connsiteY2" fmla="*/ 0 h 600526"/>
              <a:gd name="connsiteX3" fmla="*/ 1781507 w 1781507"/>
              <a:gd name="connsiteY3" fmla="*/ 60053 h 600526"/>
              <a:gd name="connsiteX4" fmla="*/ 1781507 w 1781507"/>
              <a:gd name="connsiteY4" fmla="*/ 540473 h 600526"/>
              <a:gd name="connsiteX5" fmla="*/ 1721454 w 1781507"/>
              <a:gd name="connsiteY5" fmla="*/ 600526 h 600526"/>
              <a:gd name="connsiteX6" fmla="*/ 60053 w 1781507"/>
              <a:gd name="connsiteY6" fmla="*/ 600526 h 600526"/>
              <a:gd name="connsiteX7" fmla="*/ 0 w 1781507"/>
              <a:gd name="connsiteY7" fmla="*/ 540473 h 600526"/>
              <a:gd name="connsiteX8" fmla="*/ 0 w 1781507"/>
              <a:gd name="connsiteY8" fmla="*/ 60053 h 600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1507" h="600526">
                <a:moveTo>
                  <a:pt x="0" y="60053"/>
                </a:moveTo>
                <a:cubicBezTo>
                  <a:pt x="0" y="26887"/>
                  <a:pt x="26887" y="0"/>
                  <a:pt x="60053" y="0"/>
                </a:cubicBezTo>
                <a:lnTo>
                  <a:pt x="1721454" y="0"/>
                </a:lnTo>
                <a:cubicBezTo>
                  <a:pt x="1754620" y="0"/>
                  <a:pt x="1781507" y="26887"/>
                  <a:pt x="1781507" y="60053"/>
                </a:cubicBezTo>
                <a:lnTo>
                  <a:pt x="1781507" y="540473"/>
                </a:lnTo>
                <a:cubicBezTo>
                  <a:pt x="1781507" y="573639"/>
                  <a:pt x="1754620" y="600526"/>
                  <a:pt x="1721454" y="600526"/>
                </a:cubicBezTo>
                <a:lnTo>
                  <a:pt x="60053" y="600526"/>
                </a:lnTo>
                <a:cubicBezTo>
                  <a:pt x="26887" y="600526"/>
                  <a:pt x="0" y="573639"/>
                  <a:pt x="0" y="540473"/>
                </a:cubicBezTo>
                <a:lnTo>
                  <a:pt x="0" y="60053"/>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1879" tIns="40449" rIns="51879" bIns="40449" numCol="1" spcCol="1270" anchor="ctr" anchorCtr="0">
            <a:noAutofit/>
          </a:bodyPr>
          <a:lstStyle/>
          <a:p>
            <a:pPr marL="0" lvl="0" indent="0" algn="ctr" defTabSz="800100">
              <a:lnSpc>
                <a:spcPct val="90000"/>
              </a:lnSpc>
              <a:spcBef>
                <a:spcPct val="0"/>
              </a:spcBef>
              <a:spcAft>
                <a:spcPct val="35000"/>
              </a:spcAft>
              <a:buNone/>
            </a:pPr>
            <a:r>
              <a:rPr lang="en-US" sz="2000" b="1" kern="1200" dirty="0"/>
              <a:t>Preprocessing</a:t>
            </a:r>
          </a:p>
        </p:txBody>
      </p:sp>
      <p:sp>
        <p:nvSpPr>
          <p:cNvPr id="21" name="Freeform: Shape 20">
            <a:extLst>
              <a:ext uri="{FF2B5EF4-FFF2-40B4-BE49-F238E27FC236}">
                <a16:creationId xmlns:a16="http://schemas.microsoft.com/office/drawing/2014/main" id="{A2456A90-684A-4B3C-B991-B21AB1C748F0}"/>
              </a:ext>
            </a:extLst>
          </p:cNvPr>
          <p:cNvSpPr/>
          <p:nvPr/>
        </p:nvSpPr>
        <p:spPr>
          <a:xfrm>
            <a:off x="9651170" y="2239470"/>
            <a:ext cx="2230889" cy="1836400"/>
          </a:xfrm>
          <a:custGeom>
            <a:avLst/>
            <a:gdLst>
              <a:gd name="connsiteX0" fmla="*/ 0 w 2179640"/>
              <a:gd name="connsiteY0" fmla="*/ 198403 h 1984026"/>
              <a:gd name="connsiteX1" fmla="*/ 198403 w 2179640"/>
              <a:gd name="connsiteY1" fmla="*/ 0 h 1984026"/>
              <a:gd name="connsiteX2" fmla="*/ 1981237 w 2179640"/>
              <a:gd name="connsiteY2" fmla="*/ 0 h 1984026"/>
              <a:gd name="connsiteX3" fmla="*/ 2179640 w 2179640"/>
              <a:gd name="connsiteY3" fmla="*/ 198403 h 1984026"/>
              <a:gd name="connsiteX4" fmla="*/ 2179640 w 2179640"/>
              <a:gd name="connsiteY4" fmla="*/ 1785623 h 1984026"/>
              <a:gd name="connsiteX5" fmla="*/ 1981237 w 2179640"/>
              <a:gd name="connsiteY5" fmla="*/ 1984026 h 1984026"/>
              <a:gd name="connsiteX6" fmla="*/ 198403 w 2179640"/>
              <a:gd name="connsiteY6" fmla="*/ 1984026 h 1984026"/>
              <a:gd name="connsiteX7" fmla="*/ 0 w 2179640"/>
              <a:gd name="connsiteY7" fmla="*/ 1785623 h 1984026"/>
              <a:gd name="connsiteX8" fmla="*/ 0 w 2179640"/>
              <a:gd name="connsiteY8" fmla="*/ 198403 h 1984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9640" h="1984026">
                <a:moveTo>
                  <a:pt x="0" y="198403"/>
                </a:moveTo>
                <a:cubicBezTo>
                  <a:pt x="0" y="88828"/>
                  <a:pt x="88828" y="0"/>
                  <a:pt x="198403" y="0"/>
                </a:cubicBezTo>
                <a:lnTo>
                  <a:pt x="1981237" y="0"/>
                </a:lnTo>
                <a:cubicBezTo>
                  <a:pt x="2090812" y="0"/>
                  <a:pt x="2179640" y="88828"/>
                  <a:pt x="2179640" y="198403"/>
                </a:cubicBezTo>
                <a:lnTo>
                  <a:pt x="2179640" y="1785623"/>
                </a:lnTo>
                <a:cubicBezTo>
                  <a:pt x="2179640" y="1895198"/>
                  <a:pt x="2090812" y="1984026"/>
                  <a:pt x="1981237" y="1984026"/>
                </a:cubicBezTo>
                <a:lnTo>
                  <a:pt x="198403" y="1984026"/>
                </a:lnTo>
                <a:cubicBezTo>
                  <a:pt x="88828" y="1984026"/>
                  <a:pt x="0" y="1895198"/>
                  <a:pt x="0" y="1785623"/>
                </a:cubicBezTo>
                <a:lnTo>
                  <a:pt x="0" y="198403"/>
                </a:lnTo>
                <a:close/>
              </a:path>
            </a:pathLst>
          </a:custGeom>
          <a:ln>
            <a:solidFill>
              <a:srgbClr val="0070C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9483" tIns="169483" rIns="0" bIns="640080" numCol="1" spcCol="1270" anchor="t" anchorCtr="0">
            <a:noAutofit/>
          </a:bodyPr>
          <a:lstStyle/>
          <a:p>
            <a:pPr marL="171450" lvl="1" indent="-171450" algn="l" defTabSz="711200">
              <a:lnSpc>
                <a:spcPct val="90000"/>
              </a:lnSpc>
              <a:spcBef>
                <a:spcPct val="0"/>
              </a:spcBef>
              <a:spcAft>
                <a:spcPct val="15000"/>
              </a:spcAft>
              <a:buChar char="•"/>
            </a:pPr>
            <a:r>
              <a:rPr lang="en-US" kern="1200" dirty="0"/>
              <a:t>Unique identification </a:t>
            </a:r>
          </a:p>
          <a:p>
            <a:pPr marL="171450" lvl="1" indent="-171450" algn="l" defTabSz="711200">
              <a:lnSpc>
                <a:spcPct val="90000"/>
              </a:lnSpc>
              <a:spcBef>
                <a:spcPct val="0"/>
              </a:spcBef>
              <a:spcAft>
                <a:spcPct val="15000"/>
              </a:spcAft>
              <a:buChar char="•"/>
            </a:pPr>
            <a:r>
              <a:rPr lang="en-US" kern="1200" dirty="0"/>
              <a:t>Demographics as truth file</a:t>
            </a:r>
          </a:p>
          <a:p>
            <a:pPr marL="171450" lvl="1" indent="-171450" algn="l" defTabSz="711200">
              <a:lnSpc>
                <a:spcPct val="90000"/>
              </a:lnSpc>
              <a:spcBef>
                <a:spcPct val="0"/>
              </a:spcBef>
              <a:spcAft>
                <a:spcPct val="15000"/>
              </a:spcAft>
              <a:buChar char="•"/>
            </a:pPr>
            <a:r>
              <a:rPr lang="en-US" kern="1200" dirty="0"/>
              <a:t>Profiles as text files</a:t>
            </a:r>
          </a:p>
        </p:txBody>
      </p:sp>
      <p:sp>
        <p:nvSpPr>
          <p:cNvPr id="22" name="Freeform: Shape 21">
            <a:extLst>
              <a:ext uri="{FF2B5EF4-FFF2-40B4-BE49-F238E27FC236}">
                <a16:creationId xmlns:a16="http://schemas.microsoft.com/office/drawing/2014/main" id="{0901FDA6-378A-4F91-A96B-65B930E78178}"/>
              </a:ext>
            </a:extLst>
          </p:cNvPr>
          <p:cNvSpPr/>
          <p:nvPr/>
        </p:nvSpPr>
        <p:spPr>
          <a:xfrm>
            <a:off x="10288691" y="3786982"/>
            <a:ext cx="1510123" cy="600526"/>
          </a:xfrm>
          <a:custGeom>
            <a:avLst/>
            <a:gdLst>
              <a:gd name="connsiteX0" fmla="*/ 0 w 1510123"/>
              <a:gd name="connsiteY0" fmla="*/ 60053 h 600526"/>
              <a:gd name="connsiteX1" fmla="*/ 60053 w 1510123"/>
              <a:gd name="connsiteY1" fmla="*/ 0 h 600526"/>
              <a:gd name="connsiteX2" fmla="*/ 1450070 w 1510123"/>
              <a:gd name="connsiteY2" fmla="*/ 0 h 600526"/>
              <a:gd name="connsiteX3" fmla="*/ 1510123 w 1510123"/>
              <a:gd name="connsiteY3" fmla="*/ 60053 h 600526"/>
              <a:gd name="connsiteX4" fmla="*/ 1510123 w 1510123"/>
              <a:gd name="connsiteY4" fmla="*/ 540473 h 600526"/>
              <a:gd name="connsiteX5" fmla="*/ 1450070 w 1510123"/>
              <a:gd name="connsiteY5" fmla="*/ 600526 h 600526"/>
              <a:gd name="connsiteX6" fmla="*/ 60053 w 1510123"/>
              <a:gd name="connsiteY6" fmla="*/ 600526 h 600526"/>
              <a:gd name="connsiteX7" fmla="*/ 0 w 1510123"/>
              <a:gd name="connsiteY7" fmla="*/ 540473 h 600526"/>
              <a:gd name="connsiteX8" fmla="*/ 0 w 1510123"/>
              <a:gd name="connsiteY8" fmla="*/ 60053 h 600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0123" h="600526">
                <a:moveTo>
                  <a:pt x="0" y="60053"/>
                </a:moveTo>
                <a:cubicBezTo>
                  <a:pt x="0" y="26887"/>
                  <a:pt x="26887" y="0"/>
                  <a:pt x="60053" y="0"/>
                </a:cubicBezTo>
                <a:lnTo>
                  <a:pt x="1450070" y="0"/>
                </a:lnTo>
                <a:cubicBezTo>
                  <a:pt x="1483236" y="0"/>
                  <a:pt x="1510123" y="26887"/>
                  <a:pt x="1510123" y="60053"/>
                </a:cubicBezTo>
                <a:lnTo>
                  <a:pt x="1510123" y="540473"/>
                </a:lnTo>
                <a:cubicBezTo>
                  <a:pt x="1510123" y="573639"/>
                  <a:pt x="1483236" y="600526"/>
                  <a:pt x="1450070" y="600526"/>
                </a:cubicBezTo>
                <a:lnTo>
                  <a:pt x="60053" y="600526"/>
                </a:lnTo>
                <a:cubicBezTo>
                  <a:pt x="26887" y="600526"/>
                  <a:pt x="0" y="573639"/>
                  <a:pt x="0" y="540473"/>
                </a:cubicBezTo>
                <a:lnTo>
                  <a:pt x="0" y="60053"/>
                </a:lnTo>
                <a:close/>
              </a:path>
            </a:pathLst>
          </a:custGeom>
          <a:solidFill>
            <a:srgbClr val="0070C0"/>
          </a:solidFill>
          <a:ln>
            <a:no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51879" tIns="40449" rIns="51879" bIns="40449" numCol="1" spcCol="1270" anchor="ctr" anchorCtr="0">
            <a:noAutofit/>
          </a:bodyPr>
          <a:lstStyle/>
          <a:p>
            <a:pPr marL="0" lvl="0" indent="0" algn="ctr" defTabSz="800100">
              <a:lnSpc>
                <a:spcPct val="90000"/>
              </a:lnSpc>
              <a:spcBef>
                <a:spcPct val="0"/>
              </a:spcBef>
              <a:spcAft>
                <a:spcPct val="35000"/>
              </a:spcAft>
              <a:buNone/>
            </a:pPr>
            <a:r>
              <a:rPr lang="en-US" sz="2000" b="1" kern="1200" dirty="0"/>
              <a:t>Finalization</a:t>
            </a:r>
          </a:p>
        </p:txBody>
      </p:sp>
    </p:spTree>
    <p:extLst>
      <p:ext uri="{BB962C8B-B14F-4D97-AF65-F5344CB8AC3E}">
        <p14:creationId xmlns:p14="http://schemas.microsoft.com/office/powerpoint/2010/main" val="32939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arn(inVertical)">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500" fill="hold"/>
                                        <p:tgtEl>
                                          <p:spTgt spid="15"/>
                                        </p:tgtEl>
                                        <p:attrNameLst>
                                          <p:attrName>ppt_w</p:attrName>
                                        </p:attrNameLst>
                                      </p:cBhvr>
                                      <p:tavLst>
                                        <p:tav tm="0">
                                          <p:val>
                                            <p:fltVal val="0"/>
                                          </p:val>
                                        </p:tav>
                                        <p:tav tm="100000">
                                          <p:val>
                                            <p:strVal val="#ppt_w"/>
                                          </p:val>
                                        </p:tav>
                                      </p:tavLst>
                                    </p:anim>
                                    <p:anim calcmode="lin" valueType="num">
                                      <p:cBhvr>
                                        <p:cTn id="42" dur="500" fill="hold"/>
                                        <p:tgtEl>
                                          <p:spTgt spid="15"/>
                                        </p:tgtEl>
                                        <p:attrNameLst>
                                          <p:attrName>ppt_h</p:attrName>
                                        </p:attrNameLst>
                                      </p:cBhvr>
                                      <p:tavLst>
                                        <p:tav tm="0">
                                          <p:val>
                                            <p:fltVal val="0"/>
                                          </p:val>
                                        </p:tav>
                                        <p:tav tm="100000">
                                          <p:val>
                                            <p:strVal val="#ppt_h"/>
                                          </p:val>
                                        </p:tav>
                                      </p:tavLst>
                                    </p:anim>
                                    <p:animEffect transition="in" filter="fade">
                                      <p:cBhvr>
                                        <p:cTn id="43" dur="500"/>
                                        <p:tgtEl>
                                          <p:spTgt spid="15"/>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arn(inVertical)">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p:cTn id="58" dur="500" fill="hold"/>
                                        <p:tgtEl>
                                          <p:spTgt spid="20"/>
                                        </p:tgtEl>
                                        <p:attrNameLst>
                                          <p:attrName>ppt_w</p:attrName>
                                        </p:attrNameLst>
                                      </p:cBhvr>
                                      <p:tavLst>
                                        <p:tav tm="0">
                                          <p:val>
                                            <p:fltVal val="0"/>
                                          </p:val>
                                        </p:tav>
                                        <p:tav tm="100000">
                                          <p:val>
                                            <p:strVal val="#ppt_w"/>
                                          </p:val>
                                        </p:tav>
                                      </p:tavLst>
                                    </p:anim>
                                    <p:anim calcmode="lin" valueType="num">
                                      <p:cBhvr>
                                        <p:cTn id="59" dur="500" fill="hold"/>
                                        <p:tgtEl>
                                          <p:spTgt spid="20"/>
                                        </p:tgtEl>
                                        <p:attrNameLst>
                                          <p:attrName>ppt_h</p:attrName>
                                        </p:attrNameLst>
                                      </p:cBhvr>
                                      <p:tavLst>
                                        <p:tav tm="0">
                                          <p:val>
                                            <p:fltVal val="0"/>
                                          </p:val>
                                        </p:tav>
                                        <p:tav tm="100000">
                                          <p:val>
                                            <p:strVal val="#ppt_h"/>
                                          </p:val>
                                        </p:tav>
                                      </p:tavLst>
                                    </p:anim>
                                    <p:animEffect transition="in" filter="fade">
                                      <p:cBhvr>
                                        <p:cTn id="60" dur="500"/>
                                        <p:tgtEl>
                                          <p:spTgt spid="20"/>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500" fill="hold"/>
                                        <p:tgtEl>
                                          <p:spTgt spid="18"/>
                                        </p:tgtEl>
                                        <p:attrNameLst>
                                          <p:attrName>ppt_w</p:attrName>
                                        </p:attrNameLst>
                                      </p:cBhvr>
                                      <p:tavLst>
                                        <p:tav tm="0">
                                          <p:val>
                                            <p:fltVal val="0"/>
                                          </p:val>
                                        </p:tav>
                                        <p:tav tm="100000">
                                          <p:val>
                                            <p:strVal val="#ppt_w"/>
                                          </p:val>
                                        </p:tav>
                                      </p:tavLst>
                                    </p:anim>
                                    <p:anim calcmode="lin" valueType="num">
                                      <p:cBhvr>
                                        <p:cTn id="64" dur="500" fill="hold"/>
                                        <p:tgtEl>
                                          <p:spTgt spid="18"/>
                                        </p:tgtEl>
                                        <p:attrNameLst>
                                          <p:attrName>ppt_h</p:attrName>
                                        </p:attrNameLst>
                                      </p:cBhvr>
                                      <p:tavLst>
                                        <p:tav tm="0">
                                          <p:val>
                                            <p:fltVal val="0"/>
                                          </p:val>
                                        </p:tav>
                                        <p:tav tm="100000">
                                          <p:val>
                                            <p:strVal val="#ppt_h"/>
                                          </p:val>
                                        </p:tav>
                                      </p:tavLst>
                                    </p:anim>
                                    <p:animEffect transition="in" filter="fade">
                                      <p:cBhvr>
                                        <p:cTn id="65" dur="500"/>
                                        <p:tgtEl>
                                          <p:spTgt spid="18"/>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nodeType="click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barn(inVertical)">
                                      <p:cBhvr>
                                        <p:cTn id="70" dur="500"/>
                                        <p:tgtEl>
                                          <p:spTgt spid="19"/>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p:cTn id="75" dur="500" fill="hold"/>
                                        <p:tgtEl>
                                          <p:spTgt spid="21"/>
                                        </p:tgtEl>
                                        <p:attrNameLst>
                                          <p:attrName>ppt_w</p:attrName>
                                        </p:attrNameLst>
                                      </p:cBhvr>
                                      <p:tavLst>
                                        <p:tav tm="0">
                                          <p:val>
                                            <p:fltVal val="0"/>
                                          </p:val>
                                        </p:tav>
                                        <p:tav tm="100000">
                                          <p:val>
                                            <p:strVal val="#ppt_w"/>
                                          </p:val>
                                        </p:tav>
                                      </p:tavLst>
                                    </p:anim>
                                    <p:anim calcmode="lin" valueType="num">
                                      <p:cBhvr>
                                        <p:cTn id="76" dur="500" fill="hold"/>
                                        <p:tgtEl>
                                          <p:spTgt spid="21"/>
                                        </p:tgtEl>
                                        <p:attrNameLst>
                                          <p:attrName>ppt_h</p:attrName>
                                        </p:attrNameLst>
                                      </p:cBhvr>
                                      <p:tavLst>
                                        <p:tav tm="0">
                                          <p:val>
                                            <p:fltVal val="0"/>
                                          </p:val>
                                        </p:tav>
                                        <p:tav tm="100000">
                                          <p:val>
                                            <p:strVal val="#ppt_h"/>
                                          </p:val>
                                        </p:tav>
                                      </p:tavLst>
                                    </p:anim>
                                    <p:animEffect transition="in" filter="fade">
                                      <p:cBhvr>
                                        <p:cTn id="77" dur="500"/>
                                        <p:tgtEl>
                                          <p:spTgt spid="21"/>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22"/>
                                        </p:tgtEl>
                                        <p:attrNameLst>
                                          <p:attrName>style.visibility</p:attrName>
                                        </p:attrNameLst>
                                      </p:cBhvr>
                                      <p:to>
                                        <p:strVal val="visible"/>
                                      </p:to>
                                    </p:set>
                                    <p:anim calcmode="lin" valueType="num">
                                      <p:cBhvr>
                                        <p:cTn id="80" dur="500" fill="hold"/>
                                        <p:tgtEl>
                                          <p:spTgt spid="22"/>
                                        </p:tgtEl>
                                        <p:attrNameLst>
                                          <p:attrName>ppt_w</p:attrName>
                                        </p:attrNameLst>
                                      </p:cBhvr>
                                      <p:tavLst>
                                        <p:tav tm="0">
                                          <p:val>
                                            <p:fltVal val="0"/>
                                          </p:val>
                                        </p:tav>
                                        <p:tav tm="100000">
                                          <p:val>
                                            <p:strVal val="#ppt_w"/>
                                          </p:val>
                                        </p:tav>
                                      </p:tavLst>
                                    </p:anim>
                                    <p:anim calcmode="lin" valueType="num">
                                      <p:cBhvr>
                                        <p:cTn id="81" dur="500" fill="hold"/>
                                        <p:tgtEl>
                                          <p:spTgt spid="22"/>
                                        </p:tgtEl>
                                        <p:attrNameLst>
                                          <p:attrName>ppt_h</p:attrName>
                                        </p:attrNameLst>
                                      </p:cBhvr>
                                      <p:tavLst>
                                        <p:tav tm="0">
                                          <p:val>
                                            <p:fltVal val="0"/>
                                          </p:val>
                                        </p:tav>
                                        <p:tav tm="100000">
                                          <p:val>
                                            <p:strVal val="#ppt_h"/>
                                          </p:val>
                                        </p:tav>
                                      </p:tavLst>
                                    </p:anim>
                                    <p:animEffect transition="in" filter="fade">
                                      <p:cBhvr>
                                        <p:cTn id="8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4" grpId="0" animBg="1"/>
      <p:bldP spid="15" grpId="0" animBg="1"/>
      <p:bldP spid="17" grpId="0" animBg="1"/>
      <p:bldP spid="18" grpId="0" animBg="1"/>
      <p:bldP spid="20" grpId="0" animBg="1"/>
      <p:bldP spid="21"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8A1D-27BD-4212-9704-A898DE2C3D5D}"/>
              </a:ext>
            </a:extLst>
          </p:cNvPr>
          <p:cNvSpPr>
            <a:spLocks noGrp="1"/>
          </p:cNvSpPr>
          <p:nvPr>
            <p:ph type="title"/>
          </p:nvPr>
        </p:nvSpPr>
        <p:spPr/>
        <p:txBody>
          <a:bodyPr/>
          <a:lstStyle/>
          <a:p>
            <a:r>
              <a:rPr lang="en-US"/>
              <a:t>Proposed Corpus (RUEN–AP–17 )</a:t>
            </a:r>
            <a:endParaRPr lang="en-US" dirty="0"/>
          </a:p>
        </p:txBody>
      </p:sp>
      <p:sp>
        <p:nvSpPr>
          <p:cNvPr id="3" name="Content Placeholder 2">
            <a:extLst>
              <a:ext uri="{FF2B5EF4-FFF2-40B4-BE49-F238E27FC236}">
                <a16:creationId xmlns:a16="http://schemas.microsoft.com/office/drawing/2014/main" id="{B075289D-C9BD-4FC4-97B8-DE0AD32C7ADA}"/>
              </a:ext>
            </a:extLst>
          </p:cNvPr>
          <p:cNvSpPr>
            <a:spLocks noGrp="1"/>
          </p:cNvSpPr>
          <p:nvPr>
            <p:ph idx="1"/>
          </p:nvPr>
        </p:nvSpPr>
        <p:spPr>
          <a:xfrm>
            <a:off x="516563" y="1677910"/>
            <a:ext cx="5006757" cy="1170216"/>
          </a:xfrm>
        </p:spPr>
        <p:txBody>
          <a:bodyPr/>
          <a:lstStyle/>
          <a:p>
            <a:pPr lvl="1"/>
            <a:r>
              <a:rPr lang="en-US" dirty="0"/>
              <a:t>Corpus statistics</a:t>
            </a:r>
          </a:p>
          <a:p>
            <a:pPr marL="274320" lvl="1" indent="0">
              <a:buNone/>
            </a:pPr>
            <a:endParaRPr lang="en-US" dirty="0"/>
          </a:p>
          <a:p>
            <a:pPr lvl="2"/>
            <a:endParaRPr lang="en-US" dirty="0"/>
          </a:p>
        </p:txBody>
      </p:sp>
      <p:sp>
        <p:nvSpPr>
          <p:cNvPr id="8" name="Slide Number Placeholder 7">
            <a:extLst>
              <a:ext uri="{FF2B5EF4-FFF2-40B4-BE49-F238E27FC236}">
                <a16:creationId xmlns:a16="http://schemas.microsoft.com/office/drawing/2014/main" id="{54C3157F-757E-49B7-A3C6-E421C1725696}"/>
              </a:ext>
            </a:extLst>
          </p:cNvPr>
          <p:cNvSpPr>
            <a:spLocks noGrp="1"/>
          </p:cNvSpPr>
          <p:nvPr>
            <p:ph type="sldNum" sz="quarter" idx="12"/>
          </p:nvPr>
        </p:nvSpPr>
        <p:spPr/>
        <p:txBody>
          <a:bodyPr/>
          <a:lstStyle/>
          <a:p>
            <a:fld id="{2EFDDC45-F58E-41F3-91AD-F0C9AAB2B68B}" type="slidenum">
              <a:rPr lang="en-US" smtClean="0"/>
              <a:pPr/>
              <a:t>11</a:t>
            </a:fld>
            <a:endParaRPr lang="en-US"/>
          </a:p>
        </p:txBody>
      </p:sp>
      <p:graphicFrame>
        <p:nvGraphicFramePr>
          <p:cNvPr id="9" name="Table 8">
            <a:extLst>
              <a:ext uri="{FF2B5EF4-FFF2-40B4-BE49-F238E27FC236}">
                <a16:creationId xmlns:a16="http://schemas.microsoft.com/office/drawing/2014/main" id="{2029C8D9-1AE6-4CAB-8219-87EF0E67710E}"/>
              </a:ext>
            </a:extLst>
          </p:cNvPr>
          <p:cNvGraphicFramePr>
            <a:graphicFrameLocks noGrp="1"/>
          </p:cNvGraphicFramePr>
          <p:nvPr>
            <p:extLst>
              <p:ext uri="{D42A27DB-BD31-4B8C-83A1-F6EECF244321}">
                <p14:modId xmlns:p14="http://schemas.microsoft.com/office/powerpoint/2010/main" val="3837822208"/>
              </p:ext>
            </p:extLst>
          </p:nvPr>
        </p:nvGraphicFramePr>
        <p:xfrm>
          <a:off x="528797" y="2416570"/>
          <a:ext cx="4146928" cy="2763520"/>
        </p:xfrm>
        <a:graphic>
          <a:graphicData uri="http://schemas.openxmlformats.org/drawingml/2006/table">
            <a:tbl>
              <a:tblPr firstRow="1" bandRow="1">
                <a:tableStyleId>{FABFCF23-3B69-468F-B69F-88F6DE6A72F2}</a:tableStyleId>
              </a:tblPr>
              <a:tblGrid>
                <a:gridCol w="2495548">
                  <a:extLst>
                    <a:ext uri="{9D8B030D-6E8A-4147-A177-3AD203B41FA5}">
                      <a16:colId xmlns:a16="http://schemas.microsoft.com/office/drawing/2014/main" val="3237330034"/>
                    </a:ext>
                  </a:extLst>
                </a:gridCol>
                <a:gridCol w="1651380">
                  <a:extLst>
                    <a:ext uri="{9D8B030D-6E8A-4147-A177-3AD203B41FA5}">
                      <a16:colId xmlns:a16="http://schemas.microsoft.com/office/drawing/2014/main" val="2830705307"/>
                    </a:ext>
                  </a:extLst>
                </a:gridCol>
              </a:tblGrid>
              <a:tr h="370840">
                <a:tc gridSpan="2">
                  <a:txBody>
                    <a:bodyPr/>
                    <a:lstStyle/>
                    <a:p>
                      <a:pPr algn="ctr"/>
                      <a:r>
                        <a:rPr lang="en-US" dirty="0"/>
                        <a:t>Corpus Statistics</a:t>
                      </a:r>
                    </a:p>
                  </a:txBody>
                  <a:tcPr/>
                </a:tc>
                <a:tc hMerge="1">
                  <a:txBody>
                    <a:bodyPr/>
                    <a:lstStyle/>
                    <a:p>
                      <a:endParaRPr lang="en-US" dirty="0"/>
                    </a:p>
                  </a:txBody>
                  <a:tcPr/>
                </a:tc>
                <a:extLst>
                  <a:ext uri="{0D108BD9-81ED-4DB2-BD59-A6C34878D82A}">
                    <a16:rowId xmlns:a16="http://schemas.microsoft.com/office/drawing/2014/main" val="863042303"/>
                  </a:ext>
                </a:extLst>
              </a:tr>
              <a:tr h="370840">
                <a:tc>
                  <a:txBody>
                    <a:bodyPr/>
                    <a:lstStyle/>
                    <a:p>
                      <a:r>
                        <a:rPr lang="en-US" dirty="0"/>
                        <a:t>No. of profiles</a:t>
                      </a:r>
                    </a:p>
                  </a:txBody>
                  <a:tcPr/>
                </a:tc>
                <a:tc>
                  <a:txBody>
                    <a:bodyPr/>
                    <a:lstStyle/>
                    <a:p>
                      <a:r>
                        <a:rPr lang="en-US" dirty="0"/>
                        <a:t>479</a:t>
                      </a:r>
                    </a:p>
                  </a:txBody>
                  <a:tcPr/>
                </a:tc>
                <a:extLst>
                  <a:ext uri="{0D108BD9-81ED-4DB2-BD59-A6C34878D82A}">
                    <a16:rowId xmlns:a16="http://schemas.microsoft.com/office/drawing/2014/main" val="1043851318"/>
                  </a:ext>
                </a:extLst>
              </a:tr>
              <a:tr h="370840">
                <a:tc>
                  <a:txBody>
                    <a:bodyPr/>
                    <a:lstStyle/>
                    <a:p>
                      <a:r>
                        <a:rPr lang="en-US" dirty="0"/>
                        <a:t>No. of  words (tokens)</a:t>
                      </a:r>
                    </a:p>
                  </a:txBody>
                  <a:tcPr/>
                </a:tc>
                <a:tc>
                  <a:txBody>
                    <a:bodyPr/>
                    <a:lstStyle/>
                    <a:p>
                      <a:r>
                        <a:rPr lang="en-US" dirty="0"/>
                        <a:t>1,032,899 </a:t>
                      </a:r>
                    </a:p>
                  </a:txBody>
                  <a:tcPr/>
                </a:tc>
                <a:extLst>
                  <a:ext uri="{0D108BD9-81ED-4DB2-BD59-A6C34878D82A}">
                    <a16:rowId xmlns:a16="http://schemas.microsoft.com/office/drawing/2014/main" val="29713836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of  word types (unique tokens)</a:t>
                      </a:r>
                    </a:p>
                  </a:txBody>
                  <a:tcPr/>
                </a:tc>
                <a:tc>
                  <a:txBody>
                    <a:bodyPr/>
                    <a:lstStyle/>
                    <a:p>
                      <a:r>
                        <a:rPr lang="en-US" dirty="0"/>
                        <a:t>453,986</a:t>
                      </a:r>
                    </a:p>
                  </a:txBody>
                  <a:tcPr/>
                </a:tc>
                <a:extLst>
                  <a:ext uri="{0D108BD9-81ED-4DB2-BD59-A6C34878D82A}">
                    <a16:rowId xmlns:a16="http://schemas.microsoft.com/office/drawing/2014/main" val="1423392923"/>
                  </a:ext>
                </a:extLst>
              </a:tr>
              <a:tr h="370840">
                <a:tc>
                  <a:txBody>
                    <a:bodyPr/>
                    <a:lstStyle/>
                    <a:p>
                      <a:r>
                        <a:rPr lang="en-US" dirty="0"/>
                        <a:t>No. of average token per profile</a:t>
                      </a:r>
                    </a:p>
                  </a:txBody>
                  <a:tcPr/>
                </a:tc>
                <a:tc>
                  <a:txBody>
                    <a:bodyPr/>
                    <a:lstStyle/>
                    <a:p>
                      <a:r>
                        <a:rPr lang="en-US" dirty="0"/>
                        <a:t>2156 </a:t>
                      </a:r>
                    </a:p>
                  </a:txBody>
                  <a:tcPr/>
                </a:tc>
                <a:extLst>
                  <a:ext uri="{0D108BD9-81ED-4DB2-BD59-A6C34878D82A}">
                    <a16:rowId xmlns:a16="http://schemas.microsoft.com/office/drawing/2014/main" val="3215128410"/>
                  </a:ext>
                </a:extLst>
              </a:tr>
              <a:tr h="370840">
                <a:tc>
                  <a:txBody>
                    <a:bodyPr/>
                    <a:lstStyle/>
                    <a:p>
                      <a:r>
                        <a:rPr lang="en-US" dirty="0"/>
                        <a:t>Demographic traits</a:t>
                      </a:r>
                    </a:p>
                  </a:txBody>
                  <a:tcPr/>
                </a:tc>
                <a:tc>
                  <a:txBody>
                    <a:bodyPr/>
                    <a:lstStyle/>
                    <a:p>
                      <a:r>
                        <a:rPr lang="en-US" dirty="0"/>
                        <a:t>7</a:t>
                      </a:r>
                    </a:p>
                  </a:txBody>
                  <a:tcPr/>
                </a:tc>
                <a:extLst>
                  <a:ext uri="{0D108BD9-81ED-4DB2-BD59-A6C34878D82A}">
                    <a16:rowId xmlns:a16="http://schemas.microsoft.com/office/drawing/2014/main" val="1975085605"/>
                  </a:ext>
                </a:extLst>
              </a:tr>
            </a:tbl>
          </a:graphicData>
        </a:graphic>
      </p:graphicFrame>
      <p:graphicFrame>
        <p:nvGraphicFramePr>
          <p:cNvPr id="12" name="Table 11">
            <a:extLst>
              <a:ext uri="{FF2B5EF4-FFF2-40B4-BE49-F238E27FC236}">
                <a16:creationId xmlns:a16="http://schemas.microsoft.com/office/drawing/2014/main" id="{996AA94B-EB9E-4C55-88C1-BA708F260597}"/>
              </a:ext>
            </a:extLst>
          </p:cNvPr>
          <p:cNvGraphicFramePr>
            <a:graphicFrameLocks noGrp="1"/>
          </p:cNvGraphicFramePr>
          <p:nvPr>
            <p:extLst>
              <p:ext uri="{D42A27DB-BD31-4B8C-83A1-F6EECF244321}">
                <p14:modId xmlns:p14="http://schemas.microsoft.com/office/powerpoint/2010/main" val="2130673628"/>
              </p:ext>
            </p:extLst>
          </p:nvPr>
        </p:nvGraphicFramePr>
        <p:xfrm>
          <a:off x="5473420" y="2164273"/>
          <a:ext cx="6202017" cy="4079240"/>
        </p:xfrm>
        <a:graphic>
          <a:graphicData uri="http://schemas.openxmlformats.org/drawingml/2006/table">
            <a:tbl>
              <a:tblPr firstRow="1" bandRow="1">
                <a:tableStyleId>{5A111915-BE36-4E01-A7E5-04B1672EAD32}</a:tableStyleId>
              </a:tblPr>
              <a:tblGrid>
                <a:gridCol w="477078">
                  <a:extLst>
                    <a:ext uri="{9D8B030D-6E8A-4147-A177-3AD203B41FA5}">
                      <a16:colId xmlns:a16="http://schemas.microsoft.com/office/drawing/2014/main" val="4152138334"/>
                    </a:ext>
                  </a:extLst>
                </a:gridCol>
                <a:gridCol w="980661">
                  <a:extLst>
                    <a:ext uri="{9D8B030D-6E8A-4147-A177-3AD203B41FA5}">
                      <a16:colId xmlns:a16="http://schemas.microsoft.com/office/drawing/2014/main" val="279338751"/>
                    </a:ext>
                  </a:extLst>
                </a:gridCol>
                <a:gridCol w="1351721">
                  <a:extLst>
                    <a:ext uri="{9D8B030D-6E8A-4147-A177-3AD203B41FA5}">
                      <a16:colId xmlns:a16="http://schemas.microsoft.com/office/drawing/2014/main" val="901419566"/>
                    </a:ext>
                  </a:extLst>
                </a:gridCol>
                <a:gridCol w="1298714">
                  <a:extLst>
                    <a:ext uri="{9D8B030D-6E8A-4147-A177-3AD203B41FA5}">
                      <a16:colId xmlns:a16="http://schemas.microsoft.com/office/drawing/2014/main" val="1155380547"/>
                    </a:ext>
                  </a:extLst>
                </a:gridCol>
                <a:gridCol w="2093843">
                  <a:extLst>
                    <a:ext uri="{9D8B030D-6E8A-4147-A177-3AD203B41FA5}">
                      <a16:colId xmlns:a16="http://schemas.microsoft.com/office/drawing/2014/main" val="2387817518"/>
                    </a:ext>
                  </a:extLst>
                </a:gridCol>
              </a:tblGrid>
              <a:tr h="370840">
                <a:tc>
                  <a:txBody>
                    <a:bodyPr/>
                    <a:lstStyle/>
                    <a:p>
                      <a:r>
                        <a:rPr lang="en-US" dirty="0"/>
                        <a:t>Sr. </a:t>
                      </a:r>
                    </a:p>
                  </a:txBody>
                  <a:tcPr/>
                </a:tc>
                <a:tc>
                  <a:txBody>
                    <a:bodyPr/>
                    <a:lstStyle/>
                    <a:p>
                      <a:r>
                        <a:rPr lang="en-US" dirty="0"/>
                        <a:t>Word</a:t>
                      </a:r>
                    </a:p>
                  </a:txBody>
                  <a:tcPr/>
                </a:tc>
                <a:tc>
                  <a:txBody>
                    <a:bodyPr/>
                    <a:lstStyle/>
                    <a:p>
                      <a:r>
                        <a:rPr lang="en-US" dirty="0"/>
                        <a:t>Frequency</a:t>
                      </a:r>
                    </a:p>
                  </a:txBody>
                  <a:tcPr/>
                </a:tc>
                <a:tc>
                  <a:txBody>
                    <a:bodyPr/>
                    <a:lstStyle/>
                    <a:p>
                      <a:r>
                        <a:rPr lang="en-US" dirty="0"/>
                        <a:t>Language</a:t>
                      </a:r>
                    </a:p>
                  </a:txBody>
                  <a:tcPr/>
                </a:tc>
                <a:tc>
                  <a:txBody>
                    <a:bodyPr/>
                    <a:lstStyle/>
                    <a:p>
                      <a:r>
                        <a:rPr lang="en-US" dirty="0"/>
                        <a:t>Meaning</a:t>
                      </a:r>
                    </a:p>
                  </a:txBody>
                  <a:tcPr/>
                </a:tc>
                <a:extLst>
                  <a:ext uri="{0D108BD9-81ED-4DB2-BD59-A6C34878D82A}">
                    <a16:rowId xmlns:a16="http://schemas.microsoft.com/office/drawing/2014/main" val="2661402407"/>
                  </a:ext>
                </a:extLst>
              </a:tr>
              <a:tr h="370840">
                <a:tc>
                  <a:txBody>
                    <a:bodyPr/>
                    <a:lstStyle/>
                    <a:p>
                      <a:r>
                        <a:rPr lang="en-US" dirty="0"/>
                        <a:t>1</a:t>
                      </a:r>
                    </a:p>
                  </a:txBody>
                  <a:tcPr/>
                </a:tc>
                <a:tc>
                  <a:txBody>
                    <a:bodyPr/>
                    <a:lstStyle/>
                    <a:p>
                      <a:pPr marL="0" algn="l" defTabSz="914400" rtl="0" eaLnBrk="1" fontAlgn="b" latinLnBrk="0" hangingPunct="1"/>
                      <a:r>
                        <a:rPr lang="en-US" sz="1800" kern="1200" dirty="0"/>
                        <a:t> bhai          </a:t>
                      </a:r>
                      <a:endParaRPr lang="en-US" sz="1800" kern="1200" dirty="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a:t>2757</a:t>
                      </a:r>
                      <a:endParaRPr lang="en-US" sz="1800" kern="120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a:t> RU                </a:t>
                      </a:r>
                      <a:endParaRPr lang="en-US" sz="1800" kern="120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a:t> Brother            </a:t>
                      </a:r>
                      <a:endParaRPr lang="en-US" sz="1800" kern="1200">
                        <a:solidFill>
                          <a:schemeClr val="dk1"/>
                        </a:solidFill>
                        <a:latin typeface="+mn-lt"/>
                        <a:ea typeface="+mn-ea"/>
                        <a:cs typeface="+mn-cs"/>
                      </a:endParaRPr>
                    </a:p>
                  </a:txBody>
                  <a:tcPr marL="9525" marR="9525" marT="9525" marB="0" anchor="b"/>
                </a:tc>
                <a:extLst>
                  <a:ext uri="{0D108BD9-81ED-4DB2-BD59-A6C34878D82A}">
                    <a16:rowId xmlns:a16="http://schemas.microsoft.com/office/drawing/2014/main" val="3874901468"/>
                  </a:ext>
                </a:extLst>
              </a:tr>
              <a:tr h="370840">
                <a:tc>
                  <a:txBody>
                    <a:bodyPr/>
                    <a:lstStyle/>
                    <a:p>
                      <a:r>
                        <a:rPr lang="en-US" dirty="0"/>
                        <a:t>2</a:t>
                      </a:r>
                    </a:p>
                  </a:txBody>
                  <a:tcPr/>
                </a:tc>
                <a:tc>
                  <a:txBody>
                    <a:bodyPr/>
                    <a:lstStyle/>
                    <a:p>
                      <a:pPr marL="0" algn="l" defTabSz="914400" rtl="0" eaLnBrk="1" fontAlgn="b" latinLnBrk="0" hangingPunct="1"/>
                      <a:r>
                        <a:rPr lang="en-US" sz="1800" kern="1200" dirty="0"/>
                        <a:t> main          </a:t>
                      </a:r>
                      <a:endParaRPr lang="en-US" sz="1800" kern="1200" dirty="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dirty="0"/>
                        <a:t>2450</a:t>
                      </a:r>
                      <a:endParaRPr lang="en-US" sz="1800" kern="1200" dirty="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a:t> EN / RU           </a:t>
                      </a:r>
                      <a:endParaRPr lang="en-US" sz="1800" kern="120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dirty="0"/>
                        <a:t> EN: Primary, RU: I </a:t>
                      </a:r>
                      <a:endParaRPr lang="en-US" sz="1800" kern="1200" dirty="0">
                        <a:solidFill>
                          <a:schemeClr val="dk1"/>
                        </a:solidFill>
                        <a:latin typeface="+mn-lt"/>
                        <a:ea typeface="+mn-ea"/>
                        <a:cs typeface="+mn-cs"/>
                      </a:endParaRPr>
                    </a:p>
                  </a:txBody>
                  <a:tcPr marL="9525" marR="9525" marT="9525" marB="0" anchor="b"/>
                </a:tc>
                <a:extLst>
                  <a:ext uri="{0D108BD9-81ED-4DB2-BD59-A6C34878D82A}">
                    <a16:rowId xmlns:a16="http://schemas.microsoft.com/office/drawing/2014/main" val="1732857285"/>
                  </a:ext>
                </a:extLst>
              </a:tr>
              <a:tr h="370840">
                <a:tc>
                  <a:txBody>
                    <a:bodyPr/>
                    <a:lstStyle/>
                    <a:p>
                      <a:r>
                        <a:rPr lang="en-US" dirty="0"/>
                        <a:t>3</a:t>
                      </a:r>
                    </a:p>
                  </a:txBody>
                  <a:tcPr/>
                </a:tc>
                <a:tc>
                  <a:txBody>
                    <a:bodyPr/>
                    <a:lstStyle/>
                    <a:p>
                      <a:pPr marL="0" algn="l" defTabSz="914400" rtl="0" eaLnBrk="1" fontAlgn="b" latinLnBrk="0" hangingPunct="1"/>
                      <a:r>
                        <a:rPr lang="en-US" sz="1800" kern="1200" dirty="0"/>
                        <a:t> Allah         </a:t>
                      </a:r>
                      <a:endParaRPr lang="en-US" sz="1800" kern="1200" dirty="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dirty="0"/>
                        <a:t>2366</a:t>
                      </a:r>
                      <a:endParaRPr lang="en-US" sz="1800" kern="1200" dirty="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a:t> RU                </a:t>
                      </a:r>
                      <a:endParaRPr lang="en-US" sz="1800" kern="120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a:t> God                </a:t>
                      </a:r>
                      <a:endParaRPr lang="en-US" sz="1800" kern="1200">
                        <a:solidFill>
                          <a:schemeClr val="dk1"/>
                        </a:solidFill>
                        <a:latin typeface="+mn-lt"/>
                        <a:ea typeface="+mn-ea"/>
                        <a:cs typeface="+mn-cs"/>
                      </a:endParaRPr>
                    </a:p>
                  </a:txBody>
                  <a:tcPr marL="9525" marR="9525" marT="9525" marB="0" anchor="b"/>
                </a:tc>
                <a:extLst>
                  <a:ext uri="{0D108BD9-81ED-4DB2-BD59-A6C34878D82A}">
                    <a16:rowId xmlns:a16="http://schemas.microsoft.com/office/drawing/2014/main" val="2344885739"/>
                  </a:ext>
                </a:extLst>
              </a:tr>
              <a:tr h="370840">
                <a:tc>
                  <a:txBody>
                    <a:bodyPr/>
                    <a:lstStyle/>
                    <a:p>
                      <a:r>
                        <a:rPr lang="en-US" dirty="0"/>
                        <a:t>4</a:t>
                      </a:r>
                    </a:p>
                  </a:txBody>
                  <a:tcPr/>
                </a:tc>
                <a:tc>
                  <a:txBody>
                    <a:bodyPr/>
                    <a:lstStyle/>
                    <a:p>
                      <a:pPr marL="0" algn="l" defTabSz="914400" rtl="0" eaLnBrk="1" fontAlgn="b" latinLnBrk="0" hangingPunct="1"/>
                      <a:r>
                        <a:rPr lang="en-US" sz="1800" kern="1200"/>
                        <a:t> yar           </a:t>
                      </a:r>
                      <a:endParaRPr lang="en-US" sz="1800" kern="120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a:t>2130</a:t>
                      </a:r>
                      <a:endParaRPr lang="en-US" sz="1800" kern="120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dirty="0"/>
                        <a:t> RU                </a:t>
                      </a:r>
                      <a:endParaRPr lang="en-US" sz="1800" kern="1200" dirty="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a:t> Buddy</a:t>
                      </a:r>
                      <a:endParaRPr lang="en-US" sz="1800" kern="1200">
                        <a:solidFill>
                          <a:schemeClr val="dk1"/>
                        </a:solidFill>
                        <a:latin typeface="+mn-lt"/>
                        <a:ea typeface="+mn-ea"/>
                        <a:cs typeface="+mn-cs"/>
                      </a:endParaRPr>
                    </a:p>
                  </a:txBody>
                  <a:tcPr marL="9525" marR="9525" marT="9525" marB="0" anchor="b"/>
                </a:tc>
                <a:extLst>
                  <a:ext uri="{0D108BD9-81ED-4DB2-BD59-A6C34878D82A}">
                    <a16:rowId xmlns:a16="http://schemas.microsoft.com/office/drawing/2014/main" val="2938199163"/>
                  </a:ext>
                </a:extLst>
              </a:tr>
              <a:tr h="370840">
                <a:tc>
                  <a:txBody>
                    <a:bodyPr/>
                    <a:lstStyle/>
                    <a:p>
                      <a:r>
                        <a:rPr lang="en-US" dirty="0"/>
                        <a:t>5</a:t>
                      </a:r>
                    </a:p>
                  </a:txBody>
                  <a:tcPr/>
                </a:tc>
                <a:tc>
                  <a:txBody>
                    <a:bodyPr/>
                    <a:lstStyle/>
                    <a:p>
                      <a:pPr marL="0" algn="l" defTabSz="914400" rtl="0" eaLnBrk="1" fontAlgn="b" latinLnBrk="0" hangingPunct="1"/>
                      <a:r>
                        <a:rPr lang="en-US" sz="1800" kern="1200"/>
                        <a:t> happy         </a:t>
                      </a:r>
                      <a:endParaRPr lang="en-US" sz="1800" kern="120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a:t>2074</a:t>
                      </a:r>
                      <a:endParaRPr lang="en-US" sz="1800" kern="120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dirty="0"/>
                        <a:t> EN                </a:t>
                      </a:r>
                      <a:endParaRPr lang="en-US" sz="1800" kern="1200" dirty="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dirty="0"/>
                        <a:t> Glad               </a:t>
                      </a:r>
                      <a:endParaRPr lang="en-US" sz="1800" kern="1200" dirty="0">
                        <a:solidFill>
                          <a:schemeClr val="dk1"/>
                        </a:solidFill>
                        <a:latin typeface="+mn-lt"/>
                        <a:ea typeface="+mn-ea"/>
                        <a:cs typeface="+mn-cs"/>
                      </a:endParaRPr>
                    </a:p>
                  </a:txBody>
                  <a:tcPr marL="9525" marR="9525" marT="9525" marB="0" anchor="b"/>
                </a:tc>
                <a:extLst>
                  <a:ext uri="{0D108BD9-81ED-4DB2-BD59-A6C34878D82A}">
                    <a16:rowId xmlns:a16="http://schemas.microsoft.com/office/drawing/2014/main" val="630468099"/>
                  </a:ext>
                </a:extLst>
              </a:tr>
              <a:tr h="370840">
                <a:tc>
                  <a:txBody>
                    <a:bodyPr/>
                    <a:lstStyle/>
                    <a:p>
                      <a:r>
                        <a:rPr lang="en-US" dirty="0"/>
                        <a:t>6</a:t>
                      </a:r>
                    </a:p>
                  </a:txBody>
                  <a:tcPr/>
                </a:tc>
                <a:tc>
                  <a:txBody>
                    <a:bodyPr/>
                    <a:lstStyle/>
                    <a:p>
                      <a:pPr marL="0" algn="l" defTabSz="914400" rtl="0" eaLnBrk="1" fontAlgn="b" latinLnBrk="0" hangingPunct="1"/>
                      <a:r>
                        <a:rPr lang="en-US" sz="1800" kern="1200"/>
                        <a:t> nice          </a:t>
                      </a:r>
                      <a:endParaRPr lang="en-US" sz="1800" kern="120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a:t>1881</a:t>
                      </a:r>
                      <a:endParaRPr lang="en-US" sz="1800" kern="120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a:t> EN                </a:t>
                      </a:r>
                      <a:endParaRPr lang="en-US" sz="1800" kern="120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dirty="0"/>
                        <a:t> Pleasant</a:t>
                      </a:r>
                      <a:endParaRPr lang="en-US" sz="1800" kern="1200" dirty="0">
                        <a:solidFill>
                          <a:schemeClr val="dk1"/>
                        </a:solidFill>
                        <a:latin typeface="+mn-lt"/>
                        <a:ea typeface="+mn-ea"/>
                        <a:cs typeface="+mn-cs"/>
                      </a:endParaRPr>
                    </a:p>
                  </a:txBody>
                  <a:tcPr marL="9525" marR="9525" marT="9525" marB="0" anchor="b"/>
                </a:tc>
                <a:extLst>
                  <a:ext uri="{0D108BD9-81ED-4DB2-BD59-A6C34878D82A}">
                    <a16:rowId xmlns:a16="http://schemas.microsoft.com/office/drawing/2014/main" val="2799805091"/>
                  </a:ext>
                </a:extLst>
              </a:tr>
              <a:tr h="370840">
                <a:tc>
                  <a:txBody>
                    <a:bodyPr/>
                    <a:lstStyle/>
                    <a:p>
                      <a:r>
                        <a:rPr lang="en-US" dirty="0"/>
                        <a:t>7</a:t>
                      </a:r>
                    </a:p>
                  </a:txBody>
                  <a:tcPr/>
                </a:tc>
                <a:tc>
                  <a:txBody>
                    <a:bodyPr/>
                    <a:lstStyle/>
                    <a:p>
                      <a:pPr marL="0" algn="l" defTabSz="914400" rtl="0" eaLnBrk="1" fontAlgn="b" latinLnBrk="0" hangingPunct="1"/>
                      <a:r>
                        <a:rPr lang="en-US" sz="1800" kern="1200"/>
                        <a:t> han           </a:t>
                      </a:r>
                      <a:endParaRPr lang="en-US" sz="1800" kern="120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a:t>1814</a:t>
                      </a:r>
                      <a:endParaRPr lang="en-US" sz="1800" kern="120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a:t> RU                </a:t>
                      </a:r>
                      <a:endParaRPr lang="en-US" sz="1800" kern="120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dirty="0"/>
                        <a:t> Yes</a:t>
                      </a:r>
                      <a:endParaRPr lang="en-US" sz="1800" kern="1200" dirty="0">
                        <a:solidFill>
                          <a:schemeClr val="dk1"/>
                        </a:solidFill>
                        <a:latin typeface="+mn-lt"/>
                        <a:ea typeface="+mn-ea"/>
                        <a:cs typeface="+mn-cs"/>
                      </a:endParaRPr>
                    </a:p>
                  </a:txBody>
                  <a:tcPr marL="9525" marR="9525" marT="9525" marB="0" anchor="b"/>
                </a:tc>
                <a:extLst>
                  <a:ext uri="{0D108BD9-81ED-4DB2-BD59-A6C34878D82A}">
                    <a16:rowId xmlns:a16="http://schemas.microsoft.com/office/drawing/2014/main" val="3933266227"/>
                  </a:ext>
                </a:extLst>
              </a:tr>
              <a:tr h="370840">
                <a:tc>
                  <a:txBody>
                    <a:bodyPr/>
                    <a:lstStyle/>
                    <a:p>
                      <a:r>
                        <a:rPr lang="en-US" dirty="0"/>
                        <a:t>8</a:t>
                      </a:r>
                    </a:p>
                  </a:txBody>
                  <a:tcPr/>
                </a:tc>
                <a:tc>
                  <a:txBody>
                    <a:bodyPr/>
                    <a:lstStyle/>
                    <a:p>
                      <a:pPr marL="0" algn="l" defTabSz="914400" rtl="0" eaLnBrk="1" fontAlgn="b" latinLnBrk="0" hangingPunct="1"/>
                      <a:r>
                        <a:rPr lang="en-US" sz="1800" kern="1200"/>
                        <a:t> day           </a:t>
                      </a:r>
                      <a:endParaRPr lang="en-US" sz="1800" kern="120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a:t>1618</a:t>
                      </a:r>
                      <a:endParaRPr lang="en-US" sz="1800" kern="120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a:t> EN / RU           </a:t>
                      </a:r>
                      <a:endParaRPr lang="en-US" sz="1800" kern="120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dirty="0"/>
                        <a:t> EN: Day, RU: Give </a:t>
                      </a:r>
                      <a:endParaRPr lang="en-US" sz="1800" kern="1200" dirty="0">
                        <a:solidFill>
                          <a:schemeClr val="dk1"/>
                        </a:solidFill>
                        <a:latin typeface="+mn-lt"/>
                        <a:ea typeface="+mn-ea"/>
                        <a:cs typeface="+mn-cs"/>
                      </a:endParaRPr>
                    </a:p>
                  </a:txBody>
                  <a:tcPr marL="9525" marR="9525" marT="9525" marB="0" anchor="b"/>
                </a:tc>
                <a:extLst>
                  <a:ext uri="{0D108BD9-81ED-4DB2-BD59-A6C34878D82A}">
                    <a16:rowId xmlns:a16="http://schemas.microsoft.com/office/drawing/2014/main" val="3770673552"/>
                  </a:ext>
                </a:extLst>
              </a:tr>
              <a:tr h="370840">
                <a:tc>
                  <a:txBody>
                    <a:bodyPr/>
                    <a:lstStyle/>
                    <a:p>
                      <a:r>
                        <a:rPr lang="en-US" dirty="0"/>
                        <a:t>9</a:t>
                      </a:r>
                    </a:p>
                  </a:txBody>
                  <a:tcPr/>
                </a:tc>
                <a:tc>
                  <a:txBody>
                    <a:bodyPr/>
                    <a:lstStyle/>
                    <a:p>
                      <a:pPr marL="0" algn="l" defTabSz="914400" rtl="0" eaLnBrk="1" fontAlgn="b" latinLnBrk="0" hangingPunct="1"/>
                      <a:r>
                        <a:rPr lang="en-US" sz="1800" kern="1200"/>
                        <a:t> time          </a:t>
                      </a:r>
                      <a:endParaRPr lang="en-US" sz="1800" kern="120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a:t>1544</a:t>
                      </a:r>
                      <a:endParaRPr lang="en-US" sz="1800" kern="120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a:t> EN                </a:t>
                      </a:r>
                      <a:endParaRPr lang="en-US" sz="1800" kern="120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dirty="0"/>
                        <a:t> Time               </a:t>
                      </a:r>
                      <a:endParaRPr lang="en-US" sz="1800" kern="1200" dirty="0">
                        <a:solidFill>
                          <a:schemeClr val="dk1"/>
                        </a:solidFill>
                        <a:latin typeface="+mn-lt"/>
                        <a:ea typeface="+mn-ea"/>
                        <a:cs typeface="+mn-cs"/>
                      </a:endParaRPr>
                    </a:p>
                  </a:txBody>
                  <a:tcPr marL="9525" marR="9525" marT="9525" marB="0" anchor="b"/>
                </a:tc>
                <a:extLst>
                  <a:ext uri="{0D108BD9-81ED-4DB2-BD59-A6C34878D82A}">
                    <a16:rowId xmlns:a16="http://schemas.microsoft.com/office/drawing/2014/main" val="1933348361"/>
                  </a:ext>
                </a:extLst>
              </a:tr>
              <a:tr h="370840">
                <a:tc>
                  <a:txBody>
                    <a:bodyPr/>
                    <a:lstStyle/>
                    <a:p>
                      <a:r>
                        <a:rPr lang="en-US" dirty="0"/>
                        <a:t>10</a:t>
                      </a:r>
                    </a:p>
                  </a:txBody>
                  <a:tcPr/>
                </a:tc>
                <a:tc>
                  <a:txBody>
                    <a:bodyPr/>
                    <a:lstStyle/>
                    <a:p>
                      <a:pPr marL="0" algn="l" defTabSz="914400" rtl="0" eaLnBrk="1" fontAlgn="b" latinLnBrk="0" hangingPunct="1"/>
                      <a:r>
                        <a:rPr lang="en-US" sz="1800" kern="1200"/>
                        <a:t> love          </a:t>
                      </a:r>
                      <a:endParaRPr lang="en-US" sz="1800" kern="120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a:t>1528</a:t>
                      </a:r>
                      <a:endParaRPr lang="en-US" sz="1800" kern="120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a:t> EN                </a:t>
                      </a:r>
                      <a:endParaRPr lang="en-US" sz="1800" kern="120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dirty="0"/>
                        <a:t> Affection          </a:t>
                      </a:r>
                      <a:endParaRPr lang="en-US" sz="1800" kern="1200" dirty="0">
                        <a:solidFill>
                          <a:schemeClr val="dk1"/>
                        </a:solidFill>
                        <a:latin typeface="+mn-lt"/>
                        <a:ea typeface="+mn-ea"/>
                        <a:cs typeface="+mn-cs"/>
                      </a:endParaRPr>
                    </a:p>
                  </a:txBody>
                  <a:tcPr marL="9525" marR="9525" marT="9525" marB="0" anchor="b"/>
                </a:tc>
                <a:extLst>
                  <a:ext uri="{0D108BD9-81ED-4DB2-BD59-A6C34878D82A}">
                    <a16:rowId xmlns:a16="http://schemas.microsoft.com/office/drawing/2014/main" val="2879700959"/>
                  </a:ext>
                </a:extLst>
              </a:tr>
            </a:tbl>
          </a:graphicData>
        </a:graphic>
      </p:graphicFrame>
      <p:sp>
        <p:nvSpPr>
          <p:cNvPr id="7" name="Content Placeholder 2">
            <a:extLst>
              <a:ext uri="{FF2B5EF4-FFF2-40B4-BE49-F238E27FC236}">
                <a16:creationId xmlns:a16="http://schemas.microsoft.com/office/drawing/2014/main" id="{60506F6B-A863-48C4-8E75-2F9E2C3CBEC9}"/>
              </a:ext>
            </a:extLst>
          </p:cNvPr>
          <p:cNvSpPr txBox="1">
            <a:spLocks/>
          </p:cNvSpPr>
          <p:nvPr/>
        </p:nvSpPr>
        <p:spPr>
          <a:xfrm>
            <a:off x="5870985" y="1579165"/>
            <a:ext cx="5006757" cy="1170216"/>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8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8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4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lvl="1"/>
            <a:r>
              <a:rPr lang="en-US" dirty="0"/>
              <a:t>Top 10 most frequent words</a:t>
            </a:r>
          </a:p>
          <a:p>
            <a:pPr lvl="1"/>
            <a:endParaRPr lang="en-US" dirty="0"/>
          </a:p>
          <a:p>
            <a:pPr lvl="2"/>
            <a:endParaRPr lang="en-US" dirty="0"/>
          </a:p>
        </p:txBody>
      </p:sp>
    </p:spTree>
    <p:extLst>
      <p:ext uri="{BB962C8B-B14F-4D97-AF65-F5344CB8AC3E}">
        <p14:creationId xmlns:p14="http://schemas.microsoft.com/office/powerpoint/2010/main" val="2703903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8A1D-27BD-4212-9704-A898DE2C3D5D}"/>
              </a:ext>
            </a:extLst>
          </p:cNvPr>
          <p:cNvSpPr>
            <a:spLocks noGrp="1"/>
          </p:cNvSpPr>
          <p:nvPr>
            <p:ph type="title"/>
          </p:nvPr>
        </p:nvSpPr>
        <p:spPr/>
        <p:txBody>
          <a:bodyPr/>
          <a:lstStyle/>
          <a:p>
            <a:r>
              <a:rPr lang="en-US"/>
              <a:t>Proposed Corpus (RUEN–AP–17 )</a:t>
            </a:r>
            <a:endParaRPr lang="en-US" dirty="0"/>
          </a:p>
        </p:txBody>
      </p:sp>
      <p:sp>
        <p:nvSpPr>
          <p:cNvPr id="3" name="Content Placeholder 2">
            <a:extLst>
              <a:ext uri="{FF2B5EF4-FFF2-40B4-BE49-F238E27FC236}">
                <a16:creationId xmlns:a16="http://schemas.microsoft.com/office/drawing/2014/main" id="{B075289D-C9BD-4FC4-97B8-DE0AD32C7ADA}"/>
              </a:ext>
            </a:extLst>
          </p:cNvPr>
          <p:cNvSpPr>
            <a:spLocks noGrp="1"/>
          </p:cNvSpPr>
          <p:nvPr>
            <p:ph idx="1"/>
          </p:nvPr>
        </p:nvSpPr>
        <p:spPr/>
        <p:txBody>
          <a:bodyPr/>
          <a:lstStyle/>
          <a:p>
            <a:pPr lvl="1"/>
            <a:r>
              <a:rPr lang="en-US" dirty="0"/>
              <a:t>Corpus distribution</a:t>
            </a:r>
          </a:p>
          <a:p>
            <a:endParaRPr lang="en-US" dirty="0"/>
          </a:p>
          <a:p>
            <a:pPr lvl="1"/>
            <a:endParaRPr lang="en-US" dirty="0"/>
          </a:p>
        </p:txBody>
      </p:sp>
      <p:sp>
        <p:nvSpPr>
          <p:cNvPr id="8" name="Slide Number Placeholder 7">
            <a:extLst>
              <a:ext uri="{FF2B5EF4-FFF2-40B4-BE49-F238E27FC236}">
                <a16:creationId xmlns:a16="http://schemas.microsoft.com/office/drawing/2014/main" id="{54C3157F-757E-49B7-A3C6-E421C1725696}"/>
              </a:ext>
            </a:extLst>
          </p:cNvPr>
          <p:cNvSpPr>
            <a:spLocks noGrp="1"/>
          </p:cNvSpPr>
          <p:nvPr>
            <p:ph type="sldNum" sz="quarter" idx="12"/>
          </p:nvPr>
        </p:nvSpPr>
        <p:spPr/>
        <p:txBody>
          <a:bodyPr/>
          <a:lstStyle/>
          <a:p>
            <a:fld id="{2EFDDC45-F58E-41F3-91AD-F0C9AAB2B68B}" type="slidenum">
              <a:rPr lang="en-US" smtClean="0"/>
              <a:pPr/>
              <a:t>12</a:t>
            </a:fld>
            <a:endParaRPr lang="en-US"/>
          </a:p>
        </p:txBody>
      </p:sp>
      <p:graphicFrame>
        <p:nvGraphicFramePr>
          <p:cNvPr id="14" name="Content Placeholder 4">
            <a:extLst>
              <a:ext uri="{FF2B5EF4-FFF2-40B4-BE49-F238E27FC236}">
                <a16:creationId xmlns:a16="http://schemas.microsoft.com/office/drawing/2014/main" id="{0977FB4E-FCFB-4A25-A7EF-135EDD7A709A}"/>
              </a:ext>
            </a:extLst>
          </p:cNvPr>
          <p:cNvGraphicFramePr>
            <a:graphicFrameLocks/>
          </p:cNvGraphicFramePr>
          <p:nvPr>
            <p:extLst>
              <p:ext uri="{D42A27DB-BD31-4B8C-83A1-F6EECF244321}">
                <p14:modId xmlns:p14="http://schemas.microsoft.com/office/powerpoint/2010/main" val="1886088831"/>
              </p:ext>
            </p:extLst>
          </p:nvPr>
        </p:nvGraphicFramePr>
        <p:xfrm>
          <a:off x="365988" y="2292626"/>
          <a:ext cx="5155096" cy="3657600"/>
        </p:xfrm>
        <a:graphic>
          <a:graphicData uri="http://schemas.openxmlformats.org/drawingml/2006/table">
            <a:tbl>
              <a:tblPr firstRow="1" bandRow="1">
                <a:tableStyleId>{5A111915-BE36-4E01-A7E5-04B1672EAD32}</a:tableStyleId>
              </a:tblPr>
              <a:tblGrid>
                <a:gridCol w="1138446">
                  <a:extLst>
                    <a:ext uri="{9D8B030D-6E8A-4147-A177-3AD203B41FA5}">
                      <a16:colId xmlns:a16="http://schemas.microsoft.com/office/drawing/2014/main" val="4142118860"/>
                    </a:ext>
                  </a:extLst>
                </a:gridCol>
                <a:gridCol w="1258957">
                  <a:extLst>
                    <a:ext uri="{9D8B030D-6E8A-4147-A177-3AD203B41FA5}">
                      <a16:colId xmlns:a16="http://schemas.microsoft.com/office/drawing/2014/main" val="639119696"/>
                    </a:ext>
                  </a:extLst>
                </a:gridCol>
                <a:gridCol w="1404730">
                  <a:extLst>
                    <a:ext uri="{9D8B030D-6E8A-4147-A177-3AD203B41FA5}">
                      <a16:colId xmlns:a16="http://schemas.microsoft.com/office/drawing/2014/main" val="1817119232"/>
                    </a:ext>
                  </a:extLst>
                </a:gridCol>
                <a:gridCol w="1352963">
                  <a:extLst>
                    <a:ext uri="{9D8B030D-6E8A-4147-A177-3AD203B41FA5}">
                      <a16:colId xmlns:a16="http://schemas.microsoft.com/office/drawing/2014/main" val="342357079"/>
                    </a:ext>
                  </a:extLst>
                </a:gridCol>
              </a:tblGrid>
              <a:tr h="259047">
                <a:tc>
                  <a:txBody>
                    <a:bodyPr/>
                    <a:lstStyle/>
                    <a:p>
                      <a:r>
                        <a:rPr lang="en-US" sz="1800" dirty="0"/>
                        <a:t>Trait</a:t>
                      </a:r>
                    </a:p>
                  </a:txBody>
                  <a:tcPr/>
                </a:tc>
                <a:tc>
                  <a:txBody>
                    <a:bodyPr/>
                    <a:lstStyle/>
                    <a:p>
                      <a:r>
                        <a:rPr lang="en-US" sz="1800" dirty="0"/>
                        <a:t>Class</a:t>
                      </a:r>
                    </a:p>
                  </a:txBody>
                  <a:tcPr/>
                </a:tc>
                <a:tc>
                  <a:txBody>
                    <a:bodyPr/>
                    <a:lstStyle/>
                    <a:p>
                      <a:r>
                        <a:rPr lang="en-US" sz="1800" dirty="0"/>
                        <a:t>#of Profiles</a:t>
                      </a:r>
                    </a:p>
                  </a:txBody>
                  <a:tcPr/>
                </a:tc>
                <a:tc>
                  <a:txBody>
                    <a:bodyPr/>
                    <a:lstStyle/>
                    <a:p>
                      <a:r>
                        <a:rPr lang="en-US" sz="1800" dirty="0"/>
                        <a:t>% of Class</a:t>
                      </a:r>
                    </a:p>
                  </a:txBody>
                  <a:tcPr/>
                </a:tc>
                <a:extLst>
                  <a:ext uri="{0D108BD9-81ED-4DB2-BD59-A6C34878D82A}">
                    <a16:rowId xmlns:a16="http://schemas.microsoft.com/office/drawing/2014/main" val="2738485007"/>
                  </a:ext>
                </a:extLst>
              </a:tr>
              <a:tr h="259047">
                <a:tc rowSpan="2">
                  <a:txBody>
                    <a:bodyPr/>
                    <a:lstStyle/>
                    <a:p>
                      <a:r>
                        <a:rPr lang="en-US" sz="1800" dirty="0"/>
                        <a:t>Gender</a:t>
                      </a:r>
                    </a:p>
                  </a:txBody>
                  <a:tcPr>
                    <a:lnB w="12700" cap="flat" cmpd="sng" algn="ctr">
                      <a:solidFill>
                        <a:srgbClr val="0070C0"/>
                      </a:solidFill>
                      <a:prstDash val="solid"/>
                      <a:round/>
                      <a:headEnd type="none" w="med" len="med"/>
                      <a:tailEnd type="none" w="med" len="med"/>
                    </a:lnB>
                  </a:tcPr>
                </a:tc>
                <a:tc>
                  <a:txBody>
                    <a:bodyPr/>
                    <a:lstStyle/>
                    <a:p>
                      <a:r>
                        <a:rPr lang="en-US" sz="1800" dirty="0"/>
                        <a:t>Male </a:t>
                      </a:r>
                    </a:p>
                  </a:txBody>
                  <a:tcPr/>
                </a:tc>
                <a:tc>
                  <a:txBody>
                    <a:bodyPr/>
                    <a:lstStyle/>
                    <a:p>
                      <a:r>
                        <a:rPr lang="en-US" sz="1800" dirty="0"/>
                        <a:t>328</a:t>
                      </a:r>
                    </a:p>
                  </a:txBody>
                  <a:tcPr/>
                </a:tc>
                <a:tc>
                  <a:txBody>
                    <a:bodyPr/>
                    <a:lstStyle/>
                    <a:p>
                      <a:r>
                        <a:rPr lang="en-US" sz="1800" dirty="0"/>
                        <a:t>68%</a:t>
                      </a:r>
                    </a:p>
                  </a:txBody>
                  <a:tcPr/>
                </a:tc>
                <a:extLst>
                  <a:ext uri="{0D108BD9-81ED-4DB2-BD59-A6C34878D82A}">
                    <a16:rowId xmlns:a16="http://schemas.microsoft.com/office/drawing/2014/main" val="2284157811"/>
                  </a:ext>
                </a:extLst>
              </a:tr>
              <a:tr h="259047">
                <a:tc vMerge="1">
                  <a:txBody>
                    <a:bodyPr/>
                    <a:lstStyle/>
                    <a:p>
                      <a:endParaRPr lang="en-US" dirty="0"/>
                    </a:p>
                  </a:txBody>
                  <a:tcPr/>
                </a:tc>
                <a:tc>
                  <a:txBody>
                    <a:bodyPr/>
                    <a:lstStyle/>
                    <a:p>
                      <a:r>
                        <a:rPr lang="en-US" sz="1800" dirty="0"/>
                        <a:t>Female</a:t>
                      </a:r>
                    </a:p>
                  </a:txBody>
                  <a:tcPr/>
                </a:tc>
                <a:tc>
                  <a:txBody>
                    <a:bodyPr/>
                    <a:lstStyle/>
                    <a:p>
                      <a:r>
                        <a:rPr lang="en-US" sz="1800" dirty="0"/>
                        <a:t>151</a:t>
                      </a:r>
                    </a:p>
                  </a:txBody>
                  <a:tcPr/>
                </a:tc>
                <a:tc>
                  <a:txBody>
                    <a:bodyPr/>
                    <a:lstStyle/>
                    <a:p>
                      <a:r>
                        <a:rPr lang="en-US" sz="1800" dirty="0"/>
                        <a:t>32%</a:t>
                      </a:r>
                    </a:p>
                  </a:txBody>
                  <a:tcPr/>
                </a:tc>
                <a:extLst>
                  <a:ext uri="{0D108BD9-81ED-4DB2-BD59-A6C34878D82A}">
                    <a16:rowId xmlns:a16="http://schemas.microsoft.com/office/drawing/2014/main" val="2389128605"/>
                  </a:ext>
                </a:extLst>
              </a:tr>
              <a:tr h="259047">
                <a:tc rowSpan="3">
                  <a:txBody>
                    <a:bodyPr/>
                    <a:lstStyle/>
                    <a:p>
                      <a:r>
                        <a:rPr lang="en-US" sz="1800" dirty="0"/>
                        <a:t>Age</a:t>
                      </a:r>
                    </a:p>
                  </a:txBody>
                  <a:tcPr>
                    <a:lnT w="12700" cap="flat" cmpd="sng" algn="ctr">
                      <a:solidFill>
                        <a:srgbClr val="0070C0"/>
                      </a:solidFill>
                      <a:prstDash val="solid"/>
                      <a:round/>
                      <a:headEnd type="none" w="med" len="med"/>
                      <a:tailEnd type="none" w="med" len="med"/>
                    </a:lnT>
                  </a:tcPr>
                </a:tc>
                <a:tc>
                  <a:txBody>
                    <a:bodyPr/>
                    <a:lstStyle/>
                    <a:p>
                      <a:r>
                        <a:rPr lang="en-US" sz="1800" dirty="0"/>
                        <a:t>xx – 19  </a:t>
                      </a:r>
                    </a:p>
                  </a:txBody>
                  <a:tcPr/>
                </a:tc>
                <a:tc>
                  <a:txBody>
                    <a:bodyPr/>
                    <a:lstStyle/>
                    <a:p>
                      <a:r>
                        <a:rPr lang="en-US" sz="1800" dirty="0"/>
                        <a:t>170</a:t>
                      </a:r>
                    </a:p>
                  </a:txBody>
                  <a:tcPr/>
                </a:tc>
                <a:tc>
                  <a:txBody>
                    <a:bodyPr/>
                    <a:lstStyle/>
                    <a:p>
                      <a:r>
                        <a:rPr lang="en-US" sz="1800" dirty="0"/>
                        <a:t>35%</a:t>
                      </a:r>
                    </a:p>
                  </a:txBody>
                  <a:tcPr/>
                </a:tc>
                <a:extLst>
                  <a:ext uri="{0D108BD9-81ED-4DB2-BD59-A6C34878D82A}">
                    <a16:rowId xmlns:a16="http://schemas.microsoft.com/office/drawing/2014/main" val="3779609272"/>
                  </a:ext>
                </a:extLst>
              </a:tr>
              <a:tr h="259047">
                <a:tc vMerge="1">
                  <a:txBody>
                    <a:bodyPr/>
                    <a:lstStyle/>
                    <a:p>
                      <a:endParaRPr lang="en-US" dirty="0"/>
                    </a:p>
                  </a:txBody>
                  <a:tcPr/>
                </a:tc>
                <a:tc>
                  <a:txBody>
                    <a:bodyPr/>
                    <a:lstStyle/>
                    <a:p>
                      <a:r>
                        <a:rPr lang="en-US" sz="1800" dirty="0"/>
                        <a:t>20 – 24 </a:t>
                      </a:r>
                    </a:p>
                  </a:txBody>
                  <a:tcPr/>
                </a:tc>
                <a:tc>
                  <a:txBody>
                    <a:bodyPr/>
                    <a:lstStyle/>
                    <a:p>
                      <a:r>
                        <a:rPr lang="en-US" sz="1800" dirty="0"/>
                        <a:t>218</a:t>
                      </a:r>
                    </a:p>
                  </a:txBody>
                  <a:tcPr/>
                </a:tc>
                <a:tc>
                  <a:txBody>
                    <a:bodyPr/>
                    <a:lstStyle/>
                    <a:p>
                      <a:r>
                        <a:rPr lang="en-US" sz="1800" dirty="0"/>
                        <a:t>46%</a:t>
                      </a:r>
                    </a:p>
                  </a:txBody>
                  <a:tcPr/>
                </a:tc>
                <a:extLst>
                  <a:ext uri="{0D108BD9-81ED-4DB2-BD59-A6C34878D82A}">
                    <a16:rowId xmlns:a16="http://schemas.microsoft.com/office/drawing/2014/main" val="3535797960"/>
                  </a:ext>
                </a:extLst>
              </a:tr>
              <a:tr h="259047">
                <a:tc vMerge="1">
                  <a:txBody>
                    <a:bodyPr/>
                    <a:lstStyle/>
                    <a:p>
                      <a:endParaRPr lang="en-US" dirty="0"/>
                    </a:p>
                  </a:txBody>
                  <a:tcPr/>
                </a:tc>
                <a:tc>
                  <a:txBody>
                    <a:bodyPr/>
                    <a:lstStyle/>
                    <a:p>
                      <a:r>
                        <a:rPr lang="en-US" sz="1800" dirty="0"/>
                        <a:t>25 – xx </a:t>
                      </a:r>
                    </a:p>
                  </a:txBody>
                  <a:tcPr/>
                </a:tc>
                <a:tc>
                  <a:txBody>
                    <a:bodyPr/>
                    <a:lstStyle/>
                    <a:p>
                      <a:r>
                        <a:rPr lang="en-US" sz="1800" dirty="0"/>
                        <a:t>91</a:t>
                      </a:r>
                    </a:p>
                  </a:txBody>
                  <a:tcPr/>
                </a:tc>
                <a:tc>
                  <a:txBody>
                    <a:bodyPr/>
                    <a:lstStyle/>
                    <a:p>
                      <a:r>
                        <a:rPr lang="en-US" sz="1800" dirty="0"/>
                        <a:t>19%</a:t>
                      </a:r>
                    </a:p>
                  </a:txBody>
                  <a:tcPr/>
                </a:tc>
                <a:extLst>
                  <a:ext uri="{0D108BD9-81ED-4DB2-BD59-A6C34878D82A}">
                    <a16:rowId xmlns:a16="http://schemas.microsoft.com/office/drawing/2014/main" val="4266107182"/>
                  </a:ext>
                </a:extLst>
              </a:tr>
              <a:tr h="259047">
                <a:tc rowSpan="4">
                  <a:txBody>
                    <a:bodyPr/>
                    <a:lstStyle/>
                    <a:p>
                      <a:r>
                        <a:rPr lang="en-US" sz="1800" dirty="0"/>
                        <a:t>Native </a:t>
                      </a:r>
                    </a:p>
                    <a:p>
                      <a:r>
                        <a:rPr lang="en-US" sz="1800" dirty="0"/>
                        <a:t>Language</a:t>
                      </a:r>
                    </a:p>
                  </a:txBody>
                  <a:tcPr/>
                </a:tc>
                <a:tc>
                  <a:txBody>
                    <a:bodyPr/>
                    <a:lstStyle/>
                    <a:p>
                      <a:r>
                        <a:rPr lang="en-US" sz="1800" dirty="0"/>
                        <a:t>Urdu</a:t>
                      </a:r>
                    </a:p>
                  </a:txBody>
                  <a:tcPr/>
                </a:tc>
                <a:tc>
                  <a:txBody>
                    <a:bodyPr/>
                    <a:lstStyle/>
                    <a:p>
                      <a:r>
                        <a:rPr lang="en-US" sz="1800" dirty="0"/>
                        <a:t>157</a:t>
                      </a:r>
                    </a:p>
                  </a:txBody>
                  <a:tcPr/>
                </a:tc>
                <a:tc>
                  <a:txBody>
                    <a:bodyPr/>
                    <a:lstStyle/>
                    <a:p>
                      <a:r>
                        <a:rPr lang="en-US" sz="1800" dirty="0"/>
                        <a:t>33%</a:t>
                      </a:r>
                    </a:p>
                  </a:txBody>
                  <a:tcPr/>
                </a:tc>
                <a:extLst>
                  <a:ext uri="{0D108BD9-81ED-4DB2-BD59-A6C34878D82A}">
                    <a16:rowId xmlns:a16="http://schemas.microsoft.com/office/drawing/2014/main" val="4087390693"/>
                  </a:ext>
                </a:extLst>
              </a:tr>
              <a:tr h="259047">
                <a:tc vMerge="1">
                  <a:txBody>
                    <a:bodyPr/>
                    <a:lstStyle/>
                    <a:p>
                      <a:endParaRPr lang="en-US" dirty="0"/>
                    </a:p>
                  </a:txBody>
                  <a:tcPr/>
                </a:tc>
                <a:tc>
                  <a:txBody>
                    <a:bodyPr/>
                    <a:lstStyle/>
                    <a:p>
                      <a:r>
                        <a:rPr lang="en-US" sz="1800" dirty="0"/>
                        <a:t>Punjabi</a:t>
                      </a:r>
                    </a:p>
                  </a:txBody>
                  <a:tcPr/>
                </a:tc>
                <a:tc>
                  <a:txBody>
                    <a:bodyPr/>
                    <a:lstStyle/>
                    <a:p>
                      <a:r>
                        <a:rPr lang="en-US" sz="1800" dirty="0"/>
                        <a:t>269</a:t>
                      </a:r>
                    </a:p>
                  </a:txBody>
                  <a:tcPr/>
                </a:tc>
                <a:tc>
                  <a:txBody>
                    <a:bodyPr/>
                    <a:lstStyle/>
                    <a:p>
                      <a:r>
                        <a:rPr lang="en-US" sz="1800" dirty="0"/>
                        <a:t>56%</a:t>
                      </a:r>
                    </a:p>
                  </a:txBody>
                  <a:tcPr/>
                </a:tc>
                <a:extLst>
                  <a:ext uri="{0D108BD9-81ED-4DB2-BD59-A6C34878D82A}">
                    <a16:rowId xmlns:a16="http://schemas.microsoft.com/office/drawing/2014/main" val="3813038012"/>
                  </a:ext>
                </a:extLst>
              </a:tr>
              <a:tr h="259047">
                <a:tc vMerge="1">
                  <a:txBody>
                    <a:bodyPr/>
                    <a:lstStyle/>
                    <a:p>
                      <a:endParaRPr lang="en-US" dirty="0"/>
                    </a:p>
                  </a:txBody>
                  <a:tcPr/>
                </a:tc>
                <a:tc>
                  <a:txBody>
                    <a:bodyPr/>
                    <a:lstStyle/>
                    <a:p>
                      <a:r>
                        <a:rPr lang="en-US" sz="1800" dirty="0"/>
                        <a:t>Pashto</a:t>
                      </a:r>
                    </a:p>
                  </a:txBody>
                  <a:tcPr/>
                </a:tc>
                <a:tc>
                  <a:txBody>
                    <a:bodyPr/>
                    <a:lstStyle/>
                    <a:p>
                      <a:r>
                        <a:rPr lang="en-US" sz="1800" dirty="0"/>
                        <a:t>26</a:t>
                      </a:r>
                    </a:p>
                  </a:txBody>
                  <a:tcPr/>
                </a:tc>
                <a:tc>
                  <a:txBody>
                    <a:bodyPr/>
                    <a:lstStyle/>
                    <a:p>
                      <a:r>
                        <a:rPr lang="en-US" sz="1800" dirty="0"/>
                        <a:t>5%</a:t>
                      </a:r>
                    </a:p>
                  </a:txBody>
                  <a:tcPr/>
                </a:tc>
                <a:extLst>
                  <a:ext uri="{0D108BD9-81ED-4DB2-BD59-A6C34878D82A}">
                    <a16:rowId xmlns:a16="http://schemas.microsoft.com/office/drawing/2014/main" val="1251853229"/>
                  </a:ext>
                </a:extLst>
              </a:tr>
              <a:tr h="259047">
                <a:tc vMerge="1">
                  <a:txBody>
                    <a:bodyPr/>
                    <a:lstStyle/>
                    <a:p>
                      <a:endParaRPr lang="en-US" dirty="0"/>
                    </a:p>
                  </a:txBody>
                  <a:tcPr/>
                </a:tc>
                <a:tc>
                  <a:txBody>
                    <a:bodyPr/>
                    <a:lstStyle/>
                    <a:p>
                      <a:r>
                        <a:rPr lang="en-US" sz="1800" dirty="0"/>
                        <a:t>Others</a:t>
                      </a:r>
                    </a:p>
                  </a:txBody>
                  <a:tcPr/>
                </a:tc>
                <a:tc>
                  <a:txBody>
                    <a:bodyPr/>
                    <a:lstStyle/>
                    <a:p>
                      <a:r>
                        <a:rPr lang="en-US" sz="1800" dirty="0"/>
                        <a:t>27</a:t>
                      </a:r>
                    </a:p>
                  </a:txBody>
                  <a:tcPr/>
                </a:tc>
                <a:tc>
                  <a:txBody>
                    <a:bodyPr/>
                    <a:lstStyle/>
                    <a:p>
                      <a:r>
                        <a:rPr lang="en-US" sz="1800" dirty="0"/>
                        <a:t>6%</a:t>
                      </a:r>
                    </a:p>
                  </a:txBody>
                  <a:tcPr/>
                </a:tc>
                <a:extLst>
                  <a:ext uri="{0D108BD9-81ED-4DB2-BD59-A6C34878D82A}">
                    <a16:rowId xmlns:a16="http://schemas.microsoft.com/office/drawing/2014/main" val="3312267567"/>
                  </a:ext>
                </a:extLst>
              </a:tr>
            </a:tbl>
          </a:graphicData>
        </a:graphic>
      </p:graphicFrame>
      <p:graphicFrame>
        <p:nvGraphicFramePr>
          <p:cNvPr id="15" name="Content Placeholder 4">
            <a:extLst>
              <a:ext uri="{FF2B5EF4-FFF2-40B4-BE49-F238E27FC236}">
                <a16:creationId xmlns:a16="http://schemas.microsoft.com/office/drawing/2014/main" id="{D5D5281F-E830-4A69-B1CC-78C51C533C5D}"/>
              </a:ext>
            </a:extLst>
          </p:cNvPr>
          <p:cNvGraphicFramePr>
            <a:graphicFrameLocks/>
          </p:cNvGraphicFramePr>
          <p:nvPr>
            <p:extLst>
              <p:ext uri="{D42A27DB-BD31-4B8C-83A1-F6EECF244321}">
                <p14:modId xmlns:p14="http://schemas.microsoft.com/office/powerpoint/2010/main" val="580417645"/>
              </p:ext>
            </p:extLst>
          </p:nvPr>
        </p:nvGraphicFramePr>
        <p:xfrm>
          <a:off x="5588508" y="2292626"/>
          <a:ext cx="6255028" cy="4023360"/>
        </p:xfrm>
        <a:graphic>
          <a:graphicData uri="http://schemas.openxmlformats.org/drawingml/2006/table">
            <a:tbl>
              <a:tblPr firstRow="1" bandRow="1">
                <a:tableStyleId>{5A111915-BE36-4E01-A7E5-04B1672EAD32}</a:tableStyleId>
              </a:tblPr>
              <a:tblGrid>
                <a:gridCol w="1537252">
                  <a:extLst>
                    <a:ext uri="{9D8B030D-6E8A-4147-A177-3AD203B41FA5}">
                      <a16:colId xmlns:a16="http://schemas.microsoft.com/office/drawing/2014/main" val="4142118860"/>
                    </a:ext>
                  </a:extLst>
                </a:gridCol>
                <a:gridCol w="2014330">
                  <a:extLst>
                    <a:ext uri="{9D8B030D-6E8A-4147-A177-3AD203B41FA5}">
                      <a16:colId xmlns:a16="http://schemas.microsoft.com/office/drawing/2014/main" val="639119696"/>
                    </a:ext>
                  </a:extLst>
                </a:gridCol>
                <a:gridCol w="1457739">
                  <a:extLst>
                    <a:ext uri="{9D8B030D-6E8A-4147-A177-3AD203B41FA5}">
                      <a16:colId xmlns:a16="http://schemas.microsoft.com/office/drawing/2014/main" val="1817119232"/>
                    </a:ext>
                  </a:extLst>
                </a:gridCol>
                <a:gridCol w="1245707">
                  <a:extLst>
                    <a:ext uri="{9D8B030D-6E8A-4147-A177-3AD203B41FA5}">
                      <a16:colId xmlns:a16="http://schemas.microsoft.com/office/drawing/2014/main" val="342357079"/>
                    </a:ext>
                  </a:extLst>
                </a:gridCol>
              </a:tblGrid>
              <a:tr h="259047">
                <a:tc>
                  <a:txBody>
                    <a:bodyPr/>
                    <a:lstStyle/>
                    <a:p>
                      <a:r>
                        <a:rPr lang="en-US" sz="1800" dirty="0"/>
                        <a:t>Trait</a:t>
                      </a:r>
                    </a:p>
                  </a:txBody>
                  <a:tcPr/>
                </a:tc>
                <a:tc>
                  <a:txBody>
                    <a:bodyPr/>
                    <a:lstStyle/>
                    <a:p>
                      <a:r>
                        <a:rPr lang="en-US" sz="1800" dirty="0"/>
                        <a:t>Class</a:t>
                      </a:r>
                    </a:p>
                  </a:txBody>
                  <a:tcPr/>
                </a:tc>
                <a:tc>
                  <a:txBody>
                    <a:bodyPr/>
                    <a:lstStyle/>
                    <a:p>
                      <a:r>
                        <a:rPr lang="en-US" sz="1800" dirty="0"/>
                        <a:t>#of Profiles</a:t>
                      </a:r>
                    </a:p>
                  </a:txBody>
                  <a:tcPr/>
                </a:tc>
                <a:tc>
                  <a:txBody>
                    <a:bodyPr/>
                    <a:lstStyle/>
                    <a:p>
                      <a:r>
                        <a:rPr lang="en-US" sz="1800" dirty="0"/>
                        <a:t>% of Class</a:t>
                      </a:r>
                    </a:p>
                  </a:txBody>
                  <a:tcPr/>
                </a:tc>
                <a:extLst>
                  <a:ext uri="{0D108BD9-81ED-4DB2-BD59-A6C34878D82A}">
                    <a16:rowId xmlns:a16="http://schemas.microsoft.com/office/drawing/2014/main" val="2738485007"/>
                  </a:ext>
                </a:extLst>
              </a:tr>
              <a:tr h="259047">
                <a:tc rowSpan="3">
                  <a:txBody>
                    <a:bodyPr/>
                    <a:lstStyle/>
                    <a:p>
                      <a:r>
                        <a:rPr lang="en-US" sz="1800" dirty="0"/>
                        <a:t>Native </a:t>
                      </a:r>
                    </a:p>
                    <a:p>
                      <a:r>
                        <a:rPr lang="en-US" sz="1800" dirty="0"/>
                        <a:t>Area</a:t>
                      </a:r>
                    </a:p>
                  </a:txBody>
                  <a:tcPr/>
                </a:tc>
                <a:tc>
                  <a:txBody>
                    <a:bodyPr/>
                    <a:lstStyle/>
                    <a:p>
                      <a:r>
                        <a:rPr lang="en-US" sz="1800" dirty="0"/>
                        <a:t>Punjab</a:t>
                      </a:r>
                    </a:p>
                  </a:txBody>
                  <a:tcPr/>
                </a:tc>
                <a:tc>
                  <a:txBody>
                    <a:bodyPr/>
                    <a:lstStyle/>
                    <a:p>
                      <a:r>
                        <a:rPr lang="en-US" sz="1800" dirty="0"/>
                        <a:t>433</a:t>
                      </a:r>
                    </a:p>
                  </a:txBody>
                  <a:tcPr/>
                </a:tc>
                <a:tc>
                  <a:txBody>
                    <a:bodyPr/>
                    <a:lstStyle/>
                    <a:p>
                      <a:r>
                        <a:rPr lang="en-US" sz="1800" dirty="0"/>
                        <a:t>90%</a:t>
                      </a:r>
                    </a:p>
                  </a:txBody>
                  <a:tcPr/>
                </a:tc>
                <a:extLst>
                  <a:ext uri="{0D108BD9-81ED-4DB2-BD59-A6C34878D82A}">
                    <a16:rowId xmlns:a16="http://schemas.microsoft.com/office/drawing/2014/main" val="541122135"/>
                  </a:ext>
                </a:extLst>
              </a:tr>
              <a:tr h="259047">
                <a:tc vMerge="1">
                  <a:txBody>
                    <a:bodyPr/>
                    <a:lstStyle/>
                    <a:p>
                      <a:endParaRPr lang="en-US" dirty="0"/>
                    </a:p>
                  </a:txBody>
                  <a:tcPr/>
                </a:tc>
                <a:tc>
                  <a:txBody>
                    <a:bodyPr/>
                    <a:lstStyle/>
                    <a:p>
                      <a:r>
                        <a:rPr lang="en-US" sz="1800" dirty="0"/>
                        <a:t>KPK</a:t>
                      </a:r>
                    </a:p>
                  </a:txBody>
                  <a:tcPr/>
                </a:tc>
                <a:tc>
                  <a:txBody>
                    <a:bodyPr/>
                    <a:lstStyle/>
                    <a:p>
                      <a:r>
                        <a:rPr lang="en-US" sz="1800" dirty="0"/>
                        <a:t>33</a:t>
                      </a:r>
                    </a:p>
                  </a:txBody>
                  <a:tcPr/>
                </a:tc>
                <a:tc>
                  <a:txBody>
                    <a:bodyPr/>
                    <a:lstStyle/>
                    <a:p>
                      <a:r>
                        <a:rPr lang="en-US" sz="1800" dirty="0"/>
                        <a:t>7%</a:t>
                      </a:r>
                    </a:p>
                  </a:txBody>
                  <a:tcPr/>
                </a:tc>
                <a:extLst>
                  <a:ext uri="{0D108BD9-81ED-4DB2-BD59-A6C34878D82A}">
                    <a16:rowId xmlns:a16="http://schemas.microsoft.com/office/drawing/2014/main" val="2482495361"/>
                  </a:ext>
                </a:extLst>
              </a:tr>
              <a:tr h="259047">
                <a:tc vMerge="1">
                  <a:txBody>
                    <a:bodyPr/>
                    <a:lstStyle/>
                    <a:p>
                      <a:endParaRPr lang="en-US" dirty="0"/>
                    </a:p>
                  </a:txBody>
                  <a:tcPr/>
                </a:tc>
                <a:tc>
                  <a:txBody>
                    <a:bodyPr/>
                    <a:lstStyle/>
                    <a:p>
                      <a:r>
                        <a:rPr lang="en-US" sz="1800" dirty="0"/>
                        <a:t>Sindh</a:t>
                      </a:r>
                    </a:p>
                  </a:txBody>
                  <a:tcPr/>
                </a:tc>
                <a:tc>
                  <a:txBody>
                    <a:bodyPr/>
                    <a:lstStyle/>
                    <a:p>
                      <a:r>
                        <a:rPr lang="en-US" sz="1800" dirty="0"/>
                        <a:t>13</a:t>
                      </a:r>
                    </a:p>
                  </a:txBody>
                  <a:tcPr/>
                </a:tc>
                <a:tc>
                  <a:txBody>
                    <a:bodyPr/>
                    <a:lstStyle/>
                    <a:p>
                      <a:r>
                        <a:rPr lang="en-US" sz="1800" dirty="0"/>
                        <a:t>3%</a:t>
                      </a:r>
                    </a:p>
                  </a:txBody>
                  <a:tcPr/>
                </a:tc>
                <a:extLst>
                  <a:ext uri="{0D108BD9-81ED-4DB2-BD59-A6C34878D82A}">
                    <a16:rowId xmlns:a16="http://schemas.microsoft.com/office/drawing/2014/main" val="3131611147"/>
                  </a:ext>
                </a:extLst>
              </a:tr>
              <a:tr h="259047">
                <a:tc rowSpan="3">
                  <a:txBody>
                    <a:bodyPr/>
                    <a:lstStyle/>
                    <a:p>
                      <a:r>
                        <a:rPr lang="en-US" sz="1800" dirty="0"/>
                        <a:t>Qualification</a:t>
                      </a:r>
                    </a:p>
                  </a:txBody>
                  <a:tcPr/>
                </a:tc>
                <a:tc>
                  <a:txBody>
                    <a:bodyPr/>
                    <a:lstStyle/>
                    <a:p>
                      <a:r>
                        <a:rPr lang="en-US" sz="1800" dirty="0"/>
                        <a:t>College</a:t>
                      </a:r>
                    </a:p>
                  </a:txBody>
                  <a:tcPr/>
                </a:tc>
                <a:tc>
                  <a:txBody>
                    <a:bodyPr/>
                    <a:lstStyle/>
                    <a:p>
                      <a:r>
                        <a:rPr lang="en-US" sz="1800" dirty="0"/>
                        <a:t>99</a:t>
                      </a:r>
                    </a:p>
                  </a:txBody>
                  <a:tcPr/>
                </a:tc>
                <a:tc>
                  <a:txBody>
                    <a:bodyPr/>
                    <a:lstStyle/>
                    <a:p>
                      <a:r>
                        <a:rPr lang="en-US" sz="1800" dirty="0"/>
                        <a:t>21%</a:t>
                      </a:r>
                    </a:p>
                  </a:txBody>
                  <a:tcPr/>
                </a:tc>
                <a:extLst>
                  <a:ext uri="{0D108BD9-81ED-4DB2-BD59-A6C34878D82A}">
                    <a16:rowId xmlns:a16="http://schemas.microsoft.com/office/drawing/2014/main" val="1887839672"/>
                  </a:ext>
                </a:extLst>
              </a:tr>
              <a:tr h="259047">
                <a:tc vMerge="1">
                  <a:txBody>
                    <a:bodyPr/>
                    <a:lstStyle/>
                    <a:p>
                      <a:endParaRPr lang="en-US" dirty="0"/>
                    </a:p>
                  </a:txBody>
                  <a:tcPr/>
                </a:tc>
                <a:tc>
                  <a:txBody>
                    <a:bodyPr/>
                    <a:lstStyle/>
                    <a:p>
                      <a:r>
                        <a:rPr lang="en-US" sz="1800" dirty="0"/>
                        <a:t>Under graduation</a:t>
                      </a:r>
                    </a:p>
                  </a:txBody>
                  <a:tcPr/>
                </a:tc>
                <a:tc>
                  <a:txBody>
                    <a:bodyPr/>
                    <a:lstStyle/>
                    <a:p>
                      <a:r>
                        <a:rPr lang="en-US" sz="1800" dirty="0"/>
                        <a:t>297</a:t>
                      </a:r>
                    </a:p>
                  </a:txBody>
                  <a:tcPr/>
                </a:tc>
                <a:tc>
                  <a:txBody>
                    <a:bodyPr/>
                    <a:lstStyle/>
                    <a:p>
                      <a:r>
                        <a:rPr lang="en-US" sz="1800" dirty="0"/>
                        <a:t>62%</a:t>
                      </a:r>
                    </a:p>
                  </a:txBody>
                  <a:tcPr/>
                </a:tc>
                <a:extLst>
                  <a:ext uri="{0D108BD9-81ED-4DB2-BD59-A6C34878D82A}">
                    <a16:rowId xmlns:a16="http://schemas.microsoft.com/office/drawing/2014/main" val="780883095"/>
                  </a:ext>
                </a:extLst>
              </a:tr>
              <a:tr h="259047">
                <a:tc vMerge="1">
                  <a:txBody>
                    <a:bodyPr/>
                    <a:lstStyle/>
                    <a:p>
                      <a:endParaRPr lang="en-US" dirty="0"/>
                    </a:p>
                  </a:txBody>
                  <a:tcPr/>
                </a:tc>
                <a:tc>
                  <a:txBody>
                    <a:bodyPr/>
                    <a:lstStyle/>
                    <a:p>
                      <a:r>
                        <a:rPr lang="en-US" sz="1800" dirty="0"/>
                        <a:t>Post graduation</a:t>
                      </a:r>
                    </a:p>
                  </a:txBody>
                  <a:tcPr/>
                </a:tc>
                <a:tc>
                  <a:txBody>
                    <a:bodyPr/>
                    <a:lstStyle/>
                    <a:p>
                      <a:r>
                        <a:rPr lang="en-US" sz="1800" dirty="0"/>
                        <a:t>83</a:t>
                      </a:r>
                    </a:p>
                  </a:txBody>
                  <a:tcPr/>
                </a:tc>
                <a:tc>
                  <a:txBody>
                    <a:bodyPr/>
                    <a:lstStyle/>
                    <a:p>
                      <a:r>
                        <a:rPr lang="en-US" sz="1800" dirty="0"/>
                        <a:t>17%</a:t>
                      </a:r>
                    </a:p>
                  </a:txBody>
                  <a:tcPr/>
                </a:tc>
                <a:extLst>
                  <a:ext uri="{0D108BD9-81ED-4DB2-BD59-A6C34878D82A}">
                    <a16:rowId xmlns:a16="http://schemas.microsoft.com/office/drawing/2014/main" val="614302422"/>
                  </a:ext>
                </a:extLst>
              </a:tr>
              <a:tr h="259047">
                <a:tc rowSpan="2">
                  <a:txBody>
                    <a:bodyPr/>
                    <a:lstStyle/>
                    <a:p>
                      <a:r>
                        <a:rPr lang="en-US" sz="1800" dirty="0"/>
                        <a:t>Personality</a:t>
                      </a:r>
                    </a:p>
                  </a:txBody>
                  <a:tcPr/>
                </a:tc>
                <a:tc>
                  <a:txBody>
                    <a:bodyPr/>
                    <a:lstStyle/>
                    <a:p>
                      <a:r>
                        <a:rPr lang="en-US" sz="1800" dirty="0"/>
                        <a:t>Introvert</a:t>
                      </a:r>
                    </a:p>
                  </a:txBody>
                  <a:tcPr/>
                </a:tc>
                <a:tc>
                  <a:txBody>
                    <a:bodyPr/>
                    <a:lstStyle/>
                    <a:p>
                      <a:r>
                        <a:rPr lang="en-US" sz="1800" dirty="0"/>
                        <a:t>157</a:t>
                      </a:r>
                    </a:p>
                  </a:txBody>
                  <a:tcPr/>
                </a:tc>
                <a:tc>
                  <a:txBody>
                    <a:bodyPr/>
                    <a:lstStyle/>
                    <a:p>
                      <a:r>
                        <a:rPr lang="en-US" sz="1800" dirty="0"/>
                        <a:t>33%</a:t>
                      </a:r>
                    </a:p>
                  </a:txBody>
                  <a:tcPr/>
                </a:tc>
                <a:extLst>
                  <a:ext uri="{0D108BD9-81ED-4DB2-BD59-A6C34878D82A}">
                    <a16:rowId xmlns:a16="http://schemas.microsoft.com/office/drawing/2014/main" val="649466413"/>
                  </a:ext>
                </a:extLst>
              </a:tr>
              <a:tr h="259047">
                <a:tc vMerge="1">
                  <a:txBody>
                    <a:bodyPr/>
                    <a:lstStyle/>
                    <a:p>
                      <a:endParaRPr lang="en-US" dirty="0"/>
                    </a:p>
                  </a:txBody>
                  <a:tcPr/>
                </a:tc>
                <a:tc>
                  <a:txBody>
                    <a:bodyPr/>
                    <a:lstStyle/>
                    <a:p>
                      <a:r>
                        <a:rPr lang="en-US" sz="1800" dirty="0"/>
                        <a:t>Extrovert</a:t>
                      </a:r>
                    </a:p>
                  </a:txBody>
                  <a:tcPr/>
                </a:tc>
                <a:tc>
                  <a:txBody>
                    <a:bodyPr/>
                    <a:lstStyle/>
                    <a:p>
                      <a:r>
                        <a:rPr lang="en-US" sz="1800" dirty="0"/>
                        <a:t>322</a:t>
                      </a:r>
                    </a:p>
                  </a:txBody>
                  <a:tcPr/>
                </a:tc>
                <a:tc>
                  <a:txBody>
                    <a:bodyPr/>
                    <a:lstStyle/>
                    <a:p>
                      <a:r>
                        <a:rPr lang="en-US" sz="1800" dirty="0"/>
                        <a:t>67%</a:t>
                      </a:r>
                    </a:p>
                  </a:txBody>
                  <a:tcPr/>
                </a:tc>
                <a:extLst>
                  <a:ext uri="{0D108BD9-81ED-4DB2-BD59-A6C34878D82A}">
                    <a16:rowId xmlns:a16="http://schemas.microsoft.com/office/drawing/2014/main" val="1094544831"/>
                  </a:ext>
                </a:extLst>
              </a:tr>
              <a:tr h="259047">
                <a:tc rowSpan="2">
                  <a:txBody>
                    <a:bodyPr/>
                    <a:lstStyle/>
                    <a:p>
                      <a:r>
                        <a:rPr lang="en-US" sz="1800" dirty="0"/>
                        <a:t>Occupation</a:t>
                      </a:r>
                    </a:p>
                  </a:txBody>
                  <a:tcPr/>
                </a:tc>
                <a:tc>
                  <a:txBody>
                    <a:bodyPr/>
                    <a:lstStyle/>
                    <a:p>
                      <a:r>
                        <a:rPr lang="en-US" sz="1800" dirty="0"/>
                        <a:t>Student</a:t>
                      </a:r>
                    </a:p>
                  </a:txBody>
                  <a:tcPr/>
                </a:tc>
                <a:tc>
                  <a:txBody>
                    <a:bodyPr/>
                    <a:lstStyle/>
                    <a:p>
                      <a:r>
                        <a:rPr lang="en-US" sz="1800" dirty="0"/>
                        <a:t>416</a:t>
                      </a:r>
                    </a:p>
                  </a:txBody>
                  <a:tcPr/>
                </a:tc>
                <a:tc>
                  <a:txBody>
                    <a:bodyPr/>
                    <a:lstStyle/>
                    <a:p>
                      <a:r>
                        <a:rPr lang="en-US" sz="1800" dirty="0"/>
                        <a:t>87%</a:t>
                      </a:r>
                    </a:p>
                  </a:txBody>
                  <a:tcPr/>
                </a:tc>
                <a:extLst>
                  <a:ext uri="{0D108BD9-81ED-4DB2-BD59-A6C34878D82A}">
                    <a16:rowId xmlns:a16="http://schemas.microsoft.com/office/drawing/2014/main" val="3246528528"/>
                  </a:ext>
                </a:extLst>
              </a:tr>
              <a:tr h="259047">
                <a:tc vMerge="1">
                  <a:txBody>
                    <a:bodyPr/>
                    <a:lstStyle/>
                    <a:p>
                      <a:endParaRPr lang="en-US" dirty="0"/>
                    </a:p>
                  </a:txBody>
                  <a:tcPr/>
                </a:tc>
                <a:tc>
                  <a:txBody>
                    <a:bodyPr/>
                    <a:lstStyle/>
                    <a:p>
                      <a:r>
                        <a:rPr lang="en-US" sz="1800" dirty="0"/>
                        <a:t>Other</a:t>
                      </a:r>
                    </a:p>
                  </a:txBody>
                  <a:tcPr/>
                </a:tc>
                <a:tc>
                  <a:txBody>
                    <a:bodyPr/>
                    <a:lstStyle/>
                    <a:p>
                      <a:r>
                        <a:rPr lang="en-US" sz="1800" dirty="0"/>
                        <a:t>63</a:t>
                      </a:r>
                    </a:p>
                  </a:txBody>
                  <a:tcPr/>
                </a:tc>
                <a:tc>
                  <a:txBody>
                    <a:bodyPr/>
                    <a:lstStyle/>
                    <a:p>
                      <a:r>
                        <a:rPr lang="en-US" sz="1800" dirty="0"/>
                        <a:t>13%</a:t>
                      </a:r>
                    </a:p>
                  </a:txBody>
                  <a:tcPr/>
                </a:tc>
                <a:extLst>
                  <a:ext uri="{0D108BD9-81ED-4DB2-BD59-A6C34878D82A}">
                    <a16:rowId xmlns:a16="http://schemas.microsoft.com/office/drawing/2014/main" val="2824626955"/>
                  </a:ext>
                </a:extLst>
              </a:tr>
            </a:tbl>
          </a:graphicData>
        </a:graphic>
      </p:graphicFrame>
    </p:spTree>
    <p:extLst>
      <p:ext uri="{BB962C8B-B14F-4D97-AF65-F5344CB8AC3E}">
        <p14:creationId xmlns:p14="http://schemas.microsoft.com/office/powerpoint/2010/main" val="814928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8A1D-27BD-4212-9704-A898DE2C3D5D}"/>
              </a:ext>
            </a:extLst>
          </p:cNvPr>
          <p:cNvSpPr>
            <a:spLocks noGrp="1"/>
          </p:cNvSpPr>
          <p:nvPr>
            <p:ph type="title"/>
          </p:nvPr>
        </p:nvSpPr>
        <p:spPr/>
        <p:txBody>
          <a:bodyPr/>
          <a:lstStyle/>
          <a:p>
            <a:r>
              <a:rPr lang="en-US" dirty="0"/>
              <a:t>Proposed Corpus (RUEN–AP–17 )</a:t>
            </a:r>
          </a:p>
        </p:txBody>
      </p:sp>
      <p:sp>
        <p:nvSpPr>
          <p:cNvPr id="3" name="Content Placeholder 2">
            <a:extLst>
              <a:ext uri="{FF2B5EF4-FFF2-40B4-BE49-F238E27FC236}">
                <a16:creationId xmlns:a16="http://schemas.microsoft.com/office/drawing/2014/main" id="{B075289D-C9BD-4FC4-97B8-DE0AD32C7ADA}"/>
              </a:ext>
            </a:extLst>
          </p:cNvPr>
          <p:cNvSpPr>
            <a:spLocks noGrp="1"/>
          </p:cNvSpPr>
          <p:nvPr>
            <p:ph idx="1"/>
          </p:nvPr>
        </p:nvSpPr>
        <p:spPr/>
        <p:txBody>
          <a:bodyPr>
            <a:normAutofit/>
          </a:bodyPr>
          <a:lstStyle/>
          <a:p>
            <a:pPr lvl="1"/>
            <a:r>
              <a:rPr lang="en-US" dirty="0"/>
              <a:t>Bilingual dictionary</a:t>
            </a:r>
          </a:p>
          <a:p>
            <a:pPr lvl="2"/>
            <a:r>
              <a:rPr lang="en-US" dirty="0"/>
              <a:t>Source: </a:t>
            </a:r>
            <a:r>
              <a:rPr lang="en-US" dirty="0">
                <a:solidFill>
                  <a:srgbClr val="C00000"/>
                </a:solidFill>
              </a:rPr>
              <a:t>RUEN-AP-17</a:t>
            </a:r>
          </a:p>
          <a:p>
            <a:pPr lvl="2"/>
            <a:r>
              <a:rPr lang="en-US" dirty="0"/>
              <a:t>Total # of unique words: </a:t>
            </a:r>
            <a:r>
              <a:rPr lang="en-US" dirty="0">
                <a:solidFill>
                  <a:srgbClr val="C00000"/>
                </a:solidFill>
              </a:rPr>
              <a:t>84,000</a:t>
            </a:r>
            <a:r>
              <a:rPr lang="en-US" dirty="0"/>
              <a:t>.</a:t>
            </a:r>
          </a:p>
          <a:p>
            <a:pPr lvl="2"/>
            <a:r>
              <a:rPr lang="en-US" dirty="0"/>
              <a:t>Grouping of </a:t>
            </a:r>
            <a:r>
              <a:rPr lang="en-US" dirty="0">
                <a:solidFill>
                  <a:srgbClr val="C00000"/>
                </a:solidFill>
              </a:rPr>
              <a:t>spelling variants </a:t>
            </a:r>
            <a:r>
              <a:rPr lang="en-US" dirty="0"/>
              <a:t>of </a:t>
            </a:r>
            <a:br>
              <a:rPr lang="en-US" dirty="0"/>
            </a:br>
            <a:r>
              <a:rPr lang="en-US" dirty="0"/>
              <a:t>Roman Urdu words.</a:t>
            </a:r>
          </a:p>
          <a:p>
            <a:pPr lvl="2"/>
            <a:r>
              <a:rPr lang="en-US" dirty="0"/>
              <a:t>Mapping of </a:t>
            </a:r>
            <a:r>
              <a:rPr lang="en-US" dirty="0">
                <a:solidFill>
                  <a:srgbClr val="C00000"/>
                </a:solidFill>
              </a:rPr>
              <a:t>7749</a:t>
            </a:r>
            <a:r>
              <a:rPr lang="en-US" dirty="0"/>
              <a:t> most frequent </a:t>
            </a:r>
            <a:br>
              <a:rPr lang="en-US" dirty="0"/>
            </a:br>
            <a:r>
              <a:rPr lang="en-US" dirty="0"/>
              <a:t>Roman Urdu words </a:t>
            </a:r>
            <a:br>
              <a:rPr lang="en-US" dirty="0"/>
            </a:br>
            <a:r>
              <a:rPr lang="en-US" dirty="0"/>
              <a:t>into English.</a:t>
            </a:r>
          </a:p>
          <a:p>
            <a:pPr lvl="1"/>
            <a:endParaRPr lang="en-US" dirty="0"/>
          </a:p>
        </p:txBody>
      </p:sp>
      <p:sp>
        <p:nvSpPr>
          <p:cNvPr id="8" name="Slide Number Placeholder 7">
            <a:extLst>
              <a:ext uri="{FF2B5EF4-FFF2-40B4-BE49-F238E27FC236}">
                <a16:creationId xmlns:a16="http://schemas.microsoft.com/office/drawing/2014/main" id="{54C3157F-757E-49B7-A3C6-E421C1725696}"/>
              </a:ext>
            </a:extLst>
          </p:cNvPr>
          <p:cNvSpPr>
            <a:spLocks noGrp="1"/>
          </p:cNvSpPr>
          <p:nvPr>
            <p:ph type="sldNum" sz="quarter" idx="12"/>
          </p:nvPr>
        </p:nvSpPr>
        <p:spPr/>
        <p:txBody>
          <a:bodyPr/>
          <a:lstStyle/>
          <a:p>
            <a:fld id="{2EFDDC45-F58E-41F3-91AD-F0C9AAB2B68B}" type="slidenum">
              <a:rPr lang="en-US" smtClean="0"/>
              <a:t>13</a:t>
            </a:fld>
            <a:endParaRPr lang="en-US"/>
          </a:p>
        </p:txBody>
      </p:sp>
      <p:graphicFrame>
        <p:nvGraphicFramePr>
          <p:cNvPr id="9" name="Table 8">
            <a:extLst>
              <a:ext uri="{FF2B5EF4-FFF2-40B4-BE49-F238E27FC236}">
                <a16:creationId xmlns:a16="http://schemas.microsoft.com/office/drawing/2014/main" id="{F83A5552-BC51-4C0A-8AD5-EF824DA1450C}"/>
              </a:ext>
            </a:extLst>
          </p:cNvPr>
          <p:cNvGraphicFramePr>
            <a:graphicFrameLocks noGrp="1"/>
          </p:cNvGraphicFramePr>
          <p:nvPr>
            <p:extLst>
              <p:ext uri="{D42A27DB-BD31-4B8C-83A1-F6EECF244321}">
                <p14:modId xmlns:p14="http://schemas.microsoft.com/office/powerpoint/2010/main" val="1222896372"/>
              </p:ext>
            </p:extLst>
          </p:nvPr>
        </p:nvGraphicFramePr>
        <p:xfrm>
          <a:off x="6639339" y="1628598"/>
          <a:ext cx="3852968" cy="4079240"/>
        </p:xfrm>
        <a:graphic>
          <a:graphicData uri="http://schemas.openxmlformats.org/drawingml/2006/table">
            <a:tbl>
              <a:tblPr firstRow="1" bandRow="1">
                <a:tableStyleId>{5A111915-BE36-4E01-A7E5-04B1672EAD32}</a:tableStyleId>
              </a:tblPr>
              <a:tblGrid>
                <a:gridCol w="477078">
                  <a:extLst>
                    <a:ext uri="{9D8B030D-6E8A-4147-A177-3AD203B41FA5}">
                      <a16:colId xmlns:a16="http://schemas.microsoft.com/office/drawing/2014/main" val="4152138334"/>
                    </a:ext>
                  </a:extLst>
                </a:gridCol>
                <a:gridCol w="1921565">
                  <a:extLst>
                    <a:ext uri="{9D8B030D-6E8A-4147-A177-3AD203B41FA5}">
                      <a16:colId xmlns:a16="http://schemas.microsoft.com/office/drawing/2014/main" val="279338751"/>
                    </a:ext>
                  </a:extLst>
                </a:gridCol>
                <a:gridCol w="1454325">
                  <a:extLst>
                    <a:ext uri="{9D8B030D-6E8A-4147-A177-3AD203B41FA5}">
                      <a16:colId xmlns:a16="http://schemas.microsoft.com/office/drawing/2014/main" val="901419566"/>
                    </a:ext>
                  </a:extLst>
                </a:gridCol>
              </a:tblGrid>
              <a:tr h="370840">
                <a:tc>
                  <a:txBody>
                    <a:bodyPr/>
                    <a:lstStyle/>
                    <a:p>
                      <a:r>
                        <a:rPr lang="en-US" dirty="0"/>
                        <a:t>Sr. </a:t>
                      </a:r>
                    </a:p>
                  </a:txBody>
                  <a:tcPr/>
                </a:tc>
                <a:tc>
                  <a:txBody>
                    <a:bodyPr/>
                    <a:lstStyle/>
                    <a:p>
                      <a:r>
                        <a:rPr lang="en-US" dirty="0"/>
                        <a:t>Word</a:t>
                      </a:r>
                    </a:p>
                  </a:txBody>
                  <a:tcPr/>
                </a:tc>
                <a:tc>
                  <a:txBody>
                    <a:bodyPr/>
                    <a:lstStyle/>
                    <a:p>
                      <a:r>
                        <a:rPr lang="en-US" dirty="0"/>
                        <a:t>Frequency</a:t>
                      </a:r>
                    </a:p>
                  </a:txBody>
                  <a:tcPr/>
                </a:tc>
                <a:extLst>
                  <a:ext uri="{0D108BD9-81ED-4DB2-BD59-A6C34878D82A}">
                    <a16:rowId xmlns:a16="http://schemas.microsoft.com/office/drawing/2014/main" val="2661402407"/>
                  </a:ext>
                </a:extLst>
              </a:tr>
              <a:tr h="370840">
                <a:tc>
                  <a:txBody>
                    <a:bodyPr/>
                    <a:lstStyle/>
                    <a:p>
                      <a:r>
                        <a:rPr lang="en-US" dirty="0"/>
                        <a:t>1</a:t>
                      </a:r>
                    </a:p>
                  </a:txBody>
                  <a:tcPr/>
                </a:tc>
                <a:tc>
                  <a:txBody>
                    <a:bodyPr/>
                    <a:lstStyle/>
                    <a:p>
                      <a:pPr marL="0" algn="l" defTabSz="914400" rtl="0" eaLnBrk="1" fontAlgn="b" latinLnBrk="0" hangingPunct="1"/>
                      <a:r>
                        <a:rPr lang="en-US" sz="1800" kern="1200" dirty="0"/>
                        <a:t> No </a:t>
                      </a:r>
                      <a:endParaRPr lang="en-US" sz="1800" kern="1200" dirty="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a:t>20041</a:t>
                      </a:r>
                      <a:endParaRPr lang="en-US" sz="1800" kern="1200">
                        <a:solidFill>
                          <a:schemeClr val="dk1"/>
                        </a:solidFill>
                        <a:latin typeface="+mn-lt"/>
                        <a:ea typeface="+mn-ea"/>
                        <a:cs typeface="+mn-cs"/>
                      </a:endParaRPr>
                    </a:p>
                  </a:txBody>
                  <a:tcPr marL="9525" marR="9525" marT="9525" marB="0" anchor="b"/>
                </a:tc>
                <a:extLst>
                  <a:ext uri="{0D108BD9-81ED-4DB2-BD59-A6C34878D82A}">
                    <a16:rowId xmlns:a16="http://schemas.microsoft.com/office/drawing/2014/main" val="3874901468"/>
                  </a:ext>
                </a:extLst>
              </a:tr>
              <a:tr h="370840">
                <a:tc>
                  <a:txBody>
                    <a:bodyPr/>
                    <a:lstStyle/>
                    <a:p>
                      <a:r>
                        <a:rPr lang="en-US" dirty="0"/>
                        <a:t>2</a:t>
                      </a:r>
                    </a:p>
                  </a:txBody>
                  <a:tcPr/>
                </a:tc>
                <a:tc>
                  <a:txBody>
                    <a:bodyPr/>
                    <a:lstStyle/>
                    <a:p>
                      <a:pPr marL="0" algn="l" defTabSz="914400" rtl="0" eaLnBrk="1" fontAlgn="b" latinLnBrk="0" hangingPunct="1"/>
                      <a:r>
                        <a:rPr lang="en-US" sz="1800" kern="1200" dirty="0"/>
                        <a:t> You           </a:t>
                      </a:r>
                      <a:endParaRPr lang="en-US" sz="1800" kern="1200" dirty="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a:t>16491</a:t>
                      </a:r>
                      <a:endParaRPr lang="en-US" sz="1800" kern="1200">
                        <a:solidFill>
                          <a:schemeClr val="dk1"/>
                        </a:solidFill>
                        <a:latin typeface="+mn-lt"/>
                        <a:ea typeface="+mn-ea"/>
                        <a:cs typeface="+mn-cs"/>
                      </a:endParaRPr>
                    </a:p>
                  </a:txBody>
                  <a:tcPr marL="9525" marR="9525" marT="9525" marB="0" anchor="b"/>
                </a:tc>
                <a:extLst>
                  <a:ext uri="{0D108BD9-81ED-4DB2-BD59-A6C34878D82A}">
                    <a16:rowId xmlns:a16="http://schemas.microsoft.com/office/drawing/2014/main" val="1732857285"/>
                  </a:ext>
                </a:extLst>
              </a:tr>
              <a:tr h="370840">
                <a:tc>
                  <a:txBody>
                    <a:bodyPr/>
                    <a:lstStyle/>
                    <a:p>
                      <a:r>
                        <a:rPr lang="en-US" dirty="0"/>
                        <a:t>3</a:t>
                      </a:r>
                    </a:p>
                  </a:txBody>
                  <a:tcPr/>
                </a:tc>
                <a:tc>
                  <a:txBody>
                    <a:bodyPr/>
                    <a:lstStyle/>
                    <a:p>
                      <a:pPr marL="0" algn="l" defTabSz="914400" rtl="0" eaLnBrk="1" fontAlgn="b" latinLnBrk="0" hangingPunct="1"/>
                      <a:r>
                        <a:rPr lang="en-US" sz="1800" kern="1200"/>
                        <a:t> Okay          </a:t>
                      </a:r>
                      <a:endParaRPr lang="en-US" sz="1800" kern="120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dirty="0"/>
                        <a:t>9919</a:t>
                      </a:r>
                      <a:endParaRPr lang="en-US" sz="1800" kern="1200" dirty="0">
                        <a:solidFill>
                          <a:schemeClr val="dk1"/>
                        </a:solidFill>
                        <a:latin typeface="+mn-lt"/>
                        <a:ea typeface="+mn-ea"/>
                        <a:cs typeface="+mn-cs"/>
                      </a:endParaRPr>
                    </a:p>
                  </a:txBody>
                  <a:tcPr marL="9525" marR="9525" marT="9525" marB="0" anchor="b"/>
                </a:tc>
                <a:extLst>
                  <a:ext uri="{0D108BD9-81ED-4DB2-BD59-A6C34878D82A}">
                    <a16:rowId xmlns:a16="http://schemas.microsoft.com/office/drawing/2014/main" val="2344885739"/>
                  </a:ext>
                </a:extLst>
              </a:tr>
              <a:tr h="370840">
                <a:tc>
                  <a:txBody>
                    <a:bodyPr/>
                    <a:lstStyle/>
                    <a:p>
                      <a:r>
                        <a:rPr lang="en-US" dirty="0"/>
                        <a:t>4</a:t>
                      </a:r>
                    </a:p>
                  </a:txBody>
                  <a:tcPr/>
                </a:tc>
                <a:tc>
                  <a:txBody>
                    <a:bodyPr/>
                    <a:lstStyle/>
                    <a:p>
                      <a:pPr marL="0" algn="l" defTabSz="914400" rtl="0" eaLnBrk="1" fontAlgn="b" latinLnBrk="0" hangingPunct="1"/>
                      <a:r>
                        <a:rPr lang="en-US" sz="1800" kern="1200"/>
                        <a:t> I </a:t>
                      </a:r>
                      <a:endParaRPr lang="en-US" sz="1800" kern="120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dirty="0"/>
                        <a:t>9204</a:t>
                      </a:r>
                      <a:endParaRPr lang="en-US" sz="1800" kern="1200" dirty="0">
                        <a:solidFill>
                          <a:schemeClr val="dk1"/>
                        </a:solidFill>
                        <a:latin typeface="+mn-lt"/>
                        <a:ea typeface="+mn-ea"/>
                        <a:cs typeface="+mn-cs"/>
                      </a:endParaRPr>
                    </a:p>
                  </a:txBody>
                  <a:tcPr marL="9525" marR="9525" marT="9525" marB="0" anchor="b"/>
                </a:tc>
                <a:extLst>
                  <a:ext uri="{0D108BD9-81ED-4DB2-BD59-A6C34878D82A}">
                    <a16:rowId xmlns:a16="http://schemas.microsoft.com/office/drawing/2014/main" val="2938199163"/>
                  </a:ext>
                </a:extLst>
              </a:tr>
              <a:tr h="370840">
                <a:tc>
                  <a:txBody>
                    <a:bodyPr/>
                    <a:lstStyle/>
                    <a:p>
                      <a:r>
                        <a:rPr lang="en-US" dirty="0"/>
                        <a:t>5</a:t>
                      </a:r>
                    </a:p>
                  </a:txBody>
                  <a:tcPr/>
                </a:tc>
                <a:tc>
                  <a:txBody>
                    <a:bodyPr/>
                    <a:lstStyle/>
                    <a:p>
                      <a:pPr marL="0" algn="l" defTabSz="914400" rtl="0" eaLnBrk="1" fontAlgn="b" latinLnBrk="0" hangingPunct="1"/>
                      <a:r>
                        <a:rPr lang="en-US" sz="1800" kern="1200"/>
                        <a:t> Come </a:t>
                      </a:r>
                      <a:endParaRPr lang="en-US" sz="1800" kern="120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a:t>8009</a:t>
                      </a:r>
                      <a:endParaRPr lang="en-US" sz="1800" kern="1200">
                        <a:solidFill>
                          <a:schemeClr val="dk1"/>
                        </a:solidFill>
                        <a:latin typeface="+mn-lt"/>
                        <a:ea typeface="+mn-ea"/>
                        <a:cs typeface="+mn-cs"/>
                      </a:endParaRPr>
                    </a:p>
                  </a:txBody>
                  <a:tcPr marL="9525" marR="9525" marT="9525" marB="0" anchor="b"/>
                </a:tc>
                <a:extLst>
                  <a:ext uri="{0D108BD9-81ED-4DB2-BD59-A6C34878D82A}">
                    <a16:rowId xmlns:a16="http://schemas.microsoft.com/office/drawing/2014/main" val="630468099"/>
                  </a:ext>
                </a:extLst>
              </a:tr>
              <a:tr h="370840">
                <a:tc>
                  <a:txBody>
                    <a:bodyPr/>
                    <a:lstStyle/>
                    <a:p>
                      <a:r>
                        <a:rPr lang="en-US" dirty="0"/>
                        <a:t>6</a:t>
                      </a:r>
                    </a:p>
                  </a:txBody>
                  <a:tcPr/>
                </a:tc>
                <a:tc>
                  <a:txBody>
                    <a:bodyPr/>
                    <a:lstStyle/>
                    <a:p>
                      <a:pPr marL="0" algn="l" defTabSz="914400" rtl="0" eaLnBrk="1" fontAlgn="b" latinLnBrk="0" hangingPunct="1"/>
                      <a:r>
                        <a:rPr lang="en-US" sz="1800" kern="1200"/>
                        <a:t> Be </a:t>
                      </a:r>
                      <a:endParaRPr lang="en-US" sz="1800" kern="120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a:t>7443</a:t>
                      </a:r>
                      <a:endParaRPr lang="en-US" sz="1800" kern="1200">
                        <a:solidFill>
                          <a:schemeClr val="dk1"/>
                        </a:solidFill>
                        <a:latin typeface="+mn-lt"/>
                        <a:ea typeface="+mn-ea"/>
                        <a:cs typeface="+mn-cs"/>
                      </a:endParaRPr>
                    </a:p>
                  </a:txBody>
                  <a:tcPr marL="9525" marR="9525" marT="9525" marB="0" anchor="b"/>
                </a:tc>
                <a:extLst>
                  <a:ext uri="{0D108BD9-81ED-4DB2-BD59-A6C34878D82A}">
                    <a16:rowId xmlns:a16="http://schemas.microsoft.com/office/drawing/2014/main" val="2799805091"/>
                  </a:ext>
                </a:extLst>
              </a:tr>
              <a:tr h="370840">
                <a:tc>
                  <a:txBody>
                    <a:bodyPr/>
                    <a:lstStyle/>
                    <a:p>
                      <a:r>
                        <a:rPr lang="en-US" dirty="0"/>
                        <a:t>7</a:t>
                      </a:r>
                    </a:p>
                  </a:txBody>
                  <a:tcPr/>
                </a:tc>
                <a:tc>
                  <a:txBody>
                    <a:bodyPr/>
                    <a:lstStyle/>
                    <a:p>
                      <a:pPr marL="0" algn="l" defTabSz="914400" rtl="0" eaLnBrk="1" fontAlgn="b" latinLnBrk="0" hangingPunct="1"/>
                      <a:r>
                        <a:rPr lang="en-US" sz="1800" kern="1200"/>
                        <a:t> Do            </a:t>
                      </a:r>
                      <a:endParaRPr lang="en-US" sz="1800" kern="120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dirty="0"/>
                        <a:t>7241</a:t>
                      </a:r>
                      <a:endParaRPr lang="en-US" sz="1800" kern="1200" dirty="0">
                        <a:solidFill>
                          <a:schemeClr val="dk1"/>
                        </a:solidFill>
                        <a:latin typeface="+mn-lt"/>
                        <a:ea typeface="+mn-ea"/>
                        <a:cs typeface="+mn-cs"/>
                      </a:endParaRPr>
                    </a:p>
                  </a:txBody>
                  <a:tcPr marL="9525" marR="9525" marT="9525" marB="0" anchor="b"/>
                </a:tc>
                <a:extLst>
                  <a:ext uri="{0D108BD9-81ED-4DB2-BD59-A6C34878D82A}">
                    <a16:rowId xmlns:a16="http://schemas.microsoft.com/office/drawing/2014/main" val="3933266227"/>
                  </a:ext>
                </a:extLst>
              </a:tr>
              <a:tr h="370840">
                <a:tc>
                  <a:txBody>
                    <a:bodyPr/>
                    <a:lstStyle/>
                    <a:p>
                      <a:r>
                        <a:rPr lang="en-US" dirty="0"/>
                        <a:t>8</a:t>
                      </a:r>
                    </a:p>
                  </a:txBody>
                  <a:tcPr/>
                </a:tc>
                <a:tc>
                  <a:txBody>
                    <a:bodyPr/>
                    <a:lstStyle/>
                    <a:p>
                      <a:pPr marL="0" algn="l" defTabSz="914400" rtl="0" eaLnBrk="1" fontAlgn="b" latinLnBrk="0" hangingPunct="1"/>
                      <a:r>
                        <a:rPr lang="en-US" sz="1800" kern="1200"/>
                        <a:t> Surprise </a:t>
                      </a:r>
                      <a:endParaRPr lang="en-US" sz="1800" kern="120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dirty="0"/>
                        <a:t>6670</a:t>
                      </a:r>
                      <a:endParaRPr lang="en-US" sz="1800" kern="1200" dirty="0">
                        <a:solidFill>
                          <a:schemeClr val="dk1"/>
                        </a:solidFill>
                        <a:latin typeface="+mn-lt"/>
                        <a:ea typeface="+mn-ea"/>
                        <a:cs typeface="+mn-cs"/>
                      </a:endParaRPr>
                    </a:p>
                  </a:txBody>
                  <a:tcPr marL="9525" marR="9525" marT="9525" marB="0" anchor="b"/>
                </a:tc>
                <a:extLst>
                  <a:ext uri="{0D108BD9-81ED-4DB2-BD59-A6C34878D82A}">
                    <a16:rowId xmlns:a16="http://schemas.microsoft.com/office/drawing/2014/main" val="3770673552"/>
                  </a:ext>
                </a:extLst>
              </a:tr>
              <a:tr h="370840">
                <a:tc>
                  <a:txBody>
                    <a:bodyPr/>
                    <a:lstStyle/>
                    <a:p>
                      <a:r>
                        <a:rPr lang="en-US" dirty="0"/>
                        <a:t>9</a:t>
                      </a:r>
                    </a:p>
                  </a:txBody>
                  <a:tcPr/>
                </a:tc>
                <a:tc>
                  <a:txBody>
                    <a:bodyPr/>
                    <a:lstStyle/>
                    <a:p>
                      <a:pPr marL="0" algn="l" defTabSz="914400" rtl="0" eaLnBrk="1" fontAlgn="b" latinLnBrk="0" hangingPunct="1"/>
                      <a:r>
                        <a:rPr lang="en-US" sz="1800" kern="1200"/>
                        <a:t> Yes </a:t>
                      </a:r>
                      <a:endParaRPr lang="en-US" sz="1800" kern="120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dirty="0"/>
                        <a:t>6320</a:t>
                      </a:r>
                      <a:endParaRPr lang="en-US" sz="1800" kern="1200" dirty="0">
                        <a:solidFill>
                          <a:schemeClr val="dk1"/>
                        </a:solidFill>
                        <a:latin typeface="+mn-lt"/>
                        <a:ea typeface="+mn-ea"/>
                        <a:cs typeface="+mn-cs"/>
                      </a:endParaRPr>
                    </a:p>
                  </a:txBody>
                  <a:tcPr marL="9525" marR="9525" marT="9525" marB="0" anchor="b"/>
                </a:tc>
                <a:extLst>
                  <a:ext uri="{0D108BD9-81ED-4DB2-BD59-A6C34878D82A}">
                    <a16:rowId xmlns:a16="http://schemas.microsoft.com/office/drawing/2014/main" val="1933348361"/>
                  </a:ext>
                </a:extLst>
              </a:tr>
              <a:tr h="370840">
                <a:tc>
                  <a:txBody>
                    <a:bodyPr/>
                    <a:lstStyle/>
                    <a:p>
                      <a:r>
                        <a:rPr lang="en-US" dirty="0"/>
                        <a:t>10</a:t>
                      </a:r>
                    </a:p>
                  </a:txBody>
                  <a:tcPr/>
                </a:tc>
                <a:tc>
                  <a:txBody>
                    <a:bodyPr/>
                    <a:lstStyle/>
                    <a:p>
                      <a:pPr marL="0" algn="l" defTabSz="914400" rtl="0" eaLnBrk="1" fontAlgn="b" latinLnBrk="0" hangingPunct="1"/>
                      <a:r>
                        <a:rPr lang="en-US" sz="1800" kern="1200"/>
                        <a:t> Her </a:t>
                      </a:r>
                      <a:endParaRPr lang="en-US" sz="1800" kern="1200">
                        <a:solidFill>
                          <a:schemeClr val="dk1"/>
                        </a:solidFill>
                        <a:latin typeface="+mn-lt"/>
                        <a:ea typeface="+mn-ea"/>
                        <a:cs typeface="+mn-cs"/>
                      </a:endParaRPr>
                    </a:p>
                  </a:txBody>
                  <a:tcPr marL="9525" marR="9525" marT="9525" marB="0" anchor="b"/>
                </a:tc>
                <a:tc>
                  <a:txBody>
                    <a:bodyPr/>
                    <a:lstStyle/>
                    <a:p>
                      <a:pPr marL="0" algn="l" defTabSz="914400" rtl="0" eaLnBrk="1" fontAlgn="b" latinLnBrk="0" hangingPunct="1"/>
                      <a:r>
                        <a:rPr lang="en-US" sz="1800" kern="1200" dirty="0"/>
                        <a:t>6300</a:t>
                      </a:r>
                      <a:endParaRPr lang="en-US" sz="1800" kern="1200" dirty="0">
                        <a:solidFill>
                          <a:schemeClr val="dk1"/>
                        </a:solidFill>
                        <a:latin typeface="+mn-lt"/>
                        <a:ea typeface="+mn-ea"/>
                        <a:cs typeface="+mn-cs"/>
                      </a:endParaRPr>
                    </a:p>
                  </a:txBody>
                  <a:tcPr marL="9525" marR="9525" marT="9525" marB="0" anchor="b"/>
                </a:tc>
                <a:extLst>
                  <a:ext uri="{0D108BD9-81ED-4DB2-BD59-A6C34878D82A}">
                    <a16:rowId xmlns:a16="http://schemas.microsoft.com/office/drawing/2014/main" val="2879700959"/>
                  </a:ext>
                </a:extLst>
              </a:tr>
            </a:tbl>
          </a:graphicData>
        </a:graphic>
      </p:graphicFrame>
    </p:spTree>
    <p:extLst>
      <p:ext uri="{BB962C8B-B14F-4D97-AF65-F5344CB8AC3E}">
        <p14:creationId xmlns:p14="http://schemas.microsoft.com/office/powerpoint/2010/main" val="4289620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8A1D-27BD-4212-9704-A898DE2C3D5D}"/>
              </a:ext>
            </a:extLst>
          </p:cNvPr>
          <p:cNvSpPr>
            <a:spLocks noGrp="1"/>
          </p:cNvSpPr>
          <p:nvPr>
            <p:ph type="title"/>
          </p:nvPr>
        </p:nvSpPr>
        <p:spPr/>
        <p:txBody>
          <a:bodyPr/>
          <a:lstStyle/>
          <a:p>
            <a:r>
              <a:rPr lang="en-US" dirty="0"/>
              <a:t>Experimental Setup</a:t>
            </a:r>
          </a:p>
        </p:txBody>
      </p:sp>
      <p:sp>
        <p:nvSpPr>
          <p:cNvPr id="3" name="Content Placeholder 2">
            <a:extLst>
              <a:ext uri="{FF2B5EF4-FFF2-40B4-BE49-F238E27FC236}">
                <a16:creationId xmlns:a16="http://schemas.microsoft.com/office/drawing/2014/main" id="{B075289D-C9BD-4FC4-97B8-DE0AD32C7ADA}"/>
              </a:ext>
            </a:extLst>
          </p:cNvPr>
          <p:cNvSpPr>
            <a:spLocks noGrp="1"/>
          </p:cNvSpPr>
          <p:nvPr>
            <p:ph idx="1"/>
          </p:nvPr>
        </p:nvSpPr>
        <p:spPr/>
        <p:txBody>
          <a:bodyPr/>
          <a:lstStyle/>
          <a:p>
            <a:r>
              <a:rPr lang="en-US" dirty="0"/>
              <a:t>Datasets</a:t>
            </a:r>
          </a:p>
          <a:p>
            <a:pPr lvl="1"/>
            <a:r>
              <a:rPr lang="en-US" dirty="0"/>
              <a:t>Multilingual </a:t>
            </a:r>
          </a:p>
          <a:p>
            <a:pPr lvl="1"/>
            <a:r>
              <a:rPr lang="en-US" dirty="0"/>
              <a:t>Translated</a:t>
            </a:r>
          </a:p>
          <a:p>
            <a:endParaRPr lang="en-US" dirty="0"/>
          </a:p>
          <a:p>
            <a:endParaRPr lang="en-US" dirty="0"/>
          </a:p>
          <a:p>
            <a:pPr lvl="1"/>
            <a:endParaRPr lang="en-US" dirty="0"/>
          </a:p>
          <a:p>
            <a:endParaRPr lang="en-US" dirty="0"/>
          </a:p>
        </p:txBody>
      </p:sp>
      <p:sp>
        <p:nvSpPr>
          <p:cNvPr id="8" name="Slide Number Placeholder 7">
            <a:extLst>
              <a:ext uri="{FF2B5EF4-FFF2-40B4-BE49-F238E27FC236}">
                <a16:creationId xmlns:a16="http://schemas.microsoft.com/office/drawing/2014/main" id="{4A04BC25-44D3-4FB6-939B-BBA82D53C948}"/>
              </a:ext>
            </a:extLst>
          </p:cNvPr>
          <p:cNvSpPr>
            <a:spLocks noGrp="1"/>
          </p:cNvSpPr>
          <p:nvPr>
            <p:ph type="sldNum" sz="quarter" idx="12"/>
          </p:nvPr>
        </p:nvSpPr>
        <p:spPr/>
        <p:txBody>
          <a:bodyPr/>
          <a:lstStyle/>
          <a:p>
            <a:fld id="{2EFDDC45-F58E-41F3-91AD-F0C9AAB2B68B}" type="slidenum">
              <a:rPr lang="en-US" smtClean="0"/>
              <a:pPr/>
              <a:t>14</a:t>
            </a:fld>
            <a:endParaRPr lang="en-US"/>
          </a:p>
        </p:txBody>
      </p:sp>
      <p:grpSp>
        <p:nvGrpSpPr>
          <p:cNvPr id="19" name="Group 18">
            <a:extLst>
              <a:ext uri="{FF2B5EF4-FFF2-40B4-BE49-F238E27FC236}">
                <a16:creationId xmlns:a16="http://schemas.microsoft.com/office/drawing/2014/main" id="{5F1348FE-A11D-43BE-AF1A-5F9438BCA5F0}"/>
              </a:ext>
            </a:extLst>
          </p:cNvPr>
          <p:cNvGrpSpPr/>
          <p:nvPr/>
        </p:nvGrpSpPr>
        <p:grpSpPr>
          <a:xfrm>
            <a:off x="1346650" y="4049311"/>
            <a:ext cx="4060237" cy="1460700"/>
            <a:chOff x="3745293" y="1680322"/>
            <a:chExt cx="4060237" cy="1460700"/>
          </a:xfrm>
        </p:grpSpPr>
        <p:sp>
          <p:nvSpPr>
            <p:cNvPr id="15" name="Freeform: Shape 14">
              <a:extLst>
                <a:ext uri="{FF2B5EF4-FFF2-40B4-BE49-F238E27FC236}">
                  <a16:creationId xmlns:a16="http://schemas.microsoft.com/office/drawing/2014/main" id="{3FEF58CE-1511-4EB0-808B-5475C745ED75}"/>
                </a:ext>
              </a:extLst>
            </p:cNvPr>
            <p:cNvSpPr/>
            <p:nvPr/>
          </p:nvSpPr>
          <p:spPr>
            <a:xfrm>
              <a:off x="3745293" y="1975522"/>
              <a:ext cx="4060237" cy="1165500"/>
            </a:xfrm>
            <a:custGeom>
              <a:avLst/>
              <a:gdLst>
                <a:gd name="connsiteX0" fmla="*/ 0 w 4678018"/>
                <a:gd name="connsiteY0" fmla="*/ 0 h 1165500"/>
                <a:gd name="connsiteX1" fmla="*/ 4678018 w 4678018"/>
                <a:gd name="connsiteY1" fmla="*/ 0 h 1165500"/>
                <a:gd name="connsiteX2" fmla="*/ 4678018 w 4678018"/>
                <a:gd name="connsiteY2" fmla="*/ 1165500 h 1165500"/>
                <a:gd name="connsiteX3" fmla="*/ 0 w 4678018"/>
                <a:gd name="connsiteY3" fmla="*/ 1165500 h 1165500"/>
                <a:gd name="connsiteX4" fmla="*/ 0 w 4678018"/>
                <a:gd name="connsiteY4" fmla="*/ 0 h 1165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8018" h="1165500">
                  <a:moveTo>
                    <a:pt x="0" y="0"/>
                  </a:moveTo>
                  <a:lnTo>
                    <a:pt x="4678018" y="0"/>
                  </a:lnTo>
                  <a:lnTo>
                    <a:pt x="4678018" y="1165500"/>
                  </a:lnTo>
                  <a:lnTo>
                    <a:pt x="0" y="1165500"/>
                  </a:lnTo>
                  <a:lnTo>
                    <a:pt x="0" y="0"/>
                  </a:lnTo>
                  <a:close/>
                </a:path>
              </a:pathLst>
            </a:custGeom>
            <a:ln>
              <a:solidFill>
                <a:srgbClr val="0070C0"/>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3066" tIns="416560" rIns="363066"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Male 		(328 profiles)</a:t>
              </a:r>
            </a:p>
            <a:p>
              <a:pPr marL="228600" lvl="1" indent="-228600" algn="l" defTabSz="889000">
                <a:lnSpc>
                  <a:spcPct val="90000"/>
                </a:lnSpc>
                <a:spcBef>
                  <a:spcPct val="0"/>
                </a:spcBef>
                <a:spcAft>
                  <a:spcPct val="15000"/>
                </a:spcAft>
                <a:buChar char="•"/>
              </a:pPr>
              <a:r>
                <a:rPr lang="en-US" sz="2000" kern="1200" dirty="0"/>
                <a:t>Female	(151 profiles)</a:t>
              </a:r>
            </a:p>
          </p:txBody>
        </p:sp>
        <p:sp>
          <p:nvSpPr>
            <p:cNvPr id="16" name="Freeform: Shape 15">
              <a:extLst>
                <a:ext uri="{FF2B5EF4-FFF2-40B4-BE49-F238E27FC236}">
                  <a16:creationId xmlns:a16="http://schemas.microsoft.com/office/drawing/2014/main" id="{9630660D-9F61-4ED9-95CC-F66C67C7D8BB}"/>
                </a:ext>
              </a:extLst>
            </p:cNvPr>
            <p:cNvSpPr/>
            <p:nvPr/>
          </p:nvSpPr>
          <p:spPr>
            <a:xfrm>
              <a:off x="3965941" y="1680322"/>
              <a:ext cx="3610424" cy="590400"/>
            </a:xfrm>
            <a:custGeom>
              <a:avLst/>
              <a:gdLst>
                <a:gd name="connsiteX0" fmla="*/ 0 w 3610424"/>
                <a:gd name="connsiteY0" fmla="*/ 98402 h 590400"/>
                <a:gd name="connsiteX1" fmla="*/ 98402 w 3610424"/>
                <a:gd name="connsiteY1" fmla="*/ 0 h 590400"/>
                <a:gd name="connsiteX2" fmla="*/ 3512022 w 3610424"/>
                <a:gd name="connsiteY2" fmla="*/ 0 h 590400"/>
                <a:gd name="connsiteX3" fmla="*/ 3610424 w 3610424"/>
                <a:gd name="connsiteY3" fmla="*/ 98402 h 590400"/>
                <a:gd name="connsiteX4" fmla="*/ 3610424 w 3610424"/>
                <a:gd name="connsiteY4" fmla="*/ 491998 h 590400"/>
                <a:gd name="connsiteX5" fmla="*/ 3512022 w 3610424"/>
                <a:gd name="connsiteY5" fmla="*/ 590400 h 590400"/>
                <a:gd name="connsiteX6" fmla="*/ 98402 w 3610424"/>
                <a:gd name="connsiteY6" fmla="*/ 590400 h 590400"/>
                <a:gd name="connsiteX7" fmla="*/ 0 w 3610424"/>
                <a:gd name="connsiteY7" fmla="*/ 491998 h 590400"/>
                <a:gd name="connsiteX8" fmla="*/ 0 w 3610424"/>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0424" h="590400">
                  <a:moveTo>
                    <a:pt x="0" y="98402"/>
                  </a:moveTo>
                  <a:cubicBezTo>
                    <a:pt x="0" y="44056"/>
                    <a:pt x="44056" y="0"/>
                    <a:pt x="98402" y="0"/>
                  </a:cubicBezTo>
                  <a:lnTo>
                    <a:pt x="3512022" y="0"/>
                  </a:lnTo>
                  <a:cubicBezTo>
                    <a:pt x="3566368" y="0"/>
                    <a:pt x="3610424" y="44056"/>
                    <a:pt x="3610424" y="98402"/>
                  </a:cubicBezTo>
                  <a:lnTo>
                    <a:pt x="3610424" y="491998"/>
                  </a:lnTo>
                  <a:cubicBezTo>
                    <a:pt x="3610424" y="546344"/>
                    <a:pt x="3566368" y="590400"/>
                    <a:pt x="3512022" y="590400"/>
                  </a:cubicBezTo>
                  <a:lnTo>
                    <a:pt x="98402" y="590400"/>
                  </a:lnTo>
                  <a:cubicBezTo>
                    <a:pt x="44056" y="590400"/>
                    <a:pt x="0" y="546344"/>
                    <a:pt x="0" y="491998"/>
                  </a:cubicBezTo>
                  <a:lnTo>
                    <a:pt x="0" y="98402"/>
                  </a:lnTo>
                  <a:close/>
                </a:path>
              </a:pathLst>
            </a:custGeom>
            <a:solidFill>
              <a:srgbClr val="0070C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52594" tIns="28821" rIns="152594" bIns="28821" numCol="1" spcCol="1270" anchor="ctr" anchorCtr="0">
              <a:noAutofit/>
            </a:bodyPr>
            <a:lstStyle/>
            <a:p>
              <a:pPr marL="0" lvl="0" indent="0" algn="ctr" defTabSz="1244600">
                <a:lnSpc>
                  <a:spcPct val="90000"/>
                </a:lnSpc>
                <a:spcBef>
                  <a:spcPct val="0"/>
                </a:spcBef>
                <a:spcAft>
                  <a:spcPct val="35000"/>
                </a:spcAft>
                <a:buNone/>
              </a:pPr>
              <a:r>
                <a:rPr lang="en-US" sz="2800" kern="1200" dirty="0"/>
                <a:t>Gender</a:t>
              </a:r>
            </a:p>
          </p:txBody>
        </p:sp>
      </p:grpSp>
      <p:grpSp>
        <p:nvGrpSpPr>
          <p:cNvPr id="20" name="Group 19">
            <a:extLst>
              <a:ext uri="{FF2B5EF4-FFF2-40B4-BE49-F238E27FC236}">
                <a16:creationId xmlns:a16="http://schemas.microsoft.com/office/drawing/2014/main" id="{89B90B33-3C4F-4583-834E-56542C85D57D}"/>
              </a:ext>
            </a:extLst>
          </p:cNvPr>
          <p:cNvGrpSpPr/>
          <p:nvPr/>
        </p:nvGrpSpPr>
        <p:grpSpPr>
          <a:xfrm>
            <a:off x="6290874" y="3866322"/>
            <a:ext cx="4060237" cy="1775700"/>
            <a:chOff x="3042927" y="3249022"/>
            <a:chExt cx="4060237" cy="1775700"/>
          </a:xfrm>
        </p:grpSpPr>
        <p:sp>
          <p:nvSpPr>
            <p:cNvPr id="17" name="Freeform: Shape 16">
              <a:extLst>
                <a:ext uri="{FF2B5EF4-FFF2-40B4-BE49-F238E27FC236}">
                  <a16:creationId xmlns:a16="http://schemas.microsoft.com/office/drawing/2014/main" id="{B5BB92C7-4E3E-41CC-A9F3-9766B9020305}"/>
                </a:ext>
              </a:extLst>
            </p:cNvPr>
            <p:cNvSpPr/>
            <p:nvPr/>
          </p:nvSpPr>
          <p:spPr>
            <a:xfrm>
              <a:off x="3042927" y="3544222"/>
              <a:ext cx="4060237" cy="1480500"/>
            </a:xfrm>
            <a:custGeom>
              <a:avLst/>
              <a:gdLst>
                <a:gd name="connsiteX0" fmla="*/ 0 w 4678018"/>
                <a:gd name="connsiteY0" fmla="*/ 0 h 1480500"/>
                <a:gd name="connsiteX1" fmla="*/ 4678018 w 4678018"/>
                <a:gd name="connsiteY1" fmla="*/ 0 h 1480500"/>
                <a:gd name="connsiteX2" fmla="*/ 4678018 w 4678018"/>
                <a:gd name="connsiteY2" fmla="*/ 1480500 h 1480500"/>
                <a:gd name="connsiteX3" fmla="*/ 0 w 4678018"/>
                <a:gd name="connsiteY3" fmla="*/ 1480500 h 1480500"/>
                <a:gd name="connsiteX4" fmla="*/ 0 w 4678018"/>
                <a:gd name="connsiteY4" fmla="*/ 0 h 148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8018" h="1480500">
                  <a:moveTo>
                    <a:pt x="0" y="0"/>
                  </a:moveTo>
                  <a:lnTo>
                    <a:pt x="4678018" y="0"/>
                  </a:lnTo>
                  <a:lnTo>
                    <a:pt x="4678018" y="1480500"/>
                  </a:lnTo>
                  <a:lnTo>
                    <a:pt x="0" y="1480500"/>
                  </a:lnTo>
                  <a:lnTo>
                    <a:pt x="0" y="0"/>
                  </a:lnTo>
                  <a:close/>
                </a:path>
              </a:pathLst>
            </a:custGeom>
            <a:ln>
              <a:solidFill>
                <a:srgbClr val="0070C0"/>
              </a:solid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3066" tIns="416560" rIns="363066"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xx – 19 	(170 profiles)</a:t>
              </a:r>
            </a:p>
            <a:p>
              <a:pPr marL="228600" lvl="1" indent="-228600" algn="l" defTabSz="889000">
                <a:lnSpc>
                  <a:spcPct val="90000"/>
                </a:lnSpc>
                <a:spcBef>
                  <a:spcPct val="0"/>
                </a:spcBef>
                <a:spcAft>
                  <a:spcPct val="15000"/>
                </a:spcAft>
                <a:buChar char="•"/>
              </a:pPr>
              <a:r>
                <a:rPr lang="en-US" sz="2000" kern="1200" dirty="0"/>
                <a:t>20 – 24 	(218 profiles)</a:t>
              </a:r>
            </a:p>
            <a:p>
              <a:pPr marL="228600" lvl="1" indent="-228600" algn="l" defTabSz="889000">
                <a:lnSpc>
                  <a:spcPct val="90000"/>
                </a:lnSpc>
                <a:spcBef>
                  <a:spcPct val="0"/>
                </a:spcBef>
                <a:spcAft>
                  <a:spcPct val="15000"/>
                </a:spcAft>
                <a:buChar char="•"/>
              </a:pPr>
              <a:r>
                <a:rPr lang="en-US" sz="2000" kern="1200" dirty="0"/>
                <a:t>25 – xx 	(91 profiles)</a:t>
              </a:r>
            </a:p>
          </p:txBody>
        </p:sp>
        <p:sp>
          <p:nvSpPr>
            <p:cNvPr id="18" name="Freeform: Shape 17">
              <a:extLst>
                <a:ext uri="{FF2B5EF4-FFF2-40B4-BE49-F238E27FC236}">
                  <a16:creationId xmlns:a16="http://schemas.microsoft.com/office/drawing/2014/main" id="{C0FFC6AC-8AD0-4255-B2E1-852856501057}"/>
                </a:ext>
              </a:extLst>
            </p:cNvPr>
            <p:cNvSpPr/>
            <p:nvPr/>
          </p:nvSpPr>
          <p:spPr>
            <a:xfrm>
              <a:off x="3276827" y="3249022"/>
              <a:ext cx="3525054" cy="590400"/>
            </a:xfrm>
            <a:custGeom>
              <a:avLst/>
              <a:gdLst>
                <a:gd name="connsiteX0" fmla="*/ 0 w 3525054"/>
                <a:gd name="connsiteY0" fmla="*/ 98402 h 590400"/>
                <a:gd name="connsiteX1" fmla="*/ 98402 w 3525054"/>
                <a:gd name="connsiteY1" fmla="*/ 0 h 590400"/>
                <a:gd name="connsiteX2" fmla="*/ 3426652 w 3525054"/>
                <a:gd name="connsiteY2" fmla="*/ 0 h 590400"/>
                <a:gd name="connsiteX3" fmla="*/ 3525054 w 3525054"/>
                <a:gd name="connsiteY3" fmla="*/ 98402 h 590400"/>
                <a:gd name="connsiteX4" fmla="*/ 3525054 w 3525054"/>
                <a:gd name="connsiteY4" fmla="*/ 491998 h 590400"/>
                <a:gd name="connsiteX5" fmla="*/ 3426652 w 3525054"/>
                <a:gd name="connsiteY5" fmla="*/ 590400 h 590400"/>
                <a:gd name="connsiteX6" fmla="*/ 98402 w 3525054"/>
                <a:gd name="connsiteY6" fmla="*/ 590400 h 590400"/>
                <a:gd name="connsiteX7" fmla="*/ 0 w 3525054"/>
                <a:gd name="connsiteY7" fmla="*/ 491998 h 590400"/>
                <a:gd name="connsiteX8" fmla="*/ 0 w 3525054"/>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5054" h="590400">
                  <a:moveTo>
                    <a:pt x="0" y="98402"/>
                  </a:moveTo>
                  <a:cubicBezTo>
                    <a:pt x="0" y="44056"/>
                    <a:pt x="44056" y="0"/>
                    <a:pt x="98402" y="0"/>
                  </a:cubicBezTo>
                  <a:lnTo>
                    <a:pt x="3426652" y="0"/>
                  </a:lnTo>
                  <a:cubicBezTo>
                    <a:pt x="3480998" y="0"/>
                    <a:pt x="3525054" y="44056"/>
                    <a:pt x="3525054" y="98402"/>
                  </a:cubicBezTo>
                  <a:lnTo>
                    <a:pt x="3525054" y="491998"/>
                  </a:lnTo>
                  <a:cubicBezTo>
                    <a:pt x="3525054" y="546344"/>
                    <a:pt x="3480998" y="590400"/>
                    <a:pt x="3426652" y="590400"/>
                  </a:cubicBezTo>
                  <a:lnTo>
                    <a:pt x="98402" y="590400"/>
                  </a:lnTo>
                  <a:cubicBezTo>
                    <a:pt x="44056" y="590400"/>
                    <a:pt x="0" y="546344"/>
                    <a:pt x="0" y="491998"/>
                  </a:cubicBezTo>
                  <a:lnTo>
                    <a:pt x="0" y="98402"/>
                  </a:lnTo>
                  <a:close/>
                </a:path>
              </a:pathLst>
            </a:custGeom>
            <a:solidFill>
              <a:srgbClr val="0070C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52594" tIns="28821" rIns="152594" bIns="28821" numCol="1" spcCol="1270" anchor="ctr" anchorCtr="0">
              <a:noAutofit/>
            </a:bodyPr>
            <a:lstStyle/>
            <a:p>
              <a:pPr marL="0" lvl="0" indent="0" algn="ctr" defTabSz="1244600">
                <a:lnSpc>
                  <a:spcPct val="90000"/>
                </a:lnSpc>
                <a:spcBef>
                  <a:spcPct val="0"/>
                </a:spcBef>
                <a:spcAft>
                  <a:spcPct val="35000"/>
                </a:spcAft>
                <a:buNone/>
              </a:pPr>
              <a:r>
                <a:rPr lang="en-US" sz="2800" kern="1200" dirty="0"/>
                <a:t>Age groups</a:t>
              </a:r>
            </a:p>
          </p:txBody>
        </p:sp>
      </p:grpSp>
      <p:grpSp>
        <p:nvGrpSpPr>
          <p:cNvPr id="12" name="Group 11">
            <a:extLst>
              <a:ext uri="{FF2B5EF4-FFF2-40B4-BE49-F238E27FC236}">
                <a16:creationId xmlns:a16="http://schemas.microsoft.com/office/drawing/2014/main" id="{ED94BFF9-0B25-499F-845F-BD3981C9D2FD}"/>
              </a:ext>
            </a:extLst>
          </p:cNvPr>
          <p:cNvGrpSpPr/>
          <p:nvPr/>
        </p:nvGrpSpPr>
        <p:grpSpPr>
          <a:xfrm>
            <a:off x="3727964" y="1862302"/>
            <a:ext cx="4363201" cy="1515490"/>
            <a:chOff x="6935986" y="4475948"/>
            <a:chExt cx="4363201" cy="1515490"/>
          </a:xfrm>
        </p:grpSpPr>
        <p:sp>
          <p:nvSpPr>
            <p:cNvPr id="13" name="Freeform: Shape 12">
              <a:extLst>
                <a:ext uri="{FF2B5EF4-FFF2-40B4-BE49-F238E27FC236}">
                  <a16:creationId xmlns:a16="http://schemas.microsoft.com/office/drawing/2014/main" id="{D62CAD4C-1885-4619-8740-A7D1232A327E}"/>
                </a:ext>
              </a:extLst>
            </p:cNvPr>
            <p:cNvSpPr/>
            <p:nvPr/>
          </p:nvSpPr>
          <p:spPr>
            <a:xfrm>
              <a:off x="6935986" y="4999391"/>
              <a:ext cx="4363201" cy="992047"/>
            </a:xfrm>
            <a:custGeom>
              <a:avLst/>
              <a:gdLst>
                <a:gd name="connsiteX0" fmla="*/ 0 w 3703775"/>
                <a:gd name="connsiteY0" fmla="*/ 0 h 1266915"/>
                <a:gd name="connsiteX1" fmla="*/ 3703775 w 3703775"/>
                <a:gd name="connsiteY1" fmla="*/ 0 h 1266915"/>
                <a:gd name="connsiteX2" fmla="*/ 3703775 w 3703775"/>
                <a:gd name="connsiteY2" fmla="*/ 1266915 h 1266915"/>
                <a:gd name="connsiteX3" fmla="*/ 0 w 3703775"/>
                <a:gd name="connsiteY3" fmla="*/ 1266915 h 1266915"/>
                <a:gd name="connsiteX4" fmla="*/ 0 w 3703775"/>
                <a:gd name="connsiteY4" fmla="*/ 0 h 1266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5" h="1266915">
                  <a:moveTo>
                    <a:pt x="0" y="0"/>
                  </a:moveTo>
                  <a:lnTo>
                    <a:pt x="3703775" y="0"/>
                  </a:lnTo>
                  <a:lnTo>
                    <a:pt x="3703775" y="1266915"/>
                  </a:lnTo>
                  <a:lnTo>
                    <a:pt x="0" y="1266915"/>
                  </a:lnTo>
                  <a:lnTo>
                    <a:pt x="0" y="0"/>
                  </a:lnTo>
                  <a:close/>
                </a:path>
              </a:pathLst>
            </a:custGeom>
            <a:ln>
              <a:solidFill>
                <a:schemeClr val="accent5"/>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37619" tIns="229108" rIns="0" bIns="142240" numCol="1" spcCol="1270" anchor="t" anchorCtr="0">
              <a:noAutofit/>
            </a:bodyPr>
            <a:lstStyle/>
            <a:p>
              <a:pPr marL="228600" lvl="1" indent="-228600" algn="l" defTabSz="889000">
                <a:lnSpc>
                  <a:spcPct val="90000"/>
                </a:lnSpc>
                <a:spcBef>
                  <a:spcPct val="0"/>
                </a:spcBef>
                <a:spcAft>
                  <a:spcPct val="15000"/>
                </a:spcAft>
                <a:buChar char="•"/>
              </a:pPr>
              <a:r>
                <a:rPr lang="en-US" sz="2000" dirty="0"/>
                <a:t>479 profiles</a:t>
              </a:r>
            </a:p>
            <a:p>
              <a:pPr marL="228600" lvl="1" indent="-228600" algn="l" defTabSz="889000">
                <a:lnSpc>
                  <a:spcPct val="90000"/>
                </a:lnSpc>
                <a:spcBef>
                  <a:spcPct val="0"/>
                </a:spcBef>
                <a:spcAft>
                  <a:spcPct val="15000"/>
                </a:spcAft>
                <a:buChar char="•"/>
              </a:pPr>
              <a:r>
                <a:rPr lang="en-US" sz="2000" kern="1200" dirty="0"/>
                <a:t>Targeted traits: Gender and Age</a:t>
              </a:r>
              <a:endParaRPr lang="en-US" sz="1200" kern="1200" dirty="0"/>
            </a:p>
          </p:txBody>
        </p:sp>
        <p:sp>
          <p:nvSpPr>
            <p:cNvPr id="14" name="Freeform: Shape 13">
              <a:extLst>
                <a:ext uri="{FF2B5EF4-FFF2-40B4-BE49-F238E27FC236}">
                  <a16:creationId xmlns:a16="http://schemas.microsoft.com/office/drawing/2014/main" id="{AFE783F4-40A9-413D-87CF-E4E5197775A9}"/>
                </a:ext>
              </a:extLst>
            </p:cNvPr>
            <p:cNvSpPr/>
            <p:nvPr/>
          </p:nvSpPr>
          <p:spPr>
            <a:xfrm>
              <a:off x="7222434" y="4475948"/>
              <a:ext cx="3677432" cy="708480"/>
            </a:xfrm>
            <a:custGeom>
              <a:avLst/>
              <a:gdLst>
                <a:gd name="connsiteX0" fmla="*/ 0 w 4271159"/>
                <a:gd name="connsiteY0" fmla="*/ 118082 h 708480"/>
                <a:gd name="connsiteX1" fmla="*/ 118082 w 4271159"/>
                <a:gd name="connsiteY1" fmla="*/ 0 h 708480"/>
                <a:gd name="connsiteX2" fmla="*/ 4153077 w 4271159"/>
                <a:gd name="connsiteY2" fmla="*/ 0 h 708480"/>
                <a:gd name="connsiteX3" fmla="*/ 4271159 w 4271159"/>
                <a:gd name="connsiteY3" fmla="*/ 118082 h 708480"/>
                <a:gd name="connsiteX4" fmla="*/ 4271159 w 4271159"/>
                <a:gd name="connsiteY4" fmla="*/ 590398 h 708480"/>
                <a:gd name="connsiteX5" fmla="*/ 4153077 w 4271159"/>
                <a:gd name="connsiteY5" fmla="*/ 708480 h 708480"/>
                <a:gd name="connsiteX6" fmla="*/ 118082 w 4271159"/>
                <a:gd name="connsiteY6" fmla="*/ 708480 h 708480"/>
                <a:gd name="connsiteX7" fmla="*/ 0 w 4271159"/>
                <a:gd name="connsiteY7" fmla="*/ 590398 h 708480"/>
                <a:gd name="connsiteX8" fmla="*/ 0 w 4271159"/>
                <a:gd name="connsiteY8" fmla="*/ 118082 h 70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71159" h="708480">
                  <a:moveTo>
                    <a:pt x="0" y="118082"/>
                  </a:moveTo>
                  <a:cubicBezTo>
                    <a:pt x="0" y="52867"/>
                    <a:pt x="52867" y="0"/>
                    <a:pt x="118082" y="0"/>
                  </a:cubicBezTo>
                  <a:lnTo>
                    <a:pt x="4153077" y="0"/>
                  </a:lnTo>
                  <a:cubicBezTo>
                    <a:pt x="4218292" y="0"/>
                    <a:pt x="4271159" y="52867"/>
                    <a:pt x="4271159" y="118082"/>
                  </a:cubicBezTo>
                  <a:lnTo>
                    <a:pt x="4271159" y="590398"/>
                  </a:lnTo>
                  <a:cubicBezTo>
                    <a:pt x="4271159" y="655613"/>
                    <a:pt x="4218292" y="708480"/>
                    <a:pt x="4153077" y="708480"/>
                  </a:cubicBezTo>
                  <a:lnTo>
                    <a:pt x="118082" y="708480"/>
                  </a:lnTo>
                  <a:cubicBezTo>
                    <a:pt x="52867" y="708480"/>
                    <a:pt x="0" y="655613"/>
                    <a:pt x="0" y="590398"/>
                  </a:cubicBezTo>
                  <a:lnTo>
                    <a:pt x="0" y="118082"/>
                  </a:lnTo>
                  <a:close/>
                </a:path>
              </a:pathLst>
            </a:custGeom>
            <a:solidFill>
              <a:schemeClr val="accent5"/>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17864" tIns="34585" rIns="217864" bIns="34585" numCol="1" spcCol="1270" anchor="ctr" anchorCtr="0">
              <a:noAutofit/>
            </a:bodyPr>
            <a:lstStyle/>
            <a:p>
              <a:pPr marL="0" lvl="0" indent="0" algn="ctr" defTabSz="1066800">
                <a:lnSpc>
                  <a:spcPct val="90000"/>
                </a:lnSpc>
                <a:spcBef>
                  <a:spcPct val="0"/>
                </a:spcBef>
                <a:spcAft>
                  <a:spcPct val="35000"/>
                </a:spcAft>
                <a:buNone/>
              </a:pPr>
              <a:r>
                <a:rPr lang="en-US" sz="2800" kern="1200" dirty="0"/>
                <a:t>RUEN-AP-17 </a:t>
              </a:r>
            </a:p>
          </p:txBody>
        </p:sp>
      </p:grpSp>
    </p:spTree>
    <p:extLst>
      <p:ext uri="{BB962C8B-B14F-4D97-AF65-F5344CB8AC3E}">
        <p14:creationId xmlns:p14="http://schemas.microsoft.com/office/powerpoint/2010/main" val="2124487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8A1D-27BD-4212-9704-A898DE2C3D5D}"/>
              </a:ext>
            </a:extLst>
          </p:cNvPr>
          <p:cNvSpPr>
            <a:spLocks noGrp="1"/>
          </p:cNvSpPr>
          <p:nvPr>
            <p:ph type="title"/>
          </p:nvPr>
        </p:nvSpPr>
        <p:spPr/>
        <p:txBody>
          <a:bodyPr/>
          <a:lstStyle/>
          <a:p>
            <a:r>
              <a:rPr lang="en-US" dirty="0"/>
              <a:t>Experimental Setup</a:t>
            </a:r>
          </a:p>
        </p:txBody>
      </p:sp>
      <p:sp>
        <p:nvSpPr>
          <p:cNvPr id="3" name="Content Placeholder 2">
            <a:extLst>
              <a:ext uri="{FF2B5EF4-FFF2-40B4-BE49-F238E27FC236}">
                <a16:creationId xmlns:a16="http://schemas.microsoft.com/office/drawing/2014/main" id="{B075289D-C9BD-4FC4-97B8-DE0AD32C7ADA}"/>
              </a:ext>
            </a:extLst>
          </p:cNvPr>
          <p:cNvSpPr>
            <a:spLocks noGrp="1"/>
          </p:cNvSpPr>
          <p:nvPr>
            <p:ph idx="1"/>
          </p:nvPr>
        </p:nvSpPr>
        <p:spPr/>
        <p:txBody>
          <a:bodyPr/>
          <a:lstStyle/>
          <a:p>
            <a:r>
              <a:rPr lang="en-US" dirty="0"/>
              <a:t>Author profiling methods</a:t>
            </a:r>
          </a:p>
          <a:p>
            <a:endParaRPr lang="en-US" dirty="0"/>
          </a:p>
          <a:p>
            <a:endParaRPr lang="en-US" dirty="0"/>
          </a:p>
          <a:p>
            <a:pPr lvl="1"/>
            <a:endParaRPr lang="en-US" dirty="0"/>
          </a:p>
          <a:p>
            <a:endParaRPr lang="en-US" dirty="0"/>
          </a:p>
        </p:txBody>
      </p:sp>
      <p:sp>
        <p:nvSpPr>
          <p:cNvPr id="8" name="Slide Number Placeholder 7">
            <a:extLst>
              <a:ext uri="{FF2B5EF4-FFF2-40B4-BE49-F238E27FC236}">
                <a16:creationId xmlns:a16="http://schemas.microsoft.com/office/drawing/2014/main" id="{4A04BC25-44D3-4FB6-939B-BBA82D53C948}"/>
              </a:ext>
            </a:extLst>
          </p:cNvPr>
          <p:cNvSpPr>
            <a:spLocks noGrp="1"/>
          </p:cNvSpPr>
          <p:nvPr>
            <p:ph type="sldNum" sz="quarter" idx="12"/>
          </p:nvPr>
        </p:nvSpPr>
        <p:spPr/>
        <p:txBody>
          <a:bodyPr/>
          <a:lstStyle/>
          <a:p>
            <a:fld id="{2EFDDC45-F58E-41F3-91AD-F0C9AAB2B68B}" type="slidenum">
              <a:rPr lang="en-US" smtClean="0"/>
              <a:pPr/>
              <a:t>15</a:t>
            </a:fld>
            <a:endParaRPr lang="en-US"/>
          </a:p>
        </p:txBody>
      </p:sp>
      <p:grpSp>
        <p:nvGrpSpPr>
          <p:cNvPr id="4" name="Group 3">
            <a:extLst>
              <a:ext uri="{FF2B5EF4-FFF2-40B4-BE49-F238E27FC236}">
                <a16:creationId xmlns:a16="http://schemas.microsoft.com/office/drawing/2014/main" id="{011F3312-4A47-487A-A310-90D2BE8EEFF1}"/>
              </a:ext>
            </a:extLst>
          </p:cNvPr>
          <p:cNvGrpSpPr/>
          <p:nvPr/>
        </p:nvGrpSpPr>
        <p:grpSpPr>
          <a:xfrm>
            <a:off x="613053" y="2514502"/>
            <a:ext cx="5155206" cy="3104419"/>
            <a:chOff x="450465" y="3717463"/>
            <a:chExt cx="5155206" cy="3104419"/>
          </a:xfrm>
        </p:grpSpPr>
        <p:sp>
          <p:nvSpPr>
            <p:cNvPr id="21" name="Freeform: Shape 20">
              <a:extLst>
                <a:ext uri="{FF2B5EF4-FFF2-40B4-BE49-F238E27FC236}">
                  <a16:creationId xmlns:a16="http://schemas.microsoft.com/office/drawing/2014/main" id="{BE69CF5F-AA17-495E-ADE2-8FA5294095C4}"/>
                </a:ext>
              </a:extLst>
            </p:cNvPr>
            <p:cNvSpPr/>
            <p:nvPr/>
          </p:nvSpPr>
          <p:spPr>
            <a:xfrm>
              <a:off x="450465" y="4312563"/>
              <a:ext cx="5155206" cy="2509319"/>
            </a:xfrm>
            <a:custGeom>
              <a:avLst/>
              <a:gdLst>
                <a:gd name="connsiteX0" fmla="*/ 0 w 6927088"/>
                <a:gd name="connsiteY0" fmla="*/ 0 h 1549800"/>
                <a:gd name="connsiteX1" fmla="*/ 6927088 w 6927088"/>
                <a:gd name="connsiteY1" fmla="*/ 0 h 1549800"/>
                <a:gd name="connsiteX2" fmla="*/ 6927088 w 6927088"/>
                <a:gd name="connsiteY2" fmla="*/ 1549800 h 1549800"/>
                <a:gd name="connsiteX3" fmla="*/ 0 w 6927088"/>
                <a:gd name="connsiteY3" fmla="*/ 1549800 h 1549800"/>
                <a:gd name="connsiteX4" fmla="*/ 0 w 6927088"/>
                <a:gd name="connsiteY4" fmla="*/ 0 h 154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088" h="1549800">
                  <a:moveTo>
                    <a:pt x="0" y="0"/>
                  </a:moveTo>
                  <a:lnTo>
                    <a:pt x="6927088" y="0"/>
                  </a:lnTo>
                  <a:lnTo>
                    <a:pt x="6927088" y="1549800"/>
                  </a:lnTo>
                  <a:lnTo>
                    <a:pt x="0" y="1549800"/>
                  </a:lnTo>
                  <a:lnTo>
                    <a:pt x="0" y="0"/>
                  </a:lnTo>
                  <a:close/>
                </a:path>
              </a:pathLst>
            </a:custGeom>
            <a:ln>
              <a:solidFill>
                <a:schemeClr val="accent5"/>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37619" tIns="229108" rIns="53761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Individual</a:t>
              </a:r>
              <a:r>
                <a:rPr lang="en-US" sz="2000" dirty="0"/>
                <a:t>: (64 features)</a:t>
              </a:r>
              <a:endParaRPr lang="en-US" sz="2000" kern="1200" dirty="0"/>
            </a:p>
            <a:p>
              <a:pPr marL="685800" lvl="2" indent="-228600" defTabSz="889000">
                <a:lnSpc>
                  <a:spcPct val="90000"/>
                </a:lnSpc>
                <a:spcBef>
                  <a:spcPct val="0"/>
                </a:spcBef>
                <a:spcAft>
                  <a:spcPct val="15000"/>
                </a:spcAft>
                <a:buChar char="•"/>
              </a:pPr>
              <a:r>
                <a:rPr lang="en-US" sz="2000" kern="1200" dirty="0"/>
                <a:t>11 word based features</a:t>
              </a:r>
            </a:p>
            <a:p>
              <a:pPr marL="685800" lvl="2" indent="-228600" defTabSz="889000">
                <a:lnSpc>
                  <a:spcPct val="90000"/>
                </a:lnSpc>
                <a:spcBef>
                  <a:spcPct val="0"/>
                </a:spcBef>
                <a:spcAft>
                  <a:spcPct val="15000"/>
                </a:spcAft>
                <a:buChar char="•"/>
              </a:pPr>
              <a:r>
                <a:rPr lang="en-US" sz="2000" kern="1200" dirty="0"/>
                <a:t>47 character based features</a:t>
              </a:r>
            </a:p>
            <a:p>
              <a:pPr marL="685800" lvl="2" indent="-228600" defTabSz="889000">
                <a:lnSpc>
                  <a:spcPct val="90000"/>
                </a:lnSpc>
                <a:spcBef>
                  <a:spcPct val="0"/>
                </a:spcBef>
                <a:spcAft>
                  <a:spcPct val="15000"/>
                </a:spcAft>
                <a:buChar char="•"/>
              </a:pPr>
              <a:r>
                <a:rPr lang="en-US" sz="2000" kern="1200" dirty="0"/>
                <a:t>6 vocabulary richness features</a:t>
              </a:r>
            </a:p>
            <a:p>
              <a:pPr marL="228600" lvl="1" indent="-228600" defTabSz="889000">
                <a:lnSpc>
                  <a:spcPct val="90000"/>
                </a:lnSpc>
                <a:spcBef>
                  <a:spcPct val="0"/>
                </a:spcBef>
                <a:spcAft>
                  <a:spcPct val="15000"/>
                </a:spcAft>
                <a:buChar char="•"/>
              </a:pPr>
              <a:r>
                <a:rPr lang="en-US" sz="2000" dirty="0"/>
                <a:t>Group of word, character, vocabulary richness and all.</a:t>
              </a:r>
            </a:p>
            <a:p>
              <a:pPr marL="685800" lvl="2" indent="-228600" defTabSz="889000">
                <a:lnSpc>
                  <a:spcPct val="90000"/>
                </a:lnSpc>
                <a:spcBef>
                  <a:spcPct val="0"/>
                </a:spcBef>
                <a:spcAft>
                  <a:spcPct val="15000"/>
                </a:spcAft>
                <a:buChar char="•"/>
              </a:pPr>
              <a:endParaRPr lang="en-US" sz="2400" kern="1200" dirty="0"/>
            </a:p>
          </p:txBody>
        </p:sp>
        <p:sp>
          <p:nvSpPr>
            <p:cNvPr id="22" name="Freeform: Shape 21">
              <a:extLst>
                <a:ext uri="{FF2B5EF4-FFF2-40B4-BE49-F238E27FC236}">
                  <a16:creationId xmlns:a16="http://schemas.microsoft.com/office/drawing/2014/main" id="{5C3F7088-A944-4344-B030-F4BDA2BEB461}"/>
                </a:ext>
              </a:extLst>
            </p:cNvPr>
            <p:cNvSpPr/>
            <p:nvPr/>
          </p:nvSpPr>
          <p:spPr>
            <a:xfrm>
              <a:off x="742755" y="3717463"/>
              <a:ext cx="4505106" cy="708480"/>
            </a:xfrm>
            <a:custGeom>
              <a:avLst/>
              <a:gdLst>
                <a:gd name="connsiteX0" fmla="*/ 0 w 5346222"/>
                <a:gd name="connsiteY0" fmla="*/ 118082 h 708480"/>
                <a:gd name="connsiteX1" fmla="*/ 118082 w 5346222"/>
                <a:gd name="connsiteY1" fmla="*/ 0 h 708480"/>
                <a:gd name="connsiteX2" fmla="*/ 5228140 w 5346222"/>
                <a:gd name="connsiteY2" fmla="*/ 0 h 708480"/>
                <a:gd name="connsiteX3" fmla="*/ 5346222 w 5346222"/>
                <a:gd name="connsiteY3" fmla="*/ 118082 h 708480"/>
                <a:gd name="connsiteX4" fmla="*/ 5346222 w 5346222"/>
                <a:gd name="connsiteY4" fmla="*/ 590398 h 708480"/>
                <a:gd name="connsiteX5" fmla="*/ 5228140 w 5346222"/>
                <a:gd name="connsiteY5" fmla="*/ 708480 h 708480"/>
                <a:gd name="connsiteX6" fmla="*/ 118082 w 5346222"/>
                <a:gd name="connsiteY6" fmla="*/ 708480 h 708480"/>
                <a:gd name="connsiteX7" fmla="*/ 0 w 5346222"/>
                <a:gd name="connsiteY7" fmla="*/ 590398 h 708480"/>
                <a:gd name="connsiteX8" fmla="*/ 0 w 5346222"/>
                <a:gd name="connsiteY8" fmla="*/ 118082 h 70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46222" h="708480">
                  <a:moveTo>
                    <a:pt x="0" y="118082"/>
                  </a:moveTo>
                  <a:cubicBezTo>
                    <a:pt x="0" y="52867"/>
                    <a:pt x="52867" y="0"/>
                    <a:pt x="118082" y="0"/>
                  </a:cubicBezTo>
                  <a:lnTo>
                    <a:pt x="5228140" y="0"/>
                  </a:lnTo>
                  <a:cubicBezTo>
                    <a:pt x="5293355" y="0"/>
                    <a:pt x="5346222" y="52867"/>
                    <a:pt x="5346222" y="118082"/>
                  </a:cubicBezTo>
                  <a:lnTo>
                    <a:pt x="5346222" y="590398"/>
                  </a:lnTo>
                  <a:cubicBezTo>
                    <a:pt x="5346222" y="655613"/>
                    <a:pt x="5293355" y="708480"/>
                    <a:pt x="5228140" y="708480"/>
                  </a:cubicBezTo>
                  <a:lnTo>
                    <a:pt x="118082" y="708480"/>
                  </a:lnTo>
                  <a:cubicBezTo>
                    <a:pt x="52867" y="708480"/>
                    <a:pt x="0" y="655613"/>
                    <a:pt x="0" y="590398"/>
                  </a:cubicBezTo>
                  <a:lnTo>
                    <a:pt x="0" y="118082"/>
                  </a:lnTo>
                  <a:close/>
                </a:path>
              </a:pathLst>
            </a:custGeom>
            <a:solidFill>
              <a:schemeClr val="accent5"/>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17864" tIns="34585" rIns="217864" bIns="34585" numCol="1" spcCol="1270" anchor="ctr" anchorCtr="0">
              <a:noAutofit/>
            </a:bodyPr>
            <a:lstStyle/>
            <a:p>
              <a:pPr marL="0" lvl="0" indent="0" algn="l" defTabSz="1244600">
                <a:lnSpc>
                  <a:spcPct val="90000"/>
                </a:lnSpc>
                <a:spcBef>
                  <a:spcPct val="0"/>
                </a:spcBef>
                <a:spcAft>
                  <a:spcPct val="35000"/>
                </a:spcAft>
                <a:buNone/>
              </a:pPr>
              <a:r>
                <a:rPr lang="en-US" sz="2800" kern="1200" dirty="0"/>
                <a:t>Stylometry based methods</a:t>
              </a:r>
            </a:p>
          </p:txBody>
        </p:sp>
      </p:grpSp>
      <p:grpSp>
        <p:nvGrpSpPr>
          <p:cNvPr id="5" name="Group 4">
            <a:extLst>
              <a:ext uri="{FF2B5EF4-FFF2-40B4-BE49-F238E27FC236}">
                <a16:creationId xmlns:a16="http://schemas.microsoft.com/office/drawing/2014/main" id="{12A119FA-B2D0-47B6-97EB-A88C490C4DBD}"/>
              </a:ext>
            </a:extLst>
          </p:cNvPr>
          <p:cNvGrpSpPr/>
          <p:nvPr/>
        </p:nvGrpSpPr>
        <p:grpSpPr>
          <a:xfrm>
            <a:off x="6423743" y="2514502"/>
            <a:ext cx="4823792" cy="1735287"/>
            <a:chOff x="4664765" y="3285757"/>
            <a:chExt cx="4823792" cy="1735287"/>
          </a:xfrm>
        </p:grpSpPr>
        <p:sp>
          <p:nvSpPr>
            <p:cNvPr id="23" name="Freeform: Shape 22">
              <a:extLst>
                <a:ext uri="{FF2B5EF4-FFF2-40B4-BE49-F238E27FC236}">
                  <a16:creationId xmlns:a16="http://schemas.microsoft.com/office/drawing/2014/main" id="{8115F84B-178C-4233-A08A-D535F019C028}"/>
                </a:ext>
              </a:extLst>
            </p:cNvPr>
            <p:cNvSpPr/>
            <p:nvPr/>
          </p:nvSpPr>
          <p:spPr>
            <a:xfrm>
              <a:off x="4664765" y="3916205"/>
              <a:ext cx="4823792" cy="1104839"/>
            </a:xfrm>
            <a:custGeom>
              <a:avLst/>
              <a:gdLst>
                <a:gd name="connsiteX0" fmla="*/ 0 w 6927088"/>
                <a:gd name="connsiteY0" fmla="*/ 0 h 1247400"/>
                <a:gd name="connsiteX1" fmla="*/ 6927088 w 6927088"/>
                <a:gd name="connsiteY1" fmla="*/ 0 h 1247400"/>
                <a:gd name="connsiteX2" fmla="*/ 6927088 w 6927088"/>
                <a:gd name="connsiteY2" fmla="*/ 1247400 h 1247400"/>
                <a:gd name="connsiteX3" fmla="*/ 0 w 6927088"/>
                <a:gd name="connsiteY3" fmla="*/ 1247400 h 1247400"/>
                <a:gd name="connsiteX4" fmla="*/ 0 w 6927088"/>
                <a:gd name="connsiteY4" fmla="*/ 0 h 124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088" h="1247400">
                  <a:moveTo>
                    <a:pt x="0" y="0"/>
                  </a:moveTo>
                  <a:lnTo>
                    <a:pt x="6927088" y="0"/>
                  </a:lnTo>
                  <a:lnTo>
                    <a:pt x="6927088" y="1247400"/>
                  </a:lnTo>
                  <a:lnTo>
                    <a:pt x="0" y="1247400"/>
                  </a:lnTo>
                  <a:lnTo>
                    <a:pt x="0" y="0"/>
                  </a:lnTo>
                  <a:close/>
                </a:path>
              </a:pathLst>
            </a:custGeom>
            <a:ln>
              <a:solidFill>
                <a:schemeClr val="accent5"/>
              </a:solid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37619" tIns="229108" rIns="53761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Word N-grams (N = 1 – 3)</a:t>
              </a:r>
            </a:p>
            <a:p>
              <a:pPr marL="228600" lvl="1" indent="-228600" algn="l" defTabSz="889000">
                <a:lnSpc>
                  <a:spcPct val="90000"/>
                </a:lnSpc>
                <a:spcBef>
                  <a:spcPct val="0"/>
                </a:spcBef>
                <a:spcAft>
                  <a:spcPct val="15000"/>
                </a:spcAft>
                <a:buChar char="•"/>
              </a:pPr>
              <a:r>
                <a:rPr lang="en-US" sz="2000" kern="1200" dirty="0"/>
                <a:t>Character N-grams (N = 2 – 10)</a:t>
              </a:r>
            </a:p>
          </p:txBody>
        </p:sp>
        <p:sp>
          <p:nvSpPr>
            <p:cNvPr id="24" name="Freeform: Shape 23">
              <a:extLst>
                <a:ext uri="{FF2B5EF4-FFF2-40B4-BE49-F238E27FC236}">
                  <a16:creationId xmlns:a16="http://schemas.microsoft.com/office/drawing/2014/main" id="{E24D812B-899E-4BA0-BC43-BFD6C9A9853D}"/>
                </a:ext>
              </a:extLst>
            </p:cNvPr>
            <p:cNvSpPr/>
            <p:nvPr/>
          </p:nvSpPr>
          <p:spPr>
            <a:xfrm>
              <a:off x="4962167" y="3285757"/>
              <a:ext cx="4199563" cy="708480"/>
            </a:xfrm>
            <a:custGeom>
              <a:avLst/>
              <a:gdLst>
                <a:gd name="connsiteX0" fmla="*/ 0 w 5219810"/>
                <a:gd name="connsiteY0" fmla="*/ 118082 h 708480"/>
                <a:gd name="connsiteX1" fmla="*/ 118082 w 5219810"/>
                <a:gd name="connsiteY1" fmla="*/ 0 h 708480"/>
                <a:gd name="connsiteX2" fmla="*/ 5101728 w 5219810"/>
                <a:gd name="connsiteY2" fmla="*/ 0 h 708480"/>
                <a:gd name="connsiteX3" fmla="*/ 5219810 w 5219810"/>
                <a:gd name="connsiteY3" fmla="*/ 118082 h 708480"/>
                <a:gd name="connsiteX4" fmla="*/ 5219810 w 5219810"/>
                <a:gd name="connsiteY4" fmla="*/ 590398 h 708480"/>
                <a:gd name="connsiteX5" fmla="*/ 5101728 w 5219810"/>
                <a:gd name="connsiteY5" fmla="*/ 708480 h 708480"/>
                <a:gd name="connsiteX6" fmla="*/ 118082 w 5219810"/>
                <a:gd name="connsiteY6" fmla="*/ 708480 h 708480"/>
                <a:gd name="connsiteX7" fmla="*/ 0 w 5219810"/>
                <a:gd name="connsiteY7" fmla="*/ 590398 h 708480"/>
                <a:gd name="connsiteX8" fmla="*/ 0 w 5219810"/>
                <a:gd name="connsiteY8" fmla="*/ 118082 h 70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19810" h="708480">
                  <a:moveTo>
                    <a:pt x="0" y="118082"/>
                  </a:moveTo>
                  <a:cubicBezTo>
                    <a:pt x="0" y="52867"/>
                    <a:pt x="52867" y="0"/>
                    <a:pt x="118082" y="0"/>
                  </a:cubicBezTo>
                  <a:lnTo>
                    <a:pt x="5101728" y="0"/>
                  </a:lnTo>
                  <a:cubicBezTo>
                    <a:pt x="5166943" y="0"/>
                    <a:pt x="5219810" y="52867"/>
                    <a:pt x="5219810" y="118082"/>
                  </a:cubicBezTo>
                  <a:lnTo>
                    <a:pt x="5219810" y="590398"/>
                  </a:lnTo>
                  <a:cubicBezTo>
                    <a:pt x="5219810" y="655613"/>
                    <a:pt x="5166943" y="708480"/>
                    <a:pt x="5101728" y="708480"/>
                  </a:cubicBezTo>
                  <a:lnTo>
                    <a:pt x="118082" y="708480"/>
                  </a:lnTo>
                  <a:cubicBezTo>
                    <a:pt x="52867" y="708480"/>
                    <a:pt x="0" y="655613"/>
                    <a:pt x="0" y="590398"/>
                  </a:cubicBezTo>
                  <a:lnTo>
                    <a:pt x="0" y="118082"/>
                  </a:lnTo>
                  <a:close/>
                </a:path>
              </a:pathLst>
            </a:custGeom>
            <a:solidFill>
              <a:schemeClr val="accent5"/>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17864" tIns="34585" rIns="217864" bIns="34585" numCol="1" spcCol="1270" anchor="ctr" anchorCtr="0">
              <a:noAutofit/>
            </a:bodyPr>
            <a:lstStyle/>
            <a:p>
              <a:pPr marL="0" lvl="0" indent="0" algn="l" defTabSz="1244600">
                <a:lnSpc>
                  <a:spcPct val="90000"/>
                </a:lnSpc>
                <a:spcBef>
                  <a:spcPct val="0"/>
                </a:spcBef>
                <a:spcAft>
                  <a:spcPct val="35000"/>
                </a:spcAft>
                <a:buNone/>
              </a:pPr>
              <a:r>
                <a:rPr lang="en-US" sz="2800" kern="1200" dirty="0"/>
                <a:t>Content based methods</a:t>
              </a:r>
            </a:p>
          </p:txBody>
        </p:sp>
      </p:grpSp>
      <p:grpSp>
        <p:nvGrpSpPr>
          <p:cNvPr id="6" name="Group 5">
            <a:extLst>
              <a:ext uri="{FF2B5EF4-FFF2-40B4-BE49-F238E27FC236}">
                <a16:creationId xmlns:a16="http://schemas.microsoft.com/office/drawing/2014/main" id="{D878D028-35B0-43FE-860F-4AF1707EEB11}"/>
              </a:ext>
            </a:extLst>
          </p:cNvPr>
          <p:cNvGrpSpPr/>
          <p:nvPr/>
        </p:nvGrpSpPr>
        <p:grpSpPr>
          <a:xfrm>
            <a:off x="6147154" y="4583545"/>
            <a:ext cx="5069145" cy="1790358"/>
            <a:chOff x="8994031" y="4475948"/>
            <a:chExt cx="5069145" cy="1790358"/>
          </a:xfrm>
        </p:grpSpPr>
        <p:sp>
          <p:nvSpPr>
            <p:cNvPr id="25" name="Freeform: Shape 24">
              <a:extLst>
                <a:ext uri="{FF2B5EF4-FFF2-40B4-BE49-F238E27FC236}">
                  <a16:creationId xmlns:a16="http://schemas.microsoft.com/office/drawing/2014/main" id="{390CA35C-BB9E-4F20-80C0-D1D0804BB2F6}"/>
                </a:ext>
              </a:extLst>
            </p:cNvPr>
            <p:cNvSpPr/>
            <p:nvPr/>
          </p:nvSpPr>
          <p:spPr>
            <a:xfrm>
              <a:off x="8994031" y="4999391"/>
              <a:ext cx="5069145" cy="1266915"/>
            </a:xfrm>
            <a:custGeom>
              <a:avLst/>
              <a:gdLst>
                <a:gd name="connsiteX0" fmla="*/ 0 w 3703775"/>
                <a:gd name="connsiteY0" fmla="*/ 0 h 1266915"/>
                <a:gd name="connsiteX1" fmla="*/ 3703775 w 3703775"/>
                <a:gd name="connsiteY1" fmla="*/ 0 h 1266915"/>
                <a:gd name="connsiteX2" fmla="*/ 3703775 w 3703775"/>
                <a:gd name="connsiteY2" fmla="*/ 1266915 h 1266915"/>
                <a:gd name="connsiteX3" fmla="*/ 0 w 3703775"/>
                <a:gd name="connsiteY3" fmla="*/ 1266915 h 1266915"/>
                <a:gd name="connsiteX4" fmla="*/ 0 w 3703775"/>
                <a:gd name="connsiteY4" fmla="*/ 0 h 1266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5" h="1266915">
                  <a:moveTo>
                    <a:pt x="0" y="0"/>
                  </a:moveTo>
                  <a:lnTo>
                    <a:pt x="3703775" y="0"/>
                  </a:lnTo>
                  <a:lnTo>
                    <a:pt x="3703775" y="1266915"/>
                  </a:lnTo>
                  <a:lnTo>
                    <a:pt x="0" y="1266915"/>
                  </a:lnTo>
                  <a:lnTo>
                    <a:pt x="0" y="0"/>
                  </a:lnTo>
                  <a:close/>
                </a:path>
              </a:pathLst>
            </a:custGeom>
            <a:ln>
              <a:solidFill>
                <a:schemeClr val="accent5"/>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37619" tIns="229108" rIns="53761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Information gain</a:t>
              </a:r>
            </a:p>
            <a:p>
              <a:pPr marL="228600" lvl="1" indent="-228600" algn="l" defTabSz="889000">
                <a:lnSpc>
                  <a:spcPct val="90000"/>
                </a:lnSpc>
                <a:spcBef>
                  <a:spcPct val="0"/>
                </a:spcBef>
                <a:spcAft>
                  <a:spcPct val="15000"/>
                </a:spcAft>
                <a:buChar char="•"/>
              </a:pPr>
              <a:r>
                <a:rPr lang="en-US" sz="2000" kern="1200" dirty="0"/>
                <a:t>Gain ratio</a:t>
              </a:r>
            </a:p>
            <a:p>
              <a:pPr marL="228600" lvl="1" indent="-228600" algn="l" defTabSz="889000">
                <a:lnSpc>
                  <a:spcPct val="90000"/>
                </a:lnSpc>
                <a:spcBef>
                  <a:spcPct val="0"/>
                </a:spcBef>
                <a:spcAft>
                  <a:spcPct val="15000"/>
                </a:spcAft>
                <a:buChar char="•"/>
              </a:pPr>
              <a:r>
                <a:rPr lang="en-US" sz="2000" kern="1200" dirty="0"/>
                <a:t>Chi </a:t>
              </a:r>
              <a:r>
                <a:rPr lang="en-US" sz="2000" dirty="0"/>
                <a:t>s</a:t>
              </a:r>
              <a:r>
                <a:rPr lang="en-US" sz="2000" kern="1200" dirty="0"/>
                <a:t>quare</a:t>
              </a:r>
              <a:endParaRPr lang="en-US" sz="1200" kern="1200" dirty="0"/>
            </a:p>
          </p:txBody>
        </p:sp>
        <p:sp>
          <p:nvSpPr>
            <p:cNvPr id="26" name="Freeform: Shape 25">
              <a:extLst>
                <a:ext uri="{FF2B5EF4-FFF2-40B4-BE49-F238E27FC236}">
                  <a16:creationId xmlns:a16="http://schemas.microsoft.com/office/drawing/2014/main" id="{4DBA8F68-F293-4481-8B11-7150E6E7FC3D}"/>
                </a:ext>
              </a:extLst>
            </p:cNvPr>
            <p:cNvSpPr/>
            <p:nvPr/>
          </p:nvSpPr>
          <p:spPr>
            <a:xfrm>
              <a:off x="9239384" y="4475948"/>
              <a:ext cx="4496965" cy="708480"/>
            </a:xfrm>
            <a:custGeom>
              <a:avLst/>
              <a:gdLst>
                <a:gd name="connsiteX0" fmla="*/ 0 w 4271159"/>
                <a:gd name="connsiteY0" fmla="*/ 118082 h 708480"/>
                <a:gd name="connsiteX1" fmla="*/ 118082 w 4271159"/>
                <a:gd name="connsiteY1" fmla="*/ 0 h 708480"/>
                <a:gd name="connsiteX2" fmla="*/ 4153077 w 4271159"/>
                <a:gd name="connsiteY2" fmla="*/ 0 h 708480"/>
                <a:gd name="connsiteX3" fmla="*/ 4271159 w 4271159"/>
                <a:gd name="connsiteY3" fmla="*/ 118082 h 708480"/>
                <a:gd name="connsiteX4" fmla="*/ 4271159 w 4271159"/>
                <a:gd name="connsiteY4" fmla="*/ 590398 h 708480"/>
                <a:gd name="connsiteX5" fmla="*/ 4153077 w 4271159"/>
                <a:gd name="connsiteY5" fmla="*/ 708480 h 708480"/>
                <a:gd name="connsiteX6" fmla="*/ 118082 w 4271159"/>
                <a:gd name="connsiteY6" fmla="*/ 708480 h 708480"/>
                <a:gd name="connsiteX7" fmla="*/ 0 w 4271159"/>
                <a:gd name="connsiteY7" fmla="*/ 590398 h 708480"/>
                <a:gd name="connsiteX8" fmla="*/ 0 w 4271159"/>
                <a:gd name="connsiteY8" fmla="*/ 118082 h 70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71159" h="708480">
                  <a:moveTo>
                    <a:pt x="0" y="118082"/>
                  </a:moveTo>
                  <a:cubicBezTo>
                    <a:pt x="0" y="52867"/>
                    <a:pt x="52867" y="0"/>
                    <a:pt x="118082" y="0"/>
                  </a:cubicBezTo>
                  <a:lnTo>
                    <a:pt x="4153077" y="0"/>
                  </a:lnTo>
                  <a:cubicBezTo>
                    <a:pt x="4218292" y="0"/>
                    <a:pt x="4271159" y="52867"/>
                    <a:pt x="4271159" y="118082"/>
                  </a:cubicBezTo>
                  <a:lnTo>
                    <a:pt x="4271159" y="590398"/>
                  </a:lnTo>
                  <a:cubicBezTo>
                    <a:pt x="4271159" y="655613"/>
                    <a:pt x="4218292" y="708480"/>
                    <a:pt x="4153077" y="708480"/>
                  </a:cubicBezTo>
                  <a:lnTo>
                    <a:pt x="118082" y="708480"/>
                  </a:lnTo>
                  <a:cubicBezTo>
                    <a:pt x="52867" y="708480"/>
                    <a:pt x="0" y="655613"/>
                    <a:pt x="0" y="590398"/>
                  </a:cubicBezTo>
                  <a:lnTo>
                    <a:pt x="0" y="118082"/>
                  </a:lnTo>
                  <a:close/>
                </a:path>
              </a:pathLst>
            </a:custGeom>
            <a:solidFill>
              <a:schemeClr val="accent5"/>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17864" tIns="34585" rIns="217864" bIns="34585" numCol="1" spcCol="1270" anchor="ctr" anchorCtr="0">
              <a:noAutofit/>
            </a:bodyPr>
            <a:lstStyle/>
            <a:p>
              <a:pPr marL="0" lvl="0" indent="0" algn="l" defTabSz="1066800">
                <a:lnSpc>
                  <a:spcPct val="90000"/>
                </a:lnSpc>
                <a:spcBef>
                  <a:spcPct val="0"/>
                </a:spcBef>
                <a:spcAft>
                  <a:spcPct val="35000"/>
                </a:spcAft>
                <a:buNone/>
              </a:pPr>
              <a:r>
                <a:rPr lang="en-US" sz="2800" kern="1200" dirty="0"/>
                <a:t>Feature selection </a:t>
              </a:r>
              <a:r>
                <a:rPr lang="en-US" sz="2800" dirty="0"/>
                <a:t>m</a:t>
              </a:r>
              <a:r>
                <a:rPr lang="en-US" sz="2800" kern="1200" dirty="0"/>
                <a:t>ethods </a:t>
              </a:r>
            </a:p>
          </p:txBody>
        </p:sp>
      </p:grpSp>
    </p:spTree>
    <p:extLst>
      <p:ext uri="{BB962C8B-B14F-4D97-AF65-F5344CB8AC3E}">
        <p14:creationId xmlns:p14="http://schemas.microsoft.com/office/powerpoint/2010/main" val="2687732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8A1D-27BD-4212-9704-A898DE2C3D5D}"/>
              </a:ext>
            </a:extLst>
          </p:cNvPr>
          <p:cNvSpPr>
            <a:spLocks noGrp="1"/>
          </p:cNvSpPr>
          <p:nvPr>
            <p:ph type="title"/>
          </p:nvPr>
        </p:nvSpPr>
        <p:spPr/>
        <p:txBody>
          <a:bodyPr/>
          <a:lstStyle/>
          <a:p>
            <a:r>
              <a:rPr lang="en-US" dirty="0"/>
              <a:t>Experimental Setup</a:t>
            </a:r>
          </a:p>
        </p:txBody>
      </p:sp>
      <p:sp>
        <p:nvSpPr>
          <p:cNvPr id="3" name="Content Placeholder 2">
            <a:extLst>
              <a:ext uri="{FF2B5EF4-FFF2-40B4-BE49-F238E27FC236}">
                <a16:creationId xmlns:a16="http://schemas.microsoft.com/office/drawing/2014/main" id="{B075289D-C9BD-4FC4-97B8-DE0AD32C7ADA}"/>
              </a:ext>
            </a:extLst>
          </p:cNvPr>
          <p:cNvSpPr>
            <a:spLocks noGrp="1"/>
          </p:cNvSpPr>
          <p:nvPr>
            <p:ph idx="1"/>
          </p:nvPr>
        </p:nvSpPr>
        <p:spPr/>
        <p:txBody>
          <a:bodyPr>
            <a:normAutofit/>
          </a:bodyPr>
          <a:lstStyle/>
          <a:p>
            <a:r>
              <a:rPr lang="en-US" dirty="0"/>
              <a:t>Classifiers</a:t>
            </a:r>
          </a:p>
          <a:p>
            <a:pPr lvl="1"/>
            <a:endParaRPr lang="en-US" dirty="0"/>
          </a:p>
          <a:p>
            <a:pPr lvl="1"/>
            <a:endParaRPr lang="en-US" dirty="0"/>
          </a:p>
          <a:p>
            <a:pPr lvl="1"/>
            <a:endParaRPr lang="en-US" dirty="0"/>
          </a:p>
          <a:p>
            <a:endParaRPr lang="en-US" dirty="0"/>
          </a:p>
        </p:txBody>
      </p:sp>
      <p:sp>
        <p:nvSpPr>
          <p:cNvPr id="8" name="Slide Number Placeholder 7">
            <a:extLst>
              <a:ext uri="{FF2B5EF4-FFF2-40B4-BE49-F238E27FC236}">
                <a16:creationId xmlns:a16="http://schemas.microsoft.com/office/drawing/2014/main" id="{4A04BC25-44D3-4FB6-939B-BBA82D53C948}"/>
              </a:ext>
            </a:extLst>
          </p:cNvPr>
          <p:cNvSpPr>
            <a:spLocks noGrp="1"/>
          </p:cNvSpPr>
          <p:nvPr>
            <p:ph type="sldNum" sz="quarter" idx="12"/>
          </p:nvPr>
        </p:nvSpPr>
        <p:spPr/>
        <p:txBody>
          <a:bodyPr/>
          <a:lstStyle/>
          <a:p>
            <a:fld id="{2EFDDC45-F58E-41F3-91AD-F0C9AAB2B68B}" type="slidenum">
              <a:rPr lang="en-US" smtClean="0"/>
              <a:t>16</a:t>
            </a:fld>
            <a:endParaRPr lang="en-US"/>
          </a:p>
        </p:txBody>
      </p:sp>
      <p:grpSp>
        <p:nvGrpSpPr>
          <p:cNvPr id="21" name="Group 20">
            <a:extLst>
              <a:ext uri="{FF2B5EF4-FFF2-40B4-BE49-F238E27FC236}">
                <a16:creationId xmlns:a16="http://schemas.microsoft.com/office/drawing/2014/main" id="{156BF374-E2D8-4A6B-B284-6AB5D6E9F808}"/>
              </a:ext>
            </a:extLst>
          </p:cNvPr>
          <p:cNvGrpSpPr/>
          <p:nvPr/>
        </p:nvGrpSpPr>
        <p:grpSpPr>
          <a:xfrm>
            <a:off x="465358" y="2301298"/>
            <a:ext cx="5208104" cy="1475509"/>
            <a:chOff x="2517913" y="998040"/>
            <a:chExt cx="5208104" cy="1475509"/>
          </a:xfrm>
        </p:grpSpPr>
        <p:sp>
          <p:nvSpPr>
            <p:cNvPr id="6" name="Freeform: Shape 5">
              <a:extLst>
                <a:ext uri="{FF2B5EF4-FFF2-40B4-BE49-F238E27FC236}">
                  <a16:creationId xmlns:a16="http://schemas.microsoft.com/office/drawing/2014/main" id="{EED6B57C-651D-4B52-8CBA-CA4EC881A7E0}"/>
                </a:ext>
              </a:extLst>
            </p:cNvPr>
            <p:cNvSpPr/>
            <p:nvPr/>
          </p:nvSpPr>
          <p:spPr>
            <a:xfrm>
              <a:off x="2517913" y="1456099"/>
              <a:ext cx="5208104" cy="1017450"/>
            </a:xfrm>
            <a:custGeom>
              <a:avLst/>
              <a:gdLst>
                <a:gd name="connsiteX0" fmla="*/ 0 w 8128000"/>
                <a:gd name="connsiteY0" fmla="*/ 0 h 1017450"/>
                <a:gd name="connsiteX1" fmla="*/ 8128000 w 8128000"/>
                <a:gd name="connsiteY1" fmla="*/ 0 h 1017450"/>
                <a:gd name="connsiteX2" fmla="*/ 8128000 w 8128000"/>
                <a:gd name="connsiteY2" fmla="*/ 1017450 h 1017450"/>
                <a:gd name="connsiteX3" fmla="*/ 0 w 8128000"/>
                <a:gd name="connsiteY3" fmla="*/ 1017450 h 1017450"/>
                <a:gd name="connsiteX4" fmla="*/ 0 w 8128000"/>
                <a:gd name="connsiteY4" fmla="*/ 0 h 1017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000" h="1017450">
                  <a:moveTo>
                    <a:pt x="0" y="0"/>
                  </a:moveTo>
                  <a:lnTo>
                    <a:pt x="8128000" y="0"/>
                  </a:lnTo>
                  <a:lnTo>
                    <a:pt x="8128000" y="1017450"/>
                  </a:lnTo>
                  <a:lnTo>
                    <a:pt x="0" y="1017450"/>
                  </a:lnTo>
                  <a:lnTo>
                    <a:pt x="0" y="0"/>
                  </a:lnTo>
                  <a:close/>
                </a:path>
              </a:pathLst>
            </a:custGeom>
            <a:ln>
              <a:solidFill>
                <a:schemeClr val="accent5"/>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57200" tIns="354076" rIns="365760" bIns="128016" numCol="1" spcCol="1270" anchor="t" anchorCtr="0">
              <a:noAutofit/>
            </a:bodyPr>
            <a:lstStyle/>
            <a:p>
              <a:pPr marL="171450" lvl="1" indent="-171450" algn="l" defTabSz="800100">
                <a:lnSpc>
                  <a:spcPct val="90000"/>
                </a:lnSpc>
                <a:spcBef>
                  <a:spcPct val="0"/>
                </a:spcBef>
                <a:spcAft>
                  <a:spcPct val="15000"/>
                </a:spcAft>
                <a:buChar char="•"/>
              </a:pPr>
              <a:r>
                <a:rPr lang="en-US" sz="2000" kern="1200" dirty="0"/>
                <a:t>Based on Bayes probability</a:t>
              </a:r>
            </a:p>
            <a:p>
              <a:pPr marL="171450" lvl="1" indent="-171450" algn="l" defTabSz="800100">
                <a:lnSpc>
                  <a:spcPct val="90000"/>
                </a:lnSpc>
                <a:spcBef>
                  <a:spcPct val="0"/>
                </a:spcBef>
                <a:spcAft>
                  <a:spcPct val="15000"/>
                </a:spcAft>
                <a:buChar char="•"/>
              </a:pPr>
              <a:r>
                <a:rPr lang="en-US" sz="2000" kern="1200" dirty="0"/>
                <a:t>Good for text classification</a:t>
              </a:r>
            </a:p>
          </p:txBody>
        </p:sp>
        <p:sp>
          <p:nvSpPr>
            <p:cNvPr id="9" name="Freeform: Shape 8">
              <a:extLst>
                <a:ext uri="{FF2B5EF4-FFF2-40B4-BE49-F238E27FC236}">
                  <a16:creationId xmlns:a16="http://schemas.microsoft.com/office/drawing/2014/main" id="{9C3551E5-A14B-4455-A991-5B4F675BD3E2}"/>
                </a:ext>
              </a:extLst>
            </p:cNvPr>
            <p:cNvSpPr/>
            <p:nvPr/>
          </p:nvSpPr>
          <p:spPr>
            <a:xfrm>
              <a:off x="2928730" y="998040"/>
              <a:ext cx="4146630" cy="708979"/>
            </a:xfrm>
            <a:custGeom>
              <a:avLst/>
              <a:gdLst>
                <a:gd name="connsiteX0" fmla="*/ 0 w 5689600"/>
                <a:gd name="connsiteY0" fmla="*/ 83642 h 501840"/>
                <a:gd name="connsiteX1" fmla="*/ 83642 w 5689600"/>
                <a:gd name="connsiteY1" fmla="*/ 0 h 501840"/>
                <a:gd name="connsiteX2" fmla="*/ 5605958 w 5689600"/>
                <a:gd name="connsiteY2" fmla="*/ 0 h 501840"/>
                <a:gd name="connsiteX3" fmla="*/ 5689600 w 5689600"/>
                <a:gd name="connsiteY3" fmla="*/ 83642 h 501840"/>
                <a:gd name="connsiteX4" fmla="*/ 5689600 w 5689600"/>
                <a:gd name="connsiteY4" fmla="*/ 418198 h 501840"/>
                <a:gd name="connsiteX5" fmla="*/ 5605958 w 5689600"/>
                <a:gd name="connsiteY5" fmla="*/ 501840 h 501840"/>
                <a:gd name="connsiteX6" fmla="*/ 83642 w 5689600"/>
                <a:gd name="connsiteY6" fmla="*/ 501840 h 501840"/>
                <a:gd name="connsiteX7" fmla="*/ 0 w 5689600"/>
                <a:gd name="connsiteY7" fmla="*/ 418198 h 501840"/>
                <a:gd name="connsiteX8" fmla="*/ 0 w 5689600"/>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01840">
                  <a:moveTo>
                    <a:pt x="0" y="83642"/>
                  </a:moveTo>
                  <a:cubicBezTo>
                    <a:pt x="0" y="37448"/>
                    <a:pt x="37448" y="0"/>
                    <a:pt x="83642" y="0"/>
                  </a:cubicBezTo>
                  <a:lnTo>
                    <a:pt x="5605958" y="0"/>
                  </a:lnTo>
                  <a:cubicBezTo>
                    <a:pt x="5652152" y="0"/>
                    <a:pt x="5689600" y="37448"/>
                    <a:pt x="5689600" y="83642"/>
                  </a:cubicBezTo>
                  <a:lnTo>
                    <a:pt x="5689600" y="418198"/>
                  </a:lnTo>
                  <a:cubicBezTo>
                    <a:pt x="5689600" y="464392"/>
                    <a:pt x="5652152" y="501840"/>
                    <a:pt x="5605958" y="501840"/>
                  </a:cubicBezTo>
                  <a:lnTo>
                    <a:pt x="83642" y="501840"/>
                  </a:lnTo>
                  <a:cubicBezTo>
                    <a:pt x="37448" y="501840"/>
                    <a:pt x="0" y="464392"/>
                    <a:pt x="0" y="418198"/>
                  </a:cubicBezTo>
                  <a:lnTo>
                    <a:pt x="0" y="83642"/>
                  </a:lnTo>
                  <a:close/>
                </a:path>
              </a:pathLst>
            </a:custGeom>
            <a:solidFill>
              <a:schemeClr val="accent5"/>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39551" tIns="24498" rIns="239551" bIns="24498" numCol="1" spcCol="1270" anchor="ctr" anchorCtr="0">
              <a:noAutofit/>
            </a:bodyPr>
            <a:lstStyle/>
            <a:p>
              <a:pPr marL="0" lvl="0" indent="0" algn="ctr" defTabSz="1244600">
                <a:lnSpc>
                  <a:spcPct val="90000"/>
                </a:lnSpc>
                <a:spcBef>
                  <a:spcPct val="0"/>
                </a:spcBef>
                <a:spcAft>
                  <a:spcPct val="35000"/>
                </a:spcAft>
                <a:buNone/>
              </a:pPr>
              <a:r>
                <a:rPr lang="en-US" sz="2800" kern="1200" dirty="0"/>
                <a:t>Naïve Bayes</a:t>
              </a:r>
            </a:p>
          </p:txBody>
        </p:sp>
      </p:grpSp>
      <p:grpSp>
        <p:nvGrpSpPr>
          <p:cNvPr id="22" name="Group 21">
            <a:extLst>
              <a:ext uri="{FF2B5EF4-FFF2-40B4-BE49-F238E27FC236}">
                <a16:creationId xmlns:a16="http://schemas.microsoft.com/office/drawing/2014/main" id="{C40398E0-FB2A-496D-A8EC-E78901ED6B52}"/>
              </a:ext>
            </a:extLst>
          </p:cNvPr>
          <p:cNvGrpSpPr/>
          <p:nvPr/>
        </p:nvGrpSpPr>
        <p:grpSpPr>
          <a:xfrm>
            <a:off x="6248401" y="2300658"/>
            <a:ext cx="5208104" cy="1475509"/>
            <a:chOff x="2517913" y="2358210"/>
            <a:chExt cx="5208104" cy="1475509"/>
          </a:xfrm>
        </p:grpSpPr>
        <p:sp>
          <p:nvSpPr>
            <p:cNvPr id="10" name="Freeform: Shape 9">
              <a:extLst>
                <a:ext uri="{FF2B5EF4-FFF2-40B4-BE49-F238E27FC236}">
                  <a16:creationId xmlns:a16="http://schemas.microsoft.com/office/drawing/2014/main" id="{0798B003-B078-4E90-9C09-9FAC83A93F02}"/>
                </a:ext>
              </a:extLst>
            </p:cNvPr>
            <p:cNvSpPr/>
            <p:nvPr/>
          </p:nvSpPr>
          <p:spPr>
            <a:xfrm>
              <a:off x="2517913" y="2816269"/>
              <a:ext cx="5208104" cy="1017450"/>
            </a:xfrm>
            <a:custGeom>
              <a:avLst/>
              <a:gdLst>
                <a:gd name="connsiteX0" fmla="*/ 0 w 8128000"/>
                <a:gd name="connsiteY0" fmla="*/ 0 h 1017450"/>
                <a:gd name="connsiteX1" fmla="*/ 8128000 w 8128000"/>
                <a:gd name="connsiteY1" fmla="*/ 0 h 1017450"/>
                <a:gd name="connsiteX2" fmla="*/ 8128000 w 8128000"/>
                <a:gd name="connsiteY2" fmla="*/ 1017450 h 1017450"/>
                <a:gd name="connsiteX3" fmla="*/ 0 w 8128000"/>
                <a:gd name="connsiteY3" fmla="*/ 1017450 h 1017450"/>
                <a:gd name="connsiteX4" fmla="*/ 0 w 8128000"/>
                <a:gd name="connsiteY4" fmla="*/ 0 h 1017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000" h="1017450">
                  <a:moveTo>
                    <a:pt x="0" y="0"/>
                  </a:moveTo>
                  <a:lnTo>
                    <a:pt x="8128000" y="0"/>
                  </a:lnTo>
                  <a:lnTo>
                    <a:pt x="8128000" y="1017450"/>
                  </a:lnTo>
                  <a:lnTo>
                    <a:pt x="0" y="1017450"/>
                  </a:lnTo>
                  <a:lnTo>
                    <a:pt x="0" y="0"/>
                  </a:lnTo>
                  <a:close/>
                </a:path>
              </a:pathLst>
            </a:custGeom>
            <a:ln>
              <a:solidFill>
                <a:schemeClr val="accent5"/>
              </a:solid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57200" tIns="354076" rIns="365760" bIns="128016" numCol="1" spcCol="1270" anchor="t" anchorCtr="0">
              <a:noAutofit/>
            </a:bodyPr>
            <a:lstStyle/>
            <a:p>
              <a:pPr marL="171450" lvl="1" indent="-171450" algn="l" defTabSz="800100">
                <a:lnSpc>
                  <a:spcPct val="90000"/>
                </a:lnSpc>
                <a:spcBef>
                  <a:spcPct val="0"/>
                </a:spcBef>
                <a:spcAft>
                  <a:spcPct val="15000"/>
                </a:spcAft>
                <a:buChar char="•"/>
              </a:pPr>
              <a:r>
                <a:rPr lang="en-US" sz="2000" kern="1200" dirty="0"/>
                <a:t>Based on linear hyperplane</a:t>
              </a:r>
            </a:p>
            <a:p>
              <a:pPr marL="171450" lvl="1" indent="-171450" algn="l" defTabSz="800100">
                <a:lnSpc>
                  <a:spcPct val="90000"/>
                </a:lnSpc>
                <a:spcBef>
                  <a:spcPct val="0"/>
                </a:spcBef>
                <a:spcAft>
                  <a:spcPct val="15000"/>
                </a:spcAft>
                <a:buChar char="•"/>
              </a:pPr>
              <a:r>
                <a:rPr lang="en-US" sz="2000" kern="1200" dirty="0"/>
                <a:t>Doesn’t overfit on training data</a:t>
              </a:r>
            </a:p>
          </p:txBody>
        </p:sp>
        <p:sp>
          <p:nvSpPr>
            <p:cNvPr id="12" name="Freeform: Shape 11">
              <a:extLst>
                <a:ext uri="{FF2B5EF4-FFF2-40B4-BE49-F238E27FC236}">
                  <a16:creationId xmlns:a16="http://schemas.microsoft.com/office/drawing/2014/main" id="{98F18FE8-42CC-4EC2-904B-CDB6C59CCECA}"/>
                </a:ext>
              </a:extLst>
            </p:cNvPr>
            <p:cNvSpPr/>
            <p:nvPr/>
          </p:nvSpPr>
          <p:spPr>
            <a:xfrm>
              <a:off x="2928730" y="2358210"/>
              <a:ext cx="4146630" cy="708979"/>
            </a:xfrm>
            <a:custGeom>
              <a:avLst/>
              <a:gdLst>
                <a:gd name="connsiteX0" fmla="*/ 0 w 5689600"/>
                <a:gd name="connsiteY0" fmla="*/ 83642 h 501840"/>
                <a:gd name="connsiteX1" fmla="*/ 83642 w 5689600"/>
                <a:gd name="connsiteY1" fmla="*/ 0 h 501840"/>
                <a:gd name="connsiteX2" fmla="*/ 5605958 w 5689600"/>
                <a:gd name="connsiteY2" fmla="*/ 0 h 501840"/>
                <a:gd name="connsiteX3" fmla="*/ 5689600 w 5689600"/>
                <a:gd name="connsiteY3" fmla="*/ 83642 h 501840"/>
                <a:gd name="connsiteX4" fmla="*/ 5689600 w 5689600"/>
                <a:gd name="connsiteY4" fmla="*/ 418198 h 501840"/>
                <a:gd name="connsiteX5" fmla="*/ 5605958 w 5689600"/>
                <a:gd name="connsiteY5" fmla="*/ 501840 h 501840"/>
                <a:gd name="connsiteX6" fmla="*/ 83642 w 5689600"/>
                <a:gd name="connsiteY6" fmla="*/ 501840 h 501840"/>
                <a:gd name="connsiteX7" fmla="*/ 0 w 5689600"/>
                <a:gd name="connsiteY7" fmla="*/ 418198 h 501840"/>
                <a:gd name="connsiteX8" fmla="*/ 0 w 5689600"/>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01840">
                  <a:moveTo>
                    <a:pt x="0" y="83642"/>
                  </a:moveTo>
                  <a:cubicBezTo>
                    <a:pt x="0" y="37448"/>
                    <a:pt x="37448" y="0"/>
                    <a:pt x="83642" y="0"/>
                  </a:cubicBezTo>
                  <a:lnTo>
                    <a:pt x="5605958" y="0"/>
                  </a:lnTo>
                  <a:cubicBezTo>
                    <a:pt x="5652152" y="0"/>
                    <a:pt x="5689600" y="37448"/>
                    <a:pt x="5689600" y="83642"/>
                  </a:cubicBezTo>
                  <a:lnTo>
                    <a:pt x="5689600" y="418198"/>
                  </a:lnTo>
                  <a:cubicBezTo>
                    <a:pt x="5689600" y="464392"/>
                    <a:pt x="5652152" y="501840"/>
                    <a:pt x="5605958" y="501840"/>
                  </a:cubicBezTo>
                  <a:lnTo>
                    <a:pt x="83642" y="501840"/>
                  </a:lnTo>
                  <a:cubicBezTo>
                    <a:pt x="37448" y="501840"/>
                    <a:pt x="0" y="464392"/>
                    <a:pt x="0" y="418198"/>
                  </a:cubicBezTo>
                  <a:lnTo>
                    <a:pt x="0" y="83642"/>
                  </a:lnTo>
                  <a:close/>
                </a:path>
              </a:pathLst>
            </a:custGeom>
            <a:solidFill>
              <a:schemeClr val="accent5"/>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39551" tIns="24498" rIns="239551" bIns="24498" numCol="1" spcCol="1270" anchor="ctr" anchorCtr="0">
              <a:noAutofit/>
            </a:bodyPr>
            <a:lstStyle/>
            <a:p>
              <a:pPr marL="0" lvl="0" indent="0" algn="ctr" defTabSz="1244600">
                <a:lnSpc>
                  <a:spcPct val="90000"/>
                </a:lnSpc>
                <a:spcBef>
                  <a:spcPct val="0"/>
                </a:spcBef>
                <a:spcAft>
                  <a:spcPct val="35000"/>
                </a:spcAft>
                <a:buNone/>
              </a:pPr>
              <a:r>
                <a:rPr lang="en-US" sz="2800" kern="1200" dirty="0"/>
                <a:t>Support Vector Machine</a:t>
              </a:r>
            </a:p>
          </p:txBody>
        </p:sp>
      </p:grpSp>
      <p:grpSp>
        <p:nvGrpSpPr>
          <p:cNvPr id="23" name="Group 22">
            <a:extLst>
              <a:ext uri="{FF2B5EF4-FFF2-40B4-BE49-F238E27FC236}">
                <a16:creationId xmlns:a16="http://schemas.microsoft.com/office/drawing/2014/main" id="{A7759F86-9DBC-4830-9F74-5D49FA7DE041}"/>
              </a:ext>
            </a:extLst>
          </p:cNvPr>
          <p:cNvGrpSpPr/>
          <p:nvPr/>
        </p:nvGrpSpPr>
        <p:grpSpPr>
          <a:xfrm>
            <a:off x="465358" y="4148584"/>
            <a:ext cx="5208104" cy="1475509"/>
            <a:chOff x="2517913" y="3718380"/>
            <a:chExt cx="5208104" cy="1475509"/>
          </a:xfrm>
        </p:grpSpPr>
        <p:sp>
          <p:nvSpPr>
            <p:cNvPr id="14" name="Freeform: Shape 13">
              <a:extLst>
                <a:ext uri="{FF2B5EF4-FFF2-40B4-BE49-F238E27FC236}">
                  <a16:creationId xmlns:a16="http://schemas.microsoft.com/office/drawing/2014/main" id="{0FE19CDC-57AB-4CB4-B536-E82F24959DFA}"/>
                </a:ext>
              </a:extLst>
            </p:cNvPr>
            <p:cNvSpPr/>
            <p:nvPr/>
          </p:nvSpPr>
          <p:spPr>
            <a:xfrm>
              <a:off x="2517913" y="4176439"/>
              <a:ext cx="5208104" cy="1017450"/>
            </a:xfrm>
            <a:custGeom>
              <a:avLst/>
              <a:gdLst>
                <a:gd name="connsiteX0" fmla="*/ 0 w 8128000"/>
                <a:gd name="connsiteY0" fmla="*/ 0 h 1017450"/>
                <a:gd name="connsiteX1" fmla="*/ 8128000 w 8128000"/>
                <a:gd name="connsiteY1" fmla="*/ 0 h 1017450"/>
                <a:gd name="connsiteX2" fmla="*/ 8128000 w 8128000"/>
                <a:gd name="connsiteY2" fmla="*/ 1017450 h 1017450"/>
                <a:gd name="connsiteX3" fmla="*/ 0 w 8128000"/>
                <a:gd name="connsiteY3" fmla="*/ 1017450 h 1017450"/>
                <a:gd name="connsiteX4" fmla="*/ 0 w 8128000"/>
                <a:gd name="connsiteY4" fmla="*/ 0 h 1017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000" h="1017450">
                  <a:moveTo>
                    <a:pt x="0" y="0"/>
                  </a:moveTo>
                  <a:lnTo>
                    <a:pt x="8128000" y="0"/>
                  </a:lnTo>
                  <a:lnTo>
                    <a:pt x="8128000" y="1017450"/>
                  </a:lnTo>
                  <a:lnTo>
                    <a:pt x="0" y="1017450"/>
                  </a:lnTo>
                  <a:lnTo>
                    <a:pt x="0" y="0"/>
                  </a:lnTo>
                  <a:close/>
                </a:path>
              </a:pathLst>
            </a:custGeom>
            <a:ln>
              <a:solidFill>
                <a:schemeClr val="accent5"/>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57200" tIns="354076" rIns="365760" bIns="128016" numCol="1" spcCol="1270" anchor="t" anchorCtr="0">
              <a:noAutofit/>
            </a:bodyPr>
            <a:lstStyle/>
            <a:p>
              <a:pPr marL="171450" lvl="1" indent="-171450" algn="l" defTabSz="800100">
                <a:lnSpc>
                  <a:spcPct val="90000"/>
                </a:lnSpc>
                <a:spcBef>
                  <a:spcPct val="0"/>
                </a:spcBef>
                <a:spcAft>
                  <a:spcPct val="15000"/>
                </a:spcAft>
                <a:buChar char="•"/>
              </a:pPr>
              <a:r>
                <a:rPr lang="en-US" sz="2000" kern="1200" dirty="0"/>
                <a:t>Based on decision tree</a:t>
              </a:r>
            </a:p>
            <a:p>
              <a:pPr marL="171450" lvl="1" indent="-171450" algn="l" defTabSz="800100">
                <a:lnSpc>
                  <a:spcPct val="90000"/>
                </a:lnSpc>
                <a:spcBef>
                  <a:spcPct val="0"/>
                </a:spcBef>
                <a:spcAft>
                  <a:spcPct val="15000"/>
                </a:spcAft>
                <a:buChar char="•"/>
              </a:pPr>
              <a:r>
                <a:rPr lang="en-US" sz="2000" kern="1200" dirty="0"/>
                <a:t>Robust to errors</a:t>
              </a:r>
            </a:p>
          </p:txBody>
        </p:sp>
        <p:sp>
          <p:nvSpPr>
            <p:cNvPr id="16" name="Freeform: Shape 15">
              <a:extLst>
                <a:ext uri="{FF2B5EF4-FFF2-40B4-BE49-F238E27FC236}">
                  <a16:creationId xmlns:a16="http://schemas.microsoft.com/office/drawing/2014/main" id="{2682F2FC-386B-4825-9D4E-9A37186E2B5B}"/>
                </a:ext>
              </a:extLst>
            </p:cNvPr>
            <p:cNvSpPr/>
            <p:nvPr/>
          </p:nvSpPr>
          <p:spPr>
            <a:xfrm>
              <a:off x="2928730" y="3718380"/>
              <a:ext cx="4146630" cy="708979"/>
            </a:xfrm>
            <a:custGeom>
              <a:avLst/>
              <a:gdLst>
                <a:gd name="connsiteX0" fmla="*/ 0 w 5689600"/>
                <a:gd name="connsiteY0" fmla="*/ 83642 h 501840"/>
                <a:gd name="connsiteX1" fmla="*/ 83642 w 5689600"/>
                <a:gd name="connsiteY1" fmla="*/ 0 h 501840"/>
                <a:gd name="connsiteX2" fmla="*/ 5605958 w 5689600"/>
                <a:gd name="connsiteY2" fmla="*/ 0 h 501840"/>
                <a:gd name="connsiteX3" fmla="*/ 5689600 w 5689600"/>
                <a:gd name="connsiteY3" fmla="*/ 83642 h 501840"/>
                <a:gd name="connsiteX4" fmla="*/ 5689600 w 5689600"/>
                <a:gd name="connsiteY4" fmla="*/ 418198 h 501840"/>
                <a:gd name="connsiteX5" fmla="*/ 5605958 w 5689600"/>
                <a:gd name="connsiteY5" fmla="*/ 501840 h 501840"/>
                <a:gd name="connsiteX6" fmla="*/ 83642 w 5689600"/>
                <a:gd name="connsiteY6" fmla="*/ 501840 h 501840"/>
                <a:gd name="connsiteX7" fmla="*/ 0 w 5689600"/>
                <a:gd name="connsiteY7" fmla="*/ 418198 h 501840"/>
                <a:gd name="connsiteX8" fmla="*/ 0 w 5689600"/>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01840">
                  <a:moveTo>
                    <a:pt x="0" y="83642"/>
                  </a:moveTo>
                  <a:cubicBezTo>
                    <a:pt x="0" y="37448"/>
                    <a:pt x="37448" y="0"/>
                    <a:pt x="83642" y="0"/>
                  </a:cubicBezTo>
                  <a:lnTo>
                    <a:pt x="5605958" y="0"/>
                  </a:lnTo>
                  <a:cubicBezTo>
                    <a:pt x="5652152" y="0"/>
                    <a:pt x="5689600" y="37448"/>
                    <a:pt x="5689600" y="83642"/>
                  </a:cubicBezTo>
                  <a:lnTo>
                    <a:pt x="5689600" y="418198"/>
                  </a:lnTo>
                  <a:cubicBezTo>
                    <a:pt x="5689600" y="464392"/>
                    <a:pt x="5652152" y="501840"/>
                    <a:pt x="5605958" y="501840"/>
                  </a:cubicBezTo>
                  <a:lnTo>
                    <a:pt x="83642" y="501840"/>
                  </a:lnTo>
                  <a:cubicBezTo>
                    <a:pt x="37448" y="501840"/>
                    <a:pt x="0" y="464392"/>
                    <a:pt x="0" y="418198"/>
                  </a:cubicBezTo>
                  <a:lnTo>
                    <a:pt x="0" y="83642"/>
                  </a:lnTo>
                  <a:close/>
                </a:path>
              </a:pathLst>
            </a:custGeom>
            <a:solidFill>
              <a:schemeClr val="accent5"/>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39551" tIns="24498" rIns="239551" bIns="24498" numCol="1" spcCol="1270" anchor="ctr" anchorCtr="0">
              <a:noAutofit/>
            </a:bodyPr>
            <a:lstStyle/>
            <a:p>
              <a:pPr marL="0" lvl="0" indent="0" algn="ctr" defTabSz="1244600">
                <a:lnSpc>
                  <a:spcPct val="90000"/>
                </a:lnSpc>
                <a:spcBef>
                  <a:spcPct val="0"/>
                </a:spcBef>
                <a:spcAft>
                  <a:spcPct val="35000"/>
                </a:spcAft>
                <a:buNone/>
              </a:pPr>
              <a:r>
                <a:rPr lang="en-US" sz="2800" kern="1200" dirty="0"/>
                <a:t>J48</a:t>
              </a:r>
            </a:p>
          </p:txBody>
        </p:sp>
      </p:grpSp>
      <p:grpSp>
        <p:nvGrpSpPr>
          <p:cNvPr id="24" name="Group 23">
            <a:extLst>
              <a:ext uri="{FF2B5EF4-FFF2-40B4-BE49-F238E27FC236}">
                <a16:creationId xmlns:a16="http://schemas.microsoft.com/office/drawing/2014/main" id="{2D93004F-ADCD-4D2C-B37E-3C7329DE524C}"/>
              </a:ext>
            </a:extLst>
          </p:cNvPr>
          <p:cNvGrpSpPr/>
          <p:nvPr/>
        </p:nvGrpSpPr>
        <p:grpSpPr>
          <a:xfrm>
            <a:off x="6189530" y="4119168"/>
            <a:ext cx="5325845" cy="2094397"/>
            <a:chOff x="2517912" y="5078550"/>
            <a:chExt cx="5449231" cy="2094397"/>
          </a:xfrm>
        </p:grpSpPr>
        <p:sp>
          <p:nvSpPr>
            <p:cNvPr id="19" name="Freeform: Shape 18">
              <a:extLst>
                <a:ext uri="{FF2B5EF4-FFF2-40B4-BE49-F238E27FC236}">
                  <a16:creationId xmlns:a16="http://schemas.microsoft.com/office/drawing/2014/main" id="{04277B4B-82AA-47EA-B7AB-7C8B64B19EF0}"/>
                </a:ext>
              </a:extLst>
            </p:cNvPr>
            <p:cNvSpPr/>
            <p:nvPr/>
          </p:nvSpPr>
          <p:spPr>
            <a:xfrm>
              <a:off x="2517912" y="5536608"/>
              <a:ext cx="5449231" cy="1636339"/>
            </a:xfrm>
            <a:custGeom>
              <a:avLst/>
              <a:gdLst>
                <a:gd name="connsiteX0" fmla="*/ 0 w 8128000"/>
                <a:gd name="connsiteY0" fmla="*/ 0 h 1017450"/>
                <a:gd name="connsiteX1" fmla="*/ 8128000 w 8128000"/>
                <a:gd name="connsiteY1" fmla="*/ 0 h 1017450"/>
                <a:gd name="connsiteX2" fmla="*/ 8128000 w 8128000"/>
                <a:gd name="connsiteY2" fmla="*/ 1017450 h 1017450"/>
                <a:gd name="connsiteX3" fmla="*/ 0 w 8128000"/>
                <a:gd name="connsiteY3" fmla="*/ 1017450 h 1017450"/>
                <a:gd name="connsiteX4" fmla="*/ 0 w 8128000"/>
                <a:gd name="connsiteY4" fmla="*/ 0 h 1017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000" h="1017450">
                  <a:moveTo>
                    <a:pt x="0" y="0"/>
                  </a:moveTo>
                  <a:lnTo>
                    <a:pt x="8128000" y="0"/>
                  </a:lnTo>
                  <a:lnTo>
                    <a:pt x="8128000" y="1017450"/>
                  </a:lnTo>
                  <a:lnTo>
                    <a:pt x="0" y="1017450"/>
                  </a:lnTo>
                  <a:lnTo>
                    <a:pt x="0" y="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57200" tIns="354076" rIns="0" bIns="128016" numCol="1" spcCol="1270" anchor="t" anchorCtr="0">
              <a:noAutofit/>
            </a:bodyPr>
            <a:lstStyle/>
            <a:p>
              <a:pPr marL="171450" lvl="1" indent="-171450" algn="l" defTabSz="800100">
                <a:lnSpc>
                  <a:spcPct val="90000"/>
                </a:lnSpc>
                <a:spcBef>
                  <a:spcPct val="0"/>
                </a:spcBef>
                <a:spcAft>
                  <a:spcPct val="15000"/>
                </a:spcAft>
                <a:buChar char="•"/>
              </a:pPr>
              <a:r>
                <a:rPr lang="en-US" sz="2000" kern="1200" dirty="0"/>
                <a:t>Based on bagging to create several decision trees</a:t>
              </a:r>
            </a:p>
            <a:p>
              <a:pPr marL="171450" lvl="1" indent="-171450" algn="l" defTabSz="800100">
                <a:lnSpc>
                  <a:spcPct val="90000"/>
                </a:lnSpc>
                <a:spcBef>
                  <a:spcPct val="0"/>
                </a:spcBef>
                <a:spcAft>
                  <a:spcPct val="15000"/>
                </a:spcAft>
                <a:buChar char="•"/>
              </a:pPr>
              <a:r>
                <a:rPr lang="en-US" sz="2000" kern="1200" dirty="0"/>
                <a:t>Less overfitting, robust to errors, implicit feature selection</a:t>
              </a:r>
            </a:p>
          </p:txBody>
        </p:sp>
        <p:sp>
          <p:nvSpPr>
            <p:cNvPr id="20" name="Freeform: Shape 19">
              <a:extLst>
                <a:ext uri="{FF2B5EF4-FFF2-40B4-BE49-F238E27FC236}">
                  <a16:creationId xmlns:a16="http://schemas.microsoft.com/office/drawing/2014/main" id="{4AD5FDFD-72F5-4F91-B3AD-81D4373906C5}"/>
                </a:ext>
              </a:extLst>
            </p:cNvPr>
            <p:cNvSpPr/>
            <p:nvPr/>
          </p:nvSpPr>
          <p:spPr>
            <a:xfrm>
              <a:off x="3046514" y="5078550"/>
              <a:ext cx="4146630" cy="708979"/>
            </a:xfrm>
            <a:custGeom>
              <a:avLst/>
              <a:gdLst>
                <a:gd name="connsiteX0" fmla="*/ 0 w 5689600"/>
                <a:gd name="connsiteY0" fmla="*/ 83642 h 501840"/>
                <a:gd name="connsiteX1" fmla="*/ 83642 w 5689600"/>
                <a:gd name="connsiteY1" fmla="*/ 0 h 501840"/>
                <a:gd name="connsiteX2" fmla="*/ 5605958 w 5689600"/>
                <a:gd name="connsiteY2" fmla="*/ 0 h 501840"/>
                <a:gd name="connsiteX3" fmla="*/ 5689600 w 5689600"/>
                <a:gd name="connsiteY3" fmla="*/ 83642 h 501840"/>
                <a:gd name="connsiteX4" fmla="*/ 5689600 w 5689600"/>
                <a:gd name="connsiteY4" fmla="*/ 418198 h 501840"/>
                <a:gd name="connsiteX5" fmla="*/ 5605958 w 5689600"/>
                <a:gd name="connsiteY5" fmla="*/ 501840 h 501840"/>
                <a:gd name="connsiteX6" fmla="*/ 83642 w 5689600"/>
                <a:gd name="connsiteY6" fmla="*/ 501840 h 501840"/>
                <a:gd name="connsiteX7" fmla="*/ 0 w 5689600"/>
                <a:gd name="connsiteY7" fmla="*/ 418198 h 501840"/>
                <a:gd name="connsiteX8" fmla="*/ 0 w 5689600"/>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01840">
                  <a:moveTo>
                    <a:pt x="0" y="83642"/>
                  </a:moveTo>
                  <a:cubicBezTo>
                    <a:pt x="0" y="37448"/>
                    <a:pt x="37448" y="0"/>
                    <a:pt x="83642" y="0"/>
                  </a:cubicBezTo>
                  <a:lnTo>
                    <a:pt x="5605958" y="0"/>
                  </a:lnTo>
                  <a:cubicBezTo>
                    <a:pt x="5652152" y="0"/>
                    <a:pt x="5689600" y="37448"/>
                    <a:pt x="5689600" y="83642"/>
                  </a:cubicBezTo>
                  <a:lnTo>
                    <a:pt x="5689600" y="418198"/>
                  </a:lnTo>
                  <a:cubicBezTo>
                    <a:pt x="5689600" y="464392"/>
                    <a:pt x="5652152" y="501840"/>
                    <a:pt x="5605958" y="501840"/>
                  </a:cubicBezTo>
                  <a:lnTo>
                    <a:pt x="83642" y="501840"/>
                  </a:lnTo>
                  <a:cubicBezTo>
                    <a:pt x="37448" y="501840"/>
                    <a:pt x="0" y="464392"/>
                    <a:pt x="0" y="418198"/>
                  </a:cubicBezTo>
                  <a:lnTo>
                    <a:pt x="0" y="83642"/>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39551" tIns="24498" rIns="239551" bIns="24498" numCol="1" spcCol="1270" anchor="ctr" anchorCtr="0">
              <a:noAutofit/>
            </a:bodyPr>
            <a:lstStyle/>
            <a:p>
              <a:pPr marL="0" lvl="0" indent="0" algn="ctr" defTabSz="1244600">
                <a:lnSpc>
                  <a:spcPct val="90000"/>
                </a:lnSpc>
                <a:spcBef>
                  <a:spcPct val="0"/>
                </a:spcBef>
                <a:spcAft>
                  <a:spcPct val="35000"/>
                </a:spcAft>
                <a:buNone/>
              </a:pPr>
              <a:r>
                <a:rPr lang="en-US" sz="2800" kern="1200" dirty="0"/>
                <a:t>Random Forest</a:t>
              </a:r>
            </a:p>
          </p:txBody>
        </p:sp>
      </p:grpSp>
    </p:spTree>
    <p:extLst>
      <p:ext uri="{BB962C8B-B14F-4D97-AF65-F5344CB8AC3E}">
        <p14:creationId xmlns:p14="http://schemas.microsoft.com/office/powerpoint/2010/main" val="2737416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8A1D-27BD-4212-9704-A898DE2C3D5D}"/>
              </a:ext>
            </a:extLst>
          </p:cNvPr>
          <p:cNvSpPr>
            <a:spLocks noGrp="1"/>
          </p:cNvSpPr>
          <p:nvPr>
            <p:ph type="title"/>
          </p:nvPr>
        </p:nvSpPr>
        <p:spPr/>
        <p:txBody>
          <a:bodyPr/>
          <a:lstStyle/>
          <a:p>
            <a:r>
              <a:rPr lang="en-US" dirty="0"/>
              <a:t>Experimental Setup</a:t>
            </a:r>
          </a:p>
        </p:txBody>
      </p:sp>
      <p:sp>
        <p:nvSpPr>
          <p:cNvPr id="3" name="Content Placeholder 2">
            <a:extLst>
              <a:ext uri="{FF2B5EF4-FFF2-40B4-BE49-F238E27FC236}">
                <a16:creationId xmlns:a16="http://schemas.microsoft.com/office/drawing/2014/main" id="{B075289D-C9BD-4FC4-97B8-DE0AD32C7ADA}"/>
              </a:ext>
            </a:extLst>
          </p:cNvPr>
          <p:cNvSpPr>
            <a:spLocks noGrp="1"/>
          </p:cNvSpPr>
          <p:nvPr>
            <p:ph idx="1"/>
          </p:nvPr>
        </p:nvSpPr>
        <p:spPr>
          <a:xfrm>
            <a:off x="231140" y="1649186"/>
            <a:ext cx="11679820" cy="4446814"/>
          </a:xfrm>
        </p:spPr>
        <p:txBody>
          <a:bodyPr>
            <a:normAutofit/>
          </a:bodyPr>
          <a:lstStyle/>
          <a:p>
            <a:r>
              <a:rPr lang="en-US" dirty="0"/>
              <a:t>Evaluation methodology</a:t>
            </a:r>
          </a:p>
          <a:p>
            <a:pPr lvl="1"/>
            <a:r>
              <a:rPr lang="en-US" dirty="0"/>
              <a:t>Supervised document classification task</a:t>
            </a:r>
          </a:p>
          <a:p>
            <a:pPr lvl="1"/>
            <a:endParaRPr lang="en-US" dirty="0"/>
          </a:p>
          <a:p>
            <a:pPr lvl="1"/>
            <a:endParaRPr lang="en-US" dirty="0"/>
          </a:p>
          <a:p>
            <a:pPr lvl="1"/>
            <a:endParaRPr lang="en-US" dirty="0"/>
          </a:p>
          <a:p>
            <a:pPr lvl="1"/>
            <a:endParaRPr lang="en-US" dirty="0"/>
          </a:p>
          <a:p>
            <a:pPr lvl="1"/>
            <a:endParaRPr lang="en-US" dirty="0"/>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endParaRPr lang="en-US" dirty="0"/>
          </a:p>
        </p:txBody>
      </p:sp>
      <p:sp>
        <p:nvSpPr>
          <p:cNvPr id="8" name="Slide Number Placeholder 7">
            <a:extLst>
              <a:ext uri="{FF2B5EF4-FFF2-40B4-BE49-F238E27FC236}">
                <a16:creationId xmlns:a16="http://schemas.microsoft.com/office/drawing/2014/main" id="{4A04BC25-44D3-4FB6-939B-BBA82D53C948}"/>
              </a:ext>
            </a:extLst>
          </p:cNvPr>
          <p:cNvSpPr>
            <a:spLocks noGrp="1"/>
          </p:cNvSpPr>
          <p:nvPr>
            <p:ph type="sldNum" sz="quarter" idx="12"/>
          </p:nvPr>
        </p:nvSpPr>
        <p:spPr/>
        <p:txBody>
          <a:bodyPr/>
          <a:lstStyle/>
          <a:p>
            <a:fld id="{2EFDDC45-F58E-41F3-91AD-F0C9AAB2B68B}" type="slidenum">
              <a:rPr lang="en-US" smtClean="0"/>
              <a:t>17</a:t>
            </a:fld>
            <a:endParaRPr lang="en-US"/>
          </a:p>
        </p:txBody>
      </p:sp>
      <p:grpSp>
        <p:nvGrpSpPr>
          <p:cNvPr id="25" name="Group 24">
            <a:extLst>
              <a:ext uri="{FF2B5EF4-FFF2-40B4-BE49-F238E27FC236}">
                <a16:creationId xmlns:a16="http://schemas.microsoft.com/office/drawing/2014/main" id="{45FCAF1C-9F07-4CD0-B773-3F368E5E4857}"/>
              </a:ext>
            </a:extLst>
          </p:cNvPr>
          <p:cNvGrpSpPr/>
          <p:nvPr/>
        </p:nvGrpSpPr>
        <p:grpSpPr>
          <a:xfrm>
            <a:off x="1473260" y="2756450"/>
            <a:ext cx="4060237" cy="1275684"/>
            <a:chOff x="3745293" y="1566908"/>
            <a:chExt cx="4060237" cy="1275684"/>
          </a:xfrm>
        </p:grpSpPr>
        <p:sp>
          <p:nvSpPr>
            <p:cNvPr id="26" name="Freeform: Shape 25">
              <a:extLst>
                <a:ext uri="{FF2B5EF4-FFF2-40B4-BE49-F238E27FC236}">
                  <a16:creationId xmlns:a16="http://schemas.microsoft.com/office/drawing/2014/main" id="{986C17D0-517E-4509-AB61-7E8C648A9069}"/>
                </a:ext>
              </a:extLst>
            </p:cNvPr>
            <p:cNvSpPr/>
            <p:nvPr/>
          </p:nvSpPr>
          <p:spPr>
            <a:xfrm>
              <a:off x="3745293" y="1975522"/>
              <a:ext cx="4060237" cy="867070"/>
            </a:xfrm>
            <a:custGeom>
              <a:avLst/>
              <a:gdLst>
                <a:gd name="connsiteX0" fmla="*/ 0 w 4678018"/>
                <a:gd name="connsiteY0" fmla="*/ 0 h 1165500"/>
                <a:gd name="connsiteX1" fmla="*/ 4678018 w 4678018"/>
                <a:gd name="connsiteY1" fmla="*/ 0 h 1165500"/>
                <a:gd name="connsiteX2" fmla="*/ 4678018 w 4678018"/>
                <a:gd name="connsiteY2" fmla="*/ 1165500 h 1165500"/>
                <a:gd name="connsiteX3" fmla="*/ 0 w 4678018"/>
                <a:gd name="connsiteY3" fmla="*/ 1165500 h 1165500"/>
                <a:gd name="connsiteX4" fmla="*/ 0 w 4678018"/>
                <a:gd name="connsiteY4" fmla="*/ 0 h 1165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8018" h="1165500">
                  <a:moveTo>
                    <a:pt x="0" y="0"/>
                  </a:moveTo>
                  <a:lnTo>
                    <a:pt x="4678018" y="0"/>
                  </a:lnTo>
                  <a:lnTo>
                    <a:pt x="4678018" y="1165500"/>
                  </a:lnTo>
                  <a:lnTo>
                    <a:pt x="0" y="1165500"/>
                  </a:lnTo>
                  <a:lnTo>
                    <a:pt x="0" y="0"/>
                  </a:lnTo>
                  <a:close/>
                </a:path>
              </a:pathLst>
            </a:custGeom>
            <a:ln>
              <a:solidFill>
                <a:srgbClr val="0070C0"/>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3066" tIns="416560" rIns="363066"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Gender: </a:t>
              </a:r>
              <a:r>
                <a:rPr lang="en-US" sz="2000" dirty="0"/>
                <a:t>Male | Female</a:t>
              </a:r>
              <a:endParaRPr lang="en-US" sz="2000" kern="1200" dirty="0"/>
            </a:p>
          </p:txBody>
        </p:sp>
        <p:sp>
          <p:nvSpPr>
            <p:cNvPr id="27" name="Freeform: Shape 26">
              <a:extLst>
                <a:ext uri="{FF2B5EF4-FFF2-40B4-BE49-F238E27FC236}">
                  <a16:creationId xmlns:a16="http://schemas.microsoft.com/office/drawing/2014/main" id="{4700467D-599D-4971-84FD-7EDF76AF5374}"/>
                </a:ext>
              </a:extLst>
            </p:cNvPr>
            <p:cNvSpPr/>
            <p:nvPr/>
          </p:nvSpPr>
          <p:spPr>
            <a:xfrm>
              <a:off x="3965941" y="1566908"/>
              <a:ext cx="3610424" cy="703814"/>
            </a:xfrm>
            <a:custGeom>
              <a:avLst/>
              <a:gdLst>
                <a:gd name="connsiteX0" fmla="*/ 0 w 3610424"/>
                <a:gd name="connsiteY0" fmla="*/ 98402 h 590400"/>
                <a:gd name="connsiteX1" fmla="*/ 98402 w 3610424"/>
                <a:gd name="connsiteY1" fmla="*/ 0 h 590400"/>
                <a:gd name="connsiteX2" fmla="*/ 3512022 w 3610424"/>
                <a:gd name="connsiteY2" fmla="*/ 0 h 590400"/>
                <a:gd name="connsiteX3" fmla="*/ 3610424 w 3610424"/>
                <a:gd name="connsiteY3" fmla="*/ 98402 h 590400"/>
                <a:gd name="connsiteX4" fmla="*/ 3610424 w 3610424"/>
                <a:gd name="connsiteY4" fmla="*/ 491998 h 590400"/>
                <a:gd name="connsiteX5" fmla="*/ 3512022 w 3610424"/>
                <a:gd name="connsiteY5" fmla="*/ 590400 h 590400"/>
                <a:gd name="connsiteX6" fmla="*/ 98402 w 3610424"/>
                <a:gd name="connsiteY6" fmla="*/ 590400 h 590400"/>
                <a:gd name="connsiteX7" fmla="*/ 0 w 3610424"/>
                <a:gd name="connsiteY7" fmla="*/ 491998 h 590400"/>
                <a:gd name="connsiteX8" fmla="*/ 0 w 3610424"/>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0424" h="590400">
                  <a:moveTo>
                    <a:pt x="0" y="98402"/>
                  </a:moveTo>
                  <a:cubicBezTo>
                    <a:pt x="0" y="44056"/>
                    <a:pt x="44056" y="0"/>
                    <a:pt x="98402" y="0"/>
                  </a:cubicBezTo>
                  <a:lnTo>
                    <a:pt x="3512022" y="0"/>
                  </a:lnTo>
                  <a:cubicBezTo>
                    <a:pt x="3566368" y="0"/>
                    <a:pt x="3610424" y="44056"/>
                    <a:pt x="3610424" y="98402"/>
                  </a:cubicBezTo>
                  <a:lnTo>
                    <a:pt x="3610424" y="491998"/>
                  </a:lnTo>
                  <a:cubicBezTo>
                    <a:pt x="3610424" y="546344"/>
                    <a:pt x="3566368" y="590400"/>
                    <a:pt x="3512022" y="590400"/>
                  </a:cubicBezTo>
                  <a:lnTo>
                    <a:pt x="98402" y="590400"/>
                  </a:lnTo>
                  <a:cubicBezTo>
                    <a:pt x="44056" y="590400"/>
                    <a:pt x="0" y="546344"/>
                    <a:pt x="0" y="491998"/>
                  </a:cubicBezTo>
                  <a:lnTo>
                    <a:pt x="0" y="98402"/>
                  </a:lnTo>
                  <a:close/>
                </a:path>
              </a:pathLst>
            </a:custGeom>
            <a:solidFill>
              <a:srgbClr val="0070C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52594" tIns="28821" rIns="152594" bIns="28821" numCol="1" spcCol="1270" anchor="ctr" anchorCtr="0">
              <a:noAutofit/>
            </a:bodyPr>
            <a:lstStyle/>
            <a:p>
              <a:pPr marL="0" lvl="0" indent="0" algn="ctr" defTabSz="1244600">
                <a:lnSpc>
                  <a:spcPct val="90000"/>
                </a:lnSpc>
                <a:spcBef>
                  <a:spcPct val="0"/>
                </a:spcBef>
                <a:spcAft>
                  <a:spcPct val="35000"/>
                </a:spcAft>
                <a:buNone/>
              </a:pPr>
              <a:r>
                <a:rPr lang="en-US" sz="2800" kern="1200" dirty="0"/>
                <a:t>Binary classification</a:t>
              </a:r>
            </a:p>
          </p:txBody>
        </p:sp>
      </p:grpSp>
      <p:grpSp>
        <p:nvGrpSpPr>
          <p:cNvPr id="28" name="Group 27">
            <a:extLst>
              <a:ext uri="{FF2B5EF4-FFF2-40B4-BE49-F238E27FC236}">
                <a16:creationId xmlns:a16="http://schemas.microsoft.com/office/drawing/2014/main" id="{BF613B75-2F99-4FCF-ADED-7C65267C3615}"/>
              </a:ext>
            </a:extLst>
          </p:cNvPr>
          <p:cNvGrpSpPr/>
          <p:nvPr/>
        </p:nvGrpSpPr>
        <p:grpSpPr>
          <a:xfrm>
            <a:off x="6187752" y="2729946"/>
            <a:ext cx="4216349" cy="1302188"/>
            <a:chOff x="2957617" y="3135608"/>
            <a:chExt cx="4216349" cy="1302188"/>
          </a:xfrm>
        </p:grpSpPr>
        <p:sp>
          <p:nvSpPr>
            <p:cNvPr id="29" name="Freeform: Shape 28">
              <a:extLst>
                <a:ext uri="{FF2B5EF4-FFF2-40B4-BE49-F238E27FC236}">
                  <a16:creationId xmlns:a16="http://schemas.microsoft.com/office/drawing/2014/main" id="{D207E123-507A-4FE9-AE0E-A8E95AB2BD1A}"/>
                </a:ext>
              </a:extLst>
            </p:cNvPr>
            <p:cNvSpPr/>
            <p:nvPr/>
          </p:nvSpPr>
          <p:spPr>
            <a:xfrm>
              <a:off x="2957617" y="3538697"/>
              <a:ext cx="4216349" cy="899099"/>
            </a:xfrm>
            <a:custGeom>
              <a:avLst/>
              <a:gdLst>
                <a:gd name="connsiteX0" fmla="*/ 0 w 4678018"/>
                <a:gd name="connsiteY0" fmla="*/ 0 h 1480500"/>
                <a:gd name="connsiteX1" fmla="*/ 4678018 w 4678018"/>
                <a:gd name="connsiteY1" fmla="*/ 0 h 1480500"/>
                <a:gd name="connsiteX2" fmla="*/ 4678018 w 4678018"/>
                <a:gd name="connsiteY2" fmla="*/ 1480500 h 1480500"/>
                <a:gd name="connsiteX3" fmla="*/ 0 w 4678018"/>
                <a:gd name="connsiteY3" fmla="*/ 1480500 h 1480500"/>
                <a:gd name="connsiteX4" fmla="*/ 0 w 4678018"/>
                <a:gd name="connsiteY4" fmla="*/ 0 h 148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8018" h="1480500">
                  <a:moveTo>
                    <a:pt x="0" y="0"/>
                  </a:moveTo>
                  <a:lnTo>
                    <a:pt x="4678018" y="0"/>
                  </a:lnTo>
                  <a:lnTo>
                    <a:pt x="4678018" y="1480500"/>
                  </a:lnTo>
                  <a:lnTo>
                    <a:pt x="0" y="1480500"/>
                  </a:lnTo>
                  <a:lnTo>
                    <a:pt x="0" y="0"/>
                  </a:lnTo>
                  <a:close/>
                </a:path>
              </a:pathLst>
            </a:custGeom>
            <a:ln>
              <a:solidFill>
                <a:srgbClr val="0070C0"/>
              </a:solid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3066" tIns="416560" rIns="363066"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Age: xx – 19 | 20 – 24 |</a:t>
              </a:r>
              <a:r>
                <a:rPr lang="en-US" sz="2000" dirty="0"/>
                <a:t> </a:t>
              </a:r>
              <a:r>
                <a:rPr lang="en-US" sz="2000" kern="1200" dirty="0"/>
                <a:t>25 – xx </a:t>
              </a:r>
            </a:p>
          </p:txBody>
        </p:sp>
        <p:sp>
          <p:nvSpPr>
            <p:cNvPr id="30" name="Freeform: Shape 29">
              <a:extLst>
                <a:ext uri="{FF2B5EF4-FFF2-40B4-BE49-F238E27FC236}">
                  <a16:creationId xmlns:a16="http://schemas.microsoft.com/office/drawing/2014/main" id="{1F2E10CB-96C3-42A3-BE20-E9A4D1E07660}"/>
                </a:ext>
              </a:extLst>
            </p:cNvPr>
            <p:cNvSpPr/>
            <p:nvPr/>
          </p:nvSpPr>
          <p:spPr>
            <a:xfrm>
              <a:off x="3276827" y="3135608"/>
              <a:ext cx="3525054" cy="703814"/>
            </a:xfrm>
            <a:custGeom>
              <a:avLst/>
              <a:gdLst>
                <a:gd name="connsiteX0" fmla="*/ 0 w 3525054"/>
                <a:gd name="connsiteY0" fmla="*/ 98402 h 590400"/>
                <a:gd name="connsiteX1" fmla="*/ 98402 w 3525054"/>
                <a:gd name="connsiteY1" fmla="*/ 0 h 590400"/>
                <a:gd name="connsiteX2" fmla="*/ 3426652 w 3525054"/>
                <a:gd name="connsiteY2" fmla="*/ 0 h 590400"/>
                <a:gd name="connsiteX3" fmla="*/ 3525054 w 3525054"/>
                <a:gd name="connsiteY3" fmla="*/ 98402 h 590400"/>
                <a:gd name="connsiteX4" fmla="*/ 3525054 w 3525054"/>
                <a:gd name="connsiteY4" fmla="*/ 491998 h 590400"/>
                <a:gd name="connsiteX5" fmla="*/ 3426652 w 3525054"/>
                <a:gd name="connsiteY5" fmla="*/ 590400 h 590400"/>
                <a:gd name="connsiteX6" fmla="*/ 98402 w 3525054"/>
                <a:gd name="connsiteY6" fmla="*/ 590400 h 590400"/>
                <a:gd name="connsiteX7" fmla="*/ 0 w 3525054"/>
                <a:gd name="connsiteY7" fmla="*/ 491998 h 590400"/>
                <a:gd name="connsiteX8" fmla="*/ 0 w 3525054"/>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5054" h="590400">
                  <a:moveTo>
                    <a:pt x="0" y="98402"/>
                  </a:moveTo>
                  <a:cubicBezTo>
                    <a:pt x="0" y="44056"/>
                    <a:pt x="44056" y="0"/>
                    <a:pt x="98402" y="0"/>
                  </a:cubicBezTo>
                  <a:lnTo>
                    <a:pt x="3426652" y="0"/>
                  </a:lnTo>
                  <a:cubicBezTo>
                    <a:pt x="3480998" y="0"/>
                    <a:pt x="3525054" y="44056"/>
                    <a:pt x="3525054" y="98402"/>
                  </a:cubicBezTo>
                  <a:lnTo>
                    <a:pt x="3525054" y="491998"/>
                  </a:lnTo>
                  <a:cubicBezTo>
                    <a:pt x="3525054" y="546344"/>
                    <a:pt x="3480998" y="590400"/>
                    <a:pt x="3426652" y="590400"/>
                  </a:cubicBezTo>
                  <a:lnTo>
                    <a:pt x="98402" y="590400"/>
                  </a:lnTo>
                  <a:cubicBezTo>
                    <a:pt x="44056" y="590400"/>
                    <a:pt x="0" y="546344"/>
                    <a:pt x="0" y="491998"/>
                  </a:cubicBezTo>
                  <a:lnTo>
                    <a:pt x="0" y="98402"/>
                  </a:lnTo>
                  <a:close/>
                </a:path>
              </a:pathLst>
            </a:custGeom>
            <a:solidFill>
              <a:srgbClr val="0070C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52594" tIns="28821" rIns="152594" bIns="28821" numCol="1" spcCol="1270" anchor="ctr" anchorCtr="0">
              <a:noAutofit/>
            </a:bodyPr>
            <a:lstStyle/>
            <a:p>
              <a:pPr marL="0" lvl="0" indent="0" algn="ctr" defTabSz="1244600">
                <a:lnSpc>
                  <a:spcPct val="90000"/>
                </a:lnSpc>
                <a:spcBef>
                  <a:spcPct val="0"/>
                </a:spcBef>
                <a:spcAft>
                  <a:spcPct val="35000"/>
                </a:spcAft>
                <a:buNone/>
              </a:pPr>
              <a:r>
                <a:rPr lang="en-US" sz="2800" kern="1200" dirty="0"/>
                <a:t>Multi-classification</a:t>
              </a:r>
            </a:p>
          </p:txBody>
        </p:sp>
      </p:grpSp>
      <p:grpSp>
        <p:nvGrpSpPr>
          <p:cNvPr id="14" name="Group 13">
            <a:extLst>
              <a:ext uri="{FF2B5EF4-FFF2-40B4-BE49-F238E27FC236}">
                <a16:creationId xmlns:a16="http://schemas.microsoft.com/office/drawing/2014/main" id="{1ED583A2-FFC8-4E7D-8978-83E2154734A1}"/>
              </a:ext>
            </a:extLst>
          </p:cNvPr>
          <p:cNvGrpSpPr/>
          <p:nvPr/>
        </p:nvGrpSpPr>
        <p:grpSpPr>
          <a:xfrm>
            <a:off x="3254879" y="4405412"/>
            <a:ext cx="5682241" cy="1655188"/>
            <a:chOff x="3700910" y="4440812"/>
            <a:chExt cx="5682241" cy="1655188"/>
          </a:xfrm>
        </p:grpSpPr>
        <p:sp>
          <p:nvSpPr>
            <p:cNvPr id="23" name="Freeform: Shape 22">
              <a:extLst>
                <a:ext uri="{FF2B5EF4-FFF2-40B4-BE49-F238E27FC236}">
                  <a16:creationId xmlns:a16="http://schemas.microsoft.com/office/drawing/2014/main" id="{CAF16A2B-E8AC-4D29-BCCF-3A5C269CC0DC}"/>
                </a:ext>
              </a:extLst>
            </p:cNvPr>
            <p:cNvSpPr/>
            <p:nvPr/>
          </p:nvSpPr>
          <p:spPr>
            <a:xfrm>
              <a:off x="3700910" y="4760033"/>
              <a:ext cx="5682241" cy="1335967"/>
            </a:xfrm>
            <a:custGeom>
              <a:avLst/>
              <a:gdLst>
                <a:gd name="connsiteX0" fmla="*/ 0 w 5902177"/>
                <a:gd name="connsiteY0" fmla="*/ 0 h 1297012"/>
                <a:gd name="connsiteX1" fmla="*/ 5902177 w 5902177"/>
                <a:gd name="connsiteY1" fmla="*/ 0 h 1297012"/>
                <a:gd name="connsiteX2" fmla="*/ 5902177 w 5902177"/>
                <a:gd name="connsiteY2" fmla="*/ 1297012 h 1297012"/>
                <a:gd name="connsiteX3" fmla="*/ 0 w 5902177"/>
                <a:gd name="connsiteY3" fmla="*/ 1297012 h 1297012"/>
                <a:gd name="connsiteX4" fmla="*/ 0 w 5902177"/>
                <a:gd name="connsiteY4" fmla="*/ 0 h 1297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2177" h="1297012">
                  <a:moveTo>
                    <a:pt x="0" y="0"/>
                  </a:moveTo>
                  <a:lnTo>
                    <a:pt x="5902177" y="0"/>
                  </a:lnTo>
                  <a:lnTo>
                    <a:pt x="5902177" y="1297012"/>
                  </a:lnTo>
                  <a:lnTo>
                    <a:pt x="0" y="1297012"/>
                  </a:lnTo>
                  <a:lnTo>
                    <a:pt x="0" y="0"/>
                  </a:lnTo>
                  <a:close/>
                </a:path>
              </a:pathLst>
            </a:custGeom>
            <a:ln>
              <a:solidFill>
                <a:srgbClr val="0070C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2880" tIns="562356" rIns="0" bIns="142240" numCol="1" spcCol="1270" anchor="t" anchorCtr="0">
              <a:noAutofit/>
            </a:bodyPr>
            <a:lstStyle/>
            <a:p>
              <a:pPr marL="228600" lvl="1" indent="-228600" defTabSz="889000">
                <a:lnSpc>
                  <a:spcPct val="90000"/>
                </a:lnSpc>
                <a:spcBef>
                  <a:spcPct val="0"/>
                </a:spcBef>
                <a:spcAft>
                  <a:spcPct val="15000"/>
                </a:spcAft>
                <a:buChar char="•"/>
              </a:pPr>
              <a:r>
                <a:rPr lang="en-US" sz="2000" dirty="0"/>
                <a:t>Systematically creates "K=10" train/test splits</a:t>
              </a:r>
            </a:p>
            <a:p>
              <a:pPr marL="228600" lvl="1" indent="-228600" defTabSz="889000">
                <a:lnSpc>
                  <a:spcPct val="90000"/>
                </a:lnSpc>
                <a:spcBef>
                  <a:spcPct val="0"/>
                </a:spcBef>
                <a:spcAft>
                  <a:spcPct val="15000"/>
                </a:spcAft>
                <a:buChar char="•"/>
              </a:pPr>
              <a:r>
                <a:rPr lang="en-US" sz="2000" dirty="0"/>
                <a:t>Better estimate of out-of-sample performance</a:t>
              </a:r>
            </a:p>
            <a:p>
              <a:pPr marL="228600" lvl="1" indent="-228600" defTabSz="889000">
                <a:lnSpc>
                  <a:spcPct val="90000"/>
                </a:lnSpc>
                <a:spcBef>
                  <a:spcPct val="0"/>
                </a:spcBef>
                <a:spcAft>
                  <a:spcPct val="15000"/>
                </a:spcAft>
                <a:buChar char="•"/>
              </a:pPr>
              <a:endParaRPr lang="en-US" sz="2000" kern="1200" dirty="0"/>
            </a:p>
          </p:txBody>
        </p:sp>
        <p:sp>
          <p:nvSpPr>
            <p:cNvPr id="19" name="Freeform: Shape 18">
              <a:extLst>
                <a:ext uri="{FF2B5EF4-FFF2-40B4-BE49-F238E27FC236}">
                  <a16:creationId xmlns:a16="http://schemas.microsoft.com/office/drawing/2014/main" id="{1027893F-4DC2-4737-A840-6938FC6CF665}"/>
                </a:ext>
              </a:extLst>
            </p:cNvPr>
            <p:cNvSpPr/>
            <p:nvPr/>
          </p:nvSpPr>
          <p:spPr>
            <a:xfrm>
              <a:off x="4433855" y="4440812"/>
              <a:ext cx="4216349" cy="708480"/>
            </a:xfrm>
            <a:custGeom>
              <a:avLst/>
              <a:gdLst>
                <a:gd name="connsiteX0" fmla="*/ 0 w 4271159"/>
                <a:gd name="connsiteY0" fmla="*/ 118082 h 708480"/>
                <a:gd name="connsiteX1" fmla="*/ 118082 w 4271159"/>
                <a:gd name="connsiteY1" fmla="*/ 0 h 708480"/>
                <a:gd name="connsiteX2" fmla="*/ 4153077 w 4271159"/>
                <a:gd name="connsiteY2" fmla="*/ 0 h 708480"/>
                <a:gd name="connsiteX3" fmla="*/ 4271159 w 4271159"/>
                <a:gd name="connsiteY3" fmla="*/ 118082 h 708480"/>
                <a:gd name="connsiteX4" fmla="*/ 4271159 w 4271159"/>
                <a:gd name="connsiteY4" fmla="*/ 590398 h 708480"/>
                <a:gd name="connsiteX5" fmla="*/ 4153077 w 4271159"/>
                <a:gd name="connsiteY5" fmla="*/ 708480 h 708480"/>
                <a:gd name="connsiteX6" fmla="*/ 118082 w 4271159"/>
                <a:gd name="connsiteY6" fmla="*/ 708480 h 708480"/>
                <a:gd name="connsiteX7" fmla="*/ 0 w 4271159"/>
                <a:gd name="connsiteY7" fmla="*/ 590398 h 708480"/>
                <a:gd name="connsiteX8" fmla="*/ 0 w 4271159"/>
                <a:gd name="connsiteY8" fmla="*/ 118082 h 70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71159" h="708480">
                  <a:moveTo>
                    <a:pt x="0" y="118082"/>
                  </a:moveTo>
                  <a:cubicBezTo>
                    <a:pt x="0" y="52867"/>
                    <a:pt x="52867" y="0"/>
                    <a:pt x="118082" y="0"/>
                  </a:cubicBezTo>
                  <a:lnTo>
                    <a:pt x="4153077" y="0"/>
                  </a:lnTo>
                  <a:cubicBezTo>
                    <a:pt x="4218292" y="0"/>
                    <a:pt x="4271159" y="52867"/>
                    <a:pt x="4271159" y="118082"/>
                  </a:cubicBezTo>
                  <a:lnTo>
                    <a:pt x="4271159" y="590398"/>
                  </a:lnTo>
                  <a:cubicBezTo>
                    <a:pt x="4271159" y="655613"/>
                    <a:pt x="4218292" y="708480"/>
                    <a:pt x="4153077" y="708480"/>
                  </a:cubicBezTo>
                  <a:lnTo>
                    <a:pt x="118082" y="708480"/>
                  </a:lnTo>
                  <a:cubicBezTo>
                    <a:pt x="52867" y="708480"/>
                    <a:pt x="0" y="655613"/>
                    <a:pt x="0" y="590398"/>
                  </a:cubicBezTo>
                  <a:lnTo>
                    <a:pt x="0" y="118082"/>
                  </a:lnTo>
                  <a:close/>
                </a:path>
              </a:pathLst>
            </a:custGeom>
            <a:solidFill>
              <a:srgbClr val="0070C0"/>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17864" tIns="34585" rIns="217864" bIns="34585" numCol="1" spcCol="1270" anchor="ctr" anchorCtr="0">
              <a:noAutofit/>
            </a:bodyPr>
            <a:lstStyle/>
            <a:p>
              <a:pPr marL="0" lvl="0" indent="0" algn="l" defTabSz="1066800">
                <a:lnSpc>
                  <a:spcPct val="90000"/>
                </a:lnSpc>
                <a:spcBef>
                  <a:spcPct val="0"/>
                </a:spcBef>
                <a:spcAft>
                  <a:spcPct val="35000"/>
                </a:spcAft>
                <a:buNone/>
              </a:pPr>
              <a:r>
                <a:rPr lang="en-US" sz="2800" kern="1200" dirty="0"/>
                <a:t>10-fold cross validation</a:t>
              </a:r>
            </a:p>
          </p:txBody>
        </p:sp>
      </p:grpSp>
    </p:spTree>
    <p:extLst>
      <p:ext uri="{BB962C8B-B14F-4D97-AF65-F5344CB8AC3E}">
        <p14:creationId xmlns:p14="http://schemas.microsoft.com/office/powerpoint/2010/main" val="919412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8A1D-27BD-4212-9704-A898DE2C3D5D}"/>
              </a:ext>
            </a:extLst>
          </p:cNvPr>
          <p:cNvSpPr>
            <a:spLocks noGrp="1"/>
          </p:cNvSpPr>
          <p:nvPr>
            <p:ph type="title"/>
          </p:nvPr>
        </p:nvSpPr>
        <p:spPr/>
        <p:txBody>
          <a:bodyPr/>
          <a:lstStyle/>
          <a:p>
            <a:r>
              <a:rPr lang="en-US" dirty="0"/>
              <a:t>Experimental Setup</a:t>
            </a:r>
          </a:p>
        </p:txBody>
      </p:sp>
      <p:sp>
        <p:nvSpPr>
          <p:cNvPr id="3" name="Content Placeholder 2">
            <a:extLst>
              <a:ext uri="{FF2B5EF4-FFF2-40B4-BE49-F238E27FC236}">
                <a16:creationId xmlns:a16="http://schemas.microsoft.com/office/drawing/2014/main" id="{B075289D-C9BD-4FC4-97B8-DE0AD32C7ADA}"/>
              </a:ext>
            </a:extLst>
          </p:cNvPr>
          <p:cNvSpPr>
            <a:spLocks noGrp="1"/>
          </p:cNvSpPr>
          <p:nvPr>
            <p:ph idx="1"/>
          </p:nvPr>
        </p:nvSpPr>
        <p:spPr>
          <a:xfrm>
            <a:off x="231140" y="1649186"/>
            <a:ext cx="11679820" cy="4446814"/>
          </a:xfrm>
        </p:spPr>
        <p:txBody>
          <a:bodyPr>
            <a:normAutofit/>
          </a:bodyPr>
          <a:lstStyle/>
          <a:p>
            <a:r>
              <a:rPr lang="en-US" dirty="0"/>
              <a:t>Evaluation measures</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endParaRPr lang="en-US" dirty="0"/>
          </a:p>
        </p:txBody>
      </p:sp>
      <p:sp>
        <p:nvSpPr>
          <p:cNvPr id="8" name="Slide Number Placeholder 7">
            <a:extLst>
              <a:ext uri="{FF2B5EF4-FFF2-40B4-BE49-F238E27FC236}">
                <a16:creationId xmlns:a16="http://schemas.microsoft.com/office/drawing/2014/main" id="{4A04BC25-44D3-4FB6-939B-BBA82D53C948}"/>
              </a:ext>
            </a:extLst>
          </p:cNvPr>
          <p:cNvSpPr>
            <a:spLocks noGrp="1"/>
          </p:cNvSpPr>
          <p:nvPr>
            <p:ph type="sldNum" sz="quarter" idx="12"/>
          </p:nvPr>
        </p:nvSpPr>
        <p:spPr/>
        <p:txBody>
          <a:bodyPr/>
          <a:lstStyle/>
          <a:p>
            <a:fld id="{2EFDDC45-F58E-41F3-91AD-F0C9AAB2B68B}" type="slidenum">
              <a:rPr lang="en-US" smtClean="0"/>
              <a:t>18</a:t>
            </a:fld>
            <a:endParaRPr lang="en-US"/>
          </a:p>
        </p:txBody>
      </p:sp>
      <p:grpSp>
        <p:nvGrpSpPr>
          <p:cNvPr id="5" name="Group 4">
            <a:extLst>
              <a:ext uri="{FF2B5EF4-FFF2-40B4-BE49-F238E27FC236}">
                <a16:creationId xmlns:a16="http://schemas.microsoft.com/office/drawing/2014/main" id="{7F037C01-0617-4F4A-AC94-C3CAD820D782}"/>
              </a:ext>
            </a:extLst>
          </p:cNvPr>
          <p:cNvGrpSpPr/>
          <p:nvPr/>
        </p:nvGrpSpPr>
        <p:grpSpPr>
          <a:xfrm>
            <a:off x="3319604" y="2296943"/>
            <a:ext cx="5532848" cy="1467075"/>
            <a:chOff x="2032001" y="675986"/>
            <a:chExt cx="5532848" cy="1467075"/>
          </a:xfrm>
        </p:grpSpPr>
        <p:sp>
          <p:nvSpPr>
            <p:cNvPr id="6" name="Freeform: Shape 5">
              <a:extLst>
                <a:ext uri="{FF2B5EF4-FFF2-40B4-BE49-F238E27FC236}">
                  <a16:creationId xmlns:a16="http://schemas.microsoft.com/office/drawing/2014/main" id="{3D9F3025-C4AC-4C5D-A14F-F05D07964EDB}"/>
                </a:ext>
              </a:extLst>
            </p:cNvPr>
            <p:cNvSpPr/>
            <p:nvPr/>
          </p:nvSpPr>
          <p:spPr>
            <a:xfrm>
              <a:off x="2032001" y="1138420"/>
              <a:ext cx="5532848" cy="1004641"/>
            </a:xfrm>
            <a:custGeom>
              <a:avLst/>
              <a:gdLst>
                <a:gd name="connsiteX0" fmla="*/ 0 w 5902177"/>
                <a:gd name="connsiteY0" fmla="*/ 0 h 978075"/>
                <a:gd name="connsiteX1" fmla="*/ 5902177 w 5902177"/>
                <a:gd name="connsiteY1" fmla="*/ 0 h 978075"/>
                <a:gd name="connsiteX2" fmla="*/ 5902177 w 5902177"/>
                <a:gd name="connsiteY2" fmla="*/ 978075 h 978075"/>
                <a:gd name="connsiteX3" fmla="*/ 0 w 5902177"/>
                <a:gd name="connsiteY3" fmla="*/ 978075 h 978075"/>
                <a:gd name="connsiteX4" fmla="*/ 0 w 5902177"/>
                <a:gd name="connsiteY4" fmla="*/ 0 h 978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2177" h="978075">
                  <a:moveTo>
                    <a:pt x="0" y="0"/>
                  </a:moveTo>
                  <a:lnTo>
                    <a:pt x="5902177" y="0"/>
                  </a:lnTo>
                  <a:lnTo>
                    <a:pt x="5902177" y="978075"/>
                  </a:lnTo>
                  <a:lnTo>
                    <a:pt x="0" y="978075"/>
                  </a:lnTo>
                  <a:lnTo>
                    <a:pt x="0" y="0"/>
                  </a:lnTo>
                  <a:close/>
                </a:path>
              </a:pathLst>
            </a:custGeom>
            <a:ln>
              <a:solidFill>
                <a:srgbClr val="0070C0"/>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2880" tIns="562356" rIns="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MCC (Most common category) or Null accuracy</a:t>
              </a:r>
            </a:p>
          </p:txBody>
        </p:sp>
        <p:sp>
          <p:nvSpPr>
            <p:cNvPr id="9" name="Freeform: Shape 8">
              <a:extLst>
                <a:ext uri="{FF2B5EF4-FFF2-40B4-BE49-F238E27FC236}">
                  <a16:creationId xmlns:a16="http://schemas.microsoft.com/office/drawing/2014/main" id="{9E78F144-BE73-4A57-9182-0F9E10610888}"/>
                </a:ext>
              </a:extLst>
            </p:cNvPr>
            <p:cNvSpPr/>
            <p:nvPr/>
          </p:nvSpPr>
          <p:spPr>
            <a:xfrm>
              <a:off x="2742635" y="675986"/>
              <a:ext cx="4131524" cy="797040"/>
            </a:xfrm>
            <a:custGeom>
              <a:avLst/>
              <a:gdLst>
                <a:gd name="connsiteX0" fmla="*/ 0 w 4131524"/>
                <a:gd name="connsiteY0" fmla="*/ 132843 h 797040"/>
                <a:gd name="connsiteX1" fmla="*/ 132843 w 4131524"/>
                <a:gd name="connsiteY1" fmla="*/ 0 h 797040"/>
                <a:gd name="connsiteX2" fmla="*/ 3998681 w 4131524"/>
                <a:gd name="connsiteY2" fmla="*/ 0 h 797040"/>
                <a:gd name="connsiteX3" fmla="*/ 4131524 w 4131524"/>
                <a:gd name="connsiteY3" fmla="*/ 132843 h 797040"/>
                <a:gd name="connsiteX4" fmla="*/ 4131524 w 4131524"/>
                <a:gd name="connsiteY4" fmla="*/ 664197 h 797040"/>
                <a:gd name="connsiteX5" fmla="*/ 3998681 w 4131524"/>
                <a:gd name="connsiteY5" fmla="*/ 797040 h 797040"/>
                <a:gd name="connsiteX6" fmla="*/ 132843 w 4131524"/>
                <a:gd name="connsiteY6" fmla="*/ 797040 h 797040"/>
                <a:gd name="connsiteX7" fmla="*/ 0 w 4131524"/>
                <a:gd name="connsiteY7" fmla="*/ 664197 h 797040"/>
                <a:gd name="connsiteX8" fmla="*/ 0 w 4131524"/>
                <a:gd name="connsiteY8" fmla="*/ 132843 h 79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31524" h="797040">
                  <a:moveTo>
                    <a:pt x="0" y="132843"/>
                  </a:moveTo>
                  <a:cubicBezTo>
                    <a:pt x="0" y="59476"/>
                    <a:pt x="59476" y="0"/>
                    <a:pt x="132843" y="0"/>
                  </a:cubicBezTo>
                  <a:lnTo>
                    <a:pt x="3998681" y="0"/>
                  </a:lnTo>
                  <a:cubicBezTo>
                    <a:pt x="4072048" y="0"/>
                    <a:pt x="4131524" y="59476"/>
                    <a:pt x="4131524" y="132843"/>
                  </a:cubicBezTo>
                  <a:lnTo>
                    <a:pt x="4131524" y="664197"/>
                  </a:lnTo>
                  <a:cubicBezTo>
                    <a:pt x="4131524" y="737564"/>
                    <a:pt x="4072048" y="797040"/>
                    <a:pt x="3998681" y="797040"/>
                  </a:cubicBezTo>
                  <a:lnTo>
                    <a:pt x="132843" y="797040"/>
                  </a:lnTo>
                  <a:cubicBezTo>
                    <a:pt x="59476" y="797040"/>
                    <a:pt x="0" y="737564"/>
                    <a:pt x="0" y="664197"/>
                  </a:cubicBezTo>
                  <a:lnTo>
                    <a:pt x="0" y="132843"/>
                  </a:lnTo>
                  <a:close/>
                </a:path>
              </a:pathLst>
            </a:custGeom>
            <a:solidFill>
              <a:srgbClr val="0070C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95070" tIns="38908" rIns="195070" bIns="38908" numCol="1" spcCol="1270" anchor="ctr" anchorCtr="0">
              <a:noAutofit/>
            </a:bodyPr>
            <a:lstStyle/>
            <a:p>
              <a:pPr marL="0" lvl="0" indent="0" algn="ctr" defTabSz="1066800">
                <a:lnSpc>
                  <a:spcPct val="90000"/>
                </a:lnSpc>
                <a:spcBef>
                  <a:spcPct val="0"/>
                </a:spcBef>
                <a:spcAft>
                  <a:spcPct val="35000"/>
                </a:spcAft>
                <a:buNone/>
              </a:pPr>
              <a:r>
                <a:rPr lang="en-US" sz="2800" kern="1200" dirty="0"/>
                <a:t>Baseline Approach</a:t>
              </a:r>
            </a:p>
          </p:txBody>
        </p:sp>
      </p:grpSp>
      <p:grpSp>
        <p:nvGrpSpPr>
          <p:cNvPr id="4" name="Group 3">
            <a:extLst>
              <a:ext uri="{FF2B5EF4-FFF2-40B4-BE49-F238E27FC236}">
                <a16:creationId xmlns:a16="http://schemas.microsoft.com/office/drawing/2014/main" id="{B8EE9FF3-BAAA-4F08-AD85-C4C8F601AECD}"/>
              </a:ext>
            </a:extLst>
          </p:cNvPr>
          <p:cNvGrpSpPr/>
          <p:nvPr/>
        </p:nvGrpSpPr>
        <p:grpSpPr>
          <a:xfrm>
            <a:off x="575094" y="4369785"/>
            <a:ext cx="4867108" cy="1695533"/>
            <a:chOff x="2032001" y="2262295"/>
            <a:chExt cx="4867108" cy="1695533"/>
          </a:xfrm>
        </p:grpSpPr>
        <p:sp>
          <p:nvSpPr>
            <p:cNvPr id="10" name="Freeform: Shape 9">
              <a:extLst>
                <a:ext uri="{FF2B5EF4-FFF2-40B4-BE49-F238E27FC236}">
                  <a16:creationId xmlns:a16="http://schemas.microsoft.com/office/drawing/2014/main" id="{406D1FDE-FD1B-4C67-91D8-F5E7999B2D30}"/>
                </a:ext>
              </a:extLst>
            </p:cNvPr>
            <p:cNvSpPr/>
            <p:nvPr/>
          </p:nvSpPr>
          <p:spPr>
            <a:xfrm>
              <a:off x="2032001" y="2660815"/>
              <a:ext cx="4867108" cy="1297013"/>
            </a:xfrm>
            <a:custGeom>
              <a:avLst/>
              <a:gdLst>
                <a:gd name="connsiteX0" fmla="*/ 0 w 5902177"/>
                <a:gd name="connsiteY0" fmla="*/ 0 h 1615949"/>
                <a:gd name="connsiteX1" fmla="*/ 5902177 w 5902177"/>
                <a:gd name="connsiteY1" fmla="*/ 0 h 1615949"/>
                <a:gd name="connsiteX2" fmla="*/ 5902177 w 5902177"/>
                <a:gd name="connsiteY2" fmla="*/ 1615949 h 1615949"/>
                <a:gd name="connsiteX3" fmla="*/ 0 w 5902177"/>
                <a:gd name="connsiteY3" fmla="*/ 1615949 h 1615949"/>
                <a:gd name="connsiteX4" fmla="*/ 0 w 5902177"/>
                <a:gd name="connsiteY4" fmla="*/ 0 h 1615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2177" h="1615949">
                  <a:moveTo>
                    <a:pt x="0" y="0"/>
                  </a:moveTo>
                  <a:lnTo>
                    <a:pt x="5902177" y="0"/>
                  </a:lnTo>
                  <a:lnTo>
                    <a:pt x="5902177" y="1615949"/>
                  </a:lnTo>
                  <a:lnTo>
                    <a:pt x="0" y="1615949"/>
                  </a:lnTo>
                  <a:lnTo>
                    <a:pt x="0" y="0"/>
                  </a:lnTo>
                  <a:close/>
                </a:path>
              </a:pathLst>
            </a:custGeom>
            <a:ln>
              <a:solidFill>
                <a:schemeClr val="accent5"/>
              </a:solid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2880" tIns="562356" rIns="0" bIns="14224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a:t>How often is the classifier correct?</a:t>
              </a:r>
              <a:endParaRPr lang="en-US" sz="2000" kern="1200" dirty="0"/>
            </a:p>
            <a:p>
              <a:pPr marL="228600" lvl="1" indent="-228600" algn="l" defTabSz="889000">
                <a:lnSpc>
                  <a:spcPct val="90000"/>
                </a:lnSpc>
                <a:spcBef>
                  <a:spcPct val="0"/>
                </a:spcBef>
                <a:spcAft>
                  <a:spcPct val="15000"/>
                </a:spcAft>
                <a:buChar char="•"/>
              </a:pPr>
              <a:r>
                <a:rPr lang="en-US" sz="2000" kern="1200" dirty="0"/>
                <a:t>Easiest classification metrics</a:t>
              </a:r>
            </a:p>
          </p:txBody>
        </p:sp>
        <p:sp>
          <p:nvSpPr>
            <p:cNvPr id="11" name="Freeform: Shape 10">
              <a:extLst>
                <a:ext uri="{FF2B5EF4-FFF2-40B4-BE49-F238E27FC236}">
                  <a16:creationId xmlns:a16="http://schemas.microsoft.com/office/drawing/2014/main" id="{FEE2577B-8C6F-4CFC-BCE0-02981400E263}"/>
                </a:ext>
              </a:extLst>
            </p:cNvPr>
            <p:cNvSpPr/>
            <p:nvPr/>
          </p:nvSpPr>
          <p:spPr>
            <a:xfrm>
              <a:off x="2327108" y="2262295"/>
              <a:ext cx="4131524" cy="797040"/>
            </a:xfrm>
            <a:custGeom>
              <a:avLst/>
              <a:gdLst>
                <a:gd name="connsiteX0" fmla="*/ 0 w 4131524"/>
                <a:gd name="connsiteY0" fmla="*/ 132843 h 797040"/>
                <a:gd name="connsiteX1" fmla="*/ 132843 w 4131524"/>
                <a:gd name="connsiteY1" fmla="*/ 0 h 797040"/>
                <a:gd name="connsiteX2" fmla="*/ 3998681 w 4131524"/>
                <a:gd name="connsiteY2" fmla="*/ 0 h 797040"/>
                <a:gd name="connsiteX3" fmla="*/ 4131524 w 4131524"/>
                <a:gd name="connsiteY3" fmla="*/ 132843 h 797040"/>
                <a:gd name="connsiteX4" fmla="*/ 4131524 w 4131524"/>
                <a:gd name="connsiteY4" fmla="*/ 664197 h 797040"/>
                <a:gd name="connsiteX5" fmla="*/ 3998681 w 4131524"/>
                <a:gd name="connsiteY5" fmla="*/ 797040 h 797040"/>
                <a:gd name="connsiteX6" fmla="*/ 132843 w 4131524"/>
                <a:gd name="connsiteY6" fmla="*/ 797040 h 797040"/>
                <a:gd name="connsiteX7" fmla="*/ 0 w 4131524"/>
                <a:gd name="connsiteY7" fmla="*/ 664197 h 797040"/>
                <a:gd name="connsiteX8" fmla="*/ 0 w 4131524"/>
                <a:gd name="connsiteY8" fmla="*/ 132843 h 79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31524" h="797040">
                  <a:moveTo>
                    <a:pt x="0" y="132843"/>
                  </a:moveTo>
                  <a:cubicBezTo>
                    <a:pt x="0" y="59476"/>
                    <a:pt x="59476" y="0"/>
                    <a:pt x="132843" y="0"/>
                  </a:cubicBezTo>
                  <a:lnTo>
                    <a:pt x="3998681" y="0"/>
                  </a:lnTo>
                  <a:cubicBezTo>
                    <a:pt x="4072048" y="0"/>
                    <a:pt x="4131524" y="59476"/>
                    <a:pt x="4131524" y="132843"/>
                  </a:cubicBezTo>
                  <a:lnTo>
                    <a:pt x="4131524" y="664197"/>
                  </a:lnTo>
                  <a:cubicBezTo>
                    <a:pt x="4131524" y="737564"/>
                    <a:pt x="4072048" y="797040"/>
                    <a:pt x="3998681" y="797040"/>
                  </a:cubicBezTo>
                  <a:lnTo>
                    <a:pt x="132843" y="797040"/>
                  </a:lnTo>
                  <a:cubicBezTo>
                    <a:pt x="59476" y="797040"/>
                    <a:pt x="0" y="737564"/>
                    <a:pt x="0" y="664197"/>
                  </a:cubicBezTo>
                  <a:lnTo>
                    <a:pt x="0" y="132843"/>
                  </a:lnTo>
                  <a:close/>
                </a:path>
              </a:pathLst>
            </a:custGeom>
            <a:solidFill>
              <a:schemeClr val="accent5"/>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95070" tIns="38908" rIns="195070" bIns="38908" numCol="1" spcCol="1270" anchor="ctr" anchorCtr="0">
              <a:noAutofit/>
            </a:bodyPr>
            <a:lstStyle/>
            <a:p>
              <a:pPr marL="0" lvl="0" indent="0" algn="ctr" defTabSz="1066800">
                <a:lnSpc>
                  <a:spcPct val="90000"/>
                </a:lnSpc>
                <a:spcBef>
                  <a:spcPct val="0"/>
                </a:spcBef>
                <a:spcAft>
                  <a:spcPct val="35000"/>
                </a:spcAft>
                <a:buNone/>
              </a:pPr>
              <a:r>
                <a:rPr lang="en-US" sz="2800" kern="1200" dirty="0"/>
                <a:t>Accuracy</a:t>
              </a:r>
            </a:p>
          </p:txBody>
        </p:sp>
      </p:grpSp>
      <p:grpSp>
        <p:nvGrpSpPr>
          <p:cNvPr id="14" name="Group 13">
            <a:extLst>
              <a:ext uri="{FF2B5EF4-FFF2-40B4-BE49-F238E27FC236}">
                <a16:creationId xmlns:a16="http://schemas.microsoft.com/office/drawing/2014/main" id="{0E5865BC-4C4B-43C7-912E-4F6A2977E919}"/>
              </a:ext>
            </a:extLst>
          </p:cNvPr>
          <p:cNvGrpSpPr/>
          <p:nvPr/>
        </p:nvGrpSpPr>
        <p:grpSpPr>
          <a:xfrm>
            <a:off x="5753159" y="4377979"/>
            <a:ext cx="5902177" cy="1687215"/>
            <a:chOff x="2032000" y="4430882"/>
            <a:chExt cx="5902177" cy="1687215"/>
          </a:xfrm>
        </p:grpSpPr>
        <p:sp>
          <p:nvSpPr>
            <p:cNvPr id="12" name="Freeform: Shape 11">
              <a:extLst>
                <a:ext uri="{FF2B5EF4-FFF2-40B4-BE49-F238E27FC236}">
                  <a16:creationId xmlns:a16="http://schemas.microsoft.com/office/drawing/2014/main" id="{21AE17D3-7479-4941-91F8-DC3BD90C6627}"/>
                </a:ext>
              </a:extLst>
            </p:cNvPr>
            <p:cNvSpPr/>
            <p:nvPr/>
          </p:nvSpPr>
          <p:spPr>
            <a:xfrm>
              <a:off x="2032000" y="4821085"/>
              <a:ext cx="5902177" cy="1297012"/>
            </a:xfrm>
            <a:custGeom>
              <a:avLst/>
              <a:gdLst>
                <a:gd name="connsiteX0" fmla="*/ 0 w 5902177"/>
                <a:gd name="connsiteY0" fmla="*/ 0 h 1297012"/>
                <a:gd name="connsiteX1" fmla="*/ 5902177 w 5902177"/>
                <a:gd name="connsiteY1" fmla="*/ 0 h 1297012"/>
                <a:gd name="connsiteX2" fmla="*/ 5902177 w 5902177"/>
                <a:gd name="connsiteY2" fmla="*/ 1297012 h 1297012"/>
                <a:gd name="connsiteX3" fmla="*/ 0 w 5902177"/>
                <a:gd name="connsiteY3" fmla="*/ 1297012 h 1297012"/>
                <a:gd name="connsiteX4" fmla="*/ 0 w 5902177"/>
                <a:gd name="connsiteY4" fmla="*/ 0 h 1297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2177" h="1297012">
                  <a:moveTo>
                    <a:pt x="0" y="0"/>
                  </a:moveTo>
                  <a:lnTo>
                    <a:pt x="5902177" y="0"/>
                  </a:lnTo>
                  <a:lnTo>
                    <a:pt x="5902177" y="1297012"/>
                  </a:lnTo>
                  <a:lnTo>
                    <a:pt x="0" y="1297012"/>
                  </a:lnTo>
                  <a:lnTo>
                    <a:pt x="0" y="0"/>
                  </a:lnTo>
                  <a:close/>
                </a:path>
              </a:pathLst>
            </a:custGeom>
            <a:ln>
              <a:solidFill>
                <a:srgbClr val="0070C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2880" tIns="562356" rIns="0" bIns="142240" numCol="1" spcCol="1270" anchor="t" anchorCtr="0">
              <a:noAutofit/>
            </a:bodyPr>
            <a:lstStyle/>
            <a:p>
              <a:pPr marL="228600" lvl="1" indent="-228600" algn="l" defTabSz="889000">
                <a:lnSpc>
                  <a:spcPct val="90000"/>
                </a:lnSpc>
                <a:spcBef>
                  <a:spcPct val="0"/>
                </a:spcBef>
                <a:spcAft>
                  <a:spcPct val="15000"/>
                </a:spcAft>
                <a:buChar char="•"/>
              </a:pPr>
              <a:r>
                <a:rPr lang="en-US" sz="2000" dirty="0"/>
                <a:t>S</a:t>
              </a:r>
              <a:r>
                <a:rPr lang="en-US" sz="2000" b="0" i="0" kern="1200" dirty="0"/>
                <a:t>ingle number summary of classifier performance</a:t>
              </a:r>
              <a:endParaRPr lang="en-US" sz="2000" kern="1200" dirty="0"/>
            </a:p>
            <a:p>
              <a:pPr marL="228600" lvl="1" indent="-228600" algn="l" defTabSz="889000">
                <a:lnSpc>
                  <a:spcPct val="90000"/>
                </a:lnSpc>
                <a:spcBef>
                  <a:spcPct val="0"/>
                </a:spcBef>
                <a:spcAft>
                  <a:spcPct val="15000"/>
                </a:spcAft>
                <a:buChar char="•"/>
              </a:pPr>
              <a:r>
                <a:rPr lang="en-US" sz="2000" kern="1200" dirty="0"/>
                <a:t>Higher the value better the classifier</a:t>
              </a:r>
            </a:p>
          </p:txBody>
        </p:sp>
        <p:sp>
          <p:nvSpPr>
            <p:cNvPr id="13" name="Freeform: Shape 12">
              <a:extLst>
                <a:ext uri="{FF2B5EF4-FFF2-40B4-BE49-F238E27FC236}">
                  <a16:creationId xmlns:a16="http://schemas.microsoft.com/office/drawing/2014/main" id="{5B5EB3FD-52BC-44BD-9720-C6F0C511A01B}"/>
                </a:ext>
              </a:extLst>
            </p:cNvPr>
            <p:cNvSpPr/>
            <p:nvPr/>
          </p:nvSpPr>
          <p:spPr>
            <a:xfrm>
              <a:off x="2889660" y="4430882"/>
              <a:ext cx="4131524" cy="797040"/>
            </a:xfrm>
            <a:custGeom>
              <a:avLst/>
              <a:gdLst>
                <a:gd name="connsiteX0" fmla="*/ 0 w 4131524"/>
                <a:gd name="connsiteY0" fmla="*/ 132843 h 797040"/>
                <a:gd name="connsiteX1" fmla="*/ 132843 w 4131524"/>
                <a:gd name="connsiteY1" fmla="*/ 0 h 797040"/>
                <a:gd name="connsiteX2" fmla="*/ 3998681 w 4131524"/>
                <a:gd name="connsiteY2" fmla="*/ 0 h 797040"/>
                <a:gd name="connsiteX3" fmla="*/ 4131524 w 4131524"/>
                <a:gd name="connsiteY3" fmla="*/ 132843 h 797040"/>
                <a:gd name="connsiteX4" fmla="*/ 4131524 w 4131524"/>
                <a:gd name="connsiteY4" fmla="*/ 664197 h 797040"/>
                <a:gd name="connsiteX5" fmla="*/ 3998681 w 4131524"/>
                <a:gd name="connsiteY5" fmla="*/ 797040 h 797040"/>
                <a:gd name="connsiteX6" fmla="*/ 132843 w 4131524"/>
                <a:gd name="connsiteY6" fmla="*/ 797040 h 797040"/>
                <a:gd name="connsiteX7" fmla="*/ 0 w 4131524"/>
                <a:gd name="connsiteY7" fmla="*/ 664197 h 797040"/>
                <a:gd name="connsiteX8" fmla="*/ 0 w 4131524"/>
                <a:gd name="connsiteY8" fmla="*/ 132843 h 79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31524" h="797040">
                  <a:moveTo>
                    <a:pt x="0" y="132843"/>
                  </a:moveTo>
                  <a:cubicBezTo>
                    <a:pt x="0" y="59476"/>
                    <a:pt x="59476" y="0"/>
                    <a:pt x="132843" y="0"/>
                  </a:cubicBezTo>
                  <a:lnTo>
                    <a:pt x="3998681" y="0"/>
                  </a:lnTo>
                  <a:cubicBezTo>
                    <a:pt x="4072048" y="0"/>
                    <a:pt x="4131524" y="59476"/>
                    <a:pt x="4131524" y="132843"/>
                  </a:cubicBezTo>
                  <a:lnTo>
                    <a:pt x="4131524" y="664197"/>
                  </a:lnTo>
                  <a:cubicBezTo>
                    <a:pt x="4131524" y="737564"/>
                    <a:pt x="4072048" y="797040"/>
                    <a:pt x="3998681" y="797040"/>
                  </a:cubicBezTo>
                  <a:lnTo>
                    <a:pt x="132843" y="797040"/>
                  </a:lnTo>
                  <a:cubicBezTo>
                    <a:pt x="59476" y="797040"/>
                    <a:pt x="0" y="737564"/>
                    <a:pt x="0" y="664197"/>
                  </a:cubicBezTo>
                  <a:lnTo>
                    <a:pt x="0" y="132843"/>
                  </a:lnTo>
                  <a:close/>
                </a:path>
              </a:pathLst>
            </a:custGeom>
            <a:solidFill>
              <a:srgbClr val="0070C0"/>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95070" tIns="38908" rIns="195070" bIns="38908" numCol="1" spcCol="1270" anchor="ctr" anchorCtr="0">
              <a:noAutofit/>
            </a:bodyPr>
            <a:lstStyle/>
            <a:p>
              <a:pPr marL="0" lvl="0" indent="0" algn="ctr" defTabSz="1066800">
                <a:lnSpc>
                  <a:spcPct val="90000"/>
                </a:lnSpc>
                <a:spcBef>
                  <a:spcPct val="0"/>
                </a:spcBef>
                <a:spcAft>
                  <a:spcPct val="35000"/>
                </a:spcAft>
                <a:buNone/>
              </a:pPr>
              <a:r>
                <a:rPr lang="en-US" sz="2800" kern="1200" dirty="0"/>
                <a:t>Area under Roc (AUC)</a:t>
              </a:r>
            </a:p>
          </p:txBody>
        </p:sp>
      </p:grpSp>
    </p:spTree>
    <p:extLst>
      <p:ext uri="{BB962C8B-B14F-4D97-AF65-F5344CB8AC3E}">
        <p14:creationId xmlns:p14="http://schemas.microsoft.com/office/powerpoint/2010/main" val="4123364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8A1D-27BD-4212-9704-A898DE2C3D5D}"/>
              </a:ext>
            </a:extLst>
          </p:cNvPr>
          <p:cNvSpPr>
            <a:spLocks noGrp="1"/>
          </p:cNvSpPr>
          <p:nvPr>
            <p:ph type="title"/>
          </p:nvPr>
        </p:nvSpPr>
        <p:spPr/>
        <p:txBody>
          <a:bodyPr/>
          <a:lstStyle/>
          <a:p>
            <a:r>
              <a:rPr lang="en-US" dirty="0"/>
              <a:t>Results: Stylometry based methods</a:t>
            </a:r>
          </a:p>
        </p:txBody>
      </p:sp>
      <p:sp>
        <p:nvSpPr>
          <p:cNvPr id="8" name="Slide Number Placeholder 7">
            <a:extLst>
              <a:ext uri="{FF2B5EF4-FFF2-40B4-BE49-F238E27FC236}">
                <a16:creationId xmlns:a16="http://schemas.microsoft.com/office/drawing/2014/main" id="{6B0351C6-0EA0-4F35-B3FC-80BE6425CB2B}"/>
              </a:ext>
            </a:extLst>
          </p:cNvPr>
          <p:cNvSpPr>
            <a:spLocks noGrp="1"/>
          </p:cNvSpPr>
          <p:nvPr>
            <p:ph type="sldNum" sz="quarter" idx="12"/>
          </p:nvPr>
        </p:nvSpPr>
        <p:spPr/>
        <p:txBody>
          <a:bodyPr/>
          <a:lstStyle/>
          <a:p>
            <a:fld id="{2EFDDC45-F58E-41F3-91AD-F0C9AAB2B68B}" type="slidenum">
              <a:rPr lang="en-US" smtClean="0"/>
              <a:t>19</a:t>
            </a:fld>
            <a:endParaRPr lang="en-US"/>
          </a:p>
        </p:txBody>
      </p:sp>
      <p:graphicFrame>
        <p:nvGraphicFramePr>
          <p:cNvPr id="11" name="Table 10">
            <a:extLst>
              <a:ext uri="{FF2B5EF4-FFF2-40B4-BE49-F238E27FC236}">
                <a16:creationId xmlns:a16="http://schemas.microsoft.com/office/drawing/2014/main" id="{43A838A7-72FA-4F77-B21D-A9C8CE3AD57A}"/>
              </a:ext>
            </a:extLst>
          </p:cNvPr>
          <p:cNvGraphicFramePr>
            <a:graphicFrameLocks noGrp="1"/>
          </p:cNvGraphicFramePr>
          <p:nvPr>
            <p:extLst>
              <p:ext uri="{D42A27DB-BD31-4B8C-83A1-F6EECF244321}">
                <p14:modId xmlns:p14="http://schemas.microsoft.com/office/powerpoint/2010/main" val="1011649245"/>
              </p:ext>
            </p:extLst>
          </p:nvPr>
        </p:nvGraphicFramePr>
        <p:xfrm>
          <a:off x="997058" y="2252822"/>
          <a:ext cx="9801084" cy="3044688"/>
        </p:xfrm>
        <a:graphic>
          <a:graphicData uri="http://schemas.openxmlformats.org/drawingml/2006/table">
            <a:tbl>
              <a:tblPr firstRow="1" bandRow="1">
                <a:tableStyleId>{FABFCF23-3B69-468F-B69F-88F6DE6A72F2}</a:tableStyleId>
              </a:tblPr>
              <a:tblGrid>
                <a:gridCol w="1038300">
                  <a:extLst>
                    <a:ext uri="{9D8B030D-6E8A-4147-A177-3AD203B41FA5}">
                      <a16:colId xmlns:a16="http://schemas.microsoft.com/office/drawing/2014/main" val="3975855430"/>
                    </a:ext>
                  </a:extLst>
                </a:gridCol>
                <a:gridCol w="730232">
                  <a:extLst>
                    <a:ext uri="{9D8B030D-6E8A-4147-A177-3AD203B41FA5}">
                      <a16:colId xmlns:a16="http://schemas.microsoft.com/office/drawing/2014/main" val="449383506"/>
                    </a:ext>
                  </a:extLst>
                </a:gridCol>
                <a:gridCol w="730232">
                  <a:extLst>
                    <a:ext uri="{9D8B030D-6E8A-4147-A177-3AD203B41FA5}">
                      <a16:colId xmlns:a16="http://schemas.microsoft.com/office/drawing/2014/main" val="651983205"/>
                    </a:ext>
                  </a:extLst>
                </a:gridCol>
                <a:gridCol w="730232">
                  <a:extLst>
                    <a:ext uri="{9D8B030D-6E8A-4147-A177-3AD203B41FA5}">
                      <a16:colId xmlns:a16="http://schemas.microsoft.com/office/drawing/2014/main" val="2876614206"/>
                    </a:ext>
                  </a:extLst>
                </a:gridCol>
                <a:gridCol w="730232">
                  <a:extLst>
                    <a:ext uri="{9D8B030D-6E8A-4147-A177-3AD203B41FA5}">
                      <a16:colId xmlns:a16="http://schemas.microsoft.com/office/drawing/2014/main" val="1484919642"/>
                    </a:ext>
                  </a:extLst>
                </a:gridCol>
                <a:gridCol w="730232">
                  <a:extLst>
                    <a:ext uri="{9D8B030D-6E8A-4147-A177-3AD203B41FA5}">
                      <a16:colId xmlns:a16="http://schemas.microsoft.com/office/drawing/2014/main" val="1567343404"/>
                    </a:ext>
                  </a:extLst>
                </a:gridCol>
                <a:gridCol w="730232">
                  <a:extLst>
                    <a:ext uri="{9D8B030D-6E8A-4147-A177-3AD203B41FA5}">
                      <a16:colId xmlns:a16="http://schemas.microsoft.com/office/drawing/2014/main" val="1901861034"/>
                    </a:ext>
                  </a:extLst>
                </a:gridCol>
                <a:gridCol w="730232">
                  <a:extLst>
                    <a:ext uri="{9D8B030D-6E8A-4147-A177-3AD203B41FA5}">
                      <a16:colId xmlns:a16="http://schemas.microsoft.com/office/drawing/2014/main" val="2619548147"/>
                    </a:ext>
                  </a:extLst>
                </a:gridCol>
                <a:gridCol w="730232">
                  <a:extLst>
                    <a:ext uri="{9D8B030D-6E8A-4147-A177-3AD203B41FA5}">
                      <a16:colId xmlns:a16="http://schemas.microsoft.com/office/drawing/2014/main" val="3142194958"/>
                    </a:ext>
                  </a:extLst>
                </a:gridCol>
                <a:gridCol w="730232">
                  <a:extLst>
                    <a:ext uri="{9D8B030D-6E8A-4147-A177-3AD203B41FA5}">
                      <a16:colId xmlns:a16="http://schemas.microsoft.com/office/drawing/2014/main" val="758977740"/>
                    </a:ext>
                  </a:extLst>
                </a:gridCol>
                <a:gridCol w="730232">
                  <a:extLst>
                    <a:ext uri="{9D8B030D-6E8A-4147-A177-3AD203B41FA5}">
                      <a16:colId xmlns:a16="http://schemas.microsoft.com/office/drawing/2014/main" val="794098804"/>
                    </a:ext>
                  </a:extLst>
                </a:gridCol>
                <a:gridCol w="730232">
                  <a:extLst>
                    <a:ext uri="{9D8B030D-6E8A-4147-A177-3AD203B41FA5}">
                      <a16:colId xmlns:a16="http://schemas.microsoft.com/office/drawing/2014/main" val="302224056"/>
                    </a:ext>
                  </a:extLst>
                </a:gridCol>
                <a:gridCol w="730232">
                  <a:extLst>
                    <a:ext uri="{9D8B030D-6E8A-4147-A177-3AD203B41FA5}">
                      <a16:colId xmlns:a16="http://schemas.microsoft.com/office/drawing/2014/main" val="4049766219"/>
                    </a:ext>
                  </a:extLst>
                </a:gridCol>
              </a:tblGrid>
              <a:tr h="380586">
                <a:tc>
                  <a:txBody>
                    <a:bodyPr/>
                    <a:lstStyle/>
                    <a:p>
                      <a:pPr algn="ctr" fontAlgn="ctr"/>
                      <a:r>
                        <a:rPr lang="en-US" sz="1600" u="none" strike="noStrike" dirty="0">
                          <a:effectLst/>
                        </a:rPr>
                        <a:t> </a:t>
                      </a:r>
                      <a:endParaRPr lang="en-US" sz="1600" b="0" i="0" u="none" strike="noStrike" dirty="0">
                        <a:solidFill>
                          <a:srgbClr val="000000"/>
                        </a:solidFill>
                        <a:effectLst/>
                        <a:latin typeface="+mn-lt"/>
                      </a:endParaRPr>
                    </a:p>
                  </a:txBody>
                  <a:tcPr marL="9525" marR="9525" marT="9525" marB="0" anchor="ctr"/>
                </a:tc>
                <a:tc gridSpan="6">
                  <a:txBody>
                    <a:bodyPr/>
                    <a:lstStyle/>
                    <a:p>
                      <a:pPr algn="ctr" fontAlgn="ctr"/>
                      <a:r>
                        <a:rPr lang="en-US" sz="1600" u="none" strike="noStrike" dirty="0">
                          <a:effectLst/>
                        </a:rPr>
                        <a:t>Gender</a:t>
                      </a:r>
                      <a:endParaRPr lang="en-US" sz="1600" b="1" i="0" u="none" strike="noStrike" dirty="0">
                        <a:solidFill>
                          <a:srgbClr val="000000"/>
                        </a:solidFill>
                        <a:effectLst/>
                        <a:latin typeface="+mn-lt"/>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ctr"/>
                      <a:r>
                        <a:rPr lang="en-US" sz="1600" u="none" strike="noStrike">
                          <a:effectLst/>
                        </a:rPr>
                        <a:t>Age</a:t>
                      </a:r>
                      <a:endParaRPr lang="en-US" sz="1600" b="1" i="0" u="none" strike="noStrike">
                        <a:solidFill>
                          <a:srgbClr val="000000"/>
                        </a:solidFill>
                        <a:effectLst/>
                        <a:latin typeface="+mn-lt"/>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05923215"/>
                  </a:ext>
                </a:extLst>
              </a:tr>
              <a:tr h="380586">
                <a:tc>
                  <a:txBody>
                    <a:bodyPr/>
                    <a:lstStyle/>
                    <a:p>
                      <a:pPr algn="ctr" fontAlgn="ctr"/>
                      <a:r>
                        <a:rPr lang="en-US" sz="1600" u="none" strike="noStrike">
                          <a:effectLst/>
                        </a:rPr>
                        <a:t> </a:t>
                      </a:r>
                      <a:endParaRPr lang="en-US" sz="1600" b="0" i="0" u="none" strike="noStrike">
                        <a:solidFill>
                          <a:srgbClr val="000000"/>
                        </a:solidFill>
                        <a:effectLst/>
                        <a:latin typeface="+mn-lt"/>
                      </a:endParaRPr>
                    </a:p>
                  </a:txBody>
                  <a:tcPr marL="9525" marR="9525" marT="9525" marB="0" anchor="ctr"/>
                </a:tc>
                <a:tc gridSpan="3">
                  <a:txBody>
                    <a:bodyPr/>
                    <a:lstStyle/>
                    <a:p>
                      <a:pPr algn="ctr" fontAlgn="ctr"/>
                      <a:r>
                        <a:rPr lang="en-US" sz="1600" b="1" u="none" strike="noStrike" dirty="0">
                          <a:effectLst/>
                        </a:rPr>
                        <a:t>Multilingual</a:t>
                      </a:r>
                      <a:endParaRPr lang="en-US" sz="1600" b="1" i="0" u="none" strike="noStrike" dirty="0">
                        <a:solidFill>
                          <a:srgbClr val="000000"/>
                        </a:solidFill>
                        <a:effectLst/>
                        <a:latin typeface="+mn-lt"/>
                      </a:endParaRPr>
                    </a:p>
                  </a:txBody>
                  <a:tcPr marL="9525" marR="9525" marT="9525" marB="0" anchor="ctr"/>
                </a:tc>
                <a:tc hMerge="1">
                  <a:txBody>
                    <a:bodyPr/>
                    <a:lstStyle/>
                    <a:p>
                      <a:endParaRPr lang="en-US"/>
                    </a:p>
                  </a:txBody>
                  <a:tcPr/>
                </a:tc>
                <a:tc hMerge="1">
                  <a:txBody>
                    <a:bodyPr/>
                    <a:lstStyle/>
                    <a:p>
                      <a:endParaRPr lang="en-US"/>
                    </a:p>
                  </a:txBody>
                  <a:tcPr/>
                </a:tc>
                <a:tc gridSpan="3">
                  <a:txBody>
                    <a:bodyPr/>
                    <a:lstStyle/>
                    <a:p>
                      <a:pPr algn="ctr" fontAlgn="ctr"/>
                      <a:r>
                        <a:rPr lang="en-US" sz="1600" b="1" u="none" strike="noStrike" dirty="0">
                          <a:effectLst/>
                        </a:rPr>
                        <a:t>Translated</a:t>
                      </a:r>
                      <a:endParaRPr lang="en-US" sz="1600" b="1" i="0" u="none" strike="noStrike" dirty="0">
                        <a:solidFill>
                          <a:srgbClr val="000000"/>
                        </a:solidFill>
                        <a:effectLst/>
                        <a:latin typeface="+mn-lt"/>
                      </a:endParaRPr>
                    </a:p>
                  </a:txBody>
                  <a:tcPr marL="9525" marR="9525" marT="9525" marB="0" anchor="ctr"/>
                </a:tc>
                <a:tc hMerge="1">
                  <a:txBody>
                    <a:bodyPr/>
                    <a:lstStyle/>
                    <a:p>
                      <a:endParaRPr lang="en-US"/>
                    </a:p>
                  </a:txBody>
                  <a:tcPr/>
                </a:tc>
                <a:tc hMerge="1">
                  <a:txBody>
                    <a:bodyPr/>
                    <a:lstStyle/>
                    <a:p>
                      <a:endParaRPr lang="en-US"/>
                    </a:p>
                  </a:txBody>
                  <a:tcPr/>
                </a:tc>
                <a:tc gridSpan="3">
                  <a:txBody>
                    <a:bodyPr/>
                    <a:lstStyle/>
                    <a:p>
                      <a:pPr algn="ctr" fontAlgn="ctr"/>
                      <a:r>
                        <a:rPr lang="en-US" sz="1600" b="1" u="none" strike="noStrike" dirty="0">
                          <a:effectLst/>
                        </a:rPr>
                        <a:t>Multilingual</a:t>
                      </a:r>
                      <a:endParaRPr lang="en-US" sz="1600" b="1" i="0" u="none" strike="noStrike" dirty="0">
                        <a:solidFill>
                          <a:srgbClr val="000000"/>
                        </a:solidFill>
                        <a:effectLst/>
                        <a:latin typeface="+mn-lt"/>
                      </a:endParaRPr>
                    </a:p>
                  </a:txBody>
                  <a:tcPr marL="9525" marR="9525" marT="9525" marB="0" anchor="ctr"/>
                </a:tc>
                <a:tc hMerge="1">
                  <a:txBody>
                    <a:bodyPr/>
                    <a:lstStyle/>
                    <a:p>
                      <a:endParaRPr lang="en-US"/>
                    </a:p>
                  </a:txBody>
                  <a:tcPr/>
                </a:tc>
                <a:tc hMerge="1">
                  <a:txBody>
                    <a:bodyPr/>
                    <a:lstStyle/>
                    <a:p>
                      <a:endParaRPr lang="en-US"/>
                    </a:p>
                  </a:txBody>
                  <a:tcPr/>
                </a:tc>
                <a:tc gridSpan="3">
                  <a:txBody>
                    <a:bodyPr/>
                    <a:lstStyle/>
                    <a:p>
                      <a:pPr algn="ctr" fontAlgn="ctr"/>
                      <a:r>
                        <a:rPr lang="en-US" sz="1600" b="1" u="none" strike="noStrike" dirty="0">
                          <a:effectLst/>
                        </a:rPr>
                        <a:t>Translated</a:t>
                      </a:r>
                      <a:endParaRPr lang="en-US" sz="1600" b="1" i="0" u="none" strike="noStrike" dirty="0">
                        <a:solidFill>
                          <a:srgbClr val="000000"/>
                        </a:solidFill>
                        <a:effectLst/>
                        <a:latin typeface="+mn-lt"/>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20660706"/>
                  </a:ext>
                </a:extLst>
              </a:tr>
              <a:tr h="380586">
                <a:tc>
                  <a:txBody>
                    <a:bodyPr/>
                    <a:lstStyle/>
                    <a:p>
                      <a:pPr algn="ctr" fontAlgn="ctr"/>
                      <a:r>
                        <a:rPr lang="en-US" sz="1600" b="1" u="none" strike="noStrike" dirty="0">
                          <a:effectLst/>
                        </a:rPr>
                        <a:t>Group  </a:t>
                      </a:r>
                      <a:endParaRPr lang="en-US" sz="1600" b="1" i="0" u="none" strike="noStrike" dirty="0">
                        <a:solidFill>
                          <a:srgbClr val="000000"/>
                        </a:solidFill>
                        <a:effectLst/>
                        <a:latin typeface="+mn-lt"/>
                      </a:endParaRPr>
                    </a:p>
                  </a:txBody>
                  <a:tcPr marL="9525" marR="9525" marT="9525" marB="0" anchor="ctr"/>
                </a:tc>
                <a:tc>
                  <a:txBody>
                    <a:bodyPr/>
                    <a:lstStyle/>
                    <a:p>
                      <a:pPr algn="ctr" fontAlgn="ctr"/>
                      <a:r>
                        <a:rPr lang="en-US" sz="1600" b="1" u="none" strike="noStrike" dirty="0">
                          <a:effectLst/>
                        </a:rPr>
                        <a:t> CLF    </a:t>
                      </a:r>
                      <a:endParaRPr lang="en-US" sz="1600" b="1" i="0" u="none" strike="noStrike" dirty="0">
                        <a:solidFill>
                          <a:srgbClr val="000000"/>
                        </a:solidFill>
                        <a:effectLst/>
                        <a:latin typeface="+mn-lt"/>
                      </a:endParaRPr>
                    </a:p>
                  </a:txBody>
                  <a:tcPr marL="9525" marR="9525" marT="9525" marB="0" anchor="ctr"/>
                </a:tc>
                <a:tc>
                  <a:txBody>
                    <a:bodyPr/>
                    <a:lstStyle/>
                    <a:p>
                      <a:pPr algn="ctr" fontAlgn="ctr"/>
                      <a:r>
                        <a:rPr lang="en-US" sz="1600" b="1" u="none" strike="noStrike">
                          <a:effectLst/>
                        </a:rPr>
                        <a:t> ACC   </a:t>
                      </a:r>
                      <a:endParaRPr lang="en-US" sz="1600" b="1" i="0" u="none" strike="noStrike">
                        <a:solidFill>
                          <a:srgbClr val="000000"/>
                        </a:solidFill>
                        <a:effectLst/>
                        <a:latin typeface="+mn-lt"/>
                      </a:endParaRPr>
                    </a:p>
                  </a:txBody>
                  <a:tcPr marL="9525" marR="9525" marT="9525" marB="0" anchor="ctr"/>
                </a:tc>
                <a:tc>
                  <a:txBody>
                    <a:bodyPr/>
                    <a:lstStyle/>
                    <a:p>
                      <a:pPr algn="ctr" fontAlgn="ctr"/>
                      <a:r>
                        <a:rPr lang="en-US" sz="1600" b="1" u="none" strike="noStrike">
                          <a:effectLst/>
                        </a:rPr>
                        <a:t> AUC  </a:t>
                      </a:r>
                      <a:endParaRPr lang="en-US" sz="1600" b="1" i="0" u="none" strike="noStrike">
                        <a:solidFill>
                          <a:srgbClr val="000000"/>
                        </a:solidFill>
                        <a:effectLst/>
                        <a:latin typeface="+mn-lt"/>
                      </a:endParaRPr>
                    </a:p>
                  </a:txBody>
                  <a:tcPr marL="9525" marR="9525" marT="9525" marB="0" anchor="ctr"/>
                </a:tc>
                <a:tc>
                  <a:txBody>
                    <a:bodyPr/>
                    <a:lstStyle/>
                    <a:p>
                      <a:pPr algn="ctr" fontAlgn="ctr"/>
                      <a:r>
                        <a:rPr lang="en-US" sz="1600" b="1" u="none" strike="noStrike">
                          <a:effectLst/>
                        </a:rPr>
                        <a:t> CLF  </a:t>
                      </a:r>
                      <a:endParaRPr lang="en-US" sz="1600" b="1" i="0" u="none" strike="noStrike">
                        <a:solidFill>
                          <a:srgbClr val="000000"/>
                        </a:solidFill>
                        <a:effectLst/>
                        <a:latin typeface="+mn-lt"/>
                      </a:endParaRPr>
                    </a:p>
                  </a:txBody>
                  <a:tcPr marL="9525" marR="9525" marT="9525" marB="0" anchor="ctr"/>
                </a:tc>
                <a:tc>
                  <a:txBody>
                    <a:bodyPr/>
                    <a:lstStyle/>
                    <a:p>
                      <a:pPr algn="ctr" fontAlgn="ctr"/>
                      <a:r>
                        <a:rPr lang="en-US" sz="1600" b="1" u="none" strike="noStrike" dirty="0">
                          <a:effectLst/>
                        </a:rPr>
                        <a:t> ACC   </a:t>
                      </a:r>
                      <a:endParaRPr lang="en-US" sz="1600" b="1" i="0" u="none" strike="noStrike" dirty="0">
                        <a:solidFill>
                          <a:srgbClr val="000000"/>
                        </a:solidFill>
                        <a:effectLst/>
                        <a:latin typeface="+mn-lt"/>
                      </a:endParaRPr>
                    </a:p>
                  </a:txBody>
                  <a:tcPr marL="9525" marR="9525" marT="9525" marB="0" anchor="ctr"/>
                </a:tc>
                <a:tc>
                  <a:txBody>
                    <a:bodyPr/>
                    <a:lstStyle/>
                    <a:p>
                      <a:pPr algn="ctr" fontAlgn="ctr"/>
                      <a:r>
                        <a:rPr lang="en-US" sz="1600" b="1" u="none" strike="noStrike">
                          <a:effectLst/>
                        </a:rPr>
                        <a:t> AUC    </a:t>
                      </a:r>
                      <a:endParaRPr lang="en-US" sz="1600" b="1" i="0" u="none" strike="noStrike">
                        <a:solidFill>
                          <a:srgbClr val="000000"/>
                        </a:solidFill>
                        <a:effectLst/>
                        <a:latin typeface="+mn-lt"/>
                      </a:endParaRPr>
                    </a:p>
                  </a:txBody>
                  <a:tcPr marL="9525" marR="9525" marT="9525" marB="0" anchor="ctr"/>
                </a:tc>
                <a:tc>
                  <a:txBody>
                    <a:bodyPr/>
                    <a:lstStyle/>
                    <a:p>
                      <a:pPr algn="ctr" fontAlgn="ctr"/>
                      <a:r>
                        <a:rPr lang="en-US" sz="1600" b="1" u="none" strike="noStrike" dirty="0">
                          <a:effectLst/>
                        </a:rPr>
                        <a:t> CLF   </a:t>
                      </a:r>
                      <a:endParaRPr lang="en-US" sz="1600" b="1" i="0" u="none" strike="noStrike" dirty="0">
                        <a:solidFill>
                          <a:srgbClr val="000000"/>
                        </a:solidFill>
                        <a:effectLst/>
                        <a:latin typeface="+mn-lt"/>
                      </a:endParaRPr>
                    </a:p>
                  </a:txBody>
                  <a:tcPr marL="9525" marR="9525" marT="9525" marB="0" anchor="ctr"/>
                </a:tc>
                <a:tc>
                  <a:txBody>
                    <a:bodyPr/>
                    <a:lstStyle/>
                    <a:p>
                      <a:pPr algn="ctr" fontAlgn="ctr"/>
                      <a:r>
                        <a:rPr lang="en-US" sz="1600" b="1" u="none" strike="noStrike" dirty="0">
                          <a:effectLst/>
                        </a:rPr>
                        <a:t> ACC     </a:t>
                      </a:r>
                      <a:endParaRPr lang="en-US" sz="1600" b="1" i="0" u="none" strike="noStrike" dirty="0">
                        <a:solidFill>
                          <a:srgbClr val="000000"/>
                        </a:solidFill>
                        <a:effectLst/>
                        <a:latin typeface="+mn-lt"/>
                      </a:endParaRPr>
                    </a:p>
                  </a:txBody>
                  <a:tcPr marL="9525" marR="9525" marT="9525" marB="0" anchor="ctr"/>
                </a:tc>
                <a:tc>
                  <a:txBody>
                    <a:bodyPr/>
                    <a:lstStyle/>
                    <a:p>
                      <a:pPr algn="ctr" fontAlgn="ctr"/>
                      <a:r>
                        <a:rPr lang="en-US" sz="1600" b="1" u="none" strike="noStrike" dirty="0">
                          <a:effectLst/>
                        </a:rPr>
                        <a:t> AUC   </a:t>
                      </a:r>
                      <a:endParaRPr lang="en-US" sz="1600" b="1" i="0" u="none" strike="noStrike" dirty="0">
                        <a:solidFill>
                          <a:srgbClr val="000000"/>
                        </a:solidFill>
                        <a:effectLst/>
                        <a:latin typeface="+mn-lt"/>
                      </a:endParaRPr>
                    </a:p>
                  </a:txBody>
                  <a:tcPr marL="9525" marR="9525" marT="9525" marB="0" anchor="ctr"/>
                </a:tc>
                <a:tc>
                  <a:txBody>
                    <a:bodyPr/>
                    <a:lstStyle/>
                    <a:p>
                      <a:pPr algn="ctr" fontAlgn="ctr"/>
                      <a:r>
                        <a:rPr lang="en-US" sz="1600" b="1" u="none" strike="noStrike" dirty="0">
                          <a:effectLst/>
                        </a:rPr>
                        <a:t> CLF  </a:t>
                      </a:r>
                      <a:endParaRPr lang="en-US" sz="1600" b="1" i="0" u="none" strike="noStrike" dirty="0">
                        <a:solidFill>
                          <a:srgbClr val="000000"/>
                        </a:solidFill>
                        <a:effectLst/>
                        <a:latin typeface="+mn-lt"/>
                      </a:endParaRPr>
                    </a:p>
                  </a:txBody>
                  <a:tcPr marL="9525" marR="9525" marT="9525" marB="0" anchor="ctr"/>
                </a:tc>
                <a:tc>
                  <a:txBody>
                    <a:bodyPr/>
                    <a:lstStyle/>
                    <a:p>
                      <a:pPr algn="ctr" fontAlgn="ctr"/>
                      <a:r>
                        <a:rPr lang="en-US" sz="1600" b="1" u="none" strike="noStrike" dirty="0">
                          <a:effectLst/>
                        </a:rPr>
                        <a:t> ACC       </a:t>
                      </a:r>
                      <a:endParaRPr lang="en-US" sz="1600" b="1" i="0" u="none" strike="noStrike" dirty="0">
                        <a:solidFill>
                          <a:srgbClr val="000000"/>
                        </a:solidFill>
                        <a:effectLst/>
                        <a:latin typeface="+mn-lt"/>
                      </a:endParaRPr>
                    </a:p>
                  </a:txBody>
                  <a:tcPr marL="9525" marR="9525" marT="9525" marB="0" anchor="ctr"/>
                </a:tc>
                <a:tc>
                  <a:txBody>
                    <a:bodyPr/>
                    <a:lstStyle/>
                    <a:p>
                      <a:pPr algn="ctr" fontAlgn="ctr"/>
                      <a:r>
                        <a:rPr lang="en-US" sz="1600" b="1" u="none" strike="noStrike" dirty="0">
                          <a:effectLst/>
                        </a:rPr>
                        <a:t> AUC      </a:t>
                      </a:r>
                      <a:endParaRPr lang="en-US" sz="1600" b="1"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2899244891"/>
                  </a:ext>
                </a:extLst>
              </a:tr>
              <a:tr h="380586">
                <a:tc>
                  <a:txBody>
                    <a:bodyPr/>
                    <a:lstStyle/>
                    <a:p>
                      <a:pPr algn="ctr" fontAlgn="ctr"/>
                      <a:endParaRPr lang="en-US" sz="1600" b="1" i="0" u="none" strike="noStrike" dirty="0">
                        <a:solidFill>
                          <a:srgbClr val="000000"/>
                        </a:solidFill>
                        <a:effectLst/>
                        <a:latin typeface="+mn-lt"/>
                      </a:endParaRPr>
                    </a:p>
                  </a:txBody>
                  <a:tcPr marL="9525" marR="9525" marT="9525" marB="0" anchor="ctr"/>
                </a:tc>
                <a:tc>
                  <a:txBody>
                    <a:bodyPr/>
                    <a:lstStyle/>
                    <a:p>
                      <a:pPr algn="ctr" fontAlgn="ctr"/>
                      <a:r>
                        <a:rPr lang="en-US" sz="1600" b="1" u="none" strike="noStrike">
                          <a:effectLst/>
                        </a:rPr>
                        <a:t>MCC   </a:t>
                      </a:r>
                      <a:endParaRPr lang="en-US" sz="1600" b="1" i="0" u="none" strike="noStrike">
                        <a:solidFill>
                          <a:srgbClr val="000000"/>
                        </a:solidFill>
                        <a:effectLst/>
                        <a:latin typeface="+mn-lt"/>
                      </a:endParaRPr>
                    </a:p>
                  </a:txBody>
                  <a:tcPr marL="9525" marR="9525" marT="9525" marB="0" anchor="ctr"/>
                </a:tc>
                <a:tc>
                  <a:txBody>
                    <a:bodyPr/>
                    <a:lstStyle/>
                    <a:p>
                      <a:pPr algn="ctr" fontAlgn="ctr"/>
                      <a:r>
                        <a:rPr lang="en-US" sz="1600" b="1" u="none" strike="noStrike" dirty="0">
                          <a:effectLst/>
                        </a:rPr>
                        <a:t>0.680</a:t>
                      </a:r>
                      <a:endParaRPr lang="en-US" sz="1600" b="1" i="0" u="none" strike="noStrike" dirty="0">
                        <a:solidFill>
                          <a:srgbClr val="000000"/>
                        </a:solidFill>
                        <a:effectLst/>
                        <a:latin typeface="+mn-lt"/>
                      </a:endParaRPr>
                    </a:p>
                  </a:txBody>
                  <a:tcPr marL="9525" marR="9525" marT="9525" marB="0" anchor="ctr"/>
                </a:tc>
                <a:tc>
                  <a:txBody>
                    <a:bodyPr/>
                    <a:lstStyle/>
                    <a:p>
                      <a:pPr algn="ctr" fontAlgn="ctr"/>
                      <a:r>
                        <a:rPr lang="en-US" sz="1600" b="1" u="none" strike="noStrike">
                          <a:effectLst/>
                        </a:rPr>
                        <a:t>      </a:t>
                      </a:r>
                      <a:endParaRPr lang="en-US" sz="1600" b="1" i="0" u="none" strike="noStrike">
                        <a:solidFill>
                          <a:srgbClr val="000000"/>
                        </a:solidFill>
                        <a:effectLst/>
                        <a:latin typeface="+mn-lt"/>
                      </a:endParaRPr>
                    </a:p>
                  </a:txBody>
                  <a:tcPr marL="9525" marR="9525" marT="9525" marB="0" anchor="ctr"/>
                </a:tc>
                <a:tc>
                  <a:txBody>
                    <a:bodyPr/>
                    <a:lstStyle/>
                    <a:p>
                      <a:pPr algn="ctr" fontAlgn="ctr"/>
                      <a:r>
                        <a:rPr lang="en-US" sz="1600" b="1" u="none" strike="noStrike" dirty="0">
                          <a:effectLst/>
                        </a:rPr>
                        <a:t> MCC  </a:t>
                      </a:r>
                      <a:endParaRPr lang="en-US" sz="1600" b="1" i="0" u="none" strike="noStrike" dirty="0">
                        <a:solidFill>
                          <a:srgbClr val="000000"/>
                        </a:solidFill>
                        <a:effectLst/>
                        <a:latin typeface="+mn-lt"/>
                      </a:endParaRPr>
                    </a:p>
                  </a:txBody>
                  <a:tcPr marL="9525" marR="9525" marT="9525" marB="0" anchor="ctr"/>
                </a:tc>
                <a:tc>
                  <a:txBody>
                    <a:bodyPr/>
                    <a:lstStyle/>
                    <a:p>
                      <a:pPr algn="ctr" fontAlgn="ctr"/>
                      <a:r>
                        <a:rPr lang="en-US" sz="1600" b="1" u="none" strike="noStrike" dirty="0">
                          <a:effectLst/>
                        </a:rPr>
                        <a:t>0.680</a:t>
                      </a:r>
                      <a:endParaRPr lang="en-US" sz="1600" b="1" i="0" u="none" strike="noStrike" dirty="0">
                        <a:solidFill>
                          <a:srgbClr val="000000"/>
                        </a:solidFill>
                        <a:effectLst/>
                        <a:latin typeface="+mn-lt"/>
                      </a:endParaRPr>
                    </a:p>
                  </a:txBody>
                  <a:tcPr marL="9525" marR="9525" marT="9525" marB="0" anchor="ctr"/>
                </a:tc>
                <a:tc>
                  <a:txBody>
                    <a:bodyPr/>
                    <a:lstStyle/>
                    <a:p>
                      <a:pPr algn="ctr" fontAlgn="ctr"/>
                      <a:r>
                        <a:rPr lang="en-US" sz="1600" b="1" u="none" strike="noStrike" dirty="0">
                          <a:effectLst/>
                        </a:rPr>
                        <a:t>     </a:t>
                      </a:r>
                      <a:endParaRPr lang="en-US" sz="1600" b="1" i="0" u="none" strike="noStrike" dirty="0">
                        <a:solidFill>
                          <a:srgbClr val="000000"/>
                        </a:solidFill>
                        <a:effectLst/>
                        <a:latin typeface="+mn-lt"/>
                      </a:endParaRPr>
                    </a:p>
                  </a:txBody>
                  <a:tcPr marL="9525" marR="9525" marT="9525" marB="0" anchor="ctr"/>
                </a:tc>
                <a:tc>
                  <a:txBody>
                    <a:bodyPr/>
                    <a:lstStyle/>
                    <a:p>
                      <a:pPr algn="ctr" fontAlgn="ctr"/>
                      <a:r>
                        <a:rPr lang="en-US" sz="1600" b="1" u="none" strike="noStrike" dirty="0">
                          <a:effectLst/>
                        </a:rPr>
                        <a:t> MCC      </a:t>
                      </a:r>
                      <a:endParaRPr lang="en-US" sz="1600" b="1" i="0" u="none" strike="noStrike" dirty="0">
                        <a:solidFill>
                          <a:srgbClr val="000000"/>
                        </a:solidFill>
                        <a:effectLst/>
                        <a:latin typeface="+mn-lt"/>
                      </a:endParaRPr>
                    </a:p>
                  </a:txBody>
                  <a:tcPr marL="9525" marR="9525" marT="9525" marB="0" anchor="ctr"/>
                </a:tc>
                <a:tc>
                  <a:txBody>
                    <a:bodyPr/>
                    <a:lstStyle/>
                    <a:p>
                      <a:pPr algn="ctr" fontAlgn="ctr"/>
                      <a:r>
                        <a:rPr lang="en-US" sz="1600" b="1" u="none" strike="noStrike">
                          <a:effectLst/>
                        </a:rPr>
                        <a:t>0.460</a:t>
                      </a:r>
                      <a:endParaRPr lang="en-US" sz="1600" b="1" i="0" u="none" strike="noStrike">
                        <a:solidFill>
                          <a:srgbClr val="000000"/>
                        </a:solidFill>
                        <a:effectLst/>
                        <a:latin typeface="+mn-lt"/>
                      </a:endParaRPr>
                    </a:p>
                  </a:txBody>
                  <a:tcPr marL="9525" marR="9525" marT="9525" marB="0" anchor="ctr"/>
                </a:tc>
                <a:tc>
                  <a:txBody>
                    <a:bodyPr/>
                    <a:lstStyle/>
                    <a:p>
                      <a:pPr algn="ctr" fontAlgn="ctr"/>
                      <a:r>
                        <a:rPr lang="en-US" sz="1600" b="1" u="none" strike="noStrike">
                          <a:effectLst/>
                        </a:rPr>
                        <a:t>      </a:t>
                      </a:r>
                      <a:endParaRPr lang="en-US" sz="1600" b="1" i="0" u="none" strike="noStrike">
                        <a:solidFill>
                          <a:srgbClr val="000000"/>
                        </a:solidFill>
                        <a:effectLst/>
                        <a:latin typeface="+mn-lt"/>
                      </a:endParaRPr>
                    </a:p>
                  </a:txBody>
                  <a:tcPr marL="9525" marR="9525" marT="9525" marB="0" anchor="ctr"/>
                </a:tc>
                <a:tc>
                  <a:txBody>
                    <a:bodyPr/>
                    <a:lstStyle/>
                    <a:p>
                      <a:pPr algn="ctr" fontAlgn="ctr"/>
                      <a:r>
                        <a:rPr lang="en-US" sz="1600" b="1" u="none" strike="noStrike">
                          <a:effectLst/>
                        </a:rPr>
                        <a:t> MCC     </a:t>
                      </a:r>
                      <a:endParaRPr lang="en-US" sz="1600" b="1" i="0" u="none" strike="noStrike">
                        <a:solidFill>
                          <a:srgbClr val="000000"/>
                        </a:solidFill>
                        <a:effectLst/>
                        <a:latin typeface="+mn-lt"/>
                      </a:endParaRPr>
                    </a:p>
                  </a:txBody>
                  <a:tcPr marL="9525" marR="9525" marT="9525" marB="0" anchor="ctr"/>
                </a:tc>
                <a:tc>
                  <a:txBody>
                    <a:bodyPr/>
                    <a:lstStyle/>
                    <a:p>
                      <a:pPr algn="ctr" fontAlgn="ctr"/>
                      <a:r>
                        <a:rPr lang="en-US" sz="1600" b="1" u="none" strike="noStrike" dirty="0">
                          <a:effectLst/>
                        </a:rPr>
                        <a:t>0.460</a:t>
                      </a:r>
                      <a:endParaRPr lang="en-US" sz="1600" b="1" i="0" u="none" strike="noStrike" dirty="0">
                        <a:solidFill>
                          <a:srgbClr val="000000"/>
                        </a:solidFill>
                        <a:effectLst/>
                        <a:latin typeface="+mn-lt"/>
                      </a:endParaRPr>
                    </a:p>
                  </a:txBody>
                  <a:tcPr marL="9525" marR="9525" marT="9525" marB="0" anchor="ctr"/>
                </a:tc>
                <a:tc>
                  <a:txBody>
                    <a:bodyPr/>
                    <a:lstStyle/>
                    <a:p>
                      <a:pPr algn="ctr" fontAlgn="ctr"/>
                      <a:r>
                        <a:rPr lang="en-US" sz="1600" b="1" u="none" strike="noStrike" dirty="0">
                          <a:effectLst/>
                        </a:rPr>
                        <a:t>         </a:t>
                      </a:r>
                      <a:endParaRPr lang="en-US" sz="1600" b="1"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2214253109"/>
                  </a:ext>
                </a:extLst>
              </a:tr>
              <a:tr h="380586">
                <a:tc>
                  <a:txBody>
                    <a:bodyPr/>
                    <a:lstStyle/>
                    <a:p>
                      <a:pPr algn="ctr" fontAlgn="ctr"/>
                      <a:r>
                        <a:rPr lang="en-US" sz="1600" b="1" u="none" strike="noStrike" dirty="0">
                          <a:effectLst/>
                        </a:rPr>
                        <a:t>All  </a:t>
                      </a:r>
                      <a:endParaRPr lang="en-US" sz="1600" b="1" i="0" u="none" strike="noStrike" dirty="0">
                        <a:solidFill>
                          <a:srgbClr val="000000"/>
                        </a:solidFill>
                        <a:effectLst/>
                        <a:latin typeface="+mn-lt"/>
                      </a:endParaRPr>
                    </a:p>
                  </a:txBody>
                  <a:tcPr marL="9525" marR="9525" marT="9525" marB="0" anchor="ctr"/>
                </a:tc>
                <a:tc>
                  <a:txBody>
                    <a:bodyPr/>
                    <a:lstStyle/>
                    <a:p>
                      <a:pPr algn="ctr" fontAlgn="ctr"/>
                      <a:r>
                        <a:rPr lang="en-US" sz="1600" b="1" u="none" strike="noStrike" dirty="0">
                          <a:effectLst/>
                        </a:rPr>
                        <a:t> RF  </a:t>
                      </a:r>
                      <a:endParaRPr lang="en-US" sz="1600" b="1" i="0" u="none" strike="noStrike" dirty="0">
                        <a:solidFill>
                          <a:srgbClr val="000000"/>
                        </a:solidFill>
                        <a:effectLst/>
                        <a:latin typeface="+mn-lt"/>
                      </a:endParaRPr>
                    </a:p>
                  </a:txBody>
                  <a:tcPr marL="9525" marR="9525" marT="9525" marB="0" anchor="ctr"/>
                </a:tc>
                <a:tc>
                  <a:txBody>
                    <a:bodyPr/>
                    <a:lstStyle/>
                    <a:p>
                      <a:pPr algn="ctr" fontAlgn="ctr"/>
                      <a:r>
                        <a:rPr lang="en-US" sz="1600" b="1" u="none" strike="noStrike" dirty="0">
                          <a:effectLst/>
                        </a:rPr>
                        <a:t>0.813</a:t>
                      </a:r>
                      <a:endParaRPr lang="en-US" sz="1600" b="1" i="0" u="none" strike="noStrike" dirty="0">
                        <a:solidFill>
                          <a:srgbClr val="000000"/>
                        </a:solidFill>
                        <a:effectLst/>
                        <a:latin typeface="+mn-lt"/>
                      </a:endParaRPr>
                    </a:p>
                  </a:txBody>
                  <a:tcPr marL="9525" marR="9525" marT="9525" marB="0" anchor="ctr"/>
                </a:tc>
                <a:tc>
                  <a:txBody>
                    <a:bodyPr/>
                    <a:lstStyle/>
                    <a:p>
                      <a:pPr algn="ctr" fontAlgn="ctr"/>
                      <a:r>
                        <a:rPr lang="en-US" sz="1600" b="1" u="none" strike="noStrike" dirty="0">
                          <a:effectLst/>
                        </a:rPr>
                        <a:t>0.782</a:t>
                      </a:r>
                      <a:endParaRPr lang="en-US" sz="1600" b="1"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rPr>
                        <a:t> NB </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rPr>
                        <a:t>0.750</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rPr>
                        <a:t>0.656</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rPr>
                        <a:t> RF </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rPr>
                        <a:t>0.646</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rPr>
                        <a:t>0.826</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rPr>
                        <a:t>RF</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rPr>
                        <a:t>0.625</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a:effectLst/>
                        </a:rPr>
                        <a:t>0.687</a:t>
                      </a:r>
                      <a:endParaRPr lang="en-US" sz="1600" b="0"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2407900460"/>
                  </a:ext>
                </a:extLst>
              </a:tr>
              <a:tr h="380586">
                <a:tc>
                  <a:txBody>
                    <a:bodyPr/>
                    <a:lstStyle/>
                    <a:p>
                      <a:pPr algn="ctr" fontAlgn="ctr"/>
                      <a:r>
                        <a:rPr lang="en-US" sz="1600" b="1" u="none" strike="noStrike" dirty="0">
                          <a:effectLst/>
                        </a:rPr>
                        <a:t>Vocab   </a:t>
                      </a:r>
                      <a:endParaRPr lang="en-US" sz="1600" b="1"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rPr>
                        <a:t> RF  </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rPr>
                        <a:t>0.750</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a:effectLst/>
                        </a:rPr>
                        <a:t>0.589</a:t>
                      </a:r>
                      <a:endParaRPr lang="en-US" sz="1600" b="0" i="0" u="none" strike="noStrike">
                        <a:solidFill>
                          <a:srgbClr val="000000"/>
                        </a:solidFill>
                        <a:effectLst/>
                        <a:latin typeface="+mn-lt"/>
                      </a:endParaRPr>
                    </a:p>
                  </a:txBody>
                  <a:tcPr marL="9525" marR="9525" marT="9525" marB="0" anchor="ctr"/>
                </a:tc>
                <a:tc>
                  <a:txBody>
                    <a:bodyPr/>
                    <a:lstStyle/>
                    <a:p>
                      <a:pPr algn="ctr" fontAlgn="ctr"/>
                      <a:r>
                        <a:rPr lang="en-US" sz="1600" u="none" strike="noStrike" dirty="0">
                          <a:effectLst/>
                        </a:rPr>
                        <a:t> RF</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rPr>
                        <a:t>0.688</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a:effectLst/>
                        </a:rPr>
                        <a:t>0.517</a:t>
                      </a:r>
                      <a:endParaRPr lang="en-US" sz="1600" b="0" i="0" u="none" strike="noStrike">
                        <a:solidFill>
                          <a:srgbClr val="000000"/>
                        </a:solidFill>
                        <a:effectLst/>
                        <a:latin typeface="+mn-lt"/>
                      </a:endParaRPr>
                    </a:p>
                  </a:txBody>
                  <a:tcPr marL="9525" marR="9525" marT="9525" marB="0" anchor="ctr"/>
                </a:tc>
                <a:tc>
                  <a:txBody>
                    <a:bodyPr/>
                    <a:lstStyle/>
                    <a:p>
                      <a:pPr algn="ctr" fontAlgn="ctr"/>
                      <a:r>
                        <a:rPr lang="en-US" sz="1600" u="none" strike="noStrike" dirty="0">
                          <a:effectLst/>
                        </a:rPr>
                        <a:t>RF </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a:effectLst/>
                        </a:rPr>
                        <a:t>0.511</a:t>
                      </a:r>
                      <a:endParaRPr lang="en-US" sz="1600" b="0" i="0" u="none" strike="noStrike">
                        <a:solidFill>
                          <a:srgbClr val="000000"/>
                        </a:solidFill>
                        <a:effectLst/>
                        <a:latin typeface="+mn-lt"/>
                      </a:endParaRPr>
                    </a:p>
                  </a:txBody>
                  <a:tcPr marL="9525" marR="9525" marT="9525" marB="0" anchor="ctr"/>
                </a:tc>
                <a:tc>
                  <a:txBody>
                    <a:bodyPr/>
                    <a:lstStyle/>
                    <a:p>
                      <a:pPr algn="ctr" fontAlgn="ctr"/>
                      <a:r>
                        <a:rPr lang="en-US" sz="1600" u="none" strike="noStrike">
                          <a:effectLst/>
                        </a:rPr>
                        <a:t>0.665</a:t>
                      </a:r>
                      <a:endParaRPr lang="en-US" sz="1600" b="0" i="0" u="none" strike="noStrike">
                        <a:solidFill>
                          <a:srgbClr val="000000"/>
                        </a:solidFill>
                        <a:effectLst/>
                        <a:latin typeface="+mn-lt"/>
                      </a:endParaRPr>
                    </a:p>
                  </a:txBody>
                  <a:tcPr marL="9525" marR="9525" marT="9525" marB="0" anchor="ctr"/>
                </a:tc>
                <a:tc>
                  <a:txBody>
                    <a:bodyPr/>
                    <a:lstStyle/>
                    <a:p>
                      <a:pPr algn="ctr" fontAlgn="ctr"/>
                      <a:r>
                        <a:rPr lang="en-US" sz="1600" u="none" strike="noStrike" dirty="0">
                          <a:effectLst/>
                        </a:rPr>
                        <a:t> RF</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rPr>
                        <a:t>0.625</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rPr>
                        <a:t>0.681</a:t>
                      </a:r>
                      <a:endParaRPr lang="en-US" sz="16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3038242989"/>
                  </a:ext>
                </a:extLst>
              </a:tr>
              <a:tr h="380586">
                <a:tc>
                  <a:txBody>
                    <a:bodyPr/>
                    <a:lstStyle/>
                    <a:p>
                      <a:pPr algn="ctr" fontAlgn="ctr"/>
                      <a:r>
                        <a:rPr lang="en-US" sz="1600" b="1" u="none" strike="noStrike" dirty="0">
                          <a:effectLst/>
                        </a:rPr>
                        <a:t>Word    </a:t>
                      </a:r>
                      <a:endParaRPr lang="en-US" sz="1600" b="1"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a:effectLst/>
                        </a:rPr>
                        <a:t>RF</a:t>
                      </a:r>
                      <a:endParaRPr lang="en-US" sz="1600" b="0" i="0" u="none" strike="noStrike">
                        <a:solidFill>
                          <a:srgbClr val="000000"/>
                        </a:solidFill>
                        <a:effectLst/>
                        <a:latin typeface="+mn-lt"/>
                      </a:endParaRPr>
                    </a:p>
                  </a:txBody>
                  <a:tcPr marL="9525" marR="9525" marT="9525" marB="0" anchor="ctr"/>
                </a:tc>
                <a:tc>
                  <a:txBody>
                    <a:bodyPr/>
                    <a:lstStyle/>
                    <a:p>
                      <a:pPr algn="ctr" fontAlgn="ctr"/>
                      <a:r>
                        <a:rPr lang="en-US" sz="1600" u="none" strike="noStrike">
                          <a:effectLst/>
                        </a:rPr>
                        <a:t>0.750</a:t>
                      </a:r>
                      <a:endParaRPr lang="en-US" sz="1600" b="0" i="0" u="none" strike="noStrike">
                        <a:solidFill>
                          <a:srgbClr val="000000"/>
                        </a:solidFill>
                        <a:effectLst/>
                        <a:latin typeface="+mn-lt"/>
                      </a:endParaRPr>
                    </a:p>
                  </a:txBody>
                  <a:tcPr marL="9525" marR="9525" marT="9525" marB="0" anchor="ctr"/>
                </a:tc>
                <a:tc>
                  <a:txBody>
                    <a:bodyPr/>
                    <a:lstStyle/>
                    <a:p>
                      <a:pPr algn="ctr" fontAlgn="ctr"/>
                      <a:r>
                        <a:rPr lang="en-US" sz="1600" u="none" strike="noStrike">
                          <a:effectLst/>
                        </a:rPr>
                        <a:t>0.593</a:t>
                      </a:r>
                      <a:endParaRPr lang="en-US" sz="1600" b="0" i="0" u="none" strike="noStrike">
                        <a:solidFill>
                          <a:srgbClr val="000000"/>
                        </a:solidFill>
                        <a:effectLst/>
                        <a:latin typeface="+mn-lt"/>
                      </a:endParaRPr>
                    </a:p>
                  </a:txBody>
                  <a:tcPr marL="9525" marR="9525" marT="9525" marB="0" anchor="ctr"/>
                </a:tc>
                <a:tc>
                  <a:txBody>
                    <a:bodyPr/>
                    <a:lstStyle/>
                    <a:p>
                      <a:pPr algn="ctr" fontAlgn="ctr"/>
                      <a:r>
                        <a:rPr lang="en-US" sz="1600" u="none" strike="noStrike" dirty="0">
                          <a:effectLst/>
                        </a:rPr>
                        <a:t>RF</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a:effectLst/>
                        </a:rPr>
                        <a:t>0.750</a:t>
                      </a:r>
                      <a:endParaRPr lang="en-US" sz="1600" b="0" i="0" u="none" strike="noStrike">
                        <a:solidFill>
                          <a:srgbClr val="000000"/>
                        </a:solidFill>
                        <a:effectLst/>
                        <a:latin typeface="+mn-lt"/>
                      </a:endParaRPr>
                    </a:p>
                  </a:txBody>
                  <a:tcPr marL="9525" marR="9525" marT="9525" marB="0" anchor="ctr"/>
                </a:tc>
                <a:tc>
                  <a:txBody>
                    <a:bodyPr/>
                    <a:lstStyle/>
                    <a:p>
                      <a:pPr algn="ctr" fontAlgn="ctr"/>
                      <a:r>
                        <a:rPr lang="en-US" sz="1600" u="none" strike="noStrike" dirty="0">
                          <a:effectLst/>
                        </a:rPr>
                        <a:t>0.640</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rPr>
                        <a:t>RF</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rPr>
                        <a:t>0.604</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rPr>
                        <a:t>0.681</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a:effectLst/>
                        </a:rPr>
                        <a:t> RF</a:t>
                      </a:r>
                      <a:endParaRPr lang="en-US" sz="1600" b="0" i="0" u="none" strike="noStrike">
                        <a:solidFill>
                          <a:srgbClr val="000000"/>
                        </a:solidFill>
                        <a:effectLst/>
                        <a:latin typeface="+mn-lt"/>
                      </a:endParaRPr>
                    </a:p>
                  </a:txBody>
                  <a:tcPr marL="9525" marR="9525" marT="9525" marB="0" anchor="ctr"/>
                </a:tc>
                <a:tc>
                  <a:txBody>
                    <a:bodyPr/>
                    <a:lstStyle/>
                    <a:p>
                      <a:pPr algn="ctr" fontAlgn="ctr"/>
                      <a:r>
                        <a:rPr lang="en-US" sz="1600" u="none" strike="noStrike" dirty="0">
                          <a:effectLst/>
                        </a:rPr>
                        <a:t>0.583</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rPr>
                        <a:t>0.714</a:t>
                      </a:r>
                      <a:endParaRPr lang="en-US" sz="16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3926207745"/>
                  </a:ext>
                </a:extLst>
              </a:tr>
              <a:tr h="380586">
                <a:tc>
                  <a:txBody>
                    <a:bodyPr/>
                    <a:lstStyle/>
                    <a:p>
                      <a:pPr algn="ctr" fontAlgn="ctr"/>
                      <a:r>
                        <a:rPr lang="en-US" sz="1600" b="1" u="none" strike="noStrike" dirty="0">
                          <a:effectLst/>
                        </a:rPr>
                        <a:t>Char    </a:t>
                      </a:r>
                      <a:endParaRPr lang="en-US" sz="1600" b="1"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a:effectLst/>
                        </a:rPr>
                        <a:t> RF  </a:t>
                      </a:r>
                      <a:endParaRPr lang="en-US" sz="1600" b="0" i="0" u="none" strike="noStrike">
                        <a:solidFill>
                          <a:srgbClr val="000000"/>
                        </a:solidFill>
                        <a:effectLst/>
                        <a:latin typeface="+mn-lt"/>
                      </a:endParaRPr>
                    </a:p>
                  </a:txBody>
                  <a:tcPr marL="9525" marR="9525" marT="9525" marB="0" anchor="ctr"/>
                </a:tc>
                <a:tc>
                  <a:txBody>
                    <a:bodyPr/>
                    <a:lstStyle/>
                    <a:p>
                      <a:pPr algn="ctr" fontAlgn="ctr"/>
                      <a:r>
                        <a:rPr lang="en-US" sz="1600" u="none" strike="noStrike">
                          <a:effectLst/>
                        </a:rPr>
                        <a:t>0.792</a:t>
                      </a:r>
                      <a:endParaRPr lang="en-US" sz="1600" b="0" i="0" u="none" strike="noStrike">
                        <a:solidFill>
                          <a:srgbClr val="000000"/>
                        </a:solidFill>
                        <a:effectLst/>
                        <a:latin typeface="+mn-lt"/>
                      </a:endParaRPr>
                    </a:p>
                  </a:txBody>
                  <a:tcPr marL="9525" marR="9525" marT="9525" marB="0" anchor="ctr"/>
                </a:tc>
                <a:tc>
                  <a:txBody>
                    <a:bodyPr/>
                    <a:lstStyle/>
                    <a:p>
                      <a:pPr algn="ctr" fontAlgn="ctr"/>
                      <a:r>
                        <a:rPr lang="en-US" sz="1600" u="none" strike="noStrike">
                          <a:effectLst/>
                        </a:rPr>
                        <a:t>0.828</a:t>
                      </a:r>
                      <a:endParaRPr lang="en-US" sz="1600" b="0" i="0" u="none" strike="noStrike">
                        <a:solidFill>
                          <a:srgbClr val="000000"/>
                        </a:solidFill>
                        <a:effectLst/>
                        <a:latin typeface="+mn-lt"/>
                      </a:endParaRPr>
                    </a:p>
                  </a:txBody>
                  <a:tcPr marL="9525" marR="9525" marT="9525" marB="0" anchor="ctr"/>
                </a:tc>
                <a:tc>
                  <a:txBody>
                    <a:bodyPr/>
                    <a:lstStyle/>
                    <a:p>
                      <a:pPr algn="ctr" fontAlgn="ctr"/>
                      <a:r>
                        <a:rPr lang="en-US" sz="1600" u="none" strike="noStrike" dirty="0">
                          <a:effectLst/>
                        </a:rPr>
                        <a:t>RF</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rPr>
                        <a:t>0.750</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rPr>
                        <a:t>0.693</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b="1" u="none" strike="noStrike" dirty="0">
                          <a:effectLst/>
                        </a:rPr>
                        <a:t>RF</a:t>
                      </a:r>
                      <a:endParaRPr lang="en-US" sz="1600" b="1" i="0" u="none" strike="noStrike" dirty="0">
                        <a:solidFill>
                          <a:srgbClr val="000000"/>
                        </a:solidFill>
                        <a:effectLst/>
                        <a:latin typeface="+mn-lt"/>
                      </a:endParaRPr>
                    </a:p>
                  </a:txBody>
                  <a:tcPr marL="9525" marR="9525" marT="9525" marB="0" anchor="ctr"/>
                </a:tc>
                <a:tc>
                  <a:txBody>
                    <a:bodyPr/>
                    <a:lstStyle/>
                    <a:p>
                      <a:pPr algn="ctr" fontAlgn="ctr"/>
                      <a:r>
                        <a:rPr lang="en-US" sz="1600" b="1" u="none" strike="noStrike" dirty="0">
                          <a:effectLst/>
                        </a:rPr>
                        <a:t>0.688</a:t>
                      </a:r>
                      <a:endParaRPr lang="en-US" sz="1600" b="1" i="0" u="none" strike="noStrike" dirty="0">
                        <a:solidFill>
                          <a:srgbClr val="000000"/>
                        </a:solidFill>
                        <a:effectLst/>
                        <a:latin typeface="+mn-lt"/>
                      </a:endParaRPr>
                    </a:p>
                  </a:txBody>
                  <a:tcPr marL="9525" marR="9525" marT="9525" marB="0" anchor="ctr"/>
                </a:tc>
                <a:tc>
                  <a:txBody>
                    <a:bodyPr/>
                    <a:lstStyle/>
                    <a:p>
                      <a:pPr algn="ctr" fontAlgn="ctr"/>
                      <a:r>
                        <a:rPr lang="en-US" sz="1600" b="1" u="none" strike="noStrike" dirty="0">
                          <a:effectLst/>
                        </a:rPr>
                        <a:t>0.795</a:t>
                      </a:r>
                      <a:endParaRPr lang="en-US" sz="1600" b="1"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a:effectLst/>
                        </a:rPr>
                        <a:t> RF</a:t>
                      </a:r>
                      <a:endParaRPr lang="en-US" sz="1600" b="0" i="0" u="none" strike="noStrike">
                        <a:solidFill>
                          <a:srgbClr val="000000"/>
                        </a:solidFill>
                        <a:effectLst/>
                        <a:latin typeface="+mn-lt"/>
                      </a:endParaRPr>
                    </a:p>
                  </a:txBody>
                  <a:tcPr marL="9525" marR="9525" marT="9525" marB="0" anchor="ctr"/>
                </a:tc>
                <a:tc>
                  <a:txBody>
                    <a:bodyPr/>
                    <a:lstStyle/>
                    <a:p>
                      <a:pPr algn="ctr" fontAlgn="ctr"/>
                      <a:r>
                        <a:rPr lang="en-US" sz="1600" u="none" strike="noStrike">
                          <a:effectLst/>
                        </a:rPr>
                        <a:t>0.604</a:t>
                      </a:r>
                      <a:endParaRPr lang="en-US" sz="1600" b="0" i="0" u="none" strike="noStrike">
                        <a:solidFill>
                          <a:srgbClr val="000000"/>
                        </a:solidFill>
                        <a:effectLst/>
                        <a:latin typeface="+mn-lt"/>
                      </a:endParaRPr>
                    </a:p>
                  </a:txBody>
                  <a:tcPr marL="9525" marR="9525" marT="9525" marB="0" anchor="ctr"/>
                </a:tc>
                <a:tc>
                  <a:txBody>
                    <a:bodyPr/>
                    <a:lstStyle/>
                    <a:p>
                      <a:pPr algn="ctr" fontAlgn="ctr"/>
                      <a:r>
                        <a:rPr lang="en-US" sz="1600" u="none" strike="noStrike" dirty="0">
                          <a:effectLst/>
                        </a:rPr>
                        <a:t>0.759</a:t>
                      </a:r>
                      <a:endParaRPr lang="en-US" sz="16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2129547805"/>
                  </a:ext>
                </a:extLst>
              </a:tr>
            </a:tbl>
          </a:graphicData>
        </a:graphic>
      </p:graphicFrame>
    </p:spTree>
    <p:extLst>
      <p:ext uri="{BB962C8B-B14F-4D97-AF65-F5344CB8AC3E}">
        <p14:creationId xmlns:p14="http://schemas.microsoft.com/office/powerpoint/2010/main" val="2869451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E7306-F100-461C-9214-AC4C6D529202}"/>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B921EAE2-A7E9-47AE-926A-48A3769EC8F8}"/>
              </a:ext>
            </a:extLst>
          </p:cNvPr>
          <p:cNvSpPr>
            <a:spLocks noGrp="1"/>
          </p:cNvSpPr>
          <p:nvPr>
            <p:ph idx="1"/>
          </p:nvPr>
        </p:nvSpPr>
        <p:spPr/>
        <p:txBody>
          <a:bodyPr>
            <a:normAutofit/>
          </a:bodyPr>
          <a:lstStyle/>
          <a:p>
            <a:r>
              <a:rPr lang="en-US" dirty="0"/>
              <a:t>Introduction</a:t>
            </a:r>
          </a:p>
          <a:p>
            <a:r>
              <a:rPr lang="en-US" dirty="0"/>
              <a:t>Related Work</a:t>
            </a:r>
          </a:p>
          <a:p>
            <a:r>
              <a:rPr lang="en-US" dirty="0"/>
              <a:t>Corpus Generation Process</a:t>
            </a:r>
          </a:p>
          <a:p>
            <a:r>
              <a:rPr lang="en-US" dirty="0"/>
              <a:t>Experimental Setup</a:t>
            </a:r>
          </a:p>
          <a:p>
            <a:r>
              <a:rPr lang="en-US" dirty="0"/>
              <a:t>Results and Analysis</a:t>
            </a:r>
          </a:p>
          <a:p>
            <a:r>
              <a:rPr lang="en-US" dirty="0"/>
              <a:t>Future Work</a:t>
            </a:r>
          </a:p>
          <a:p>
            <a:endParaRPr lang="en-US" dirty="0"/>
          </a:p>
        </p:txBody>
      </p:sp>
      <p:sp>
        <p:nvSpPr>
          <p:cNvPr id="5" name="Slide Number Placeholder 4">
            <a:extLst>
              <a:ext uri="{FF2B5EF4-FFF2-40B4-BE49-F238E27FC236}">
                <a16:creationId xmlns:a16="http://schemas.microsoft.com/office/drawing/2014/main" id="{90090948-12BA-4E17-8FC5-8280E5514846}"/>
              </a:ext>
            </a:extLst>
          </p:cNvPr>
          <p:cNvSpPr>
            <a:spLocks noGrp="1"/>
          </p:cNvSpPr>
          <p:nvPr>
            <p:ph type="sldNum" sz="quarter" idx="12"/>
          </p:nvPr>
        </p:nvSpPr>
        <p:spPr/>
        <p:txBody>
          <a:bodyPr/>
          <a:lstStyle/>
          <a:p>
            <a:fld id="{2EFDDC45-F58E-41F3-91AD-F0C9AAB2B68B}" type="slidenum">
              <a:rPr lang="en-US" smtClean="0"/>
              <a:pPr/>
              <a:t>2</a:t>
            </a:fld>
            <a:endParaRPr lang="en-US"/>
          </a:p>
        </p:txBody>
      </p:sp>
    </p:spTree>
    <p:extLst>
      <p:ext uri="{BB962C8B-B14F-4D97-AF65-F5344CB8AC3E}">
        <p14:creationId xmlns:p14="http://schemas.microsoft.com/office/powerpoint/2010/main" val="1808541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8A1D-27BD-4212-9704-A898DE2C3D5D}"/>
              </a:ext>
            </a:extLst>
          </p:cNvPr>
          <p:cNvSpPr>
            <a:spLocks noGrp="1"/>
          </p:cNvSpPr>
          <p:nvPr>
            <p:ph type="title"/>
          </p:nvPr>
        </p:nvSpPr>
        <p:spPr/>
        <p:txBody>
          <a:bodyPr>
            <a:normAutofit fontScale="90000"/>
          </a:bodyPr>
          <a:lstStyle/>
          <a:p>
            <a:r>
              <a:rPr lang="en-US" dirty="0"/>
              <a:t>Results: Content based methods (Word N-Gram)</a:t>
            </a:r>
          </a:p>
        </p:txBody>
      </p:sp>
      <p:sp>
        <p:nvSpPr>
          <p:cNvPr id="8" name="Slide Number Placeholder 7">
            <a:extLst>
              <a:ext uri="{FF2B5EF4-FFF2-40B4-BE49-F238E27FC236}">
                <a16:creationId xmlns:a16="http://schemas.microsoft.com/office/drawing/2014/main" id="{6B0351C6-0EA0-4F35-B3FC-80BE6425CB2B}"/>
              </a:ext>
            </a:extLst>
          </p:cNvPr>
          <p:cNvSpPr>
            <a:spLocks noGrp="1"/>
          </p:cNvSpPr>
          <p:nvPr>
            <p:ph type="sldNum" sz="quarter" idx="12"/>
          </p:nvPr>
        </p:nvSpPr>
        <p:spPr/>
        <p:txBody>
          <a:bodyPr/>
          <a:lstStyle/>
          <a:p>
            <a:fld id="{2EFDDC45-F58E-41F3-91AD-F0C9AAB2B68B}" type="slidenum">
              <a:rPr lang="en-US" smtClean="0"/>
              <a:t>20</a:t>
            </a:fld>
            <a:endParaRPr lang="en-US"/>
          </a:p>
        </p:txBody>
      </p:sp>
      <p:graphicFrame>
        <p:nvGraphicFramePr>
          <p:cNvPr id="5" name="Table 4">
            <a:extLst>
              <a:ext uri="{FF2B5EF4-FFF2-40B4-BE49-F238E27FC236}">
                <a16:creationId xmlns:a16="http://schemas.microsoft.com/office/drawing/2014/main" id="{2AD31F9A-43C4-4FC2-BBE0-13AFE396A819}"/>
              </a:ext>
            </a:extLst>
          </p:cNvPr>
          <p:cNvGraphicFramePr>
            <a:graphicFrameLocks noGrp="1"/>
          </p:cNvGraphicFramePr>
          <p:nvPr>
            <p:extLst>
              <p:ext uri="{D42A27DB-BD31-4B8C-83A1-F6EECF244321}">
                <p14:modId xmlns:p14="http://schemas.microsoft.com/office/powerpoint/2010/main" val="3727874097"/>
              </p:ext>
            </p:extLst>
          </p:nvPr>
        </p:nvGraphicFramePr>
        <p:xfrm>
          <a:off x="411115" y="2101927"/>
          <a:ext cx="11404604" cy="2940947"/>
        </p:xfrm>
        <a:graphic>
          <a:graphicData uri="http://schemas.openxmlformats.org/drawingml/2006/table">
            <a:tbl>
              <a:tblPr firstRow="1" bandRow="1">
                <a:tableStyleId>{FABFCF23-3B69-468F-B69F-88F6DE6A72F2}</a:tableStyleId>
              </a:tblPr>
              <a:tblGrid>
                <a:gridCol w="847842">
                  <a:extLst>
                    <a:ext uri="{9D8B030D-6E8A-4147-A177-3AD203B41FA5}">
                      <a16:colId xmlns:a16="http://schemas.microsoft.com/office/drawing/2014/main" val="59434137"/>
                    </a:ext>
                  </a:extLst>
                </a:gridCol>
                <a:gridCol w="1099930">
                  <a:extLst>
                    <a:ext uri="{9D8B030D-6E8A-4147-A177-3AD203B41FA5}">
                      <a16:colId xmlns:a16="http://schemas.microsoft.com/office/drawing/2014/main" val="1807544550"/>
                    </a:ext>
                  </a:extLst>
                </a:gridCol>
                <a:gridCol w="689113">
                  <a:extLst>
                    <a:ext uri="{9D8B030D-6E8A-4147-A177-3AD203B41FA5}">
                      <a16:colId xmlns:a16="http://schemas.microsoft.com/office/drawing/2014/main" val="4058398359"/>
                    </a:ext>
                  </a:extLst>
                </a:gridCol>
                <a:gridCol w="752728">
                  <a:extLst>
                    <a:ext uri="{9D8B030D-6E8A-4147-A177-3AD203B41FA5}">
                      <a16:colId xmlns:a16="http://schemas.microsoft.com/office/drawing/2014/main" val="52723904"/>
                    </a:ext>
                  </a:extLst>
                </a:gridCol>
                <a:gridCol w="1261602">
                  <a:extLst>
                    <a:ext uri="{9D8B030D-6E8A-4147-A177-3AD203B41FA5}">
                      <a16:colId xmlns:a16="http://schemas.microsoft.com/office/drawing/2014/main" val="170361659"/>
                    </a:ext>
                  </a:extLst>
                </a:gridCol>
                <a:gridCol w="739763">
                  <a:extLst>
                    <a:ext uri="{9D8B030D-6E8A-4147-A177-3AD203B41FA5}">
                      <a16:colId xmlns:a16="http://schemas.microsoft.com/office/drawing/2014/main" val="685147231"/>
                    </a:ext>
                  </a:extLst>
                </a:gridCol>
                <a:gridCol w="731229">
                  <a:extLst>
                    <a:ext uri="{9D8B030D-6E8A-4147-A177-3AD203B41FA5}">
                      <a16:colId xmlns:a16="http://schemas.microsoft.com/office/drawing/2014/main" val="387200301"/>
                    </a:ext>
                  </a:extLst>
                </a:gridCol>
                <a:gridCol w="1007165">
                  <a:extLst>
                    <a:ext uri="{9D8B030D-6E8A-4147-A177-3AD203B41FA5}">
                      <a16:colId xmlns:a16="http://schemas.microsoft.com/office/drawing/2014/main" val="3808214066"/>
                    </a:ext>
                  </a:extLst>
                </a:gridCol>
                <a:gridCol w="806199">
                  <a:extLst>
                    <a:ext uri="{9D8B030D-6E8A-4147-A177-3AD203B41FA5}">
                      <a16:colId xmlns:a16="http://schemas.microsoft.com/office/drawing/2014/main" val="763403019"/>
                    </a:ext>
                  </a:extLst>
                </a:gridCol>
                <a:gridCol w="797314">
                  <a:extLst>
                    <a:ext uri="{9D8B030D-6E8A-4147-A177-3AD203B41FA5}">
                      <a16:colId xmlns:a16="http://schemas.microsoft.com/office/drawing/2014/main" val="1787655300"/>
                    </a:ext>
                  </a:extLst>
                </a:gridCol>
                <a:gridCol w="1272209">
                  <a:extLst>
                    <a:ext uri="{9D8B030D-6E8A-4147-A177-3AD203B41FA5}">
                      <a16:colId xmlns:a16="http://schemas.microsoft.com/office/drawing/2014/main" val="1453841914"/>
                    </a:ext>
                  </a:extLst>
                </a:gridCol>
                <a:gridCol w="662608">
                  <a:extLst>
                    <a:ext uri="{9D8B030D-6E8A-4147-A177-3AD203B41FA5}">
                      <a16:colId xmlns:a16="http://schemas.microsoft.com/office/drawing/2014/main" val="992036064"/>
                    </a:ext>
                  </a:extLst>
                </a:gridCol>
                <a:gridCol w="736902">
                  <a:extLst>
                    <a:ext uri="{9D8B030D-6E8A-4147-A177-3AD203B41FA5}">
                      <a16:colId xmlns:a16="http://schemas.microsoft.com/office/drawing/2014/main" val="2152921444"/>
                    </a:ext>
                  </a:extLst>
                </a:gridCol>
              </a:tblGrid>
              <a:tr h="362333">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gridSpan="6">
                  <a:txBody>
                    <a:bodyPr/>
                    <a:lstStyle/>
                    <a:p>
                      <a:pPr algn="ctr" fontAlgn="ctr"/>
                      <a:r>
                        <a:rPr lang="en-US" sz="1600" b="1" u="none" strike="noStrike" dirty="0">
                          <a:effectLst/>
                        </a:rPr>
                        <a:t>Gender</a:t>
                      </a:r>
                      <a:endParaRPr lang="en-US" sz="16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ctr"/>
                      <a:r>
                        <a:rPr lang="en-US" sz="1600" b="1" u="none" strike="noStrike" dirty="0">
                          <a:effectLst/>
                        </a:rPr>
                        <a:t>Age</a:t>
                      </a:r>
                      <a:endParaRPr lang="en-US" sz="16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22095925"/>
                  </a:ext>
                </a:extLst>
              </a:tr>
              <a:tr h="362333">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gridSpan="3">
                  <a:txBody>
                    <a:bodyPr/>
                    <a:lstStyle/>
                    <a:p>
                      <a:pPr algn="ctr" fontAlgn="ctr"/>
                      <a:r>
                        <a:rPr lang="en-US" sz="1600" b="1" u="none" strike="noStrike" dirty="0">
                          <a:effectLst/>
                        </a:rPr>
                        <a:t>Multilingual</a:t>
                      </a:r>
                      <a:endParaRPr lang="en-US" sz="16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gridSpan="3">
                  <a:txBody>
                    <a:bodyPr/>
                    <a:lstStyle/>
                    <a:p>
                      <a:pPr algn="ctr" fontAlgn="ctr"/>
                      <a:r>
                        <a:rPr lang="en-US" sz="1600" b="1" u="none" strike="noStrike" dirty="0">
                          <a:effectLst/>
                        </a:rPr>
                        <a:t>Translated</a:t>
                      </a:r>
                      <a:endParaRPr lang="en-US" sz="16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gridSpan="3">
                  <a:txBody>
                    <a:bodyPr/>
                    <a:lstStyle/>
                    <a:p>
                      <a:pPr algn="ctr" fontAlgn="ctr"/>
                      <a:r>
                        <a:rPr lang="en-US" sz="1600" b="1" u="none" strike="noStrike" dirty="0">
                          <a:effectLst/>
                        </a:rPr>
                        <a:t>Multilingual</a:t>
                      </a:r>
                      <a:endParaRPr lang="en-US" sz="16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gridSpan="3">
                  <a:txBody>
                    <a:bodyPr/>
                    <a:lstStyle/>
                    <a:p>
                      <a:pPr algn="ctr" fontAlgn="ctr"/>
                      <a:r>
                        <a:rPr lang="en-US" sz="1600" b="1" u="none" strike="noStrike" dirty="0">
                          <a:effectLst/>
                        </a:rPr>
                        <a:t>Translated</a:t>
                      </a:r>
                      <a:endParaRPr lang="en-US" sz="16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6098320"/>
                  </a:ext>
                </a:extLst>
              </a:tr>
              <a:tr h="362333">
                <a:tc>
                  <a:txBody>
                    <a:bodyPr/>
                    <a:lstStyle/>
                    <a:p>
                      <a:pPr algn="ctr" fontAlgn="ctr"/>
                      <a:r>
                        <a:rPr lang="en-US" sz="1600" b="1" u="none" strike="noStrike" dirty="0">
                          <a:effectLst/>
                        </a:rPr>
                        <a:t>Feature</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CLF/FSM</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ACC</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AUC</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CLF/FSM</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ACC</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AUC</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CLF/FSM</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ACC</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AUC</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CLF/FSM</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ACC</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AUC</a:t>
                      </a:r>
                      <a:endParaRPr lang="en-US" sz="16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38455618"/>
                  </a:ext>
                </a:extLst>
              </a:tr>
              <a:tr h="362333">
                <a:tc>
                  <a:txBody>
                    <a:bodyPr/>
                    <a:lstStyle/>
                    <a:p>
                      <a:pPr algn="ctr" fontAlgn="ct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kern="1200" dirty="0">
                          <a:solidFill>
                            <a:schemeClr val="dk1"/>
                          </a:solidFill>
                          <a:effectLst/>
                          <a:latin typeface="+mn-lt"/>
                          <a:ea typeface="+mn-ea"/>
                          <a:cs typeface="+mn-cs"/>
                        </a:rPr>
                        <a:t>MCC</a:t>
                      </a:r>
                    </a:p>
                  </a:txBody>
                  <a:tcPr marL="9525" marR="9525" marT="9525" marB="0" anchor="ctr"/>
                </a:tc>
                <a:tc>
                  <a:txBody>
                    <a:bodyPr/>
                    <a:lstStyle/>
                    <a:p>
                      <a:pPr algn="ctr" fontAlgn="ctr"/>
                      <a:r>
                        <a:rPr lang="en-US" sz="1600" b="1" u="none" strike="noStrike" kern="1200" dirty="0">
                          <a:solidFill>
                            <a:schemeClr val="dk1"/>
                          </a:solidFill>
                          <a:effectLst/>
                          <a:latin typeface="+mn-lt"/>
                          <a:ea typeface="+mn-ea"/>
                          <a:cs typeface="+mn-cs"/>
                        </a:rPr>
                        <a:t>0.680</a:t>
                      </a:r>
                    </a:p>
                  </a:txBody>
                  <a:tcPr marL="9525" marR="9525" marT="9525" marB="0" anchor="ctr"/>
                </a:tc>
                <a:tc>
                  <a:txBody>
                    <a:bodyPr/>
                    <a:lstStyle/>
                    <a:p>
                      <a:pPr algn="ctr" fontAlgn="ctr"/>
                      <a:endParaRPr lang="en-US" sz="1600" b="1"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lang="en-US" sz="1600" b="1" u="none" strike="noStrike" kern="1200" dirty="0">
                          <a:solidFill>
                            <a:schemeClr val="dk1"/>
                          </a:solidFill>
                          <a:effectLst/>
                          <a:latin typeface="+mn-lt"/>
                          <a:ea typeface="+mn-ea"/>
                          <a:cs typeface="+mn-cs"/>
                        </a:rPr>
                        <a:t>MCC</a:t>
                      </a:r>
                    </a:p>
                  </a:txBody>
                  <a:tcPr marL="9525" marR="9525" marT="9525" marB="0" anchor="ctr"/>
                </a:tc>
                <a:tc>
                  <a:txBody>
                    <a:bodyPr/>
                    <a:lstStyle/>
                    <a:p>
                      <a:pPr algn="ctr" fontAlgn="ctr"/>
                      <a:r>
                        <a:rPr lang="en-US" sz="1600" b="1" u="none" strike="noStrike" kern="1200" dirty="0">
                          <a:solidFill>
                            <a:schemeClr val="dk1"/>
                          </a:solidFill>
                          <a:effectLst/>
                          <a:latin typeface="+mn-lt"/>
                          <a:ea typeface="+mn-ea"/>
                          <a:cs typeface="+mn-cs"/>
                        </a:rPr>
                        <a:t>0.680</a:t>
                      </a:r>
                    </a:p>
                  </a:txBody>
                  <a:tcPr marL="9525" marR="9525" marT="9525" marB="0" anchor="ctr"/>
                </a:tc>
                <a:tc>
                  <a:txBody>
                    <a:bodyPr/>
                    <a:lstStyle/>
                    <a:p>
                      <a:pPr algn="ctr" fontAlgn="ctr"/>
                      <a:endParaRPr lang="en-US" sz="1600" b="1"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lang="en-US" sz="1600" b="1" u="none" strike="noStrike" kern="1200" dirty="0">
                          <a:solidFill>
                            <a:schemeClr val="dk1"/>
                          </a:solidFill>
                          <a:effectLst/>
                          <a:latin typeface="+mn-lt"/>
                          <a:ea typeface="+mn-ea"/>
                          <a:cs typeface="+mn-cs"/>
                        </a:rPr>
                        <a:t>MCC</a:t>
                      </a:r>
                    </a:p>
                  </a:txBody>
                  <a:tcPr marL="9525" marR="9525" marT="9525" marB="0" anchor="ctr"/>
                </a:tc>
                <a:tc>
                  <a:txBody>
                    <a:bodyPr/>
                    <a:lstStyle/>
                    <a:p>
                      <a:pPr algn="ctr" fontAlgn="ctr"/>
                      <a:r>
                        <a:rPr lang="en-US" sz="1600" b="1" u="none" strike="noStrike" kern="1200" dirty="0">
                          <a:solidFill>
                            <a:schemeClr val="dk1"/>
                          </a:solidFill>
                          <a:effectLst/>
                          <a:latin typeface="+mn-lt"/>
                          <a:ea typeface="+mn-ea"/>
                          <a:cs typeface="+mn-cs"/>
                        </a:rPr>
                        <a:t>0.460</a:t>
                      </a:r>
                    </a:p>
                  </a:txBody>
                  <a:tcPr marL="9525" marR="9525" marT="9525" marB="0" anchor="ctr"/>
                </a:tc>
                <a:tc>
                  <a:txBody>
                    <a:bodyPr/>
                    <a:lstStyle/>
                    <a:p>
                      <a:pPr algn="ctr" fontAlgn="ctr"/>
                      <a:endParaRPr lang="en-US" sz="1600" b="1"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lang="en-US" sz="1600" b="1" u="none" strike="noStrike" kern="1200" dirty="0">
                          <a:solidFill>
                            <a:schemeClr val="dk1"/>
                          </a:solidFill>
                          <a:effectLst/>
                          <a:latin typeface="+mn-lt"/>
                          <a:ea typeface="+mn-ea"/>
                          <a:cs typeface="+mn-cs"/>
                        </a:rPr>
                        <a:t>MCC</a:t>
                      </a:r>
                    </a:p>
                  </a:txBody>
                  <a:tcPr marL="9525" marR="9525" marT="9525" marB="0" anchor="ctr"/>
                </a:tc>
                <a:tc>
                  <a:txBody>
                    <a:bodyPr/>
                    <a:lstStyle/>
                    <a:p>
                      <a:pPr algn="ctr" fontAlgn="ctr"/>
                      <a:r>
                        <a:rPr lang="en-US" sz="1600" b="1" u="none" strike="noStrike" kern="1200" dirty="0">
                          <a:solidFill>
                            <a:schemeClr val="dk1"/>
                          </a:solidFill>
                          <a:effectLst/>
                          <a:latin typeface="+mn-lt"/>
                          <a:ea typeface="+mn-ea"/>
                          <a:cs typeface="+mn-cs"/>
                        </a:rPr>
                        <a:t>0.460</a:t>
                      </a:r>
                    </a:p>
                  </a:txBody>
                  <a:tcPr marL="9525" marR="9525" marT="9525" marB="0" anchor="ctr"/>
                </a:tc>
                <a:tc>
                  <a:txBody>
                    <a:bodyPr/>
                    <a:lstStyle/>
                    <a:p>
                      <a:pPr algn="ctr" fontAlgn="ctr"/>
                      <a:endParaRPr lang="en-US" sz="1600" b="1"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367768661"/>
                  </a:ext>
                </a:extLst>
              </a:tr>
              <a:tr h="362333">
                <a:tc>
                  <a:txBody>
                    <a:bodyPr/>
                    <a:lstStyle/>
                    <a:p>
                      <a:pPr algn="ctr" fontAlgn="ctr"/>
                      <a:r>
                        <a:rPr lang="en-US" sz="1600" b="1" u="none" strike="noStrike" dirty="0">
                          <a:effectLst/>
                        </a:rPr>
                        <a:t>1gram </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a:effectLst/>
                        </a:rPr>
                        <a:t> IG/RF </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a:effectLst/>
                        </a:rPr>
                        <a:t>0.875</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a:effectLst/>
                        </a:rPr>
                        <a:t>0.847</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 CS, GR, IG/ SVM</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0.729</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0.639</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 IG/RF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0.688</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0.762</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de-DE" sz="1600" u="none" strike="noStrike" dirty="0">
                          <a:effectLst/>
                        </a:rPr>
                        <a:t> CS, GR, IG/ SVM, J48</a:t>
                      </a:r>
                      <a:endParaRPr lang="de-DE"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0.583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0.689</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75606172"/>
                  </a:ext>
                </a:extLst>
              </a:tr>
              <a:tr h="362333">
                <a:tc>
                  <a:txBody>
                    <a:bodyPr/>
                    <a:lstStyle/>
                    <a:p>
                      <a:pPr algn="ctr" fontAlgn="ctr"/>
                      <a:r>
                        <a:rPr lang="en-US" sz="1600" b="1" u="none" strike="noStrike" dirty="0">
                          <a:effectLst/>
                        </a:rPr>
                        <a:t>2gram </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de-DE" sz="1600" u="none" strike="noStrike">
                          <a:effectLst/>
                        </a:rPr>
                        <a:t> CS, GR, IG/RF, SVM</a:t>
                      </a:r>
                      <a:endParaRPr lang="de-DE"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0.813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0.736</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 CS, GR, IG/ NB</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0.750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0.729</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 CS, GR, IG/ NB</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0.708</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0.747</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a:effectLst/>
                        </a:rPr>
                        <a:t> CS, GR, IG/ NB</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a:effectLst/>
                        </a:rPr>
                        <a:t>0.750</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a:effectLst/>
                        </a:rPr>
                        <a:t>0.809</a:t>
                      </a:r>
                      <a:endParaRPr lang="en-US" sz="16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1711641"/>
                  </a:ext>
                </a:extLst>
              </a:tr>
              <a:tr h="362333">
                <a:tc>
                  <a:txBody>
                    <a:bodyPr/>
                    <a:lstStyle/>
                    <a:p>
                      <a:pPr algn="ctr" fontAlgn="ctr"/>
                      <a:r>
                        <a:rPr lang="en-US" sz="1600" b="1" u="none" strike="noStrike" dirty="0">
                          <a:effectLst/>
                        </a:rPr>
                        <a:t>3gram </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 CS, GR, IG/ SVM</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0.854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0.785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 CS, GR/ SVM</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0.813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0.700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 GR/RF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0.625</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0.699</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 CS, IG/ RF</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0.625</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0.717</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62375650"/>
                  </a:ext>
                </a:extLst>
              </a:tr>
            </a:tbl>
          </a:graphicData>
        </a:graphic>
      </p:graphicFrame>
    </p:spTree>
    <p:extLst>
      <p:ext uri="{BB962C8B-B14F-4D97-AF65-F5344CB8AC3E}">
        <p14:creationId xmlns:p14="http://schemas.microsoft.com/office/powerpoint/2010/main" val="989298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8A1D-27BD-4212-9704-A898DE2C3D5D}"/>
              </a:ext>
            </a:extLst>
          </p:cNvPr>
          <p:cNvSpPr>
            <a:spLocks noGrp="1"/>
          </p:cNvSpPr>
          <p:nvPr>
            <p:ph type="title"/>
          </p:nvPr>
        </p:nvSpPr>
        <p:spPr>
          <a:xfrm>
            <a:off x="0" y="361405"/>
            <a:ext cx="12059478" cy="1170216"/>
          </a:xfrm>
        </p:spPr>
        <p:txBody>
          <a:bodyPr>
            <a:noAutofit/>
          </a:bodyPr>
          <a:lstStyle/>
          <a:p>
            <a:r>
              <a:rPr lang="en-US" sz="3800" dirty="0"/>
              <a:t>Results: Content based methods (Character N-gram)</a:t>
            </a:r>
          </a:p>
        </p:txBody>
      </p:sp>
      <p:sp>
        <p:nvSpPr>
          <p:cNvPr id="8" name="Slide Number Placeholder 7">
            <a:extLst>
              <a:ext uri="{FF2B5EF4-FFF2-40B4-BE49-F238E27FC236}">
                <a16:creationId xmlns:a16="http://schemas.microsoft.com/office/drawing/2014/main" id="{6B0351C6-0EA0-4F35-B3FC-80BE6425CB2B}"/>
              </a:ext>
            </a:extLst>
          </p:cNvPr>
          <p:cNvSpPr>
            <a:spLocks noGrp="1"/>
          </p:cNvSpPr>
          <p:nvPr>
            <p:ph type="sldNum" sz="quarter" idx="12"/>
          </p:nvPr>
        </p:nvSpPr>
        <p:spPr/>
        <p:txBody>
          <a:bodyPr/>
          <a:lstStyle/>
          <a:p>
            <a:fld id="{2EFDDC45-F58E-41F3-91AD-F0C9AAB2B68B}" type="slidenum">
              <a:rPr lang="en-US" smtClean="0"/>
              <a:t>21</a:t>
            </a:fld>
            <a:endParaRPr lang="en-US"/>
          </a:p>
        </p:txBody>
      </p:sp>
      <p:graphicFrame>
        <p:nvGraphicFramePr>
          <p:cNvPr id="5" name="Table 4">
            <a:extLst>
              <a:ext uri="{FF2B5EF4-FFF2-40B4-BE49-F238E27FC236}">
                <a16:creationId xmlns:a16="http://schemas.microsoft.com/office/drawing/2014/main" id="{2AD31F9A-43C4-4FC2-BBE0-13AFE396A819}"/>
              </a:ext>
            </a:extLst>
          </p:cNvPr>
          <p:cNvGraphicFramePr>
            <a:graphicFrameLocks noGrp="1"/>
          </p:cNvGraphicFramePr>
          <p:nvPr>
            <p:extLst>
              <p:ext uri="{D42A27DB-BD31-4B8C-83A1-F6EECF244321}">
                <p14:modId xmlns:p14="http://schemas.microsoft.com/office/powerpoint/2010/main" val="1611859171"/>
              </p:ext>
            </p:extLst>
          </p:nvPr>
        </p:nvGraphicFramePr>
        <p:xfrm>
          <a:off x="393698" y="1401154"/>
          <a:ext cx="11404604" cy="5187799"/>
        </p:xfrm>
        <a:graphic>
          <a:graphicData uri="http://schemas.openxmlformats.org/drawingml/2006/table">
            <a:tbl>
              <a:tblPr firstRow="1" bandRow="1">
                <a:tableStyleId>{FABFCF23-3B69-468F-B69F-88F6DE6A72F2}</a:tableStyleId>
              </a:tblPr>
              <a:tblGrid>
                <a:gridCol w="906070">
                  <a:extLst>
                    <a:ext uri="{9D8B030D-6E8A-4147-A177-3AD203B41FA5}">
                      <a16:colId xmlns:a16="http://schemas.microsoft.com/office/drawing/2014/main" val="59434137"/>
                    </a:ext>
                  </a:extLst>
                </a:gridCol>
                <a:gridCol w="1152939">
                  <a:extLst>
                    <a:ext uri="{9D8B030D-6E8A-4147-A177-3AD203B41FA5}">
                      <a16:colId xmlns:a16="http://schemas.microsoft.com/office/drawing/2014/main" val="1807544550"/>
                    </a:ext>
                  </a:extLst>
                </a:gridCol>
                <a:gridCol w="720664">
                  <a:extLst>
                    <a:ext uri="{9D8B030D-6E8A-4147-A177-3AD203B41FA5}">
                      <a16:colId xmlns:a16="http://schemas.microsoft.com/office/drawing/2014/main" val="4058398359"/>
                    </a:ext>
                  </a:extLst>
                </a:gridCol>
                <a:gridCol w="737076">
                  <a:extLst>
                    <a:ext uri="{9D8B030D-6E8A-4147-A177-3AD203B41FA5}">
                      <a16:colId xmlns:a16="http://schemas.microsoft.com/office/drawing/2014/main" val="52723904"/>
                    </a:ext>
                  </a:extLst>
                </a:gridCol>
                <a:gridCol w="1099930">
                  <a:extLst>
                    <a:ext uri="{9D8B030D-6E8A-4147-A177-3AD203B41FA5}">
                      <a16:colId xmlns:a16="http://schemas.microsoft.com/office/drawing/2014/main" val="170361659"/>
                    </a:ext>
                  </a:extLst>
                </a:gridCol>
                <a:gridCol w="774299">
                  <a:extLst>
                    <a:ext uri="{9D8B030D-6E8A-4147-A177-3AD203B41FA5}">
                      <a16:colId xmlns:a16="http://schemas.microsoft.com/office/drawing/2014/main" val="685147231"/>
                    </a:ext>
                  </a:extLst>
                </a:gridCol>
                <a:gridCol w="762953">
                  <a:extLst>
                    <a:ext uri="{9D8B030D-6E8A-4147-A177-3AD203B41FA5}">
                      <a16:colId xmlns:a16="http://schemas.microsoft.com/office/drawing/2014/main" val="387200301"/>
                    </a:ext>
                  </a:extLst>
                </a:gridCol>
                <a:gridCol w="1171700">
                  <a:extLst>
                    <a:ext uri="{9D8B030D-6E8A-4147-A177-3AD203B41FA5}">
                      <a16:colId xmlns:a16="http://schemas.microsoft.com/office/drawing/2014/main" val="3808214066"/>
                    </a:ext>
                  </a:extLst>
                </a:gridCol>
                <a:gridCol w="736613">
                  <a:extLst>
                    <a:ext uri="{9D8B030D-6E8A-4147-A177-3AD203B41FA5}">
                      <a16:colId xmlns:a16="http://schemas.microsoft.com/office/drawing/2014/main" val="763403019"/>
                    </a:ext>
                  </a:extLst>
                </a:gridCol>
                <a:gridCol w="689113">
                  <a:extLst>
                    <a:ext uri="{9D8B030D-6E8A-4147-A177-3AD203B41FA5}">
                      <a16:colId xmlns:a16="http://schemas.microsoft.com/office/drawing/2014/main" val="1787655300"/>
                    </a:ext>
                  </a:extLst>
                </a:gridCol>
                <a:gridCol w="1272209">
                  <a:extLst>
                    <a:ext uri="{9D8B030D-6E8A-4147-A177-3AD203B41FA5}">
                      <a16:colId xmlns:a16="http://schemas.microsoft.com/office/drawing/2014/main" val="1453841914"/>
                    </a:ext>
                  </a:extLst>
                </a:gridCol>
                <a:gridCol w="636104">
                  <a:extLst>
                    <a:ext uri="{9D8B030D-6E8A-4147-A177-3AD203B41FA5}">
                      <a16:colId xmlns:a16="http://schemas.microsoft.com/office/drawing/2014/main" val="992036064"/>
                    </a:ext>
                  </a:extLst>
                </a:gridCol>
                <a:gridCol w="744934">
                  <a:extLst>
                    <a:ext uri="{9D8B030D-6E8A-4147-A177-3AD203B41FA5}">
                      <a16:colId xmlns:a16="http://schemas.microsoft.com/office/drawing/2014/main" val="2152921444"/>
                    </a:ext>
                  </a:extLst>
                </a:gridCol>
              </a:tblGrid>
              <a:tr h="276625">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gridSpan="6">
                  <a:txBody>
                    <a:bodyPr/>
                    <a:lstStyle/>
                    <a:p>
                      <a:pPr algn="ctr" fontAlgn="ctr"/>
                      <a:r>
                        <a:rPr lang="en-US" sz="1600" u="none" strike="noStrike" dirty="0">
                          <a:effectLst/>
                        </a:rPr>
                        <a:t>Gender</a:t>
                      </a:r>
                      <a:endParaRPr lang="en-US" sz="16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ctr"/>
                      <a:r>
                        <a:rPr lang="en-US" sz="1600" u="none" strike="noStrike">
                          <a:effectLst/>
                        </a:rPr>
                        <a:t>Age</a:t>
                      </a:r>
                      <a:endParaRPr lang="en-US" sz="1600" b="1"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22095925"/>
                  </a:ext>
                </a:extLst>
              </a:tr>
              <a:tr h="276625">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gridSpan="3">
                  <a:txBody>
                    <a:bodyPr/>
                    <a:lstStyle/>
                    <a:p>
                      <a:pPr algn="ctr" fontAlgn="ctr"/>
                      <a:r>
                        <a:rPr lang="en-US" sz="1600" b="1" u="none" strike="noStrike" dirty="0">
                          <a:effectLst/>
                        </a:rPr>
                        <a:t>Multilingual</a:t>
                      </a:r>
                      <a:endParaRPr lang="en-US" sz="16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gridSpan="3">
                  <a:txBody>
                    <a:bodyPr/>
                    <a:lstStyle/>
                    <a:p>
                      <a:pPr algn="ctr" fontAlgn="ctr"/>
                      <a:r>
                        <a:rPr lang="en-US" sz="1600" b="1" u="none" strike="noStrike" dirty="0">
                          <a:effectLst/>
                        </a:rPr>
                        <a:t>Translated</a:t>
                      </a:r>
                      <a:endParaRPr lang="en-US" sz="16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gridSpan="3">
                  <a:txBody>
                    <a:bodyPr/>
                    <a:lstStyle/>
                    <a:p>
                      <a:pPr algn="ctr" fontAlgn="ctr"/>
                      <a:r>
                        <a:rPr lang="en-US" sz="1600" b="1" u="none" strike="noStrike" dirty="0">
                          <a:effectLst/>
                        </a:rPr>
                        <a:t>Multilingual</a:t>
                      </a:r>
                      <a:endParaRPr lang="en-US" sz="16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gridSpan="3">
                  <a:txBody>
                    <a:bodyPr/>
                    <a:lstStyle/>
                    <a:p>
                      <a:pPr algn="ctr" fontAlgn="ctr"/>
                      <a:r>
                        <a:rPr lang="en-US" sz="1600" b="1" u="none" strike="noStrike" dirty="0">
                          <a:effectLst/>
                        </a:rPr>
                        <a:t>Translated</a:t>
                      </a:r>
                      <a:endParaRPr lang="en-US" sz="16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6098320"/>
                  </a:ext>
                </a:extLst>
              </a:tr>
              <a:tr h="276625">
                <a:tc>
                  <a:txBody>
                    <a:bodyPr/>
                    <a:lstStyle/>
                    <a:p>
                      <a:pPr algn="ctr" fontAlgn="ctr"/>
                      <a:r>
                        <a:rPr lang="en-US" sz="1600" b="1" u="none" strike="noStrike" dirty="0">
                          <a:effectLst/>
                        </a:rPr>
                        <a:t>Feature</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a:effectLst/>
                        </a:rPr>
                        <a:t>CLF/FSM</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a:effectLst/>
                        </a:rPr>
                        <a:t>ACC</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a:effectLst/>
                        </a:rPr>
                        <a:t>AUC</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a:effectLst/>
                        </a:rPr>
                        <a:t>CLF/FSM</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a:effectLst/>
                        </a:rPr>
                        <a:t>ACC</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a:effectLst/>
                        </a:rPr>
                        <a:t>AUC</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a:effectLst/>
                        </a:rPr>
                        <a:t>CLF/FSM</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a:effectLst/>
                        </a:rPr>
                        <a:t>ACC</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a:effectLst/>
                        </a:rPr>
                        <a:t>AUC</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a:effectLst/>
                        </a:rPr>
                        <a:t>CLF/FSM</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a:effectLst/>
                        </a:rPr>
                        <a:t>ACC</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a:effectLst/>
                        </a:rPr>
                        <a:t>AUC</a:t>
                      </a:r>
                      <a:endParaRPr lang="en-US" sz="16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38455618"/>
                  </a:ext>
                </a:extLst>
              </a:tr>
              <a:tr h="276625">
                <a:tc>
                  <a:txBody>
                    <a:bodyPr/>
                    <a:lstStyle/>
                    <a:p>
                      <a:pPr algn="ctr" fontAlgn="ctr"/>
                      <a:r>
                        <a:rPr lang="en-US" sz="1600" b="1" u="none" strike="noStrike" dirty="0">
                          <a:effectLst/>
                        </a:rPr>
                        <a:t>2gram </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 IG/RF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0.833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0.729</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de-DE" sz="1600" u="none" strike="noStrike" dirty="0">
                          <a:effectLst/>
                        </a:rPr>
                        <a:t> CS, GR, IG/ RF, J48</a:t>
                      </a:r>
                      <a:endParaRPr lang="de-DE"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0.708</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0.54</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 IG/RF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0.620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0.778</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de-DE" sz="1600" u="none" strike="noStrike">
                          <a:effectLst/>
                        </a:rPr>
                        <a:t> CS, GR, IG/ NB, J48, RF</a:t>
                      </a:r>
                      <a:endParaRPr lang="de-DE"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0.521</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0.559</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00648653"/>
                  </a:ext>
                </a:extLst>
              </a:tr>
              <a:tr h="276625">
                <a:tc>
                  <a:txBody>
                    <a:bodyPr/>
                    <a:lstStyle/>
                    <a:p>
                      <a:pPr algn="ctr" fontAlgn="ctr"/>
                      <a:r>
                        <a:rPr lang="en-US" sz="1600" b="1" u="none" strike="noStrike" dirty="0">
                          <a:effectLst/>
                        </a:rPr>
                        <a:t>3gram </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a:effectLst/>
                        </a:rPr>
                        <a:t> GR/RF </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a:effectLst/>
                        </a:rPr>
                        <a:t>0.875</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a:effectLst/>
                        </a:rPr>
                        <a:t>0.799</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 GR/RF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0.745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0.779</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 CS, GR, IG/RF</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0.646</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0.816</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 CS, GR, IG/ SVM</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0.563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0.608</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34762701"/>
                  </a:ext>
                </a:extLst>
              </a:tr>
              <a:tr h="276625">
                <a:tc>
                  <a:txBody>
                    <a:bodyPr/>
                    <a:lstStyle/>
                    <a:p>
                      <a:pPr algn="ctr" fontAlgn="ctr"/>
                      <a:r>
                        <a:rPr lang="en-US" sz="1600" b="1" u="none" strike="noStrike" dirty="0">
                          <a:effectLst/>
                        </a:rPr>
                        <a:t>4gram </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de-DE" sz="1600" u="none" strike="noStrike" dirty="0">
                          <a:effectLst/>
                        </a:rPr>
                        <a:t> CS, GR, IG/ RF, J48</a:t>
                      </a:r>
                      <a:endParaRPr lang="de-DE"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0.833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0.810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 CS/RF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0.708</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0.627</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 GR/RF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0.708</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0.817</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 CS, GR, IG/ J48</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0.563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0.666</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08418525"/>
                  </a:ext>
                </a:extLst>
              </a:tr>
              <a:tr h="276625">
                <a:tc>
                  <a:txBody>
                    <a:bodyPr/>
                    <a:lstStyle/>
                    <a:p>
                      <a:pPr algn="ctr" fontAlgn="ctr"/>
                      <a:r>
                        <a:rPr lang="en-US" sz="1600" b="1" u="none" strike="noStrike" dirty="0">
                          <a:effectLst/>
                        </a:rPr>
                        <a:t>5gram </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 CS, GR, IG/RF</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0.854</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0.806</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 GR/RF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0.750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0.635</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de-DE" sz="1600" u="none" strike="noStrike" dirty="0">
                          <a:effectLst/>
                        </a:rPr>
                        <a:t> CS, GR, IG/ NB, RF</a:t>
                      </a:r>
                      <a:endParaRPr lang="de-DE"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0.688</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0.734</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de-DE" sz="1600" u="none" strike="noStrike" dirty="0">
                          <a:effectLst/>
                        </a:rPr>
                        <a:t> CS, GR, IG/ NB, RF</a:t>
                      </a:r>
                      <a:endParaRPr lang="de-DE"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0.625</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0.622</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07641923"/>
                  </a:ext>
                </a:extLst>
              </a:tr>
              <a:tr h="276625">
                <a:tc>
                  <a:txBody>
                    <a:bodyPr/>
                    <a:lstStyle/>
                    <a:p>
                      <a:pPr algn="ctr" fontAlgn="ctr"/>
                      <a:r>
                        <a:rPr lang="en-US" sz="1600" b="1" u="none" strike="noStrike" dirty="0">
                          <a:effectLst/>
                        </a:rPr>
                        <a:t>6gram </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 CS, IG/RF</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0.854</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0.802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de-DE" sz="1600" u="none" strike="noStrike" dirty="0">
                          <a:effectLst/>
                        </a:rPr>
                        <a:t> CS, GR, IG/ NB, SVM</a:t>
                      </a:r>
                      <a:endParaRPr lang="de-DE"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0.729</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0.682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a:effectLst/>
                        </a:rPr>
                        <a:t> IG/RF</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a:effectLst/>
                        </a:rPr>
                        <a:t>0.729</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a:effectLst/>
                        </a:rPr>
                        <a:t>0.789</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de-DE" sz="1600" u="none" strike="noStrike" dirty="0">
                          <a:effectLst/>
                        </a:rPr>
                        <a:t> CS, GR, IG/ NB, SVM, RF</a:t>
                      </a:r>
                      <a:endParaRPr lang="de-DE"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0.542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0.662</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18215873"/>
                  </a:ext>
                </a:extLst>
              </a:tr>
              <a:tr h="276625">
                <a:tc>
                  <a:txBody>
                    <a:bodyPr/>
                    <a:lstStyle/>
                    <a:p>
                      <a:pPr algn="ctr" fontAlgn="ctr"/>
                      <a:r>
                        <a:rPr lang="en-US" sz="1600" b="1" u="none" strike="noStrike" dirty="0">
                          <a:effectLst/>
                        </a:rPr>
                        <a:t>7gram </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de-DE" sz="1600" u="none" strike="noStrike" dirty="0">
                          <a:effectLst/>
                        </a:rPr>
                        <a:t> CS, GR, IG/RF, J48</a:t>
                      </a:r>
                      <a:endParaRPr lang="de-DE"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0.854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0.818</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de-DE" sz="1600" u="none" strike="noStrike" dirty="0">
                          <a:effectLst/>
                        </a:rPr>
                        <a:t> CS, GR, IG/RF, SVM</a:t>
                      </a:r>
                      <a:endParaRPr lang="de-DE"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0.723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0.708</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 CS/RF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0.708</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0.845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 CS, GR, IG/ SVM</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0.604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0.657</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96474971"/>
                  </a:ext>
                </a:extLst>
              </a:tr>
              <a:tr h="380284">
                <a:tc>
                  <a:txBody>
                    <a:bodyPr/>
                    <a:lstStyle/>
                    <a:p>
                      <a:pPr algn="ctr" fontAlgn="ctr"/>
                      <a:r>
                        <a:rPr lang="en-US" sz="1600" b="1" u="none" strike="noStrike" dirty="0">
                          <a:effectLst/>
                        </a:rPr>
                        <a:t>8gram </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a:effectLst/>
                        </a:rPr>
                        <a:t> GR/RF </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a:effectLst/>
                        </a:rPr>
                        <a:t>0.875</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a:effectLst/>
                        </a:rPr>
                        <a:t>0.862</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 CS, IG/J48</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0.729</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0.641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 IG, GR/ RF</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0.688</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0.788</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 GR/SVM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0.542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0.678</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25298828"/>
                  </a:ext>
                </a:extLst>
              </a:tr>
              <a:tr h="276625">
                <a:tc>
                  <a:txBody>
                    <a:bodyPr/>
                    <a:lstStyle/>
                    <a:p>
                      <a:pPr algn="ctr" fontAlgn="ctr"/>
                      <a:r>
                        <a:rPr lang="en-US" sz="1600" b="1" u="none" strike="noStrike" dirty="0">
                          <a:effectLst/>
                        </a:rPr>
                        <a:t>9gram </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de-DE" sz="1600" u="none" strike="noStrike">
                          <a:effectLst/>
                        </a:rPr>
                        <a:t> CS, GR, IG/RF, SVM</a:t>
                      </a:r>
                      <a:endParaRPr lang="de-DE"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0.854</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0.803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 CS, GR, IG/ NB</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0.729</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0.733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 IG/RF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0.708</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0.824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de-DE" sz="1600" u="none" strike="noStrike">
                          <a:effectLst/>
                        </a:rPr>
                        <a:t> CS, GR, IG/ NB, J48</a:t>
                      </a:r>
                      <a:endParaRPr lang="de-DE"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0.563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0.623</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14278741"/>
                  </a:ext>
                </a:extLst>
              </a:tr>
              <a:tr h="276625">
                <a:tc>
                  <a:txBody>
                    <a:bodyPr/>
                    <a:lstStyle/>
                    <a:p>
                      <a:pPr algn="ctr" fontAlgn="ctr"/>
                      <a:r>
                        <a:rPr lang="en-US" sz="1600" b="1" u="none" strike="noStrike" dirty="0">
                          <a:effectLst/>
                        </a:rPr>
                        <a:t>10gram </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 GR/RF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0.833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0.824</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 CS, IG/J48</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0.771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0.622</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 GR/RF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0.708</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0.834</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 CS, GR, IG/ SVM</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0.479</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0.512</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81366015"/>
                  </a:ext>
                </a:extLst>
              </a:tr>
            </a:tbl>
          </a:graphicData>
        </a:graphic>
      </p:graphicFrame>
    </p:spTree>
    <p:extLst>
      <p:ext uri="{BB962C8B-B14F-4D97-AF65-F5344CB8AC3E}">
        <p14:creationId xmlns:p14="http://schemas.microsoft.com/office/powerpoint/2010/main" val="518132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BB986-9180-4ACD-B269-D9B9322EA2BA}"/>
              </a:ext>
            </a:extLst>
          </p:cNvPr>
          <p:cNvSpPr>
            <a:spLocks noGrp="1"/>
          </p:cNvSpPr>
          <p:nvPr>
            <p:ph type="title"/>
          </p:nvPr>
        </p:nvSpPr>
        <p:spPr/>
        <p:txBody>
          <a:bodyPr/>
          <a:lstStyle/>
          <a:p>
            <a:r>
              <a:rPr lang="en-US" dirty="0"/>
              <a:t>Discussion and Conclusion</a:t>
            </a:r>
          </a:p>
        </p:txBody>
      </p:sp>
      <p:sp>
        <p:nvSpPr>
          <p:cNvPr id="3" name="Content Placeholder 2">
            <a:extLst>
              <a:ext uri="{FF2B5EF4-FFF2-40B4-BE49-F238E27FC236}">
                <a16:creationId xmlns:a16="http://schemas.microsoft.com/office/drawing/2014/main" id="{1915D7C7-6464-4B34-880E-B309A5AA8EAB}"/>
              </a:ext>
            </a:extLst>
          </p:cNvPr>
          <p:cNvSpPr>
            <a:spLocks noGrp="1"/>
          </p:cNvSpPr>
          <p:nvPr>
            <p:ph idx="1"/>
          </p:nvPr>
        </p:nvSpPr>
        <p:spPr/>
        <p:txBody>
          <a:bodyPr>
            <a:normAutofit/>
          </a:bodyPr>
          <a:lstStyle/>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CF7AF00B-B05E-452E-8C60-DF50114A443F}"/>
              </a:ext>
            </a:extLst>
          </p:cNvPr>
          <p:cNvSpPr>
            <a:spLocks noGrp="1"/>
          </p:cNvSpPr>
          <p:nvPr>
            <p:ph type="sldNum" sz="quarter" idx="12"/>
          </p:nvPr>
        </p:nvSpPr>
        <p:spPr/>
        <p:txBody>
          <a:bodyPr/>
          <a:lstStyle/>
          <a:p>
            <a:fld id="{2EFDDC45-F58E-41F3-91AD-F0C9AAB2B68B}" type="slidenum">
              <a:rPr lang="en-US" smtClean="0"/>
              <a:t>22</a:t>
            </a:fld>
            <a:endParaRPr lang="en-US"/>
          </a:p>
        </p:txBody>
      </p:sp>
      <p:grpSp>
        <p:nvGrpSpPr>
          <p:cNvPr id="7" name="Group 6">
            <a:extLst>
              <a:ext uri="{FF2B5EF4-FFF2-40B4-BE49-F238E27FC236}">
                <a16:creationId xmlns:a16="http://schemas.microsoft.com/office/drawing/2014/main" id="{F80CDB7C-A770-4D99-AE06-BD3676FE8F23}"/>
              </a:ext>
            </a:extLst>
          </p:cNvPr>
          <p:cNvGrpSpPr/>
          <p:nvPr/>
        </p:nvGrpSpPr>
        <p:grpSpPr>
          <a:xfrm>
            <a:off x="393583" y="1773148"/>
            <a:ext cx="8370589" cy="2206580"/>
            <a:chOff x="337791" y="1341728"/>
            <a:chExt cx="8370589" cy="1897925"/>
          </a:xfrm>
        </p:grpSpPr>
        <p:sp>
          <p:nvSpPr>
            <p:cNvPr id="8" name="Freeform: Shape 7">
              <a:extLst>
                <a:ext uri="{FF2B5EF4-FFF2-40B4-BE49-F238E27FC236}">
                  <a16:creationId xmlns:a16="http://schemas.microsoft.com/office/drawing/2014/main" id="{79021A1C-35CF-4061-9CDB-E4C6E0BFEE9F}"/>
                </a:ext>
              </a:extLst>
            </p:cNvPr>
            <p:cNvSpPr/>
            <p:nvPr/>
          </p:nvSpPr>
          <p:spPr>
            <a:xfrm>
              <a:off x="337791" y="1931990"/>
              <a:ext cx="8370589" cy="1307663"/>
            </a:xfrm>
            <a:custGeom>
              <a:avLst/>
              <a:gdLst>
                <a:gd name="connsiteX0" fmla="*/ 0 w 11679238"/>
                <a:gd name="connsiteY0" fmla="*/ 0 h 1036350"/>
                <a:gd name="connsiteX1" fmla="*/ 11679238 w 11679238"/>
                <a:gd name="connsiteY1" fmla="*/ 0 h 1036350"/>
                <a:gd name="connsiteX2" fmla="*/ 11679238 w 11679238"/>
                <a:gd name="connsiteY2" fmla="*/ 1036350 h 1036350"/>
                <a:gd name="connsiteX3" fmla="*/ 0 w 11679238"/>
                <a:gd name="connsiteY3" fmla="*/ 1036350 h 1036350"/>
                <a:gd name="connsiteX4" fmla="*/ 0 w 11679238"/>
                <a:gd name="connsiteY4" fmla="*/ 0 h 1036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79238" h="1036350">
                  <a:moveTo>
                    <a:pt x="0" y="0"/>
                  </a:moveTo>
                  <a:lnTo>
                    <a:pt x="11679238" y="0"/>
                  </a:lnTo>
                  <a:lnTo>
                    <a:pt x="11679238" y="1036350"/>
                  </a:lnTo>
                  <a:lnTo>
                    <a:pt x="0" y="1036350"/>
                  </a:lnTo>
                  <a:lnTo>
                    <a:pt x="0" y="0"/>
                  </a:lnTo>
                  <a:close/>
                </a:path>
              </a:pathLst>
            </a:custGeom>
            <a:ln>
              <a:solidFill>
                <a:srgbClr val="0070C0"/>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74320" tIns="291592" rIns="0" bIns="99568" numCol="1" spcCol="1270" anchor="t" anchorCtr="0">
              <a:noAutofit/>
            </a:bodyPr>
            <a:lstStyle/>
            <a:p>
              <a:pPr marL="114300" lvl="1" indent="-114300" algn="l" defTabSz="622300">
                <a:lnSpc>
                  <a:spcPct val="90000"/>
                </a:lnSpc>
                <a:spcBef>
                  <a:spcPct val="0"/>
                </a:spcBef>
                <a:spcAft>
                  <a:spcPct val="15000"/>
                </a:spcAft>
                <a:buChar char="•"/>
              </a:pPr>
              <a:r>
                <a:rPr lang="en-US" sz="2000" kern="1200" dirty="0"/>
                <a:t>Performance got down due to translation, particularly in gender.</a:t>
              </a:r>
            </a:p>
            <a:p>
              <a:pPr marL="114300" lvl="1" indent="-114300" algn="l" defTabSz="622300">
                <a:lnSpc>
                  <a:spcPct val="90000"/>
                </a:lnSpc>
                <a:spcBef>
                  <a:spcPct val="0"/>
                </a:spcBef>
                <a:spcAft>
                  <a:spcPct val="15000"/>
                </a:spcAft>
                <a:buChar char="•"/>
              </a:pPr>
              <a:r>
                <a:rPr lang="en-US" sz="2000" kern="1200" dirty="0"/>
                <a:t>Translated dataset showed outdoing performance only for </a:t>
              </a:r>
              <a:r>
                <a:rPr lang="en-US" sz="2000" kern="1200" dirty="0">
                  <a:solidFill>
                    <a:srgbClr val="C00000"/>
                  </a:solidFill>
                </a:rPr>
                <a:t>word 2-gram</a:t>
              </a:r>
              <a:r>
                <a:rPr lang="en-US" sz="2000" kern="1200" dirty="0"/>
                <a:t>. </a:t>
              </a:r>
            </a:p>
            <a:p>
              <a:pPr marL="114300" lvl="1" indent="-114300" algn="l" defTabSz="622300">
                <a:lnSpc>
                  <a:spcPct val="90000"/>
                </a:lnSpc>
                <a:spcBef>
                  <a:spcPct val="0"/>
                </a:spcBef>
                <a:spcAft>
                  <a:spcPct val="15000"/>
                </a:spcAft>
                <a:buChar char="•"/>
              </a:pPr>
              <a:r>
                <a:rPr lang="en-US" sz="2000" kern="1200" dirty="0">
                  <a:solidFill>
                    <a:srgbClr val="C00000"/>
                  </a:solidFill>
                </a:rPr>
                <a:t>Multilingual</a:t>
              </a:r>
              <a:r>
                <a:rPr lang="en-US" sz="2000" kern="1200" dirty="0"/>
                <a:t> dataset is better than the translated.</a:t>
              </a:r>
            </a:p>
          </p:txBody>
        </p:sp>
        <p:sp>
          <p:nvSpPr>
            <p:cNvPr id="9" name="Freeform: Shape 8">
              <a:extLst>
                <a:ext uri="{FF2B5EF4-FFF2-40B4-BE49-F238E27FC236}">
                  <a16:creationId xmlns:a16="http://schemas.microsoft.com/office/drawing/2014/main" id="{C894B3F2-8526-46AB-B786-7687F7331B15}"/>
                </a:ext>
              </a:extLst>
            </p:cNvPr>
            <p:cNvSpPr/>
            <p:nvPr/>
          </p:nvSpPr>
          <p:spPr>
            <a:xfrm>
              <a:off x="1781853" y="1341728"/>
              <a:ext cx="4703087" cy="733898"/>
            </a:xfrm>
            <a:custGeom>
              <a:avLst/>
              <a:gdLst>
                <a:gd name="connsiteX0" fmla="*/ 0 w 8175466"/>
                <a:gd name="connsiteY0" fmla="*/ 68881 h 413280"/>
                <a:gd name="connsiteX1" fmla="*/ 68881 w 8175466"/>
                <a:gd name="connsiteY1" fmla="*/ 0 h 413280"/>
                <a:gd name="connsiteX2" fmla="*/ 8106585 w 8175466"/>
                <a:gd name="connsiteY2" fmla="*/ 0 h 413280"/>
                <a:gd name="connsiteX3" fmla="*/ 8175466 w 8175466"/>
                <a:gd name="connsiteY3" fmla="*/ 68881 h 413280"/>
                <a:gd name="connsiteX4" fmla="*/ 8175466 w 8175466"/>
                <a:gd name="connsiteY4" fmla="*/ 344399 h 413280"/>
                <a:gd name="connsiteX5" fmla="*/ 8106585 w 8175466"/>
                <a:gd name="connsiteY5" fmla="*/ 413280 h 413280"/>
                <a:gd name="connsiteX6" fmla="*/ 68881 w 8175466"/>
                <a:gd name="connsiteY6" fmla="*/ 413280 h 413280"/>
                <a:gd name="connsiteX7" fmla="*/ 0 w 8175466"/>
                <a:gd name="connsiteY7" fmla="*/ 344399 h 413280"/>
                <a:gd name="connsiteX8" fmla="*/ 0 w 8175466"/>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66" h="413280">
                  <a:moveTo>
                    <a:pt x="0" y="68881"/>
                  </a:moveTo>
                  <a:cubicBezTo>
                    <a:pt x="0" y="30839"/>
                    <a:pt x="30839" y="0"/>
                    <a:pt x="68881" y="0"/>
                  </a:cubicBezTo>
                  <a:lnTo>
                    <a:pt x="8106585" y="0"/>
                  </a:lnTo>
                  <a:cubicBezTo>
                    <a:pt x="8144627" y="0"/>
                    <a:pt x="8175466" y="30839"/>
                    <a:pt x="8175466" y="68881"/>
                  </a:cubicBezTo>
                  <a:lnTo>
                    <a:pt x="8175466" y="344399"/>
                  </a:lnTo>
                  <a:cubicBezTo>
                    <a:pt x="8175466" y="382441"/>
                    <a:pt x="8144627" y="413280"/>
                    <a:pt x="8106585" y="413280"/>
                  </a:cubicBezTo>
                  <a:lnTo>
                    <a:pt x="68881" y="413280"/>
                  </a:lnTo>
                  <a:cubicBezTo>
                    <a:pt x="30839" y="413280"/>
                    <a:pt x="0" y="382441"/>
                    <a:pt x="0" y="344399"/>
                  </a:cubicBezTo>
                  <a:lnTo>
                    <a:pt x="0" y="68881"/>
                  </a:lnTo>
                  <a:close/>
                </a:path>
              </a:pathLst>
            </a:custGeom>
            <a:solidFill>
              <a:srgbClr val="0070C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329188" tIns="20175" rIns="329188" bIns="20175" numCol="1" spcCol="1270" anchor="ctr" anchorCtr="0">
              <a:noAutofit/>
            </a:bodyPr>
            <a:lstStyle/>
            <a:p>
              <a:pPr marL="0" lvl="0" indent="0" algn="ctr" defTabSz="622300">
                <a:lnSpc>
                  <a:spcPct val="90000"/>
                </a:lnSpc>
                <a:spcBef>
                  <a:spcPct val="0"/>
                </a:spcBef>
                <a:spcAft>
                  <a:spcPct val="35000"/>
                </a:spcAft>
                <a:buNone/>
              </a:pPr>
              <a:r>
                <a:rPr lang="en-US" sz="2800" kern="1200" dirty="0"/>
                <a:t>Comparison of Datasets</a:t>
              </a:r>
            </a:p>
          </p:txBody>
        </p:sp>
      </p:grpSp>
      <p:grpSp>
        <p:nvGrpSpPr>
          <p:cNvPr id="12" name="Group 11">
            <a:extLst>
              <a:ext uri="{FF2B5EF4-FFF2-40B4-BE49-F238E27FC236}">
                <a16:creationId xmlns:a16="http://schemas.microsoft.com/office/drawing/2014/main" id="{30EA2A28-FBFE-4D50-965E-FF98D4471B7C}"/>
              </a:ext>
            </a:extLst>
          </p:cNvPr>
          <p:cNvGrpSpPr/>
          <p:nvPr/>
        </p:nvGrpSpPr>
        <p:grpSpPr>
          <a:xfrm>
            <a:off x="3639156" y="4277284"/>
            <a:ext cx="7709095" cy="1687498"/>
            <a:chOff x="3193366" y="1229647"/>
            <a:chExt cx="7709095" cy="1687498"/>
          </a:xfrm>
        </p:grpSpPr>
        <p:sp>
          <p:nvSpPr>
            <p:cNvPr id="10" name="Freeform: Shape 9">
              <a:extLst>
                <a:ext uri="{FF2B5EF4-FFF2-40B4-BE49-F238E27FC236}">
                  <a16:creationId xmlns:a16="http://schemas.microsoft.com/office/drawing/2014/main" id="{C324EB82-271C-43E8-9D6D-5D3AC7B48B0B}"/>
                </a:ext>
              </a:extLst>
            </p:cNvPr>
            <p:cNvSpPr/>
            <p:nvPr/>
          </p:nvSpPr>
          <p:spPr>
            <a:xfrm>
              <a:off x="3193366" y="1842640"/>
              <a:ext cx="7709095" cy="1074505"/>
            </a:xfrm>
            <a:custGeom>
              <a:avLst/>
              <a:gdLst>
                <a:gd name="connsiteX0" fmla="*/ 0 w 11679238"/>
                <a:gd name="connsiteY0" fmla="*/ 0 h 1036350"/>
                <a:gd name="connsiteX1" fmla="*/ 11679238 w 11679238"/>
                <a:gd name="connsiteY1" fmla="*/ 0 h 1036350"/>
                <a:gd name="connsiteX2" fmla="*/ 11679238 w 11679238"/>
                <a:gd name="connsiteY2" fmla="*/ 1036350 h 1036350"/>
                <a:gd name="connsiteX3" fmla="*/ 0 w 11679238"/>
                <a:gd name="connsiteY3" fmla="*/ 1036350 h 1036350"/>
                <a:gd name="connsiteX4" fmla="*/ 0 w 11679238"/>
                <a:gd name="connsiteY4" fmla="*/ 0 h 1036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79238" h="1036350">
                  <a:moveTo>
                    <a:pt x="0" y="0"/>
                  </a:moveTo>
                  <a:lnTo>
                    <a:pt x="11679238" y="0"/>
                  </a:lnTo>
                  <a:lnTo>
                    <a:pt x="11679238" y="1036350"/>
                  </a:lnTo>
                  <a:lnTo>
                    <a:pt x="0" y="1036350"/>
                  </a:lnTo>
                  <a:lnTo>
                    <a:pt x="0" y="0"/>
                  </a:lnTo>
                  <a:close/>
                </a:path>
              </a:pathLst>
            </a:custGeom>
            <a:ln>
              <a:solidFill>
                <a:srgbClr val="0070C0"/>
              </a:solid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74320" tIns="291592" rIns="0" bIns="99568" numCol="1" spcCol="1270" anchor="t" anchorCtr="0">
              <a:noAutofit/>
            </a:bodyPr>
            <a:lstStyle/>
            <a:p>
              <a:pPr marL="114300" lvl="1" indent="-114300" algn="l" defTabSz="622300">
                <a:lnSpc>
                  <a:spcPct val="90000"/>
                </a:lnSpc>
                <a:spcBef>
                  <a:spcPct val="0"/>
                </a:spcBef>
                <a:spcAft>
                  <a:spcPct val="15000"/>
                </a:spcAft>
                <a:buChar char="•"/>
              </a:pPr>
              <a:r>
                <a:rPr lang="en-US" sz="2000" kern="1200" dirty="0"/>
                <a:t>All approaches outperformed the MCC.</a:t>
              </a:r>
            </a:p>
            <a:p>
              <a:pPr marL="114300" lvl="1" indent="-114300" algn="l" defTabSz="622300">
                <a:lnSpc>
                  <a:spcPct val="90000"/>
                </a:lnSpc>
                <a:spcBef>
                  <a:spcPct val="0"/>
                </a:spcBef>
                <a:spcAft>
                  <a:spcPct val="15000"/>
                </a:spcAft>
                <a:buChar char="•"/>
              </a:pPr>
              <a:r>
                <a:rPr lang="en-US" sz="2000" kern="1200" dirty="0">
                  <a:solidFill>
                    <a:srgbClr val="C00000"/>
                  </a:solidFill>
                </a:rPr>
                <a:t>Content based </a:t>
              </a:r>
              <a:r>
                <a:rPr lang="en-US" sz="2000" kern="1200" dirty="0"/>
                <a:t>approach outperformed stylometry based approach.</a:t>
              </a:r>
            </a:p>
          </p:txBody>
        </p:sp>
        <p:sp>
          <p:nvSpPr>
            <p:cNvPr id="11" name="Freeform: Shape 10">
              <a:extLst>
                <a:ext uri="{FF2B5EF4-FFF2-40B4-BE49-F238E27FC236}">
                  <a16:creationId xmlns:a16="http://schemas.microsoft.com/office/drawing/2014/main" id="{C01A591E-60A3-4754-B6C1-7DA343DA3578}"/>
                </a:ext>
              </a:extLst>
            </p:cNvPr>
            <p:cNvSpPr/>
            <p:nvPr/>
          </p:nvSpPr>
          <p:spPr>
            <a:xfrm>
              <a:off x="4598099" y="1229647"/>
              <a:ext cx="4899627" cy="733898"/>
            </a:xfrm>
            <a:custGeom>
              <a:avLst/>
              <a:gdLst>
                <a:gd name="connsiteX0" fmla="*/ 0 w 8175466"/>
                <a:gd name="connsiteY0" fmla="*/ 68881 h 413280"/>
                <a:gd name="connsiteX1" fmla="*/ 68881 w 8175466"/>
                <a:gd name="connsiteY1" fmla="*/ 0 h 413280"/>
                <a:gd name="connsiteX2" fmla="*/ 8106585 w 8175466"/>
                <a:gd name="connsiteY2" fmla="*/ 0 h 413280"/>
                <a:gd name="connsiteX3" fmla="*/ 8175466 w 8175466"/>
                <a:gd name="connsiteY3" fmla="*/ 68881 h 413280"/>
                <a:gd name="connsiteX4" fmla="*/ 8175466 w 8175466"/>
                <a:gd name="connsiteY4" fmla="*/ 344399 h 413280"/>
                <a:gd name="connsiteX5" fmla="*/ 8106585 w 8175466"/>
                <a:gd name="connsiteY5" fmla="*/ 413280 h 413280"/>
                <a:gd name="connsiteX6" fmla="*/ 68881 w 8175466"/>
                <a:gd name="connsiteY6" fmla="*/ 413280 h 413280"/>
                <a:gd name="connsiteX7" fmla="*/ 0 w 8175466"/>
                <a:gd name="connsiteY7" fmla="*/ 344399 h 413280"/>
                <a:gd name="connsiteX8" fmla="*/ 0 w 8175466"/>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66" h="413280">
                  <a:moveTo>
                    <a:pt x="0" y="68881"/>
                  </a:moveTo>
                  <a:cubicBezTo>
                    <a:pt x="0" y="30839"/>
                    <a:pt x="30839" y="0"/>
                    <a:pt x="68881" y="0"/>
                  </a:cubicBezTo>
                  <a:lnTo>
                    <a:pt x="8106585" y="0"/>
                  </a:lnTo>
                  <a:cubicBezTo>
                    <a:pt x="8144627" y="0"/>
                    <a:pt x="8175466" y="30839"/>
                    <a:pt x="8175466" y="68881"/>
                  </a:cubicBezTo>
                  <a:lnTo>
                    <a:pt x="8175466" y="344399"/>
                  </a:lnTo>
                  <a:cubicBezTo>
                    <a:pt x="8175466" y="382441"/>
                    <a:pt x="8144627" y="413280"/>
                    <a:pt x="8106585" y="413280"/>
                  </a:cubicBezTo>
                  <a:lnTo>
                    <a:pt x="68881" y="413280"/>
                  </a:lnTo>
                  <a:cubicBezTo>
                    <a:pt x="30839" y="413280"/>
                    <a:pt x="0" y="382441"/>
                    <a:pt x="0" y="344399"/>
                  </a:cubicBezTo>
                  <a:lnTo>
                    <a:pt x="0" y="68881"/>
                  </a:lnTo>
                  <a:close/>
                </a:path>
              </a:pathLst>
            </a:custGeom>
            <a:solidFill>
              <a:srgbClr val="0070C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329188" tIns="20175" rIns="329188" bIns="20175" numCol="1" spcCol="1270" anchor="ctr" anchorCtr="0">
              <a:noAutofit/>
            </a:bodyPr>
            <a:lstStyle/>
            <a:p>
              <a:pPr marL="0" lvl="0" indent="0" algn="ctr" defTabSz="622300">
                <a:lnSpc>
                  <a:spcPct val="90000"/>
                </a:lnSpc>
                <a:spcBef>
                  <a:spcPct val="0"/>
                </a:spcBef>
                <a:spcAft>
                  <a:spcPct val="35000"/>
                </a:spcAft>
                <a:buNone/>
              </a:pPr>
              <a:r>
                <a:rPr lang="en-US" sz="2800" kern="1200" dirty="0"/>
                <a:t>Comparison of </a:t>
              </a:r>
              <a:r>
                <a:rPr lang="en-US" sz="2800" dirty="0"/>
                <a:t>A</a:t>
              </a:r>
              <a:r>
                <a:rPr lang="en-US" sz="2800" kern="1200" dirty="0"/>
                <a:t>pproaches</a:t>
              </a:r>
            </a:p>
          </p:txBody>
        </p:sp>
      </p:grpSp>
    </p:spTree>
    <p:extLst>
      <p:ext uri="{BB962C8B-B14F-4D97-AF65-F5344CB8AC3E}">
        <p14:creationId xmlns:p14="http://schemas.microsoft.com/office/powerpoint/2010/main" val="2879664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BB986-9180-4ACD-B269-D9B9322EA2BA}"/>
              </a:ext>
            </a:extLst>
          </p:cNvPr>
          <p:cNvSpPr>
            <a:spLocks noGrp="1"/>
          </p:cNvSpPr>
          <p:nvPr>
            <p:ph type="title"/>
          </p:nvPr>
        </p:nvSpPr>
        <p:spPr/>
        <p:txBody>
          <a:bodyPr/>
          <a:lstStyle/>
          <a:p>
            <a:r>
              <a:rPr lang="en-US" dirty="0"/>
              <a:t>Discussion and Conclusion</a:t>
            </a:r>
          </a:p>
        </p:txBody>
      </p:sp>
      <p:sp>
        <p:nvSpPr>
          <p:cNvPr id="3" name="Content Placeholder 2">
            <a:extLst>
              <a:ext uri="{FF2B5EF4-FFF2-40B4-BE49-F238E27FC236}">
                <a16:creationId xmlns:a16="http://schemas.microsoft.com/office/drawing/2014/main" id="{1915D7C7-6464-4B34-880E-B309A5AA8EAB}"/>
              </a:ext>
            </a:extLst>
          </p:cNvPr>
          <p:cNvSpPr>
            <a:spLocks noGrp="1"/>
          </p:cNvSpPr>
          <p:nvPr>
            <p:ph idx="1"/>
          </p:nvPr>
        </p:nvSpPr>
        <p:spPr/>
        <p:txBody>
          <a:bodyPr>
            <a:normAutofit/>
          </a:bodyPr>
          <a:lstStyle/>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CF7AF00B-B05E-452E-8C60-DF50114A443F}"/>
              </a:ext>
            </a:extLst>
          </p:cNvPr>
          <p:cNvSpPr>
            <a:spLocks noGrp="1"/>
          </p:cNvSpPr>
          <p:nvPr>
            <p:ph type="sldNum" sz="quarter" idx="12"/>
          </p:nvPr>
        </p:nvSpPr>
        <p:spPr/>
        <p:txBody>
          <a:bodyPr/>
          <a:lstStyle/>
          <a:p>
            <a:fld id="{2EFDDC45-F58E-41F3-91AD-F0C9AAB2B68B}" type="slidenum">
              <a:rPr lang="en-US" smtClean="0"/>
              <a:t>23</a:t>
            </a:fld>
            <a:endParaRPr lang="en-US"/>
          </a:p>
        </p:txBody>
      </p:sp>
      <p:grpSp>
        <p:nvGrpSpPr>
          <p:cNvPr id="20" name="Group 19">
            <a:extLst>
              <a:ext uri="{FF2B5EF4-FFF2-40B4-BE49-F238E27FC236}">
                <a16:creationId xmlns:a16="http://schemas.microsoft.com/office/drawing/2014/main" id="{1FFDC55B-218A-45CC-B7C6-5D0CE58D8EC5}"/>
              </a:ext>
            </a:extLst>
          </p:cNvPr>
          <p:cNvGrpSpPr/>
          <p:nvPr/>
        </p:nvGrpSpPr>
        <p:grpSpPr>
          <a:xfrm>
            <a:off x="1439968" y="2863023"/>
            <a:ext cx="8459311" cy="1620091"/>
            <a:chOff x="1683494" y="2382681"/>
            <a:chExt cx="8459311" cy="1620091"/>
          </a:xfrm>
        </p:grpSpPr>
        <p:sp>
          <p:nvSpPr>
            <p:cNvPr id="13" name="Freeform: Shape 12">
              <a:extLst>
                <a:ext uri="{FF2B5EF4-FFF2-40B4-BE49-F238E27FC236}">
                  <a16:creationId xmlns:a16="http://schemas.microsoft.com/office/drawing/2014/main" id="{85EB4F4B-7FDC-4324-994C-1F71FF59A74D}"/>
                </a:ext>
              </a:extLst>
            </p:cNvPr>
            <p:cNvSpPr/>
            <p:nvPr/>
          </p:nvSpPr>
          <p:spPr>
            <a:xfrm>
              <a:off x="1683494" y="2909940"/>
              <a:ext cx="8459311" cy="1092832"/>
            </a:xfrm>
            <a:custGeom>
              <a:avLst/>
              <a:gdLst>
                <a:gd name="connsiteX0" fmla="*/ 0 w 11679238"/>
                <a:gd name="connsiteY0" fmla="*/ 0 h 584325"/>
                <a:gd name="connsiteX1" fmla="*/ 11679238 w 11679238"/>
                <a:gd name="connsiteY1" fmla="*/ 0 h 584325"/>
                <a:gd name="connsiteX2" fmla="*/ 11679238 w 11679238"/>
                <a:gd name="connsiteY2" fmla="*/ 584325 h 584325"/>
                <a:gd name="connsiteX3" fmla="*/ 0 w 11679238"/>
                <a:gd name="connsiteY3" fmla="*/ 584325 h 584325"/>
                <a:gd name="connsiteX4" fmla="*/ 0 w 11679238"/>
                <a:gd name="connsiteY4" fmla="*/ 0 h 58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79238" h="584325">
                  <a:moveTo>
                    <a:pt x="0" y="0"/>
                  </a:moveTo>
                  <a:lnTo>
                    <a:pt x="11679238" y="0"/>
                  </a:lnTo>
                  <a:lnTo>
                    <a:pt x="11679238" y="584325"/>
                  </a:lnTo>
                  <a:lnTo>
                    <a:pt x="0" y="584325"/>
                  </a:lnTo>
                  <a:lnTo>
                    <a:pt x="0" y="0"/>
                  </a:lnTo>
                  <a:close/>
                </a:path>
              </a:pathLst>
            </a:custGeom>
            <a:ln>
              <a:solidFill>
                <a:srgbClr val="0070C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74320" tIns="291592" rIns="0" bIns="99568" numCol="1" spcCol="1270" anchor="t" anchorCtr="0">
              <a:noAutofit/>
            </a:bodyPr>
            <a:lstStyle/>
            <a:p>
              <a:pPr marL="114300" lvl="1" indent="-114300" defTabSz="622300">
                <a:lnSpc>
                  <a:spcPct val="90000"/>
                </a:lnSpc>
                <a:spcBef>
                  <a:spcPct val="0"/>
                </a:spcBef>
                <a:spcAft>
                  <a:spcPct val="15000"/>
                </a:spcAft>
                <a:buChar char="•"/>
              </a:pPr>
              <a:r>
                <a:rPr lang="en-US" sz="2000" dirty="0">
                  <a:solidFill>
                    <a:schemeClr val="tx1"/>
                  </a:solidFill>
                </a:rPr>
                <a:t>Almost all feature selection methods performed well for age identification</a:t>
              </a:r>
              <a:r>
                <a:rPr lang="en-US" sz="2000" kern="1200" dirty="0"/>
                <a:t>.</a:t>
              </a:r>
            </a:p>
            <a:p>
              <a:pPr marL="114300" lvl="1" indent="-114300" defTabSz="622300">
                <a:lnSpc>
                  <a:spcPct val="90000"/>
                </a:lnSpc>
                <a:spcBef>
                  <a:spcPct val="0"/>
                </a:spcBef>
                <a:spcAft>
                  <a:spcPct val="15000"/>
                </a:spcAft>
                <a:buChar char="•"/>
              </a:pPr>
              <a:r>
                <a:rPr lang="en-US" sz="2000" dirty="0"/>
                <a:t>Chi Square and Gain Ratio performed well for gender identification.</a:t>
              </a:r>
              <a:endParaRPr lang="en-US" sz="2000" kern="1200" dirty="0"/>
            </a:p>
          </p:txBody>
        </p:sp>
        <p:sp>
          <p:nvSpPr>
            <p:cNvPr id="14" name="Freeform: Shape 13">
              <a:extLst>
                <a:ext uri="{FF2B5EF4-FFF2-40B4-BE49-F238E27FC236}">
                  <a16:creationId xmlns:a16="http://schemas.microsoft.com/office/drawing/2014/main" id="{1F8D04B3-5923-4B7F-864B-DE9372CE8EDA}"/>
                </a:ext>
              </a:extLst>
            </p:cNvPr>
            <p:cNvSpPr/>
            <p:nvPr/>
          </p:nvSpPr>
          <p:spPr>
            <a:xfrm>
              <a:off x="2267456" y="2382681"/>
              <a:ext cx="7045355" cy="733898"/>
            </a:xfrm>
            <a:custGeom>
              <a:avLst/>
              <a:gdLst>
                <a:gd name="connsiteX0" fmla="*/ 0 w 8175466"/>
                <a:gd name="connsiteY0" fmla="*/ 68881 h 413280"/>
                <a:gd name="connsiteX1" fmla="*/ 68881 w 8175466"/>
                <a:gd name="connsiteY1" fmla="*/ 0 h 413280"/>
                <a:gd name="connsiteX2" fmla="*/ 8106585 w 8175466"/>
                <a:gd name="connsiteY2" fmla="*/ 0 h 413280"/>
                <a:gd name="connsiteX3" fmla="*/ 8175466 w 8175466"/>
                <a:gd name="connsiteY3" fmla="*/ 68881 h 413280"/>
                <a:gd name="connsiteX4" fmla="*/ 8175466 w 8175466"/>
                <a:gd name="connsiteY4" fmla="*/ 344399 h 413280"/>
                <a:gd name="connsiteX5" fmla="*/ 8106585 w 8175466"/>
                <a:gd name="connsiteY5" fmla="*/ 413280 h 413280"/>
                <a:gd name="connsiteX6" fmla="*/ 68881 w 8175466"/>
                <a:gd name="connsiteY6" fmla="*/ 413280 h 413280"/>
                <a:gd name="connsiteX7" fmla="*/ 0 w 8175466"/>
                <a:gd name="connsiteY7" fmla="*/ 344399 h 413280"/>
                <a:gd name="connsiteX8" fmla="*/ 0 w 8175466"/>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66" h="413280">
                  <a:moveTo>
                    <a:pt x="0" y="68881"/>
                  </a:moveTo>
                  <a:cubicBezTo>
                    <a:pt x="0" y="30839"/>
                    <a:pt x="30839" y="0"/>
                    <a:pt x="68881" y="0"/>
                  </a:cubicBezTo>
                  <a:lnTo>
                    <a:pt x="8106585" y="0"/>
                  </a:lnTo>
                  <a:cubicBezTo>
                    <a:pt x="8144627" y="0"/>
                    <a:pt x="8175466" y="30839"/>
                    <a:pt x="8175466" y="68881"/>
                  </a:cubicBezTo>
                  <a:lnTo>
                    <a:pt x="8175466" y="344399"/>
                  </a:lnTo>
                  <a:cubicBezTo>
                    <a:pt x="8175466" y="382441"/>
                    <a:pt x="8144627" y="413280"/>
                    <a:pt x="8106585" y="413280"/>
                  </a:cubicBezTo>
                  <a:lnTo>
                    <a:pt x="68881" y="413280"/>
                  </a:lnTo>
                  <a:cubicBezTo>
                    <a:pt x="30839" y="413280"/>
                    <a:pt x="0" y="382441"/>
                    <a:pt x="0" y="344399"/>
                  </a:cubicBezTo>
                  <a:lnTo>
                    <a:pt x="0" y="68881"/>
                  </a:lnTo>
                  <a:close/>
                </a:path>
              </a:pathLst>
            </a:custGeom>
            <a:solidFill>
              <a:srgbClr val="0070C0"/>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329188" tIns="20175" rIns="329188" bIns="20175" numCol="1" spcCol="1270" anchor="ctr" anchorCtr="0">
              <a:noAutofit/>
            </a:bodyPr>
            <a:lstStyle/>
            <a:p>
              <a:pPr marL="0" lvl="0" indent="0" algn="ctr" defTabSz="622300">
                <a:lnSpc>
                  <a:spcPct val="90000"/>
                </a:lnSpc>
                <a:spcBef>
                  <a:spcPct val="0"/>
                </a:spcBef>
                <a:spcAft>
                  <a:spcPct val="35000"/>
                </a:spcAft>
                <a:buNone/>
              </a:pPr>
              <a:r>
                <a:rPr lang="en-US" sz="2800" kern="1200" dirty="0"/>
                <a:t>Comparison of Feature Selection Methods</a:t>
              </a:r>
            </a:p>
          </p:txBody>
        </p:sp>
      </p:grpSp>
      <p:grpSp>
        <p:nvGrpSpPr>
          <p:cNvPr id="19" name="Group 18">
            <a:extLst>
              <a:ext uri="{FF2B5EF4-FFF2-40B4-BE49-F238E27FC236}">
                <a16:creationId xmlns:a16="http://schemas.microsoft.com/office/drawing/2014/main" id="{F9461BE0-2D41-4C7C-8DBF-02D1AA1A938F}"/>
              </a:ext>
            </a:extLst>
          </p:cNvPr>
          <p:cNvGrpSpPr/>
          <p:nvPr/>
        </p:nvGrpSpPr>
        <p:grpSpPr>
          <a:xfrm>
            <a:off x="2316479" y="4600679"/>
            <a:ext cx="9481938" cy="1589309"/>
            <a:chOff x="1413866" y="2298579"/>
            <a:chExt cx="9481938" cy="1589309"/>
          </a:xfrm>
        </p:grpSpPr>
        <p:sp>
          <p:nvSpPr>
            <p:cNvPr id="17" name="Freeform: Shape 16">
              <a:extLst>
                <a:ext uri="{FF2B5EF4-FFF2-40B4-BE49-F238E27FC236}">
                  <a16:creationId xmlns:a16="http://schemas.microsoft.com/office/drawing/2014/main" id="{16F88312-6080-4AAB-8411-6FAF34650E90}"/>
                </a:ext>
              </a:extLst>
            </p:cNvPr>
            <p:cNvSpPr/>
            <p:nvPr/>
          </p:nvSpPr>
          <p:spPr>
            <a:xfrm>
              <a:off x="1413866" y="2795056"/>
              <a:ext cx="9481938" cy="1092832"/>
            </a:xfrm>
            <a:custGeom>
              <a:avLst/>
              <a:gdLst>
                <a:gd name="connsiteX0" fmla="*/ 0 w 11679238"/>
                <a:gd name="connsiteY0" fmla="*/ 0 h 584325"/>
                <a:gd name="connsiteX1" fmla="*/ 11679238 w 11679238"/>
                <a:gd name="connsiteY1" fmla="*/ 0 h 584325"/>
                <a:gd name="connsiteX2" fmla="*/ 11679238 w 11679238"/>
                <a:gd name="connsiteY2" fmla="*/ 584325 h 584325"/>
                <a:gd name="connsiteX3" fmla="*/ 0 w 11679238"/>
                <a:gd name="connsiteY3" fmla="*/ 584325 h 584325"/>
                <a:gd name="connsiteX4" fmla="*/ 0 w 11679238"/>
                <a:gd name="connsiteY4" fmla="*/ 0 h 58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79238" h="584325">
                  <a:moveTo>
                    <a:pt x="0" y="0"/>
                  </a:moveTo>
                  <a:lnTo>
                    <a:pt x="11679238" y="0"/>
                  </a:lnTo>
                  <a:lnTo>
                    <a:pt x="11679238" y="584325"/>
                  </a:lnTo>
                  <a:lnTo>
                    <a:pt x="0" y="584325"/>
                  </a:lnTo>
                  <a:lnTo>
                    <a:pt x="0" y="0"/>
                  </a:lnTo>
                  <a:close/>
                </a:path>
              </a:pathLst>
            </a:custGeom>
            <a:ln>
              <a:solidFill>
                <a:srgbClr val="0070C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74320" tIns="291592" rIns="0" bIns="99568" numCol="1" spcCol="1270" anchor="t" anchorCtr="0">
              <a:noAutofit/>
            </a:bodyPr>
            <a:lstStyle/>
            <a:p>
              <a:pPr marL="114300" lvl="1" indent="-114300" defTabSz="622300">
                <a:lnSpc>
                  <a:spcPct val="90000"/>
                </a:lnSpc>
                <a:spcBef>
                  <a:spcPct val="0"/>
                </a:spcBef>
                <a:spcAft>
                  <a:spcPct val="15000"/>
                </a:spcAft>
                <a:buChar char="•"/>
              </a:pPr>
              <a:r>
                <a:rPr lang="en-US" sz="2000" dirty="0"/>
                <a:t>Gender: </a:t>
              </a:r>
              <a:r>
                <a:rPr lang="en-US" sz="2000" dirty="0">
                  <a:solidFill>
                    <a:srgbClr val="C00000"/>
                  </a:solidFill>
                </a:rPr>
                <a:t>Word 1-gram </a:t>
              </a:r>
              <a:r>
                <a:rPr lang="en-US" sz="2000" dirty="0"/>
                <a:t>and </a:t>
              </a:r>
              <a:r>
                <a:rPr lang="en-US" sz="2000" dirty="0">
                  <a:solidFill>
                    <a:srgbClr val="C00000"/>
                  </a:solidFill>
                </a:rPr>
                <a:t>Character 3 &amp; 8-gram </a:t>
              </a:r>
              <a:r>
                <a:rPr lang="en-US" sz="2000" dirty="0"/>
                <a:t>(multilingual dataset).</a:t>
              </a:r>
            </a:p>
            <a:p>
              <a:pPr marL="114300" lvl="1" indent="-114300" defTabSz="622300">
                <a:lnSpc>
                  <a:spcPct val="90000"/>
                </a:lnSpc>
                <a:spcBef>
                  <a:spcPct val="0"/>
                </a:spcBef>
                <a:spcAft>
                  <a:spcPct val="15000"/>
                </a:spcAft>
                <a:buChar char="•"/>
              </a:pPr>
              <a:r>
                <a:rPr lang="en-US" sz="2000" dirty="0"/>
                <a:t>Age:  </a:t>
              </a:r>
              <a:r>
                <a:rPr lang="en-US" sz="2000" dirty="0">
                  <a:solidFill>
                    <a:srgbClr val="C00000"/>
                  </a:solidFill>
                </a:rPr>
                <a:t>Character 6-gram </a:t>
              </a:r>
              <a:r>
                <a:rPr lang="en-US" sz="2000" dirty="0"/>
                <a:t>(multilingual dataset) and </a:t>
              </a:r>
              <a:r>
                <a:rPr lang="en-US" sz="2000" dirty="0">
                  <a:solidFill>
                    <a:srgbClr val="C00000"/>
                  </a:solidFill>
                </a:rPr>
                <a:t>word 2-gram </a:t>
              </a:r>
              <a:r>
                <a:rPr lang="en-US" sz="2000" dirty="0"/>
                <a:t>(translated dataset).</a:t>
              </a:r>
            </a:p>
          </p:txBody>
        </p:sp>
        <p:sp>
          <p:nvSpPr>
            <p:cNvPr id="18" name="Freeform: Shape 17">
              <a:extLst>
                <a:ext uri="{FF2B5EF4-FFF2-40B4-BE49-F238E27FC236}">
                  <a16:creationId xmlns:a16="http://schemas.microsoft.com/office/drawing/2014/main" id="{AE7E556F-BD9D-4F8F-8560-AAF042CBCD2B}"/>
                </a:ext>
              </a:extLst>
            </p:cNvPr>
            <p:cNvSpPr/>
            <p:nvPr/>
          </p:nvSpPr>
          <p:spPr>
            <a:xfrm>
              <a:off x="2504264" y="2298579"/>
              <a:ext cx="6492402" cy="735597"/>
            </a:xfrm>
            <a:custGeom>
              <a:avLst/>
              <a:gdLst>
                <a:gd name="connsiteX0" fmla="*/ 0 w 8175466"/>
                <a:gd name="connsiteY0" fmla="*/ 68881 h 413280"/>
                <a:gd name="connsiteX1" fmla="*/ 68881 w 8175466"/>
                <a:gd name="connsiteY1" fmla="*/ 0 h 413280"/>
                <a:gd name="connsiteX2" fmla="*/ 8106585 w 8175466"/>
                <a:gd name="connsiteY2" fmla="*/ 0 h 413280"/>
                <a:gd name="connsiteX3" fmla="*/ 8175466 w 8175466"/>
                <a:gd name="connsiteY3" fmla="*/ 68881 h 413280"/>
                <a:gd name="connsiteX4" fmla="*/ 8175466 w 8175466"/>
                <a:gd name="connsiteY4" fmla="*/ 344399 h 413280"/>
                <a:gd name="connsiteX5" fmla="*/ 8106585 w 8175466"/>
                <a:gd name="connsiteY5" fmla="*/ 413280 h 413280"/>
                <a:gd name="connsiteX6" fmla="*/ 68881 w 8175466"/>
                <a:gd name="connsiteY6" fmla="*/ 413280 h 413280"/>
                <a:gd name="connsiteX7" fmla="*/ 0 w 8175466"/>
                <a:gd name="connsiteY7" fmla="*/ 344399 h 413280"/>
                <a:gd name="connsiteX8" fmla="*/ 0 w 8175466"/>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66" h="413280">
                  <a:moveTo>
                    <a:pt x="0" y="68881"/>
                  </a:moveTo>
                  <a:cubicBezTo>
                    <a:pt x="0" y="30839"/>
                    <a:pt x="30839" y="0"/>
                    <a:pt x="68881" y="0"/>
                  </a:cubicBezTo>
                  <a:lnTo>
                    <a:pt x="8106585" y="0"/>
                  </a:lnTo>
                  <a:cubicBezTo>
                    <a:pt x="8144627" y="0"/>
                    <a:pt x="8175466" y="30839"/>
                    <a:pt x="8175466" y="68881"/>
                  </a:cubicBezTo>
                  <a:lnTo>
                    <a:pt x="8175466" y="344399"/>
                  </a:lnTo>
                  <a:cubicBezTo>
                    <a:pt x="8175466" y="382441"/>
                    <a:pt x="8144627" y="413280"/>
                    <a:pt x="8106585" y="413280"/>
                  </a:cubicBezTo>
                  <a:lnTo>
                    <a:pt x="68881" y="413280"/>
                  </a:lnTo>
                  <a:cubicBezTo>
                    <a:pt x="30839" y="413280"/>
                    <a:pt x="0" y="382441"/>
                    <a:pt x="0" y="344399"/>
                  </a:cubicBezTo>
                  <a:lnTo>
                    <a:pt x="0" y="68881"/>
                  </a:lnTo>
                  <a:close/>
                </a:path>
              </a:pathLst>
            </a:custGeom>
            <a:solidFill>
              <a:srgbClr val="0070C0"/>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329188" tIns="20175" rIns="329188" bIns="20175" numCol="1" spcCol="1270" anchor="ctr" anchorCtr="0">
              <a:noAutofit/>
            </a:bodyPr>
            <a:lstStyle/>
            <a:p>
              <a:pPr marL="0" lvl="0" indent="0" algn="ctr" defTabSz="622300">
                <a:lnSpc>
                  <a:spcPct val="90000"/>
                </a:lnSpc>
                <a:spcBef>
                  <a:spcPct val="0"/>
                </a:spcBef>
                <a:spcAft>
                  <a:spcPct val="35000"/>
                </a:spcAft>
                <a:buNone/>
              </a:pPr>
              <a:r>
                <a:rPr lang="en-US" sz="2800" kern="1200" dirty="0"/>
                <a:t>Best results on both </a:t>
              </a:r>
              <a:r>
                <a:rPr lang="en-US" sz="2800" dirty="0"/>
                <a:t>C</a:t>
              </a:r>
              <a:r>
                <a:rPr lang="en-US" sz="2800" kern="1200" dirty="0"/>
                <a:t>orpora</a:t>
              </a:r>
            </a:p>
          </p:txBody>
        </p:sp>
      </p:grpSp>
      <p:grpSp>
        <p:nvGrpSpPr>
          <p:cNvPr id="24" name="Group 23">
            <a:extLst>
              <a:ext uri="{FF2B5EF4-FFF2-40B4-BE49-F238E27FC236}">
                <a16:creationId xmlns:a16="http://schemas.microsoft.com/office/drawing/2014/main" id="{205617DC-7EC0-488B-B6B1-D810F99E9D88}"/>
              </a:ext>
            </a:extLst>
          </p:cNvPr>
          <p:cNvGrpSpPr/>
          <p:nvPr/>
        </p:nvGrpSpPr>
        <p:grpSpPr>
          <a:xfrm>
            <a:off x="421719" y="1425881"/>
            <a:ext cx="8207858" cy="1328028"/>
            <a:chOff x="708604" y="4533895"/>
            <a:chExt cx="8207858" cy="1328028"/>
          </a:xfrm>
        </p:grpSpPr>
        <p:sp>
          <p:nvSpPr>
            <p:cNvPr id="25" name="Freeform: Shape 24">
              <a:extLst>
                <a:ext uri="{FF2B5EF4-FFF2-40B4-BE49-F238E27FC236}">
                  <a16:creationId xmlns:a16="http://schemas.microsoft.com/office/drawing/2014/main" id="{EE7D3299-8D06-432D-AF46-97764102A399}"/>
                </a:ext>
              </a:extLst>
            </p:cNvPr>
            <p:cNvSpPr/>
            <p:nvPr/>
          </p:nvSpPr>
          <p:spPr>
            <a:xfrm>
              <a:off x="708604" y="5101217"/>
              <a:ext cx="8207858" cy="760706"/>
            </a:xfrm>
            <a:custGeom>
              <a:avLst/>
              <a:gdLst>
                <a:gd name="connsiteX0" fmla="*/ 0 w 11679238"/>
                <a:gd name="connsiteY0" fmla="*/ 0 h 584325"/>
                <a:gd name="connsiteX1" fmla="*/ 11679238 w 11679238"/>
                <a:gd name="connsiteY1" fmla="*/ 0 h 584325"/>
                <a:gd name="connsiteX2" fmla="*/ 11679238 w 11679238"/>
                <a:gd name="connsiteY2" fmla="*/ 584325 h 584325"/>
                <a:gd name="connsiteX3" fmla="*/ 0 w 11679238"/>
                <a:gd name="connsiteY3" fmla="*/ 584325 h 584325"/>
                <a:gd name="connsiteX4" fmla="*/ 0 w 11679238"/>
                <a:gd name="connsiteY4" fmla="*/ 0 h 58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79238" h="584325">
                  <a:moveTo>
                    <a:pt x="0" y="0"/>
                  </a:moveTo>
                  <a:lnTo>
                    <a:pt x="11679238" y="0"/>
                  </a:lnTo>
                  <a:lnTo>
                    <a:pt x="11679238" y="584325"/>
                  </a:lnTo>
                  <a:lnTo>
                    <a:pt x="0" y="584325"/>
                  </a:lnTo>
                  <a:lnTo>
                    <a:pt x="0" y="0"/>
                  </a:lnTo>
                  <a:close/>
                </a:path>
              </a:pathLst>
            </a:custGeom>
            <a:ln>
              <a:solidFill>
                <a:srgbClr val="0070C0"/>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74320" tIns="291592" rIns="0" bIns="99568" numCol="1" spcCol="1270" anchor="t" anchorCtr="0">
              <a:noAutofit/>
            </a:bodyPr>
            <a:lstStyle/>
            <a:p>
              <a:pPr marL="114300" lvl="1" indent="-114300" algn="l" defTabSz="622300">
                <a:lnSpc>
                  <a:spcPct val="90000"/>
                </a:lnSpc>
                <a:spcBef>
                  <a:spcPct val="0"/>
                </a:spcBef>
                <a:spcAft>
                  <a:spcPct val="15000"/>
                </a:spcAft>
                <a:buChar char="•"/>
              </a:pPr>
              <a:r>
                <a:rPr lang="en-US" sz="2000" kern="1200" dirty="0">
                  <a:solidFill>
                    <a:srgbClr val="C00000"/>
                  </a:solidFill>
                </a:rPr>
                <a:t>Random Forest </a:t>
              </a:r>
              <a:r>
                <a:rPr lang="en-US" sz="2000" kern="1200" dirty="0"/>
                <a:t>performed robustly on both of datasets and approaches.</a:t>
              </a:r>
            </a:p>
          </p:txBody>
        </p:sp>
        <p:sp>
          <p:nvSpPr>
            <p:cNvPr id="26" name="Freeform: Shape 25">
              <a:extLst>
                <a:ext uri="{FF2B5EF4-FFF2-40B4-BE49-F238E27FC236}">
                  <a16:creationId xmlns:a16="http://schemas.microsoft.com/office/drawing/2014/main" id="{FAA7EE0C-DADF-460B-B417-33F8C7F4C3A5}"/>
                </a:ext>
              </a:extLst>
            </p:cNvPr>
            <p:cNvSpPr/>
            <p:nvPr/>
          </p:nvSpPr>
          <p:spPr>
            <a:xfrm>
              <a:off x="2388741" y="4533895"/>
              <a:ext cx="4611655" cy="760706"/>
            </a:xfrm>
            <a:custGeom>
              <a:avLst/>
              <a:gdLst>
                <a:gd name="connsiteX0" fmla="*/ 0 w 8175466"/>
                <a:gd name="connsiteY0" fmla="*/ 68881 h 413280"/>
                <a:gd name="connsiteX1" fmla="*/ 68881 w 8175466"/>
                <a:gd name="connsiteY1" fmla="*/ 0 h 413280"/>
                <a:gd name="connsiteX2" fmla="*/ 8106585 w 8175466"/>
                <a:gd name="connsiteY2" fmla="*/ 0 h 413280"/>
                <a:gd name="connsiteX3" fmla="*/ 8175466 w 8175466"/>
                <a:gd name="connsiteY3" fmla="*/ 68881 h 413280"/>
                <a:gd name="connsiteX4" fmla="*/ 8175466 w 8175466"/>
                <a:gd name="connsiteY4" fmla="*/ 344399 h 413280"/>
                <a:gd name="connsiteX5" fmla="*/ 8106585 w 8175466"/>
                <a:gd name="connsiteY5" fmla="*/ 413280 h 413280"/>
                <a:gd name="connsiteX6" fmla="*/ 68881 w 8175466"/>
                <a:gd name="connsiteY6" fmla="*/ 413280 h 413280"/>
                <a:gd name="connsiteX7" fmla="*/ 0 w 8175466"/>
                <a:gd name="connsiteY7" fmla="*/ 344399 h 413280"/>
                <a:gd name="connsiteX8" fmla="*/ 0 w 8175466"/>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66" h="413280">
                  <a:moveTo>
                    <a:pt x="0" y="68881"/>
                  </a:moveTo>
                  <a:cubicBezTo>
                    <a:pt x="0" y="30839"/>
                    <a:pt x="30839" y="0"/>
                    <a:pt x="68881" y="0"/>
                  </a:cubicBezTo>
                  <a:lnTo>
                    <a:pt x="8106585" y="0"/>
                  </a:lnTo>
                  <a:cubicBezTo>
                    <a:pt x="8144627" y="0"/>
                    <a:pt x="8175466" y="30839"/>
                    <a:pt x="8175466" y="68881"/>
                  </a:cubicBezTo>
                  <a:lnTo>
                    <a:pt x="8175466" y="344399"/>
                  </a:lnTo>
                  <a:cubicBezTo>
                    <a:pt x="8175466" y="382441"/>
                    <a:pt x="8144627" y="413280"/>
                    <a:pt x="8106585" y="413280"/>
                  </a:cubicBezTo>
                  <a:lnTo>
                    <a:pt x="68881" y="413280"/>
                  </a:lnTo>
                  <a:cubicBezTo>
                    <a:pt x="30839" y="413280"/>
                    <a:pt x="0" y="382441"/>
                    <a:pt x="0" y="344399"/>
                  </a:cubicBezTo>
                  <a:lnTo>
                    <a:pt x="0" y="68881"/>
                  </a:lnTo>
                  <a:close/>
                </a:path>
              </a:pathLst>
            </a:custGeom>
            <a:solidFill>
              <a:srgbClr val="0070C0"/>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329188" tIns="20175" rIns="329188" bIns="20175" numCol="1" spcCol="1270" anchor="ctr" anchorCtr="0">
              <a:noAutofit/>
            </a:bodyPr>
            <a:lstStyle/>
            <a:p>
              <a:pPr marL="0" lvl="0" indent="0" algn="ctr" defTabSz="622300">
                <a:lnSpc>
                  <a:spcPct val="90000"/>
                </a:lnSpc>
                <a:spcBef>
                  <a:spcPct val="0"/>
                </a:spcBef>
                <a:spcAft>
                  <a:spcPct val="35000"/>
                </a:spcAft>
                <a:buNone/>
              </a:pPr>
              <a:r>
                <a:rPr lang="en-US" sz="2800" kern="1200" dirty="0"/>
                <a:t>Comparison of Classifiers</a:t>
              </a:r>
            </a:p>
          </p:txBody>
        </p:sp>
      </p:grpSp>
    </p:spTree>
    <p:extLst>
      <p:ext uri="{BB962C8B-B14F-4D97-AF65-F5344CB8AC3E}">
        <p14:creationId xmlns:p14="http://schemas.microsoft.com/office/powerpoint/2010/main" val="3708351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54D6-6811-4C0E-855F-92C89123A3CF}"/>
              </a:ext>
            </a:extLst>
          </p:cNvPr>
          <p:cNvSpPr>
            <a:spLocks noGrp="1"/>
          </p:cNvSpPr>
          <p:nvPr>
            <p:ph type="title"/>
          </p:nvPr>
        </p:nvSpPr>
        <p:spPr/>
        <p:txBody>
          <a:bodyPr/>
          <a:lstStyle/>
          <a:p>
            <a:r>
              <a:rPr lang="en-US" dirty="0"/>
              <a:t>Contributions and Future Work </a:t>
            </a:r>
          </a:p>
        </p:txBody>
      </p:sp>
      <p:sp>
        <p:nvSpPr>
          <p:cNvPr id="3" name="Content Placeholder 2">
            <a:extLst>
              <a:ext uri="{FF2B5EF4-FFF2-40B4-BE49-F238E27FC236}">
                <a16:creationId xmlns:a16="http://schemas.microsoft.com/office/drawing/2014/main" id="{B5ECA8D3-2336-4769-8128-294DAB7757BF}"/>
              </a:ext>
            </a:extLst>
          </p:cNvPr>
          <p:cNvSpPr>
            <a:spLocks noGrp="1"/>
          </p:cNvSpPr>
          <p:nvPr>
            <p:ph idx="1"/>
          </p:nvPr>
        </p:nvSpPr>
        <p:spPr/>
        <p:txBody>
          <a:bodyPr>
            <a:normAutofit/>
          </a:bodyPr>
          <a:lstStyle/>
          <a:p>
            <a:pPr lvl="1"/>
            <a:endParaRPr lang="en-US" dirty="0"/>
          </a:p>
          <a:p>
            <a:pPr lvl="1"/>
            <a:endParaRPr lang="en-US" dirty="0"/>
          </a:p>
          <a:p>
            <a:pPr lvl="1"/>
            <a:endParaRPr lang="en-US" dirty="0"/>
          </a:p>
          <a:p>
            <a:pPr lvl="1"/>
            <a:endParaRPr lang="en-US" dirty="0"/>
          </a:p>
          <a:p>
            <a:pPr lvl="1"/>
            <a:r>
              <a:rPr lang="en-US" dirty="0"/>
              <a:t>Exploring the behavior of language dependent features (</a:t>
            </a:r>
            <a:r>
              <a:rPr lang="en-US" dirty="0" err="1"/>
              <a:t>e.g</a:t>
            </a:r>
            <a:r>
              <a:rPr lang="en-US" dirty="0"/>
              <a:t>: Part Of Speech),</a:t>
            </a:r>
          </a:p>
          <a:p>
            <a:pPr lvl="1"/>
            <a:r>
              <a:rPr lang="en-US" dirty="0"/>
              <a:t>Increasing the size of bilingual dictionary,</a:t>
            </a:r>
          </a:p>
          <a:p>
            <a:pPr lvl="1"/>
            <a:r>
              <a:rPr lang="en-US" dirty="0"/>
              <a:t>Identification of author traits other than age and gender. </a:t>
            </a:r>
          </a:p>
          <a:p>
            <a:endParaRPr lang="en-US" dirty="0"/>
          </a:p>
        </p:txBody>
      </p:sp>
      <p:sp>
        <p:nvSpPr>
          <p:cNvPr id="5" name="Slide Number Placeholder 4">
            <a:extLst>
              <a:ext uri="{FF2B5EF4-FFF2-40B4-BE49-F238E27FC236}">
                <a16:creationId xmlns:a16="http://schemas.microsoft.com/office/drawing/2014/main" id="{A8F1BD8F-1FD1-4A70-847E-38BAB66DEB95}"/>
              </a:ext>
            </a:extLst>
          </p:cNvPr>
          <p:cNvSpPr>
            <a:spLocks noGrp="1"/>
          </p:cNvSpPr>
          <p:nvPr>
            <p:ph type="sldNum" sz="quarter" idx="12"/>
          </p:nvPr>
        </p:nvSpPr>
        <p:spPr/>
        <p:txBody>
          <a:bodyPr/>
          <a:lstStyle/>
          <a:p>
            <a:fld id="{2EFDDC45-F58E-41F3-91AD-F0C9AAB2B68B}" type="slidenum">
              <a:rPr lang="en-US" smtClean="0"/>
              <a:t>24</a:t>
            </a:fld>
            <a:endParaRPr lang="en-US"/>
          </a:p>
        </p:txBody>
      </p:sp>
      <p:sp>
        <p:nvSpPr>
          <p:cNvPr id="12" name="TextBox 11">
            <a:extLst>
              <a:ext uri="{FF2B5EF4-FFF2-40B4-BE49-F238E27FC236}">
                <a16:creationId xmlns:a16="http://schemas.microsoft.com/office/drawing/2014/main" id="{9F758B92-0B41-4D37-99F2-CA074FDA8814}"/>
              </a:ext>
            </a:extLst>
          </p:cNvPr>
          <p:cNvSpPr txBox="1"/>
          <p:nvPr/>
        </p:nvSpPr>
        <p:spPr>
          <a:xfrm>
            <a:off x="3637722" y="5613400"/>
            <a:ext cx="4916556" cy="923330"/>
          </a:xfrm>
          <a:prstGeom prst="rect">
            <a:avLst/>
          </a:prstGeom>
          <a:noFill/>
        </p:spPr>
        <p:txBody>
          <a:bodyPr wrap="square" rtlCol="0">
            <a:spAutoFit/>
          </a:bodyPr>
          <a:lstStyle/>
          <a:p>
            <a:pPr algn="ctr"/>
            <a:r>
              <a:rPr lang="en-US" dirty="0">
                <a:solidFill>
                  <a:srgbClr val="C00000"/>
                </a:solidFill>
              </a:rPr>
              <a:t>Availability of corpora: </a:t>
            </a:r>
          </a:p>
          <a:p>
            <a:pPr algn="ctr"/>
            <a:r>
              <a:rPr lang="en-US" dirty="0">
                <a:hlinkClick r:id="rId3"/>
              </a:rPr>
              <a:t>mehwish.Fatima@ciitlahore.edu.pk</a:t>
            </a:r>
            <a:endParaRPr lang="en-US" dirty="0"/>
          </a:p>
          <a:p>
            <a:pPr algn="ctr"/>
            <a:endParaRPr lang="en-US" dirty="0"/>
          </a:p>
        </p:txBody>
      </p:sp>
      <p:sp>
        <p:nvSpPr>
          <p:cNvPr id="13" name="Freeform: Shape 12">
            <a:extLst>
              <a:ext uri="{FF2B5EF4-FFF2-40B4-BE49-F238E27FC236}">
                <a16:creationId xmlns:a16="http://schemas.microsoft.com/office/drawing/2014/main" id="{9987117C-C3B7-4F3D-BEA9-E594A916F7E6}"/>
              </a:ext>
            </a:extLst>
          </p:cNvPr>
          <p:cNvSpPr/>
          <p:nvPr/>
        </p:nvSpPr>
        <p:spPr>
          <a:xfrm>
            <a:off x="428763" y="1848343"/>
            <a:ext cx="3333668" cy="1333467"/>
          </a:xfrm>
          <a:custGeom>
            <a:avLst/>
            <a:gdLst>
              <a:gd name="connsiteX0" fmla="*/ 0 w 3333668"/>
              <a:gd name="connsiteY0" fmla="*/ 0 h 1333467"/>
              <a:gd name="connsiteX1" fmla="*/ 2666935 w 3333668"/>
              <a:gd name="connsiteY1" fmla="*/ 0 h 1333467"/>
              <a:gd name="connsiteX2" fmla="*/ 3333668 w 3333668"/>
              <a:gd name="connsiteY2" fmla="*/ 666734 h 1333467"/>
              <a:gd name="connsiteX3" fmla="*/ 2666935 w 3333668"/>
              <a:gd name="connsiteY3" fmla="*/ 1333467 h 1333467"/>
              <a:gd name="connsiteX4" fmla="*/ 0 w 3333668"/>
              <a:gd name="connsiteY4" fmla="*/ 1333467 h 1333467"/>
              <a:gd name="connsiteX5" fmla="*/ 0 w 3333668"/>
              <a:gd name="connsiteY5" fmla="*/ 0 h 133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3668" h="1333467">
                <a:moveTo>
                  <a:pt x="0" y="0"/>
                </a:moveTo>
                <a:lnTo>
                  <a:pt x="2666935" y="0"/>
                </a:lnTo>
                <a:lnTo>
                  <a:pt x="3333668" y="666734"/>
                </a:lnTo>
                <a:lnTo>
                  <a:pt x="2666935" y="1333467"/>
                </a:lnTo>
                <a:lnTo>
                  <a:pt x="0" y="1333467"/>
                </a:lnTo>
                <a:lnTo>
                  <a:pt x="0" y="0"/>
                </a:lnTo>
                <a:close/>
              </a:path>
            </a:pathLst>
          </a:custGeom>
          <a:solidFill>
            <a:srgbClr val="0070C0"/>
          </a:solidFill>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spcFirstLastPara="0" vert="horz" wrap="square" lIns="128016" tIns="64008" rIns="365371" bIns="64008" numCol="1" spcCol="1270" anchor="ctr" anchorCtr="0">
            <a:noAutofit/>
          </a:bodyPr>
          <a:lstStyle/>
          <a:p>
            <a:pPr marL="0" lvl="0" indent="0" algn="ctr" defTabSz="1066800">
              <a:lnSpc>
                <a:spcPct val="90000"/>
              </a:lnSpc>
              <a:spcBef>
                <a:spcPct val="0"/>
              </a:spcBef>
              <a:spcAft>
                <a:spcPct val="35000"/>
              </a:spcAft>
              <a:buNone/>
            </a:pPr>
            <a:r>
              <a:rPr lang="en-US" sz="2400" kern="1200" dirty="0"/>
              <a:t>Multilingual Corpus</a:t>
            </a:r>
          </a:p>
        </p:txBody>
      </p:sp>
      <p:sp>
        <p:nvSpPr>
          <p:cNvPr id="14" name="Freeform: Shape 13">
            <a:extLst>
              <a:ext uri="{FF2B5EF4-FFF2-40B4-BE49-F238E27FC236}">
                <a16:creationId xmlns:a16="http://schemas.microsoft.com/office/drawing/2014/main" id="{811A6525-8631-4D39-A578-23973265391B}"/>
              </a:ext>
            </a:extLst>
          </p:cNvPr>
          <p:cNvSpPr/>
          <p:nvPr/>
        </p:nvSpPr>
        <p:spPr>
          <a:xfrm>
            <a:off x="3095698" y="1848343"/>
            <a:ext cx="3333668" cy="1333467"/>
          </a:xfrm>
          <a:custGeom>
            <a:avLst/>
            <a:gdLst>
              <a:gd name="connsiteX0" fmla="*/ 0 w 3333668"/>
              <a:gd name="connsiteY0" fmla="*/ 0 h 1333467"/>
              <a:gd name="connsiteX1" fmla="*/ 2666935 w 3333668"/>
              <a:gd name="connsiteY1" fmla="*/ 0 h 1333467"/>
              <a:gd name="connsiteX2" fmla="*/ 3333668 w 3333668"/>
              <a:gd name="connsiteY2" fmla="*/ 666734 h 1333467"/>
              <a:gd name="connsiteX3" fmla="*/ 2666935 w 3333668"/>
              <a:gd name="connsiteY3" fmla="*/ 1333467 h 1333467"/>
              <a:gd name="connsiteX4" fmla="*/ 0 w 3333668"/>
              <a:gd name="connsiteY4" fmla="*/ 1333467 h 1333467"/>
              <a:gd name="connsiteX5" fmla="*/ 666734 w 3333668"/>
              <a:gd name="connsiteY5" fmla="*/ 666734 h 1333467"/>
              <a:gd name="connsiteX6" fmla="*/ 0 w 3333668"/>
              <a:gd name="connsiteY6" fmla="*/ 0 h 133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668" h="1333467">
                <a:moveTo>
                  <a:pt x="0" y="0"/>
                </a:moveTo>
                <a:lnTo>
                  <a:pt x="2666935" y="0"/>
                </a:lnTo>
                <a:lnTo>
                  <a:pt x="3333668" y="666734"/>
                </a:lnTo>
                <a:lnTo>
                  <a:pt x="2666935" y="1333467"/>
                </a:lnTo>
                <a:lnTo>
                  <a:pt x="0" y="1333467"/>
                </a:lnTo>
                <a:lnTo>
                  <a:pt x="666734" y="666734"/>
                </a:lnTo>
                <a:lnTo>
                  <a:pt x="0" y="0"/>
                </a:lnTo>
                <a:close/>
              </a:path>
            </a:pathLst>
          </a:custGeom>
          <a:solidFill>
            <a:srgbClr val="0070C0"/>
          </a:solidFill>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spcFirstLastPara="0" vert="horz" wrap="square" lIns="762746" tIns="64008" rIns="698737" bIns="64008" numCol="1" spcCol="1270" anchor="ctr" anchorCtr="0">
            <a:noAutofit/>
          </a:bodyPr>
          <a:lstStyle/>
          <a:p>
            <a:pPr marL="0" lvl="0" indent="0" algn="ctr" defTabSz="1066800">
              <a:lnSpc>
                <a:spcPct val="90000"/>
              </a:lnSpc>
              <a:spcBef>
                <a:spcPct val="0"/>
              </a:spcBef>
              <a:spcAft>
                <a:spcPct val="35000"/>
              </a:spcAft>
              <a:buFont typeface="+mj-lt"/>
              <a:buNone/>
            </a:pPr>
            <a:r>
              <a:rPr lang="en-US" sz="2400" kern="1200" dirty="0"/>
              <a:t>Bilingual Dictionary</a:t>
            </a:r>
          </a:p>
        </p:txBody>
      </p:sp>
      <p:sp>
        <p:nvSpPr>
          <p:cNvPr id="15" name="Freeform: Shape 14">
            <a:extLst>
              <a:ext uri="{FF2B5EF4-FFF2-40B4-BE49-F238E27FC236}">
                <a16:creationId xmlns:a16="http://schemas.microsoft.com/office/drawing/2014/main" id="{014A6D17-EAFE-4EEF-8CF2-ED914AB81279}"/>
              </a:ext>
            </a:extLst>
          </p:cNvPr>
          <p:cNvSpPr/>
          <p:nvPr/>
        </p:nvSpPr>
        <p:spPr>
          <a:xfrm>
            <a:off x="5762632" y="1848343"/>
            <a:ext cx="3333668" cy="1333467"/>
          </a:xfrm>
          <a:custGeom>
            <a:avLst/>
            <a:gdLst>
              <a:gd name="connsiteX0" fmla="*/ 0 w 3333668"/>
              <a:gd name="connsiteY0" fmla="*/ 0 h 1333467"/>
              <a:gd name="connsiteX1" fmla="*/ 2666935 w 3333668"/>
              <a:gd name="connsiteY1" fmla="*/ 0 h 1333467"/>
              <a:gd name="connsiteX2" fmla="*/ 3333668 w 3333668"/>
              <a:gd name="connsiteY2" fmla="*/ 666734 h 1333467"/>
              <a:gd name="connsiteX3" fmla="*/ 2666935 w 3333668"/>
              <a:gd name="connsiteY3" fmla="*/ 1333467 h 1333467"/>
              <a:gd name="connsiteX4" fmla="*/ 0 w 3333668"/>
              <a:gd name="connsiteY4" fmla="*/ 1333467 h 1333467"/>
              <a:gd name="connsiteX5" fmla="*/ 666734 w 3333668"/>
              <a:gd name="connsiteY5" fmla="*/ 666734 h 1333467"/>
              <a:gd name="connsiteX6" fmla="*/ 0 w 3333668"/>
              <a:gd name="connsiteY6" fmla="*/ 0 h 133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668" h="1333467">
                <a:moveTo>
                  <a:pt x="0" y="0"/>
                </a:moveTo>
                <a:lnTo>
                  <a:pt x="2666935" y="0"/>
                </a:lnTo>
                <a:lnTo>
                  <a:pt x="3333668" y="666734"/>
                </a:lnTo>
                <a:lnTo>
                  <a:pt x="2666935" y="1333467"/>
                </a:lnTo>
                <a:lnTo>
                  <a:pt x="0" y="1333467"/>
                </a:lnTo>
                <a:lnTo>
                  <a:pt x="666734" y="666734"/>
                </a:lnTo>
                <a:lnTo>
                  <a:pt x="0" y="0"/>
                </a:lnTo>
                <a:close/>
              </a:path>
            </a:pathLst>
          </a:custGeom>
          <a:solidFill>
            <a:srgbClr val="0070C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spcFirstLastPara="0" vert="horz" wrap="square" lIns="762746" tIns="64008" rIns="698737" bIns="64008" numCol="1" spcCol="1270" anchor="ctr" anchorCtr="0">
            <a:noAutofit/>
          </a:bodyPr>
          <a:lstStyle/>
          <a:p>
            <a:pPr marL="0" lvl="0" indent="0" algn="ctr" defTabSz="1066800">
              <a:lnSpc>
                <a:spcPct val="90000"/>
              </a:lnSpc>
              <a:spcBef>
                <a:spcPct val="0"/>
              </a:spcBef>
              <a:spcAft>
                <a:spcPct val="35000"/>
              </a:spcAft>
              <a:buFont typeface="+mj-lt"/>
              <a:buNone/>
            </a:pPr>
            <a:r>
              <a:rPr lang="en-US" sz="2400" kern="1200" dirty="0"/>
              <a:t>Modelled Author Profiling</a:t>
            </a:r>
          </a:p>
        </p:txBody>
      </p:sp>
      <p:sp>
        <p:nvSpPr>
          <p:cNvPr id="16" name="Freeform: Shape 15">
            <a:extLst>
              <a:ext uri="{FF2B5EF4-FFF2-40B4-BE49-F238E27FC236}">
                <a16:creationId xmlns:a16="http://schemas.microsoft.com/office/drawing/2014/main" id="{42C092D3-ED24-4DF4-990C-E6A5CCF3B6F1}"/>
              </a:ext>
            </a:extLst>
          </p:cNvPr>
          <p:cNvSpPr/>
          <p:nvPr/>
        </p:nvSpPr>
        <p:spPr>
          <a:xfrm>
            <a:off x="8429567" y="1848343"/>
            <a:ext cx="3333668" cy="1333467"/>
          </a:xfrm>
          <a:custGeom>
            <a:avLst/>
            <a:gdLst>
              <a:gd name="connsiteX0" fmla="*/ 0 w 3333668"/>
              <a:gd name="connsiteY0" fmla="*/ 0 h 1333467"/>
              <a:gd name="connsiteX1" fmla="*/ 2666935 w 3333668"/>
              <a:gd name="connsiteY1" fmla="*/ 0 h 1333467"/>
              <a:gd name="connsiteX2" fmla="*/ 3333668 w 3333668"/>
              <a:gd name="connsiteY2" fmla="*/ 666734 h 1333467"/>
              <a:gd name="connsiteX3" fmla="*/ 2666935 w 3333668"/>
              <a:gd name="connsiteY3" fmla="*/ 1333467 h 1333467"/>
              <a:gd name="connsiteX4" fmla="*/ 0 w 3333668"/>
              <a:gd name="connsiteY4" fmla="*/ 1333467 h 1333467"/>
              <a:gd name="connsiteX5" fmla="*/ 666734 w 3333668"/>
              <a:gd name="connsiteY5" fmla="*/ 666734 h 1333467"/>
              <a:gd name="connsiteX6" fmla="*/ 0 w 3333668"/>
              <a:gd name="connsiteY6" fmla="*/ 0 h 133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668" h="1333467">
                <a:moveTo>
                  <a:pt x="0" y="0"/>
                </a:moveTo>
                <a:lnTo>
                  <a:pt x="2666935" y="0"/>
                </a:lnTo>
                <a:lnTo>
                  <a:pt x="3333668" y="666734"/>
                </a:lnTo>
                <a:lnTo>
                  <a:pt x="2666935" y="1333467"/>
                </a:lnTo>
                <a:lnTo>
                  <a:pt x="0" y="1333467"/>
                </a:lnTo>
                <a:lnTo>
                  <a:pt x="666734" y="666734"/>
                </a:lnTo>
                <a:lnTo>
                  <a:pt x="0" y="0"/>
                </a:lnTo>
                <a:close/>
              </a:path>
            </a:pathLst>
          </a:custGeom>
          <a:solidFill>
            <a:srgbClr val="0070C0"/>
          </a:solid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spcFirstLastPara="0" vert="horz" wrap="square" lIns="762746" tIns="64008" rIns="698737" bIns="64008" numCol="1" spcCol="1270" anchor="ctr" anchorCtr="0">
            <a:noAutofit/>
          </a:bodyPr>
          <a:lstStyle/>
          <a:p>
            <a:pPr marL="0" lvl="0" indent="0" algn="ctr" defTabSz="1066800">
              <a:lnSpc>
                <a:spcPct val="90000"/>
              </a:lnSpc>
              <a:spcBef>
                <a:spcPct val="0"/>
              </a:spcBef>
              <a:spcAft>
                <a:spcPct val="35000"/>
              </a:spcAft>
              <a:buNone/>
            </a:pPr>
            <a:r>
              <a:rPr lang="en-US" sz="2400" kern="1200" dirty="0"/>
              <a:t>Evaluation &amp; Comparison</a:t>
            </a:r>
          </a:p>
        </p:txBody>
      </p:sp>
    </p:spTree>
    <p:extLst>
      <p:ext uri="{BB962C8B-B14F-4D97-AF65-F5344CB8AC3E}">
        <p14:creationId xmlns:p14="http://schemas.microsoft.com/office/powerpoint/2010/main" val="283337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98F4-4935-4739-BC5D-D444764077F1}"/>
              </a:ext>
            </a:extLst>
          </p:cNvPr>
          <p:cNvSpPr>
            <a:spLocks noGrp="1"/>
          </p:cNvSpPr>
          <p:nvPr>
            <p:ph type="title"/>
          </p:nvPr>
        </p:nvSpPr>
        <p:spPr>
          <a:xfrm>
            <a:off x="231140" y="361405"/>
            <a:ext cx="11679820" cy="990317"/>
          </a:xfrm>
        </p:spPr>
        <p:txBody>
          <a:bodyPr/>
          <a:lstStyle/>
          <a:p>
            <a:r>
              <a:rPr lang="en-US" dirty="0"/>
              <a:t>References </a:t>
            </a:r>
          </a:p>
        </p:txBody>
      </p:sp>
      <p:sp>
        <p:nvSpPr>
          <p:cNvPr id="3" name="Content Placeholder 2">
            <a:extLst>
              <a:ext uri="{FF2B5EF4-FFF2-40B4-BE49-F238E27FC236}">
                <a16:creationId xmlns:a16="http://schemas.microsoft.com/office/drawing/2014/main" id="{5A585FA1-69D4-44C4-A612-B97E4E712404}"/>
              </a:ext>
            </a:extLst>
          </p:cNvPr>
          <p:cNvSpPr>
            <a:spLocks noGrp="1"/>
          </p:cNvSpPr>
          <p:nvPr>
            <p:ph idx="1"/>
          </p:nvPr>
        </p:nvSpPr>
        <p:spPr>
          <a:xfrm>
            <a:off x="231140" y="1408734"/>
            <a:ext cx="11679820" cy="5449266"/>
          </a:xfrm>
        </p:spPr>
        <p:txBody>
          <a:bodyPr>
            <a:normAutofit/>
          </a:bodyPr>
          <a:lstStyle/>
          <a:p>
            <a:pPr>
              <a:lnSpc>
                <a:spcPct val="120000"/>
              </a:lnSpc>
              <a:spcBef>
                <a:spcPts val="0"/>
              </a:spcBef>
            </a:pPr>
            <a:r>
              <a:rPr lang="en-US" sz="800" dirty="0" err="1"/>
              <a:t>Alowibdi</a:t>
            </a:r>
            <a:r>
              <a:rPr lang="en-US" sz="800" dirty="0"/>
              <a:t>, J. S. , Buy, U. A. , &amp; Yu, P. (2013). Language independent gender classification on twitter. In Proceedings of the 2013 IEEE/ACM international conference on advances in social networks analysis and mining (ASONAM’13) (pp. 739–743). Niagara Falls, Canada: ACM .</a:t>
            </a:r>
          </a:p>
          <a:p>
            <a:pPr>
              <a:lnSpc>
                <a:spcPct val="120000"/>
              </a:lnSpc>
              <a:spcBef>
                <a:spcPts val="0"/>
              </a:spcBef>
            </a:pPr>
            <a:r>
              <a:rPr lang="en-US" sz="800" dirty="0" err="1"/>
              <a:t>Argamon</a:t>
            </a:r>
            <a:r>
              <a:rPr lang="en-US" sz="800" dirty="0"/>
              <a:t>, S. , Koppel, M. , Fine, J. , &amp; </a:t>
            </a:r>
            <a:r>
              <a:rPr lang="en-US" sz="800" dirty="0" err="1"/>
              <a:t>Shimoni</a:t>
            </a:r>
            <a:r>
              <a:rPr lang="en-US" sz="800" dirty="0"/>
              <a:t>, A. R. (2003). Gender, genre, and writing style in formal written texts. Text, 23 (3), 321–346 . </a:t>
            </a:r>
          </a:p>
          <a:p>
            <a:pPr>
              <a:lnSpc>
                <a:spcPct val="120000"/>
              </a:lnSpc>
              <a:spcBef>
                <a:spcPts val="0"/>
              </a:spcBef>
            </a:pPr>
            <a:r>
              <a:rPr lang="en-US" sz="800" dirty="0"/>
              <a:t>Burger, J. D. , Henderson, J. , Kim, G. , &amp; </a:t>
            </a:r>
            <a:r>
              <a:rPr lang="en-US" sz="800" dirty="0" err="1"/>
              <a:t>Zarrella</a:t>
            </a:r>
            <a:r>
              <a:rPr lang="en-US" sz="800" dirty="0"/>
              <a:t>, G. (2011). Discriminating gender on Twitter. In Proceedings of the conference on empirical methods in natural language processing (EMNLP) (pp. 1301–1309). Edinburgh, United Kingdom: Association for Computational Linguistics . Caplan, J. (2013). Social media and politics: Twitter use in the second congressional district of </a:t>
            </a:r>
            <a:r>
              <a:rPr lang="en-US" sz="800" dirty="0" err="1"/>
              <a:t>virginia</a:t>
            </a:r>
            <a:r>
              <a:rPr lang="en-US" sz="800" dirty="0"/>
              <a:t>. Elon Journal of Undergraduate Research in </a:t>
            </a:r>
            <a:r>
              <a:rPr lang="en-US" sz="800" dirty="0" err="1"/>
              <a:t>Communi</a:t>
            </a:r>
            <a:r>
              <a:rPr lang="en-US" sz="800" dirty="0"/>
              <a:t>- cations, 4 (1), 5–14 .</a:t>
            </a:r>
          </a:p>
          <a:p>
            <a:pPr>
              <a:lnSpc>
                <a:spcPct val="120000"/>
              </a:lnSpc>
              <a:spcBef>
                <a:spcPts val="0"/>
              </a:spcBef>
            </a:pPr>
            <a:r>
              <a:rPr lang="en-US" sz="800" dirty="0" err="1"/>
              <a:t>Ciot</a:t>
            </a:r>
            <a:r>
              <a:rPr lang="en-US" sz="800" dirty="0"/>
              <a:t>, M. , </a:t>
            </a:r>
            <a:r>
              <a:rPr lang="en-US" sz="800" dirty="0" err="1"/>
              <a:t>Sonderegger</a:t>
            </a:r>
            <a:r>
              <a:rPr lang="en-US" sz="800" dirty="0"/>
              <a:t>, M. , &amp; </a:t>
            </a:r>
            <a:r>
              <a:rPr lang="en-US" sz="800" dirty="0" err="1"/>
              <a:t>Ruths</a:t>
            </a:r>
            <a:r>
              <a:rPr lang="en-US" sz="800" dirty="0"/>
              <a:t>, D. (2013). Gender inference of Twitter users in </a:t>
            </a:r>
            <a:r>
              <a:rPr lang="en-US" sz="800" dirty="0" err="1"/>
              <a:t>non-english</a:t>
            </a:r>
            <a:r>
              <a:rPr lang="en-US" sz="800" dirty="0"/>
              <a:t> contexts. In Proceedings of the 2013 conference on empirical methods in natural language processing (EMNLP) (pp. 1136–1145). Seattle, USA: Association for Computational Linguistics .</a:t>
            </a:r>
          </a:p>
          <a:p>
            <a:pPr>
              <a:lnSpc>
                <a:spcPct val="120000"/>
              </a:lnSpc>
              <a:spcBef>
                <a:spcPts val="0"/>
              </a:spcBef>
            </a:pPr>
            <a:r>
              <a:rPr lang="en-US" sz="800" dirty="0"/>
              <a:t>Duong, D. T. , Pham, S. B. , &amp; Tan, H. (2016). Using content-based features for author profiling of Vietnamese forum posts. In Recent developments in intelligent information and database systems (pp. 287–296). Springer .</a:t>
            </a:r>
          </a:p>
          <a:p>
            <a:pPr>
              <a:lnSpc>
                <a:spcPct val="120000"/>
              </a:lnSpc>
              <a:spcBef>
                <a:spcPts val="0"/>
              </a:spcBef>
            </a:pPr>
            <a:r>
              <a:rPr lang="en-US" sz="800" dirty="0"/>
              <a:t>Koppel, M. , </a:t>
            </a:r>
            <a:r>
              <a:rPr lang="en-US" sz="800" dirty="0" err="1"/>
              <a:t>Argamon</a:t>
            </a:r>
            <a:r>
              <a:rPr lang="en-US" sz="800" dirty="0"/>
              <a:t>, S. , &amp; </a:t>
            </a:r>
            <a:r>
              <a:rPr lang="en-US" sz="800" dirty="0" err="1"/>
              <a:t>Shimoni</a:t>
            </a:r>
            <a:r>
              <a:rPr lang="en-US" sz="800" dirty="0"/>
              <a:t>, A. R. (2002). Automatically categorizing written texts by author gender. Literary and Linguistic Computing, 17 (4), 401–412 . Lin, J. (2007). Automatic author profiling of online chat logs . Naval Postgraduate School, Monterey, California </a:t>
            </a:r>
            <a:r>
              <a:rPr lang="en-US" sz="800" dirty="0" err="1"/>
              <a:t>mathesis</a:t>
            </a:r>
            <a:r>
              <a:rPr lang="en-US" sz="800" dirty="0"/>
              <a:t> .</a:t>
            </a:r>
          </a:p>
          <a:p>
            <a:pPr>
              <a:lnSpc>
                <a:spcPct val="120000"/>
              </a:lnSpc>
              <a:spcBef>
                <a:spcPts val="0"/>
              </a:spcBef>
            </a:pPr>
            <a:r>
              <a:rPr lang="en-US" sz="800" dirty="0" err="1"/>
              <a:t>Mikros</a:t>
            </a:r>
            <a:r>
              <a:rPr lang="en-US" sz="800" dirty="0"/>
              <a:t>, G. K. (2012). Authorship attribution and gender identification in Greek blogs. In Methods and applications of quantitative linguistics (pp. 21–32). University of Belgrade, Serbia .</a:t>
            </a:r>
          </a:p>
          <a:p>
            <a:pPr>
              <a:lnSpc>
                <a:spcPct val="120000"/>
              </a:lnSpc>
              <a:spcBef>
                <a:spcPts val="0"/>
              </a:spcBef>
            </a:pPr>
            <a:r>
              <a:rPr lang="en-US" sz="800" dirty="0"/>
              <a:t>Nguyen, D. , Gravel, R. , </a:t>
            </a:r>
            <a:r>
              <a:rPr lang="en-US" sz="800" dirty="0" err="1"/>
              <a:t>Trieschnigg</a:t>
            </a:r>
            <a:r>
              <a:rPr lang="en-US" sz="800" dirty="0"/>
              <a:t>, D. , &amp; </a:t>
            </a:r>
            <a:r>
              <a:rPr lang="en-US" sz="800" dirty="0" err="1"/>
              <a:t>Meder</a:t>
            </a:r>
            <a:r>
              <a:rPr lang="en-US" sz="800" dirty="0"/>
              <a:t>, T. (2013). “How old do you think I </a:t>
            </a:r>
            <a:r>
              <a:rPr lang="en-US" sz="800" dirty="0" err="1"/>
              <a:t>am?”A</a:t>
            </a:r>
            <a:r>
              <a:rPr lang="en-US" sz="800" dirty="0"/>
              <a:t> study of language and age in Twitter. In Proceedings of the seventh international AAAI conference on weblogs and social media (ICWSM’13) (pp. 439–448). Cambridge, Massachusetts, USA: AAAI Press .</a:t>
            </a:r>
          </a:p>
          <a:p>
            <a:pPr>
              <a:lnSpc>
                <a:spcPct val="120000"/>
              </a:lnSpc>
              <a:spcBef>
                <a:spcPts val="0"/>
              </a:spcBef>
            </a:pPr>
            <a:r>
              <a:rPr lang="en-US" sz="800" dirty="0"/>
              <a:t>Park, G. , Schwartz, H. A. , </a:t>
            </a:r>
            <a:r>
              <a:rPr lang="en-US" sz="800" dirty="0" err="1"/>
              <a:t>Eichstaedt</a:t>
            </a:r>
            <a:r>
              <a:rPr lang="en-US" sz="800" dirty="0"/>
              <a:t>, J. C. , Kern, M. L. , Kosinski, M. , Stillwell, D. J. , et al. (2015). Automatic personality assessment through social media language. Journal of Personality and Social Psychology, 108 (6), 934–952 .</a:t>
            </a:r>
          </a:p>
          <a:p>
            <a:pPr>
              <a:lnSpc>
                <a:spcPct val="120000"/>
              </a:lnSpc>
              <a:spcBef>
                <a:spcPts val="0"/>
              </a:spcBef>
            </a:pPr>
            <a:r>
              <a:rPr lang="en-US" sz="800" dirty="0"/>
              <a:t>Pham, D. D. , Tran, G. B. , &amp; Pham, S. B. (2009). Author profiling for Vietnamese blogs. In 2009 International conference on </a:t>
            </a:r>
            <a:r>
              <a:rPr lang="en-US" sz="800" dirty="0" err="1"/>
              <a:t>asian</a:t>
            </a:r>
            <a:r>
              <a:rPr lang="en-US" sz="800" dirty="0"/>
              <a:t> language processing (IALP) (pp. 190–194). Singapore: IEEE Computer Society .</a:t>
            </a:r>
          </a:p>
          <a:p>
            <a:pPr>
              <a:lnSpc>
                <a:spcPct val="120000"/>
              </a:lnSpc>
              <a:spcBef>
                <a:spcPts val="0"/>
              </a:spcBef>
            </a:pPr>
            <a:r>
              <a:rPr lang="en-US" sz="800" dirty="0"/>
              <a:t>Rangel, F. (2013). Author profile in social media: Identifying information about gender , age , emotions and beyond. In Fifth BCS-IRSG symposium on future directions in information access (FDIA 2013), Granada, Spain (pp. 58–60) .</a:t>
            </a:r>
          </a:p>
          <a:p>
            <a:pPr>
              <a:lnSpc>
                <a:spcPct val="120000"/>
              </a:lnSpc>
              <a:spcBef>
                <a:spcPts val="0"/>
              </a:spcBef>
            </a:pPr>
            <a:r>
              <a:rPr lang="en-US" sz="800" dirty="0"/>
              <a:t>Rangel, F. (2013). Author profile in social media: Identifying information about gender , age , emotions and beyond. In Fifth BCS-IRSG symposium on future directions in information access (FDIA 2013), Granada, Spain (pp. 58–60) . </a:t>
            </a:r>
          </a:p>
          <a:p>
            <a:pPr>
              <a:lnSpc>
                <a:spcPct val="120000"/>
              </a:lnSpc>
              <a:spcBef>
                <a:spcPts val="0"/>
              </a:spcBef>
            </a:pPr>
            <a:r>
              <a:rPr lang="en-US" sz="800" dirty="0"/>
              <a:t>Rangel, F. , &amp; Rosso, P. (2013). On the identification of emotions and authors’ gender in Facebook comments on the basis of their writing style. In Proceedings of the first international workshop on emotion and sentiment in social and expressive media: Approaches and perspectives from AI (ESSEM 2013): 1096 (pp. 34–46). Turin, Italy: CEUR Workshop Proceedings . </a:t>
            </a:r>
          </a:p>
          <a:p>
            <a:pPr>
              <a:lnSpc>
                <a:spcPct val="120000"/>
              </a:lnSpc>
              <a:spcBef>
                <a:spcPts val="0"/>
              </a:spcBef>
            </a:pPr>
            <a:r>
              <a:rPr lang="en-US" sz="800" dirty="0"/>
              <a:t>Rangel, F. , Rosso, P. , Moshe Koppel, M. , </a:t>
            </a:r>
            <a:r>
              <a:rPr lang="en-US" sz="800" dirty="0" err="1"/>
              <a:t>Stamatatos</a:t>
            </a:r>
            <a:r>
              <a:rPr lang="en-US" sz="800" dirty="0"/>
              <a:t>, E. , &amp; Inches, G. (2013). Overview of the author profiling task at PAN 2013. Clef 2013 evaluation labs and workshop –Working notes papers. Valencia, Spain . </a:t>
            </a:r>
          </a:p>
          <a:p>
            <a:pPr>
              <a:lnSpc>
                <a:spcPct val="120000"/>
              </a:lnSpc>
              <a:spcBef>
                <a:spcPts val="0"/>
              </a:spcBef>
            </a:pPr>
            <a:r>
              <a:rPr lang="en-US" sz="800" dirty="0"/>
              <a:t>Rangel, F. , Rosso, P. , </a:t>
            </a:r>
            <a:r>
              <a:rPr lang="en-US" sz="800" dirty="0" err="1"/>
              <a:t>Potthast</a:t>
            </a:r>
            <a:r>
              <a:rPr lang="en-US" sz="800" dirty="0"/>
              <a:t>, M. , Stein, B. , &amp; </a:t>
            </a:r>
            <a:r>
              <a:rPr lang="en-US" sz="800" dirty="0" err="1"/>
              <a:t>Daelemans</a:t>
            </a:r>
            <a:r>
              <a:rPr lang="en-US" sz="800" dirty="0"/>
              <a:t>, W. (2015). Overview of the 3rd author profiling task at PAN 2015. Clef 2015 evaluation labs and workshop –Working notes papers . Toulouse, France: CEUR-WS.org . </a:t>
            </a:r>
          </a:p>
          <a:p>
            <a:pPr>
              <a:lnSpc>
                <a:spcPct val="120000"/>
              </a:lnSpc>
              <a:spcBef>
                <a:spcPts val="0"/>
              </a:spcBef>
            </a:pPr>
            <a:r>
              <a:rPr lang="en-US" sz="800" dirty="0"/>
              <a:t>Rangel, F. , Rosso, P. , </a:t>
            </a:r>
            <a:r>
              <a:rPr lang="en-US" sz="800" dirty="0" err="1"/>
              <a:t>Potthast</a:t>
            </a:r>
            <a:r>
              <a:rPr lang="en-US" sz="800" dirty="0"/>
              <a:t>, M. , </a:t>
            </a:r>
            <a:r>
              <a:rPr lang="en-US" sz="800" dirty="0" err="1"/>
              <a:t>Trenkmann</a:t>
            </a:r>
            <a:r>
              <a:rPr lang="en-US" sz="800" dirty="0"/>
              <a:t>, M. , Stein, B. , Verhoeven, B. , et al. (2014). Overview of the 2nd author profiling task at PAN 2014. Clef 2014 evaluation labs and workshop –Working notes papers . Sheffield, UK: CEUR-WS.org . </a:t>
            </a:r>
          </a:p>
          <a:p>
            <a:pPr>
              <a:lnSpc>
                <a:spcPct val="120000"/>
              </a:lnSpc>
              <a:spcBef>
                <a:spcPts val="0"/>
              </a:spcBef>
            </a:pPr>
            <a:r>
              <a:rPr lang="en-US" sz="800" dirty="0"/>
              <a:t>Rosenthal, S. , &amp; McKeown, K. (2011). Age prediction in blogs: A study of style, content, and online behavior in pre-and post-social media generations. In Proceedings of the 49th annual meeting of the association for computational linguistics: Human language technologies (pp. 763–772). Portland, Oregon: Association for Computational Linguistics .</a:t>
            </a:r>
          </a:p>
          <a:p>
            <a:pPr>
              <a:lnSpc>
                <a:spcPct val="120000"/>
              </a:lnSpc>
              <a:spcBef>
                <a:spcPts val="0"/>
              </a:spcBef>
            </a:pPr>
            <a:r>
              <a:rPr lang="en-US" sz="800" dirty="0"/>
              <a:t>Sap, M. , Park, G. , </a:t>
            </a:r>
            <a:r>
              <a:rPr lang="en-US" sz="800" dirty="0" err="1"/>
              <a:t>Eichstaedt</a:t>
            </a:r>
            <a:r>
              <a:rPr lang="en-US" sz="800" dirty="0"/>
              <a:t>, J. C. , Kern, M. L. , Stillwell, D. , Kosinski, M. , et al. (2014). Developing age and gender predictive lexica over social media. In Pro- </a:t>
            </a:r>
            <a:r>
              <a:rPr lang="en-US" sz="800" dirty="0" err="1"/>
              <a:t>ceedings</a:t>
            </a:r>
            <a:r>
              <a:rPr lang="en-US" sz="800" dirty="0"/>
              <a:t> of the 2014 conference on empirical methods in natural language processing (EMNLP) (pp. 1146–1151). Doha, Qatar: Association for Computational Linguistics . </a:t>
            </a:r>
          </a:p>
          <a:p>
            <a:pPr>
              <a:lnSpc>
                <a:spcPct val="120000"/>
              </a:lnSpc>
              <a:spcBef>
                <a:spcPts val="0"/>
              </a:spcBef>
            </a:pPr>
            <a:r>
              <a:rPr lang="en-US" sz="800" dirty="0" err="1"/>
              <a:t>Schler</a:t>
            </a:r>
            <a:r>
              <a:rPr lang="en-US" sz="800" dirty="0"/>
              <a:t>, J. , Koppel, M. , </a:t>
            </a:r>
            <a:r>
              <a:rPr lang="en-US" sz="800" dirty="0" err="1"/>
              <a:t>Argamon</a:t>
            </a:r>
            <a:r>
              <a:rPr lang="en-US" sz="800" dirty="0"/>
              <a:t>, S. , &amp; Pennebaker, J. W. (2006). Effects of age and gender on blogging. In AAAI spring symposium on computational approaches to analyzing weblogs: 6 (pp. 199–205). Palo Alto, California: AAAI Press .</a:t>
            </a:r>
          </a:p>
          <a:p>
            <a:pPr>
              <a:lnSpc>
                <a:spcPct val="120000"/>
              </a:lnSpc>
              <a:spcBef>
                <a:spcPts val="0"/>
              </a:spcBef>
            </a:pPr>
            <a:r>
              <a:rPr lang="en-US" sz="800" dirty="0"/>
              <a:t>Schwartz, H. A. , </a:t>
            </a:r>
            <a:r>
              <a:rPr lang="en-US" sz="800" dirty="0" err="1"/>
              <a:t>Eichstaedt</a:t>
            </a:r>
            <a:r>
              <a:rPr lang="en-US" sz="800" dirty="0"/>
              <a:t>, J. C. , Kern, M. L. , </a:t>
            </a:r>
            <a:r>
              <a:rPr lang="en-US" sz="800" dirty="0" err="1"/>
              <a:t>Dziurzynski</a:t>
            </a:r>
            <a:r>
              <a:rPr lang="en-US" sz="800" dirty="0"/>
              <a:t>, L. , Ramones, S. M. , Agrawal, M. , et al. (2013). Personality, gender, and age in the language of social media: The open-vocabulary approach. PLOS ONE, 8 (9), e73791 .</a:t>
            </a:r>
          </a:p>
          <a:p>
            <a:pPr>
              <a:lnSpc>
                <a:spcPct val="120000"/>
              </a:lnSpc>
              <a:spcBef>
                <a:spcPts val="0"/>
              </a:spcBef>
            </a:pPr>
            <a:r>
              <a:rPr lang="en-US" sz="800" dirty="0"/>
              <a:t>Shrestha, P. , Rey-</a:t>
            </a:r>
            <a:r>
              <a:rPr lang="en-US" sz="800" dirty="0" err="1"/>
              <a:t>Villamizar</a:t>
            </a:r>
            <a:r>
              <a:rPr lang="en-US" sz="800" dirty="0"/>
              <a:t>, N. , </a:t>
            </a:r>
            <a:r>
              <a:rPr lang="en-US" sz="800" dirty="0" err="1"/>
              <a:t>Sadeque</a:t>
            </a:r>
            <a:r>
              <a:rPr lang="en-US" sz="800" dirty="0"/>
              <a:t>, F. , Pedersen, T. , </a:t>
            </a:r>
            <a:r>
              <a:rPr lang="en-US" sz="800" dirty="0" err="1"/>
              <a:t>Bethard</a:t>
            </a:r>
            <a:r>
              <a:rPr lang="en-US" sz="800" dirty="0"/>
              <a:t>, S. , &amp; Solorio, T. (2016). Age and gender prediction on health forum data. In Proceedings of the tenth international conference on language resources and evaluation (LREC 2016) . </a:t>
            </a:r>
            <a:r>
              <a:rPr lang="en-US" sz="800" dirty="0" err="1"/>
              <a:t>Portoro</a:t>
            </a:r>
            <a:r>
              <a:rPr lang="en-US" sz="800" dirty="0"/>
              <a:t>, Slovenia: European Language Resources Association (ELRA) .</a:t>
            </a:r>
          </a:p>
          <a:p>
            <a:pPr>
              <a:lnSpc>
                <a:spcPct val="120000"/>
              </a:lnSpc>
              <a:spcBef>
                <a:spcPts val="0"/>
              </a:spcBef>
            </a:pPr>
            <a:r>
              <a:rPr lang="en-US" sz="800" dirty="0"/>
              <a:t>Verhoeven, B. , </a:t>
            </a:r>
            <a:r>
              <a:rPr lang="en-US" sz="800" dirty="0" err="1"/>
              <a:t>Daelemans</a:t>
            </a:r>
            <a:r>
              <a:rPr lang="en-US" sz="800" dirty="0"/>
              <a:t>, W. , &amp; Plank, B. (2016). </a:t>
            </a:r>
            <a:r>
              <a:rPr lang="en-US" sz="800" dirty="0" err="1"/>
              <a:t>TwiSty</a:t>
            </a:r>
            <a:r>
              <a:rPr lang="en-US" sz="800" dirty="0"/>
              <a:t>: A multilingual Twitter stylometry corpus for gender and personality profiling. In Proceedings of the tenth international conference on language resources and evaluation (LREC 2016) . </a:t>
            </a:r>
            <a:r>
              <a:rPr lang="en-US" sz="800" dirty="0" err="1"/>
              <a:t>Portoro</a:t>
            </a:r>
            <a:r>
              <a:rPr lang="en-US" sz="800" dirty="0"/>
              <a:t>, Slovenia: European Language Resources Association (ELRA) .</a:t>
            </a:r>
          </a:p>
          <a:p>
            <a:pPr>
              <a:lnSpc>
                <a:spcPct val="120000"/>
              </a:lnSpc>
              <a:spcBef>
                <a:spcPts val="0"/>
              </a:spcBef>
            </a:pPr>
            <a:r>
              <a:rPr lang="en-US" sz="800" dirty="0" err="1"/>
              <a:t>Volkova</a:t>
            </a:r>
            <a:r>
              <a:rPr lang="en-US" sz="800" dirty="0"/>
              <a:t>, S. , &amp; </a:t>
            </a:r>
            <a:r>
              <a:rPr lang="en-US" sz="800" dirty="0" err="1"/>
              <a:t>Yarowsky</a:t>
            </a:r>
            <a:r>
              <a:rPr lang="en-US" sz="800" dirty="0"/>
              <a:t>, D. (2014). Improving gender prediction of social media users via weighted annotator rationales. NIPS 2014 workshop on personal- </a:t>
            </a:r>
            <a:r>
              <a:rPr lang="en-US" sz="800" dirty="0" err="1"/>
              <a:t>ization</a:t>
            </a:r>
            <a:r>
              <a:rPr lang="en-US" sz="800" dirty="0"/>
              <a:t>: Methods and applications. Montreal, Canada .</a:t>
            </a:r>
          </a:p>
          <a:p>
            <a:pPr>
              <a:lnSpc>
                <a:spcPct val="120000"/>
              </a:lnSpc>
              <a:spcBef>
                <a:spcPts val="0"/>
              </a:spcBef>
            </a:pPr>
            <a:r>
              <a:rPr lang="en-US" sz="800" dirty="0" err="1"/>
              <a:t>Wanner</a:t>
            </a:r>
            <a:r>
              <a:rPr lang="en-US" sz="800" dirty="0"/>
              <a:t>, L. (2015). Multiple language gender identification for blog posts. In Proceedings of the 37th annual meeting of the cognitive science society, Pasadena, California (pp. 2248–2251) .</a:t>
            </a:r>
          </a:p>
          <a:p>
            <a:pPr>
              <a:lnSpc>
                <a:spcPct val="120000"/>
              </a:lnSpc>
              <a:spcBef>
                <a:spcPts val="0"/>
              </a:spcBef>
            </a:pPr>
            <a:endParaRPr lang="en-US" sz="800" dirty="0"/>
          </a:p>
        </p:txBody>
      </p:sp>
      <p:sp>
        <p:nvSpPr>
          <p:cNvPr id="5" name="Slide Number Placeholder 4">
            <a:extLst>
              <a:ext uri="{FF2B5EF4-FFF2-40B4-BE49-F238E27FC236}">
                <a16:creationId xmlns:a16="http://schemas.microsoft.com/office/drawing/2014/main" id="{3C8AD6BD-863D-4E83-BEA5-85A08DBE9368}"/>
              </a:ext>
            </a:extLst>
          </p:cNvPr>
          <p:cNvSpPr>
            <a:spLocks noGrp="1"/>
          </p:cNvSpPr>
          <p:nvPr>
            <p:ph type="sldNum" sz="quarter" idx="12"/>
          </p:nvPr>
        </p:nvSpPr>
        <p:spPr/>
        <p:txBody>
          <a:bodyPr/>
          <a:lstStyle/>
          <a:p>
            <a:fld id="{2EFDDC45-F58E-41F3-91AD-F0C9AAB2B68B}" type="slidenum">
              <a:rPr lang="en-US" smtClean="0"/>
              <a:pPr/>
              <a:t>25</a:t>
            </a:fld>
            <a:endParaRPr lang="en-US"/>
          </a:p>
        </p:txBody>
      </p:sp>
    </p:spTree>
    <p:extLst>
      <p:ext uri="{BB962C8B-B14F-4D97-AF65-F5344CB8AC3E}">
        <p14:creationId xmlns:p14="http://schemas.microsoft.com/office/powerpoint/2010/main" val="3778734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8A1D-27BD-4212-9704-A898DE2C3D5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075289D-C9BD-4FC4-97B8-DE0AD32C7ADA}"/>
              </a:ext>
            </a:extLst>
          </p:cNvPr>
          <p:cNvSpPr>
            <a:spLocks noGrp="1"/>
          </p:cNvSpPr>
          <p:nvPr>
            <p:ph idx="1"/>
          </p:nvPr>
        </p:nvSpPr>
        <p:spPr/>
        <p:txBody>
          <a:bodyPr>
            <a:normAutofit/>
          </a:bodyPr>
          <a:lstStyle/>
          <a:p>
            <a:r>
              <a:rPr lang="en-US" dirty="0"/>
              <a:t>Author Profiling</a:t>
            </a:r>
          </a:p>
          <a:p>
            <a:pPr lvl="1"/>
            <a:r>
              <a:rPr lang="en-US" dirty="0"/>
              <a:t>To identify an author’s traits by analyzing his written text.</a:t>
            </a:r>
          </a:p>
          <a:p>
            <a:pPr lvl="1"/>
            <a:r>
              <a:rPr lang="en-US" dirty="0"/>
              <a:t>Traits: </a:t>
            </a:r>
          </a:p>
          <a:p>
            <a:pPr lvl="2"/>
            <a:r>
              <a:rPr lang="en-US" dirty="0"/>
              <a:t>Age, gender, native language, etc.</a:t>
            </a:r>
          </a:p>
          <a:p>
            <a:pPr marL="274320" lvl="1" indent="0">
              <a:buNone/>
            </a:pPr>
            <a:endParaRPr lang="en-US" dirty="0"/>
          </a:p>
          <a:p>
            <a:pPr marL="274320" lvl="1" indent="0">
              <a:buNone/>
            </a:pPr>
            <a:endParaRPr lang="en-US" dirty="0"/>
          </a:p>
          <a:p>
            <a:pPr lvl="1"/>
            <a:endParaRPr lang="en-US" dirty="0"/>
          </a:p>
          <a:p>
            <a:pPr lvl="1"/>
            <a:endParaRPr lang="en-US" dirty="0"/>
          </a:p>
        </p:txBody>
      </p:sp>
      <p:sp>
        <p:nvSpPr>
          <p:cNvPr id="8" name="Slide Number Placeholder 7">
            <a:extLst>
              <a:ext uri="{FF2B5EF4-FFF2-40B4-BE49-F238E27FC236}">
                <a16:creationId xmlns:a16="http://schemas.microsoft.com/office/drawing/2014/main" id="{54C3157F-757E-49B7-A3C6-E421C1725696}"/>
              </a:ext>
            </a:extLst>
          </p:cNvPr>
          <p:cNvSpPr>
            <a:spLocks noGrp="1"/>
          </p:cNvSpPr>
          <p:nvPr>
            <p:ph type="sldNum" sz="quarter" idx="12"/>
          </p:nvPr>
        </p:nvSpPr>
        <p:spPr/>
        <p:txBody>
          <a:bodyPr/>
          <a:lstStyle/>
          <a:p>
            <a:fld id="{2EFDDC45-F58E-41F3-91AD-F0C9AAB2B68B}" type="slidenum">
              <a:rPr lang="en-US" smtClean="0"/>
              <a:t>3</a:t>
            </a:fld>
            <a:endParaRPr lang="en-US"/>
          </a:p>
        </p:txBody>
      </p:sp>
      <p:grpSp>
        <p:nvGrpSpPr>
          <p:cNvPr id="24" name="Group 23">
            <a:extLst>
              <a:ext uri="{FF2B5EF4-FFF2-40B4-BE49-F238E27FC236}">
                <a16:creationId xmlns:a16="http://schemas.microsoft.com/office/drawing/2014/main" id="{B0B77D2E-B117-45D5-950F-FEF92E7A4D68}"/>
              </a:ext>
            </a:extLst>
          </p:cNvPr>
          <p:cNvGrpSpPr/>
          <p:nvPr/>
        </p:nvGrpSpPr>
        <p:grpSpPr>
          <a:xfrm>
            <a:off x="470892" y="5378140"/>
            <a:ext cx="1778372" cy="804924"/>
            <a:chOff x="1381502" y="5117070"/>
            <a:chExt cx="1778372" cy="804924"/>
          </a:xfrm>
          <a:solidFill>
            <a:srgbClr val="C00000"/>
          </a:solidFill>
        </p:grpSpPr>
        <p:grpSp>
          <p:nvGrpSpPr>
            <p:cNvPr id="13" name="Group 12">
              <a:extLst>
                <a:ext uri="{FF2B5EF4-FFF2-40B4-BE49-F238E27FC236}">
                  <a16:creationId xmlns:a16="http://schemas.microsoft.com/office/drawing/2014/main" id="{C3095C2F-805E-4915-AADD-26EA8D055B69}"/>
                </a:ext>
              </a:extLst>
            </p:cNvPr>
            <p:cNvGrpSpPr/>
            <p:nvPr/>
          </p:nvGrpSpPr>
          <p:grpSpPr>
            <a:xfrm>
              <a:off x="1590264" y="5330833"/>
              <a:ext cx="1569610" cy="591161"/>
              <a:chOff x="1590264" y="5330833"/>
              <a:chExt cx="1569610" cy="591161"/>
            </a:xfrm>
            <a:grpFill/>
          </p:grpSpPr>
          <p:sp>
            <p:nvSpPr>
              <p:cNvPr id="6" name="TextBox 5">
                <a:extLst>
                  <a:ext uri="{FF2B5EF4-FFF2-40B4-BE49-F238E27FC236}">
                    <a16:creationId xmlns:a16="http://schemas.microsoft.com/office/drawing/2014/main" id="{6B32368D-7E0A-4E2C-8507-BAB8819A3E36}"/>
                  </a:ext>
                </a:extLst>
              </p:cNvPr>
              <p:cNvSpPr txBox="1"/>
              <p:nvPr/>
            </p:nvSpPr>
            <p:spPr>
              <a:xfrm>
                <a:off x="1590264" y="5552662"/>
                <a:ext cx="993913" cy="369332"/>
              </a:xfrm>
              <a:prstGeom prst="rect">
                <a:avLst/>
              </a:prstGeom>
              <a:grpFill/>
              <a:ln/>
            </p:spPr>
            <p:style>
              <a:lnRef idx="3">
                <a:schemeClr val="lt1"/>
              </a:lnRef>
              <a:fillRef idx="1">
                <a:schemeClr val="accent6"/>
              </a:fillRef>
              <a:effectRef idx="1">
                <a:schemeClr val="accent6"/>
              </a:effectRef>
              <a:fontRef idx="minor">
                <a:schemeClr val="lt1"/>
              </a:fontRef>
            </p:style>
            <p:txBody>
              <a:bodyPr wrap="square" rtlCol="0">
                <a:spAutoFit/>
              </a:bodyPr>
              <a:lstStyle/>
              <a:p>
                <a:endParaRPr lang="en-US" dirty="0">
                  <a:solidFill>
                    <a:schemeClr val="tx1"/>
                  </a:solidFill>
                </a:endParaRPr>
              </a:p>
            </p:txBody>
          </p:sp>
          <p:sp>
            <p:nvSpPr>
              <p:cNvPr id="10" name="TextBox 9">
                <a:extLst>
                  <a:ext uri="{FF2B5EF4-FFF2-40B4-BE49-F238E27FC236}">
                    <a16:creationId xmlns:a16="http://schemas.microsoft.com/office/drawing/2014/main" id="{9DFB1F95-A55A-42D8-B13D-633DB97A3DC5}"/>
                  </a:ext>
                </a:extLst>
              </p:cNvPr>
              <p:cNvSpPr txBox="1"/>
              <p:nvPr/>
            </p:nvSpPr>
            <p:spPr>
              <a:xfrm>
                <a:off x="1875184" y="5463354"/>
                <a:ext cx="993913" cy="369332"/>
              </a:xfrm>
              <a:prstGeom prst="rect">
                <a:avLst/>
              </a:prstGeom>
              <a:grpFill/>
              <a:ln/>
            </p:spPr>
            <p:style>
              <a:lnRef idx="3">
                <a:schemeClr val="lt1"/>
              </a:lnRef>
              <a:fillRef idx="1">
                <a:schemeClr val="accent6"/>
              </a:fillRef>
              <a:effectRef idx="1">
                <a:schemeClr val="accent6"/>
              </a:effectRef>
              <a:fontRef idx="minor">
                <a:schemeClr val="lt1"/>
              </a:fontRef>
            </p:style>
            <p:txBody>
              <a:bodyPr wrap="square" rtlCol="0">
                <a:spAutoFit/>
              </a:bodyPr>
              <a:lstStyle/>
              <a:p>
                <a:endParaRPr lang="en-US" dirty="0">
                  <a:solidFill>
                    <a:schemeClr val="tx1"/>
                  </a:solidFill>
                </a:endParaRPr>
              </a:p>
            </p:txBody>
          </p:sp>
          <p:sp>
            <p:nvSpPr>
              <p:cNvPr id="11" name="TextBox 10">
                <a:extLst>
                  <a:ext uri="{FF2B5EF4-FFF2-40B4-BE49-F238E27FC236}">
                    <a16:creationId xmlns:a16="http://schemas.microsoft.com/office/drawing/2014/main" id="{7949FCFD-3CE4-46A4-91DF-F12E9AA814ED}"/>
                  </a:ext>
                </a:extLst>
              </p:cNvPr>
              <p:cNvSpPr txBox="1"/>
              <p:nvPr/>
            </p:nvSpPr>
            <p:spPr>
              <a:xfrm>
                <a:off x="2165961" y="5330833"/>
                <a:ext cx="993913" cy="369332"/>
              </a:xfrm>
              <a:prstGeom prst="rect">
                <a:avLst/>
              </a:prstGeom>
              <a:grpFill/>
              <a:ln/>
            </p:spPr>
            <p:style>
              <a:lnRef idx="3">
                <a:schemeClr val="lt1"/>
              </a:lnRef>
              <a:fillRef idx="1">
                <a:schemeClr val="accent6"/>
              </a:fillRef>
              <a:effectRef idx="1">
                <a:schemeClr val="accent6"/>
              </a:effectRef>
              <a:fontRef idx="minor">
                <a:schemeClr val="lt1"/>
              </a:fontRef>
            </p:style>
            <p:txBody>
              <a:bodyPr wrap="square" rtlCol="0">
                <a:spAutoFit/>
              </a:bodyPr>
              <a:lstStyle/>
              <a:p>
                <a:endParaRPr lang="en-US" dirty="0">
                  <a:solidFill>
                    <a:schemeClr val="tx1"/>
                  </a:solidFill>
                </a:endParaRPr>
              </a:p>
            </p:txBody>
          </p:sp>
        </p:grpSp>
        <p:sp>
          <p:nvSpPr>
            <p:cNvPr id="21" name="TextBox 20">
              <a:extLst>
                <a:ext uri="{FF2B5EF4-FFF2-40B4-BE49-F238E27FC236}">
                  <a16:creationId xmlns:a16="http://schemas.microsoft.com/office/drawing/2014/main" id="{A4C9E37C-67A7-4B89-90B6-93679E0B1B2C}"/>
                </a:ext>
              </a:extLst>
            </p:cNvPr>
            <p:cNvSpPr txBox="1"/>
            <p:nvPr/>
          </p:nvSpPr>
          <p:spPr>
            <a:xfrm>
              <a:off x="1381502" y="5117070"/>
              <a:ext cx="1104926" cy="369332"/>
            </a:xfrm>
            <a:prstGeom prst="rect">
              <a:avLst/>
            </a:prstGeom>
            <a:noFill/>
          </p:spPr>
          <p:txBody>
            <a:bodyPr wrap="square" rtlCol="0">
              <a:spAutoFit/>
            </a:bodyPr>
            <a:lstStyle/>
            <a:p>
              <a:r>
                <a:rPr lang="en-US" dirty="0"/>
                <a:t>Gender</a:t>
              </a:r>
            </a:p>
          </p:txBody>
        </p:sp>
      </p:grpSp>
      <p:grpSp>
        <p:nvGrpSpPr>
          <p:cNvPr id="42" name="Group 41">
            <a:extLst>
              <a:ext uri="{FF2B5EF4-FFF2-40B4-BE49-F238E27FC236}">
                <a16:creationId xmlns:a16="http://schemas.microsoft.com/office/drawing/2014/main" id="{A4BC7D4C-4230-402F-8157-791FBC63C023}"/>
              </a:ext>
            </a:extLst>
          </p:cNvPr>
          <p:cNvGrpSpPr/>
          <p:nvPr/>
        </p:nvGrpSpPr>
        <p:grpSpPr>
          <a:xfrm>
            <a:off x="620038" y="3510500"/>
            <a:ext cx="1710157" cy="1827194"/>
            <a:chOff x="620958" y="3257762"/>
            <a:chExt cx="1710157" cy="1827194"/>
          </a:xfrm>
        </p:grpSpPr>
        <p:pic>
          <p:nvPicPr>
            <p:cNvPr id="36" name="Picture 35">
              <a:extLst>
                <a:ext uri="{FF2B5EF4-FFF2-40B4-BE49-F238E27FC236}">
                  <a16:creationId xmlns:a16="http://schemas.microsoft.com/office/drawing/2014/main" id="{B4CFE6AF-9499-4901-AE50-2F40F990F211}"/>
                </a:ext>
              </a:extLst>
            </p:cNvPr>
            <p:cNvPicPr>
              <a:picLocks noChangeAspect="1"/>
            </p:cNvPicPr>
            <p:nvPr/>
          </p:nvPicPr>
          <p:blipFill rotWithShape="1">
            <a:blip r:embed="rId3">
              <a:extLst>
                <a:ext uri="{28A0092B-C50C-407E-A947-70E740481C1C}">
                  <a14:useLocalDpi xmlns:a14="http://schemas.microsoft.com/office/drawing/2010/main" val="0"/>
                </a:ext>
              </a:extLst>
            </a:blip>
            <a:srcRect l="21152" t="14762" r="20847" b="16446"/>
            <a:stretch/>
          </p:blipFill>
          <p:spPr>
            <a:xfrm>
              <a:off x="777173" y="3774451"/>
              <a:ext cx="1104926" cy="1310505"/>
            </a:xfrm>
            <a:prstGeom prst="rect">
              <a:avLst/>
            </a:prstGeom>
            <a:effectLst>
              <a:outerShdw blurRad="50800" dist="38100" dir="10800000" algn="r" rotWithShape="0">
                <a:prstClr val="black">
                  <a:alpha val="40000"/>
                </a:prstClr>
              </a:outerShdw>
            </a:effectLst>
          </p:spPr>
        </p:pic>
        <p:pic>
          <p:nvPicPr>
            <p:cNvPr id="37" name="Picture 36">
              <a:extLst>
                <a:ext uri="{FF2B5EF4-FFF2-40B4-BE49-F238E27FC236}">
                  <a16:creationId xmlns:a16="http://schemas.microsoft.com/office/drawing/2014/main" id="{776B53D0-FA7F-4557-9F81-70AA1EAE9074}"/>
                </a:ext>
              </a:extLst>
            </p:cNvPr>
            <p:cNvPicPr>
              <a:picLocks noChangeAspect="1"/>
            </p:cNvPicPr>
            <p:nvPr/>
          </p:nvPicPr>
          <p:blipFill rotWithShape="1">
            <a:blip r:embed="rId3">
              <a:extLst>
                <a:ext uri="{28A0092B-C50C-407E-A947-70E740481C1C}">
                  <a14:useLocalDpi xmlns:a14="http://schemas.microsoft.com/office/drawing/2010/main" val="0"/>
                </a:ext>
              </a:extLst>
            </a:blip>
            <a:srcRect l="21152" t="14762" r="20847" b="16446"/>
            <a:stretch/>
          </p:blipFill>
          <p:spPr>
            <a:xfrm>
              <a:off x="979091" y="3659566"/>
              <a:ext cx="1104926" cy="1310505"/>
            </a:xfrm>
            <a:prstGeom prst="rect">
              <a:avLst/>
            </a:prstGeom>
            <a:effectLst>
              <a:outerShdw blurRad="50800" dist="38100" dir="10800000" algn="r" rotWithShape="0">
                <a:prstClr val="black">
                  <a:alpha val="40000"/>
                </a:prstClr>
              </a:outerShdw>
            </a:effectLst>
          </p:spPr>
        </p:pic>
        <p:pic>
          <p:nvPicPr>
            <p:cNvPr id="38" name="Picture 37">
              <a:extLst>
                <a:ext uri="{FF2B5EF4-FFF2-40B4-BE49-F238E27FC236}">
                  <a16:creationId xmlns:a16="http://schemas.microsoft.com/office/drawing/2014/main" id="{6C604691-FAF8-4B5D-9E2C-B21054D740D2}"/>
                </a:ext>
              </a:extLst>
            </p:cNvPr>
            <p:cNvPicPr>
              <a:picLocks noChangeAspect="1"/>
            </p:cNvPicPr>
            <p:nvPr/>
          </p:nvPicPr>
          <p:blipFill rotWithShape="1">
            <a:blip r:embed="rId3">
              <a:extLst>
                <a:ext uri="{28A0092B-C50C-407E-A947-70E740481C1C}">
                  <a14:useLocalDpi xmlns:a14="http://schemas.microsoft.com/office/drawing/2010/main" val="0"/>
                </a:ext>
              </a:extLst>
            </a:blip>
            <a:srcRect l="21152" t="14762" r="20847" b="16446"/>
            <a:stretch/>
          </p:blipFill>
          <p:spPr>
            <a:xfrm>
              <a:off x="1204984" y="3531738"/>
              <a:ext cx="1104926" cy="1310505"/>
            </a:xfrm>
            <a:prstGeom prst="rect">
              <a:avLst/>
            </a:prstGeom>
            <a:effectLst>
              <a:outerShdw blurRad="50800" dist="38100" dir="10800000" algn="r" rotWithShape="0">
                <a:prstClr val="black">
                  <a:alpha val="40000"/>
                </a:prstClr>
              </a:outerShdw>
            </a:effectLst>
          </p:spPr>
        </p:pic>
        <p:sp>
          <p:nvSpPr>
            <p:cNvPr id="39" name="TextBox 38">
              <a:extLst>
                <a:ext uri="{FF2B5EF4-FFF2-40B4-BE49-F238E27FC236}">
                  <a16:creationId xmlns:a16="http://schemas.microsoft.com/office/drawing/2014/main" id="{20C96546-3663-4256-8380-2D607027017C}"/>
                </a:ext>
              </a:extLst>
            </p:cNvPr>
            <p:cNvSpPr txBox="1"/>
            <p:nvPr/>
          </p:nvSpPr>
          <p:spPr>
            <a:xfrm>
              <a:off x="620958" y="3257762"/>
              <a:ext cx="1710157" cy="369332"/>
            </a:xfrm>
            <a:prstGeom prst="rect">
              <a:avLst/>
            </a:prstGeom>
            <a:noFill/>
          </p:spPr>
          <p:txBody>
            <a:bodyPr wrap="square" rtlCol="0">
              <a:spAutoFit/>
            </a:bodyPr>
            <a:lstStyle/>
            <a:p>
              <a:r>
                <a:rPr lang="en-US" dirty="0"/>
                <a:t>Text Document</a:t>
              </a:r>
            </a:p>
          </p:txBody>
        </p:sp>
      </p:grpSp>
      <p:sp>
        <p:nvSpPr>
          <p:cNvPr id="45" name="Rectangle: Rounded Corners 44">
            <a:extLst>
              <a:ext uri="{FF2B5EF4-FFF2-40B4-BE49-F238E27FC236}">
                <a16:creationId xmlns:a16="http://schemas.microsoft.com/office/drawing/2014/main" id="{937BF7E6-265F-40D7-9775-0A04D2A3EDF0}"/>
              </a:ext>
            </a:extLst>
          </p:cNvPr>
          <p:cNvSpPr/>
          <p:nvPr/>
        </p:nvSpPr>
        <p:spPr>
          <a:xfrm>
            <a:off x="3076142" y="3519364"/>
            <a:ext cx="6966146" cy="2460698"/>
          </a:xfrm>
          <a:prstGeom prst="roundRect">
            <a:avLst/>
          </a:prstGeom>
          <a:solidFill>
            <a:schemeClr val="bg1">
              <a:lumMod val="95000"/>
            </a:schemeClr>
          </a:solidFill>
          <a:ln>
            <a:solidFill>
              <a:srgbClr val="C0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 name="Arrow: Right 14">
            <a:extLst>
              <a:ext uri="{FF2B5EF4-FFF2-40B4-BE49-F238E27FC236}">
                <a16:creationId xmlns:a16="http://schemas.microsoft.com/office/drawing/2014/main" id="{4CC39400-ED67-46CE-AECC-72A393B3F3FD}"/>
              </a:ext>
            </a:extLst>
          </p:cNvPr>
          <p:cNvSpPr/>
          <p:nvPr/>
        </p:nvSpPr>
        <p:spPr>
          <a:xfrm>
            <a:off x="2414047" y="4224792"/>
            <a:ext cx="649356" cy="397565"/>
          </a:xfrm>
          <a:prstGeom prst="rightArrow">
            <a:avLst/>
          </a:prstGeom>
          <a:solidFill>
            <a:schemeClr val="tx1">
              <a:lumMod val="65000"/>
              <a:lumOff val="3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73BF6F58-C70F-4A81-B397-061869FFE8F4}"/>
              </a:ext>
            </a:extLst>
          </p:cNvPr>
          <p:cNvGrpSpPr/>
          <p:nvPr/>
        </p:nvGrpSpPr>
        <p:grpSpPr>
          <a:xfrm>
            <a:off x="3281914" y="3466697"/>
            <a:ext cx="1516400" cy="2051402"/>
            <a:chOff x="4145338" y="3157412"/>
            <a:chExt cx="1516400" cy="2051402"/>
          </a:xfrm>
        </p:grpSpPr>
        <p:grpSp>
          <p:nvGrpSpPr>
            <p:cNvPr id="19" name="Group 18">
              <a:extLst>
                <a:ext uri="{FF2B5EF4-FFF2-40B4-BE49-F238E27FC236}">
                  <a16:creationId xmlns:a16="http://schemas.microsoft.com/office/drawing/2014/main" id="{5BF86BCA-C6DB-43DE-B98C-A3C9F2E3606B}"/>
                </a:ext>
              </a:extLst>
            </p:cNvPr>
            <p:cNvGrpSpPr/>
            <p:nvPr/>
          </p:nvGrpSpPr>
          <p:grpSpPr>
            <a:xfrm>
              <a:off x="4145338" y="3307482"/>
              <a:ext cx="692855" cy="1901332"/>
              <a:chOff x="4039320" y="3429000"/>
              <a:chExt cx="692855" cy="1901332"/>
            </a:xfrm>
          </p:grpSpPr>
          <p:sp>
            <p:nvSpPr>
              <p:cNvPr id="16" name="Rectangle 15">
                <a:extLst>
                  <a:ext uri="{FF2B5EF4-FFF2-40B4-BE49-F238E27FC236}">
                    <a16:creationId xmlns:a16="http://schemas.microsoft.com/office/drawing/2014/main" id="{36D417E2-B2DB-4477-8887-9E4B1141EB2D}"/>
                  </a:ext>
                </a:extLst>
              </p:cNvPr>
              <p:cNvSpPr/>
              <p:nvPr/>
            </p:nvSpPr>
            <p:spPr>
              <a:xfrm>
                <a:off x="4039320" y="3429000"/>
                <a:ext cx="265044" cy="1457739"/>
              </a:xfrm>
              <a:prstGeom prst="rect">
                <a:avLst/>
              </a:prstGeom>
              <a:solidFill>
                <a:schemeClr val="accent5"/>
              </a:solidFill>
              <a:effectLst>
                <a:outerShdw blurRad="50800" dist="38100" dir="10800000" algn="r"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02EC5F9-CCA2-4F61-8974-35B8853A94B6}"/>
                  </a:ext>
                </a:extLst>
              </p:cNvPr>
              <p:cNvSpPr/>
              <p:nvPr/>
            </p:nvSpPr>
            <p:spPr>
              <a:xfrm>
                <a:off x="4253758" y="3669302"/>
                <a:ext cx="265044" cy="1457739"/>
              </a:xfrm>
              <a:prstGeom prst="rect">
                <a:avLst/>
              </a:prstGeom>
              <a:solidFill>
                <a:schemeClr val="accent5"/>
              </a:solidFill>
              <a:effectLst>
                <a:outerShdw blurRad="50800" dist="38100" dir="10800000" algn="r"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A623BB6-AD5D-4E78-8435-8873E3478009}"/>
                  </a:ext>
                </a:extLst>
              </p:cNvPr>
              <p:cNvSpPr/>
              <p:nvPr/>
            </p:nvSpPr>
            <p:spPr>
              <a:xfrm>
                <a:off x="4467131" y="3872593"/>
                <a:ext cx="265044" cy="1457739"/>
              </a:xfrm>
              <a:prstGeom prst="rect">
                <a:avLst/>
              </a:prstGeom>
              <a:solidFill>
                <a:schemeClr val="accent5"/>
              </a:solidFill>
              <a:effectLst>
                <a:outerShdw blurRad="50800" dist="38100" dir="10800000" algn="r"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18B5D516-FB42-489E-B5C5-368C8037B48D}"/>
                </a:ext>
              </a:extLst>
            </p:cNvPr>
            <p:cNvSpPr txBox="1"/>
            <p:nvPr/>
          </p:nvSpPr>
          <p:spPr>
            <a:xfrm>
              <a:off x="4556812" y="3157412"/>
              <a:ext cx="1104926" cy="646331"/>
            </a:xfrm>
            <a:prstGeom prst="rect">
              <a:avLst/>
            </a:prstGeom>
            <a:noFill/>
          </p:spPr>
          <p:txBody>
            <a:bodyPr wrap="square" rtlCol="0">
              <a:spAutoFit/>
            </a:bodyPr>
            <a:lstStyle/>
            <a:p>
              <a:r>
                <a:rPr lang="en-US" dirty="0"/>
                <a:t>Features</a:t>
              </a:r>
            </a:p>
            <a:p>
              <a:r>
                <a:rPr lang="en-US" dirty="0"/>
                <a:t>Vectors</a:t>
              </a:r>
            </a:p>
          </p:txBody>
        </p:sp>
      </p:grpSp>
      <p:sp>
        <p:nvSpPr>
          <p:cNvPr id="22" name="Rectangle: Rounded Corners 21">
            <a:extLst>
              <a:ext uri="{FF2B5EF4-FFF2-40B4-BE49-F238E27FC236}">
                <a16:creationId xmlns:a16="http://schemas.microsoft.com/office/drawing/2014/main" id="{75C9BBEF-66C6-46AE-86C2-70A08F8A25E5}"/>
              </a:ext>
            </a:extLst>
          </p:cNvPr>
          <p:cNvSpPr/>
          <p:nvPr/>
        </p:nvSpPr>
        <p:spPr>
          <a:xfrm>
            <a:off x="4765969" y="4820220"/>
            <a:ext cx="1589113" cy="1007594"/>
          </a:xfrm>
          <a:prstGeom prst="round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t>Machine Learning Algorithm</a:t>
            </a:r>
          </a:p>
        </p:txBody>
      </p:sp>
      <p:sp>
        <p:nvSpPr>
          <p:cNvPr id="25" name="Arrow: Right 24">
            <a:extLst>
              <a:ext uri="{FF2B5EF4-FFF2-40B4-BE49-F238E27FC236}">
                <a16:creationId xmlns:a16="http://schemas.microsoft.com/office/drawing/2014/main" id="{47CD58BA-6C71-4664-8C8A-C73098A45899}"/>
              </a:ext>
            </a:extLst>
          </p:cNvPr>
          <p:cNvSpPr/>
          <p:nvPr/>
        </p:nvSpPr>
        <p:spPr>
          <a:xfrm>
            <a:off x="4047732" y="4840077"/>
            <a:ext cx="649356" cy="397565"/>
          </a:xfrm>
          <a:prstGeom prst="rightArrow">
            <a:avLst/>
          </a:prstGeom>
          <a:solidFill>
            <a:schemeClr val="tx1">
              <a:lumMod val="65000"/>
              <a:lumOff val="3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C6DAF329-B5B7-41FC-ACDE-15FDD4B2C18D}"/>
              </a:ext>
            </a:extLst>
          </p:cNvPr>
          <p:cNvSpPr/>
          <p:nvPr/>
        </p:nvSpPr>
        <p:spPr>
          <a:xfrm>
            <a:off x="2302887" y="5543413"/>
            <a:ext cx="2355838" cy="397565"/>
          </a:xfrm>
          <a:prstGeom prst="rightArrow">
            <a:avLst/>
          </a:prstGeom>
          <a:solidFill>
            <a:schemeClr val="tx1">
              <a:lumMod val="65000"/>
              <a:lumOff val="3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E5F3DF55-745E-4771-A310-8E96FF0E25B3}"/>
              </a:ext>
            </a:extLst>
          </p:cNvPr>
          <p:cNvSpPr/>
          <p:nvPr/>
        </p:nvSpPr>
        <p:spPr>
          <a:xfrm>
            <a:off x="6462327" y="5125234"/>
            <a:ext cx="649356" cy="397565"/>
          </a:xfrm>
          <a:prstGeom prst="rightArrow">
            <a:avLst/>
          </a:prstGeom>
          <a:solidFill>
            <a:schemeClr val="tx1">
              <a:lumMod val="65000"/>
              <a:lumOff val="3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8" name="Flowchart: Decision 27">
            <a:extLst>
              <a:ext uri="{FF2B5EF4-FFF2-40B4-BE49-F238E27FC236}">
                <a16:creationId xmlns:a16="http://schemas.microsoft.com/office/drawing/2014/main" id="{61A7016F-ACE1-4797-BB54-3D45A0829BBE}"/>
              </a:ext>
            </a:extLst>
          </p:cNvPr>
          <p:cNvSpPr/>
          <p:nvPr/>
        </p:nvSpPr>
        <p:spPr>
          <a:xfrm>
            <a:off x="7187122" y="4716309"/>
            <a:ext cx="2531673" cy="1188671"/>
          </a:xfrm>
          <a:prstGeom prst="flowChartDecision">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solidFill>
                  <a:schemeClr val="tx1"/>
                </a:solidFill>
              </a:rPr>
              <a:t>Predictive Model</a:t>
            </a:r>
          </a:p>
        </p:txBody>
      </p:sp>
      <p:sp>
        <p:nvSpPr>
          <p:cNvPr id="44" name="Arrow: Right 43">
            <a:extLst>
              <a:ext uri="{FF2B5EF4-FFF2-40B4-BE49-F238E27FC236}">
                <a16:creationId xmlns:a16="http://schemas.microsoft.com/office/drawing/2014/main" id="{0AFDA6D1-D0D5-4B12-B5FB-B314BDF894EE}"/>
              </a:ext>
            </a:extLst>
          </p:cNvPr>
          <p:cNvSpPr/>
          <p:nvPr/>
        </p:nvSpPr>
        <p:spPr>
          <a:xfrm rot="10800000">
            <a:off x="10016784" y="3810029"/>
            <a:ext cx="649356" cy="397565"/>
          </a:xfrm>
          <a:prstGeom prst="rightArrow">
            <a:avLst/>
          </a:prstGeom>
          <a:solidFill>
            <a:schemeClr val="tx1">
              <a:lumMod val="65000"/>
              <a:lumOff val="3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1B32D76E-2927-4BDF-ABC9-027FF4B86CAE}"/>
              </a:ext>
            </a:extLst>
          </p:cNvPr>
          <p:cNvSpPr txBox="1"/>
          <p:nvPr/>
        </p:nvSpPr>
        <p:spPr>
          <a:xfrm>
            <a:off x="5650242" y="3683297"/>
            <a:ext cx="2313008" cy="369332"/>
          </a:xfrm>
          <a:prstGeom prst="rect">
            <a:avLst/>
          </a:prstGeom>
          <a:noFill/>
        </p:spPr>
        <p:txBody>
          <a:bodyPr wrap="square" rtlCol="0">
            <a:spAutoFit/>
          </a:bodyPr>
          <a:lstStyle/>
          <a:p>
            <a:r>
              <a:rPr lang="en-US" b="1" dirty="0">
                <a:solidFill>
                  <a:srgbClr val="C00000"/>
                </a:solidFill>
              </a:rPr>
              <a:t>Author Profiling</a:t>
            </a:r>
          </a:p>
        </p:txBody>
      </p:sp>
      <p:sp>
        <p:nvSpPr>
          <p:cNvPr id="47" name="Rectangle 46">
            <a:extLst>
              <a:ext uri="{FF2B5EF4-FFF2-40B4-BE49-F238E27FC236}">
                <a16:creationId xmlns:a16="http://schemas.microsoft.com/office/drawing/2014/main" id="{6A0136C6-B5DD-4510-B876-6EA9B9EEB6EE}"/>
              </a:ext>
            </a:extLst>
          </p:cNvPr>
          <p:cNvSpPr/>
          <p:nvPr/>
        </p:nvSpPr>
        <p:spPr>
          <a:xfrm>
            <a:off x="9638138" y="3620797"/>
            <a:ext cx="265044" cy="1457739"/>
          </a:xfrm>
          <a:prstGeom prst="rect">
            <a:avLst/>
          </a:prstGeom>
          <a:solidFill>
            <a:schemeClr val="accent5"/>
          </a:solidFill>
          <a:effectLst>
            <a:outerShdw blurRad="50800" dist="38100" dir="10800000" algn="r"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2C58089B-2FFE-49B7-AC69-ACF2F915BCCF}"/>
              </a:ext>
            </a:extLst>
          </p:cNvPr>
          <p:cNvSpPr txBox="1"/>
          <p:nvPr/>
        </p:nvSpPr>
        <p:spPr>
          <a:xfrm>
            <a:off x="8751716" y="3516945"/>
            <a:ext cx="1104926" cy="646331"/>
          </a:xfrm>
          <a:prstGeom prst="rect">
            <a:avLst/>
          </a:prstGeom>
          <a:noFill/>
        </p:spPr>
        <p:txBody>
          <a:bodyPr wrap="square" rtlCol="0">
            <a:spAutoFit/>
          </a:bodyPr>
          <a:lstStyle/>
          <a:p>
            <a:r>
              <a:rPr lang="en-US" dirty="0"/>
              <a:t>Feature</a:t>
            </a:r>
          </a:p>
          <a:p>
            <a:r>
              <a:rPr lang="en-US" dirty="0"/>
              <a:t>Vector</a:t>
            </a:r>
          </a:p>
        </p:txBody>
      </p:sp>
      <p:sp>
        <p:nvSpPr>
          <p:cNvPr id="49" name="Arrow: Right 48">
            <a:extLst>
              <a:ext uri="{FF2B5EF4-FFF2-40B4-BE49-F238E27FC236}">
                <a16:creationId xmlns:a16="http://schemas.microsoft.com/office/drawing/2014/main" id="{8E304F60-6C46-4E1E-AFDC-9155831A3E7F}"/>
              </a:ext>
            </a:extLst>
          </p:cNvPr>
          <p:cNvSpPr/>
          <p:nvPr/>
        </p:nvSpPr>
        <p:spPr>
          <a:xfrm rot="8762769">
            <a:off x="8861762" y="4389697"/>
            <a:ext cx="649356" cy="397565"/>
          </a:xfrm>
          <a:prstGeom prst="rightArrow">
            <a:avLst/>
          </a:prstGeom>
          <a:solidFill>
            <a:schemeClr val="tx1">
              <a:lumMod val="65000"/>
              <a:lumOff val="3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50" name="Arrow: Right 49">
            <a:extLst>
              <a:ext uri="{FF2B5EF4-FFF2-40B4-BE49-F238E27FC236}">
                <a16:creationId xmlns:a16="http://schemas.microsoft.com/office/drawing/2014/main" id="{8C6F1044-DC61-4183-8E81-3A5D388714FA}"/>
              </a:ext>
            </a:extLst>
          </p:cNvPr>
          <p:cNvSpPr/>
          <p:nvPr/>
        </p:nvSpPr>
        <p:spPr>
          <a:xfrm>
            <a:off x="9930863" y="5120534"/>
            <a:ext cx="649356" cy="397565"/>
          </a:xfrm>
          <a:prstGeom prst="rightArrow">
            <a:avLst/>
          </a:prstGeom>
          <a:solidFill>
            <a:schemeClr val="tx1">
              <a:lumMod val="65000"/>
              <a:lumOff val="3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A5C1C771-81F1-4213-9817-E22EA4DD6CEF}"/>
              </a:ext>
            </a:extLst>
          </p:cNvPr>
          <p:cNvSpPr txBox="1"/>
          <p:nvPr/>
        </p:nvSpPr>
        <p:spPr>
          <a:xfrm>
            <a:off x="10640808" y="5148767"/>
            <a:ext cx="993913" cy="369332"/>
          </a:xfrm>
          <a:prstGeom prst="rect">
            <a:avLst/>
          </a:prstGeom>
          <a:solidFill>
            <a:srgbClr val="C00000"/>
          </a:solidFill>
          <a:ln/>
        </p:spPr>
        <p:style>
          <a:lnRef idx="3">
            <a:schemeClr val="lt1"/>
          </a:lnRef>
          <a:fillRef idx="1">
            <a:schemeClr val="accent6"/>
          </a:fillRef>
          <a:effectRef idx="1">
            <a:schemeClr val="accent6"/>
          </a:effectRef>
          <a:fontRef idx="minor">
            <a:schemeClr val="lt1"/>
          </a:fontRef>
        </p:style>
        <p:txBody>
          <a:bodyPr wrap="square" rtlCol="0">
            <a:spAutoFit/>
          </a:bodyPr>
          <a:lstStyle/>
          <a:p>
            <a:endParaRPr lang="en-US" dirty="0">
              <a:solidFill>
                <a:schemeClr val="tx1"/>
              </a:solidFill>
            </a:endParaRPr>
          </a:p>
        </p:txBody>
      </p:sp>
      <p:sp>
        <p:nvSpPr>
          <p:cNvPr id="52" name="TextBox 51">
            <a:extLst>
              <a:ext uri="{FF2B5EF4-FFF2-40B4-BE49-F238E27FC236}">
                <a16:creationId xmlns:a16="http://schemas.microsoft.com/office/drawing/2014/main" id="{37052735-F706-41B2-9B21-E07590084315}"/>
              </a:ext>
            </a:extLst>
          </p:cNvPr>
          <p:cNvSpPr txBox="1"/>
          <p:nvPr/>
        </p:nvSpPr>
        <p:spPr>
          <a:xfrm>
            <a:off x="10055027" y="4797960"/>
            <a:ext cx="2018700" cy="369332"/>
          </a:xfrm>
          <a:prstGeom prst="rect">
            <a:avLst/>
          </a:prstGeom>
          <a:noFill/>
        </p:spPr>
        <p:txBody>
          <a:bodyPr wrap="square" rtlCol="0">
            <a:spAutoFit/>
          </a:bodyPr>
          <a:lstStyle/>
          <a:p>
            <a:r>
              <a:rPr lang="en-US" dirty="0"/>
              <a:t>Predicted Gender</a:t>
            </a:r>
          </a:p>
        </p:txBody>
      </p:sp>
      <p:grpSp>
        <p:nvGrpSpPr>
          <p:cNvPr id="4" name="Group 3">
            <a:extLst>
              <a:ext uri="{FF2B5EF4-FFF2-40B4-BE49-F238E27FC236}">
                <a16:creationId xmlns:a16="http://schemas.microsoft.com/office/drawing/2014/main" id="{640EFA66-A0E4-425F-9FDF-C9C7EFB1B864}"/>
              </a:ext>
            </a:extLst>
          </p:cNvPr>
          <p:cNvGrpSpPr/>
          <p:nvPr/>
        </p:nvGrpSpPr>
        <p:grpSpPr>
          <a:xfrm>
            <a:off x="10200803" y="2958932"/>
            <a:ext cx="1710157" cy="1644098"/>
            <a:chOff x="10200803" y="2958932"/>
            <a:chExt cx="1710157" cy="1644098"/>
          </a:xfrm>
        </p:grpSpPr>
        <p:pic>
          <p:nvPicPr>
            <p:cNvPr id="43" name="Picture 42">
              <a:extLst>
                <a:ext uri="{FF2B5EF4-FFF2-40B4-BE49-F238E27FC236}">
                  <a16:creationId xmlns:a16="http://schemas.microsoft.com/office/drawing/2014/main" id="{01BB1E07-F2E3-4411-8AFF-35A9FF041131}"/>
                </a:ext>
              </a:extLst>
            </p:cNvPr>
            <p:cNvPicPr>
              <a:picLocks noChangeAspect="1"/>
            </p:cNvPicPr>
            <p:nvPr/>
          </p:nvPicPr>
          <p:blipFill rotWithShape="1">
            <a:blip r:embed="rId3">
              <a:extLst>
                <a:ext uri="{28A0092B-C50C-407E-A947-70E740481C1C}">
                  <a14:useLocalDpi xmlns:a14="http://schemas.microsoft.com/office/drawing/2010/main" val="0"/>
                </a:ext>
              </a:extLst>
            </a:blip>
            <a:srcRect l="21152" t="14762" r="20847" b="16446"/>
            <a:stretch/>
          </p:blipFill>
          <p:spPr>
            <a:xfrm>
              <a:off x="10668081" y="3292525"/>
              <a:ext cx="1104926" cy="1310505"/>
            </a:xfrm>
            <a:prstGeom prst="rect">
              <a:avLst/>
            </a:prstGeom>
            <a:effectLst>
              <a:outerShdw blurRad="50800" dist="38100" dir="10800000" algn="r" rotWithShape="0">
                <a:prstClr val="black">
                  <a:alpha val="40000"/>
                </a:prstClr>
              </a:outerShdw>
            </a:effectLst>
          </p:spPr>
        </p:pic>
        <p:sp>
          <p:nvSpPr>
            <p:cNvPr id="53" name="TextBox 52">
              <a:extLst>
                <a:ext uri="{FF2B5EF4-FFF2-40B4-BE49-F238E27FC236}">
                  <a16:creationId xmlns:a16="http://schemas.microsoft.com/office/drawing/2014/main" id="{41471293-2214-4610-9662-F3F495F3D113}"/>
                </a:ext>
              </a:extLst>
            </p:cNvPr>
            <p:cNvSpPr txBox="1"/>
            <p:nvPr/>
          </p:nvSpPr>
          <p:spPr>
            <a:xfrm>
              <a:off x="10200803" y="2958932"/>
              <a:ext cx="1710157" cy="369332"/>
            </a:xfrm>
            <a:prstGeom prst="rect">
              <a:avLst/>
            </a:prstGeom>
            <a:noFill/>
          </p:spPr>
          <p:txBody>
            <a:bodyPr wrap="square" rtlCol="0">
              <a:spAutoFit/>
            </a:bodyPr>
            <a:lstStyle/>
            <a:p>
              <a:r>
                <a:rPr lang="en-US" dirty="0"/>
                <a:t>New Document</a:t>
              </a:r>
            </a:p>
          </p:txBody>
        </p:sp>
      </p:grpSp>
    </p:spTree>
    <p:extLst>
      <p:ext uri="{BB962C8B-B14F-4D97-AF65-F5344CB8AC3E}">
        <p14:creationId xmlns:p14="http://schemas.microsoft.com/office/powerpoint/2010/main" val="158227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arn(inVertical)">
                                      <p:cBhvr>
                                        <p:cTn id="7" dur="500"/>
                                        <p:tgtEl>
                                          <p:spTgt spid="4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barn(inVertical)">
                                      <p:cBhvr>
                                        <p:cTn id="10" dur="500"/>
                                        <p:tgtEl>
                                          <p:spTgt spid="4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barn(inVertical)">
                                      <p:cBhvr>
                                        <p:cTn id="15" dur="500"/>
                                        <p:tgtEl>
                                          <p:spTgt spid="42"/>
                                        </p:tgtEl>
                                      </p:cBhvr>
                                    </p:animEffect>
                                  </p:childTnLst>
                                </p:cTn>
                              </p:par>
                              <p:par>
                                <p:cTn id="16" presetID="16" presetClass="entr" presetSubtype="21"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arn(inVertical)">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par>
                                <p:cTn id="24" presetID="16" presetClass="entr" presetSubtype="21"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barn(inVertical)">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arn(inVertical)">
                                      <p:cBhvr>
                                        <p:cTn id="31" dur="500"/>
                                        <p:tgtEl>
                                          <p:spTgt spid="25"/>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barn(inVertical)">
                                      <p:cBhvr>
                                        <p:cTn id="34" dur="500"/>
                                        <p:tgtEl>
                                          <p:spTgt spid="26"/>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arn(inVertical)">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barn(inVertical)">
                                      <p:cBhvr>
                                        <p:cTn id="42" dur="500"/>
                                        <p:tgtEl>
                                          <p:spTgt spid="27"/>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barn(inVertical)">
                                      <p:cBhvr>
                                        <p:cTn id="45" dur="500"/>
                                        <p:tgtEl>
                                          <p:spTgt spid="28"/>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barn(inVertical)">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barn(inVertical)">
                                      <p:cBhvr>
                                        <p:cTn id="55" dur="500"/>
                                        <p:tgtEl>
                                          <p:spTgt spid="44"/>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barn(inVertical)">
                                      <p:cBhvr>
                                        <p:cTn id="58" dur="500"/>
                                        <p:tgtEl>
                                          <p:spTgt spid="47"/>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barn(inVertical)">
                                      <p:cBhvr>
                                        <p:cTn id="61" dur="500"/>
                                        <p:tgtEl>
                                          <p:spTgt spid="48"/>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grpId="0" nodeType="click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barn(inVertical)">
                                      <p:cBhvr>
                                        <p:cTn id="66" dur="500"/>
                                        <p:tgtEl>
                                          <p:spTgt spid="49"/>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grpId="0" nodeType="click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barn(inVertical)">
                                      <p:cBhvr>
                                        <p:cTn id="71" dur="500"/>
                                        <p:tgtEl>
                                          <p:spTgt spid="50"/>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52"/>
                                        </p:tgtEl>
                                        <p:attrNameLst>
                                          <p:attrName>style.visibility</p:attrName>
                                        </p:attrNameLst>
                                      </p:cBhvr>
                                      <p:to>
                                        <p:strVal val="visible"/>
                                      </p:to>
                                    </p:set>
                                    <p:animEffect transition="in" filter="barn(inVertical)">
                                      <p:cBhvr>
                                        <p:cTn id="74" dur="500"/>
                                        <p:tgtEl>
                                          <p:spTgt spid="52"/>
                                        </p:tgtEl>
                                      </p:cBhvr>
                                    </p:animEffect>
                                  </p:childTnLst>
                                </p:cTn>
                              </p:par>
                              <p:par>
                                <p:cTn id="75" presetID="16" presetClass="entr" presetSubtype="21" fill="hold" grpId="0" nodeType="with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barn(inVertical)">
                                      <p:cBhvr>
                                        <p:cTn id="7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15" grpId="0" animBg="1"/>
      <p:bldP spid="22" grpId="0" animBg="1"/>
      <p:bldP spid="25" grpId="0" animBg="1"/>
      <p:bldP spid="26" grpId="0" animBg="1"/>
      <p:bldP spid="27" grpId="0" animBg="1"/>
      <p:bldP spid="28" grpId="0" animBg="1"/>
      <p:bldP spid="44" grpId="0" animBg="1"/>
      <p:bldP spid="46" grpId="0"/>
      <p:bldP spid="47" grpId="0" animBg="1"/>
      <p:bldP spid="48" grpId="0"/>
      <p:bldP spid="49" grpId="0" animBg="1"/>
      <p:bldP spid="50" grpId="0" animBg="1"/>
      <p:bldP spid="51" grpId="0" animBg="1"/>
      <p:bldP spid="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8A1D-27BD-4212-9704-A898DE2C3D5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075289D-C9BD-4FC4-97B8-DE0AD32C7ADA}"/>
              </a:ext>
            </a:extLst>
          </p:cNvPr>
          <p:cNvSpPr>
            <a:spLocks noGrp="1"/>
          </p:cNvSpPr>
          <p:nvPr>
            <p:ph idx="1"/>
          </p:nvPr>
        </p:nvSpPr>
        <p:spPr/>
        <p:txBody>
          <a:bodyPr>
            <a:normAutofit/>
          </a:bodyPr>
          <a:lstStyle/>
          <a:p>
            <a:r>
              <a:rPr lang="en-US" dirty="0"/>
              <a:t>Multilingualism</a:t>
            </a:r>
          </a:p>
          <a:p>
            <a:pPr lvl="1"/>
            <a:endParaRPr lang="en-US" dirty="0"/>
          </a:p>
          <a:p>
            <a:pPr lvl="1"/>
            <a:endParaRPr lang="en-US" dirty="0"/>
          </a:p>
          <a:p>
            <a:pPr lvl="1"/>
            <a:endParaRPr lang="en-US" dirty="0"/>
          </a:p>
          <a:p>
            <a:pPr lvl="1"/>
            <a:endParaRPr lang="en-US" dirty="0"/>
          </a:p>
          <a:p>
            <a:pPr lvl="1"/>
            <a:r>
              <a:rPr lang="en-US" dirty="0"/>
              <a:t>Roman Urdu</a:t>
            </a:r>
          </a:p>
          <a:p>
            <a:pPr lvl="2"/>
            <a:r>
              <a:rPr lang="en-US" dirty="0"/>
              <a:t>Congruence of Urdu and English</a:t>
            </a:r>
          </a:p>
          <a:p>
            <a:pPr lvl="2"/>
            <a:r>
              <a:rPr lang="en-US" dirty="0">
                <a:solidFill>
                  <a:srgbClr val="C00000"/>
                </a:solidFill>
              </a:rPr>
              <a:t>Urdu written in English alphabets</a:t>
            </a:r>
            <a:r>
              <a:rPr lang="en-US" dirty="0"/>
              <a:t>. </a:t>
            </a:r>
          </a:p>
          <a:p>
            <a:pPr lvl="2"/>
            <a:r>
              <a:rPr lang="en-US" dirty="0"/>
              <a:t>Popular for digital communication in Pakistan.</a:t>
            </a:r>
          </a:p>
          <a:p>
            <a:pPr lvl="1"/>
            <a:endParaRPr lang="en-US" dirty="0"/>
          </a:p>
          <a:p>
            <a:pPr marL="274320" lvl="1" indent="0">
              <a:buNone/>
            </a:pPr>
            <a:endParaRPr lang="en-US" dirty="0"/>
          </a:p>
          <a:p>
            <a:pPr lvl="1"/>
            <a:endParaRPr lang="en-US" dirty="0"/>
          </a:p>
        </p:txBody>
      </p:sp>
      <p:sp>
        <p:nvSpPr>
          <p:cNvPr id="8" name="Slide Number Placeholder 7">
            <a:extLst>
              <a:ext uri="{FF2B5EF4-FFF2-40B4-BE49-F238E27FC236}">
                <a16:creationId xmlns:a16="http://schemas.microsoft.com/office/drawing/2014/main" id="{54C3157F-757E-49B7-A3C6-E421C1725696}"/>
              </a:ext>
            </a:extLst>
          </p:cNvPr>
          <p:cNvSpPr>
            <a:spLocks noGrp="1"/>
          </p:cNvSpPr>
          <p:nvPr>
            <p:ph type="sldNum" sz="quarter" idx="12"/>
          </p:nvPr>
        </p:nvSpPr>
        <p:spPr/>
        <p:txBody>
          <a:bodyPr/>
          <a:lstStyle/>
          <a:p>
            <a:fld id="{2EFDDC45-F58E-41F3-91AD-F0C9AAB2B68B}" type="slidenum">
              <a:rPr lang="en-US" smtClean="0"/>
              <a:t>4</a:t>
            </a:fld>
            <a:endParaRPr lang="en-US"/>
          </a:p>
        </p:txBody>
      </p:sp>
      <p:sp>
        <p:nvSpPr>
          <p:cNvPr id="5" name="Freeform: Shape 4">
            <a:extLst>
              <a:ext uri="{FF2B5EF4-FFF2-40B4-BE49-F238E27FC236}">
                <a16:creationId xmlns:a16="http://schemas.microsoft.com/office/drawing/2014/main" id="{1A803DE9-8D2A-49F4-9FF3-3B5685C6D990}"/>
              </a:ext>
            </a:extLst>
          </p:cNvPr>
          <p:cNvSpPr/>
          <p:nvPr/>
        </p:nvSpPr>
        <p:spPr>
          <a:xfrm>
            <a:off x="4731025" y="1796691"/>
            <a:ext cx="3260037" cy="1267200"/>
          </a:xfrm>
          <a:custGeom>
            <a:avLst/>
            <a:gdLst>
              <a:gd name="connsiteX0" fmla="*/ 0 w 3260037"/>
              <a:gd name="connsiteY0" fmla="*/ 0 h 1267200"/>
              <a:gd name="connsiteX1" fmla="*/ 3260037 w 3260037"/>
              <a:gd name="connsiteY1" fmla="*/ 0 h 1267200"/>
              <a:gd name="connsiteX2" fmla="*/ 3260037 w 3260037"/>
              <a:gd name="connsiteY2" fmla="*/ 1267200 h 1267200"/>
              <a:gd name="connsiteX3" fmla="*/ 0 w 3260037"/>
              <a:gd name="connsiteY3" fmla="*/ 1267200 h 1267200"/>
              <a:gd name="connsiteX4" fmla="*/ 0 w 3260037"/>
              <a:gd name="connsiteY4" fmla="*/ 0 h 126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0037" h="1267200">
                <a:moveTo>
                  <a:pt x="0" y="0"/>
                </a:moveTo>
                <a:lnTo>
                  <a:pt x="3260037" y="0"/>
                </a:lnTo>
                <a:lnTo>
                  <a:pt x="3260037" y="1267200"/>
                </a:lnTo>
                <a:lnTo>
                  <a:pt x="0" y="12672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b="1" kern="1200" dirty="0">
                <a:solidFill>
                  <a:srgbClr val="0070C0"/>
                </a:solidFill>
              </a:rPr>
              <a:t>Monolingual text (English)</a:t>
            </a:r>
          </a:p>
        </p:txBody>
      </p:sp>
      <p:sp>
        <p:nvSpPr>
          <p:cNvPr id="9" name="Left Brace 8">
            <a:extLst>
              <a:ext uri="{FF2B5EF4-FFF2-40B4-BE49-F238E27FC236}">
                <a16:creationId xmlns:a16="http://schemas.microsoft.com/office/drawing/2014/main" id="{F7688801-3C9D-4ADB-8E79-F8561A4806ED}"/>
              </a:ext>
            </a:extLst>
          </p:cNvPr>
          <p:cNvSpPr/>
          <p:nvPr/>
        </p:nvSpPr>
        <p:spPr>
          <a:xfrm>
            <a:off x="7991062" y="1796691"/>
            <a:ext cx="365760" cy="1267200"/>
          </a:xfrm>
          <a:prstGeom prst="leftBrace">
            <a:avLst>
              <a:gd name="adj1" fmla="val 35000"/>
              <a:gd name="adj2" fmla="val 50000"/>
            </a:avLst>
          </a:prstGeom>
        </p:spPr>
        <p:style>
          <a:lnRef idx="2">
            <a:schemeClr val="accent1">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10" name="Freeform: Shape 9">
            <a:extLst>
              <a:ext uri="{FF2B5EF4-FFF2-40B4-BE49-F238E27FC236}">
                <a16:creationId xmlns:a16="http://schemas.microsoft.com/office/drawing/2014/main" id="{CD94350E-836D-494F-BF8D-8BDF26CB6F1C}"/>
              </a:ext>
            </a:extLst>
          </p:cNvPr>
          <p:cNvSpPr/>
          <p:nvPr/>
        </p:nvSpPr>
        <p:spPr>
          <a:xfrm>
            <a:off x="8503126" y="1796691"/>
            <a:ext cx="2782593" cy="1267200"/>
          </a:xfrm>
          <a:custGeom>
            <a:avLst/>
            <a:gdLst>
              <a:gd name="connsiteX0" fmla="*/ 0 w 2782593"/>
              <a:gd name="connsiteY0" fmla="*/ 0 h 1267200"/>
              <a:gd name="connsiteX1" fmla="*/ 2782593 w 2782593"/>
              <a:gd name="connsiteY1" fmla="*/ 0 h 1267200"/>
              <a:gd name="connsiteX2" fmla="*/ 2782593 w 2782593"/>
              <a:gd name="connsiteY2" fmla="*/ 1267200 h 1267200"/>
              <a:gd name="connsiteX3" fmla="*/ 0 w 2782593"/>
              <a:gd name="connsiteY3" fmla="*/ 1267200 h 1267200"/>
              <a:gd name="connsiteX4" fmla="*/ 0 w 2782593"/>
              <a:gd name="connsiteY4" fmla="*/ 0 h 126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593" h="1267200">
                <a:moveTo>
                  <a:pt x="0" y="0"/>
                </a:moveTo>
                <a:lnTo>
                  <a:pt x="2782593" y="0"/>
                </a:lnTo>
                <a:lnTo>
                  <a:pt x="2782593" y="1267200"/>
                </a:lnTo>
                <a:lnTo>
                  <a:pt x="0" y="1267200"/>
                </a:lnTo>
                <a:lnTo>
                  <a:pt x="0" y="0"/>
                </a:lnTo>
                <a:close/>
              </a:path>
            </a:pathLst>
          </a:custGeom>
          <a:solidFill>
            <a:schemeClr val="bg1">
              <a:lumMod val="95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solidFill>
                  <a:srgbClr val="C00000"/>
                </a:solidFill>
              </a:rPr>
              <a:t>Wait for me. I am coming.</a:t>
            </a:r>
          </a:p>
        </p:txBody>
      </p:sp>
      <p:sp>
        <p:nvSpPr>
          <p:cNvPr id="11" name="Freeform: Shape 10">
            <a:extLst>
              <a:ext uri="{FF2B5EF4-FFF2-40B4-BE49-F238E27FC236}">
                <a16:creationId xmlns:a16="http://schemas.microsoft.com/office/drawing/2014/main" id="{43B3B27C-047D-473D-9DF3-27FFF27C4043}"/>
              </a:ext>
            </a:extLst>
          </p:cNvPr>
          <p:cNvSpPr/>
          <p:nvPr/>
        </p:nvSpPr>
        <p:spPr>
          <a:xfrm>
            <a:off x="4731025" y="3294291"/>
            <a:ext cx="3357932" cy="1267200"/>
          </a:xfrm>
          <a:custGeom>
            <a:avLst/>
            <a:gdLst>
              <a:gd name="connsiteX0" fmla="*/ 0 w 3357932"/>
              <a:gd name="connsiteY0" fmla="*/ 0 h 1267200"/>
              <a:gd name="connsiteX1" fmla="*/ 3357932 w 3357932"/>
              <a:gd name="connsiteY1" fmla="*/ 0 h 1267200"/>
              <a:gd name="connsiteX2" fmla="*/ 3357932 w 3357932"/>
              <a:gd name="connsiteY2" fmla="*/ 1267200 h 1267200"/>
              <a:gd name="connsiteX3" fmla="*/ 0 w 3357932"/>
              <a:gd name="connsiteY3" fmla="*/ 1267200 h 1267200"/>
              <a:gd name="connsiteX4" fmla="*/ 0 w 3357932"/>
              <a:gd name="connsiteY4" fmla="*/ 0 h 126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7932" h="1267200">
                <a:moveTo>
                  <a:pt x="0" y="0"/>
                </a:moveTo>
                <a:lnTo>
                  <a:pt x="3357932" y="0"/>
                </a:lnTo>
                <a:lnTo>
                  <a:pt x="3357932" y="1267200"/>
                </a:lnTo>
                <a:lnTo>
                  <a:pt x="0" y="12672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b="1" kern="1200" dirty="0">
                <a:solidFill>
                  <a:srgbClr val="0070C0"/>
                </a:solidFill>
              </a:rPr>
              <a:t>Multilingual text (Roman Urdu + English)</a:t>
            </a:r>
          </a:p>
        </p:txBody>
      </p:sp>
      <p:sp>
        <p:nvSpPr>
          <p:cNvPr id="12" name="Left Brace 11">
            <a:extLst>
              <a:ext uri="{FF2B5EF4-FFF2-40B4-BE49-F238E27FC236}">
                <a16:creationId xmlns:a16="http://schemas.microsoft.com/office/drawing/2014/main" id="{7FC1F911-267D-4E7A-AD44-38162E29894F}"/>
              </a:ext>
            </a:extLst>
          </p:cNvPr>
          <p:cNvSpPr/>
          <p:nvPr/>
        </p:nvSpPr>
        <p:spPr>
          <a:xfrm>
            <a:off x="8088958" y="3294291"/>
            <a:ext cx="365760" cy="1267200"/>
          </a:xfrm>
          <a:prstGeom prst="leftBrace">
            <a:avLst>
              <a:gd name="adj1" fmla="val 35000"/>
              <a:gd name="adj2" fmla="val 50000"/>
            </a:avLst>
          </a:prstGeom>
        </p:spPr>
        <p:style>
          <a:lnRef idx="2">
            <a:schemeClr val="accent1">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13" name="Freeform: Shape 12">
            <a:extLst>
              <a:ext uri="{FF2B5EF4-FFF2-40B4-BE49-F238E27FC236}">
                <a16:creationId xmlns:a16="http://schemas.microsoft.com/office/drawing/2014/main" id="{DFB32264-D476-4527-B78A-8F897097DC35}"/>
              </a:ext>
            </a:extLst>
          </p:cNvPr>
          <p:cNvSpPr/>
          <p:nvPr/>
        </p:nvSpPr>
        <p:spPr>
          <a:xfrm>
            <a:off x="8601022" y="3294291"/>
            <a:ext cx="2782593" cy="1267200"/>
          </a:xfrm>
          <a:custGeom>
            <a:avLst/>
            <a:gdLst>
              <a:gd name="connsiteX0" fmla="*/ 0 w 2782593"/>
              <a:gd name="connsiteY0" fmla="*/ 0 h 1267200"/>
              <a:gd name="connsiteX1" fmla="*/ 2782593 w 2782593"/>
              <a:gd name="connsiteY1" fmla="*/ 0 h 1267200"/>
              <a:gd name="connsiteX2" fmla="*/ 2782593 w 2782593"/>
              <a:gd name="connsiteY2" fmla="*/ 1267200 h 1267200"/>
              <a:gd name="connsiteX3" fmla="*/ 0 w 2782593"/>
              <a:gd name="connsiteY3" fmla="*/ 1267200 h 1267200"/>
              <a:gd name="connsiteX4" fmla="*/ 0 w 2782593"/>
              <a:gd name="connsiteY4" fmla="*/ 0 h 126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593" h="1267200">
                <a:moveTo>
                  <a:pt x="0" y="0"/>
                </a:moveTo>
                <a:lnTo>
                  <a:pt x="2782593" y="0"/>
                </a:lnTo>
                <a:lnTo>
                  <a:pt x="2782593" y="1267200"/>
                </a:lnTo>
                <a:lnTo>
                  <a:pt x="0" y="1267200"/>
                </a:lnTo>
                <a:lnTo>
                  <a:pt x="0" y="0"/>
                </a:lnTo>
                <a:close/>
              </a:path>
            </a:pathLst>
          </a:custGeom>
          <a:solidFill>
            <a:schemeClr val="bg1">
              <a:lumMod val="95000"/>
            </a:scheme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err="1">
                <a:solidFill>
                  <a:srgbClr val="C00000"/>
                </a:solidFill>
              </a:rPr>
              <a:t>Mera</a:t>
            </a:r>
            <a:r>
              <a:rPr lang="en-US" sz="2800" kern="1200" dirty="0">
                <a:solidFill>
                  <a:srgbClr val="C00000"/>
                </a:solidFill>
              </a:rPr>
              <a:t> </a:t>
            </a:r>
            <a:r>
              <a:rPr lang="en-US" sz="2800" kern="1200" dirty="0" err="1">
                <a:solidFill>
                  <a:srgbClr val="C00000"/>
                </a:solidFill>
              </a:rPr>
              <a:t>intazar</a:t>
            </a:r>
            <a:r>
              <a:rPr lang="en-US" sz="2800" kern="1200" dirty="0">
                <a:solidFill>
                  <a:srgbClr val="C00000"/>
                </a:solidFill>
              </a:rPr>
              <a:t> </a:t>
            </a:r>
            <a:r>
              <a:rPr lang="en-US" sz="2800" kern="1200" dirty="0" err="1">
                <a:solidFill>
                  <a:srgbClr val="C00000"/>
                </a:solidFill>
              </a:rPr>
              <a:t>kro</a:t>
            </a:r>
            <a:r>
              <a:rPr lang="en-US" sz="2800" kern="1200" dirty="0">
                <a:solidFill>
                  <a:srgbClr val="C00000"/>
                </a:solidFill>
              </a:rPr>
              <a:t>. I am coming.</a:t>
            </a:r>
          </a:p>
        </p:txBody>
      </p:sp>
    </p:spTree>
    <p:extLst>
      <p:ext uri="{BB962C8B-B14F-4D97-AF65-F5344CB8AC3E}">
        <p14:creationId xmlns:p14="http://schemas.microsoft.com/office/powerpoint/2010/main" val="201928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par>
                                <p:cTn id="27" presetID="53" presetClass="entr" presetSubtype="16"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P spid="11" grpId="0"/>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4E761-9B50-4D8D-9F67-4D408C23E2D7}"/>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208BFD22-40B6-4E5B-B2B4-7B18482A5EB9}"/>
              </a:ext>
            </a:extLst>
          </p:cNvPr>
          <p:cNvSpPr>
            <a:spLocks noGrp="1"/>
          </p:cNvSpPr>
          <p:nvPr>
            <p:ph idx="1"/>
          </p:nvPr>
        </p:nvSpPr>
        <p:spPr/>
        <p:txBody>
          <a:bodyPr/>
          <a:lstStyle/>
          <a:p>
            <a:pPr lvl="1"/>
            <a:r>
              <a:rPr lang="en-US" dirty="0"/>
              <a:t>Forensics linguistics.</a:t>
            </a:r>
          </a:p>
          <a:p>
            <a:pPr lvl="1"/>
            <a:r>
              <a:rPr lang="en-US" dirty="0"/>
              <a:t>Fake profile detection. </a:t>
            </a:r>
          </a:p>
          <a:p>
            <a:pPr lvl="1"/>
            <a:r>
              <a:rPr lang="en-US" dirty="0"/>
              <a:t>Marketing.</a:t>
            </a:r>
          </a:p>
        </p:txBody>
      </p:sp>
      <p:sp>
        <p:nvSpPr>
          <p:cNvPr id="5" name="Slide Number Placeholder 4">
            <a:extLst>
              <a:ext uri="{FF2B5EF4-FFF2-40B4-BE49-F238E27FC236}">
                <a16:creationId xmlns:a16="http://schemas.microsoft.com/office/drawing/2014/main" id="{1AD68274-650C-416C-BD7A-C36E8A6379EE}"/>
              </a:ext>
            </a:extLst>
          </p:cNvPr>
          <p:cNvSpPr>
            <a:spLocks noGrp="1"/>
          </p:cNvSpPr>
          <p:nvPr>
            <p:ph type="sldNum" sz="quarter" idx="12"/>
          </p:nvPr>
        </p:nvSpPr>
        <p:spPr/>
        <p:txBody>
          <a:bodyPr/>
          <a:lstStyle/>
          <a:p>
            <a:fld id="{2EFDDC45-F58E-41F3-91AD-F0C9AAB2B68B}" type="slidenum">
              <a:rPr lang="en-US" smtClean="0"/>
              <a:t>5</a:t>
            </a:fld>
            <a:endParaRPr lang="en-US"/>
          </a:p>
        </p:txBody>
      </p:sp>
      <p:pic>
        <p:nvPicPr>
          <p:cNvPr id="7" name="Picture 6">
            <a:extLst>
              <a:ext uri="{FF2B5EF4-FFF2-40B4-BE49-F238E27FC236}">
                <a16:creationId xmlns:a16="http://schemas.microsoft.com/office/drawing/2014/main" id="{118052FB-B198-4573-9BF5-8EFC4FAA41E7}"/>
              </a:ext>
            </a:extLst>
          </p:cNvPr>
          <p:cNvPicPr>
            <a:picLocks noChangeAspect="1"/>
          </p:cNvPicPr>
          <p:nvPr/>
        </p:nvPicPr>
        <p:blipFill rotWithShape="1">
          <a:blip r:embed="rId3"/>
          <a:srcRect l="40353"/>
          <a:stretch/>
        </p:blipFill>
        <p:spPr>
          <a:xfrm>
            <a:off x="9515065" y="1547477"/>
            <a:ext cx="1927777" cy="2170352"/>
          </a:xfrm>
          <a:prstGeom prst="rect">
            <a:avLst/>
          </a:prstGeom>
        </p:spPr>
      </p:pic>
      <p:pic>
        <p:nvPicPr>
          <p:cNvPr id="8" name="Picture 7">
            <a:extLst>
              <a:ext uri="{FF2B5EF4-FFF2-40B4-BE49-F238E27FC236}">
                <a16:creationId xmlns:a16="http://schemas.microsoft.com/office/drawing/2014/main" id="{4362B7A2-746C-451B-9F25-137BF9F1A115}"/>
              </a:ext>
            </a:extLst>
          </p:cNvPr>
          <p:cNvPicPr>
            <a:picLocks noChangeAspect="1"/>
          </p:cNvPicPr>
          <p:nvPr/>
        </p:nvPicPr>
        <p:blipFill>
          <a:blip r:embed="rId4"/>
          <a:stretch>
            <a:fillRect/>
          </a:stretch>
        </p:blipFill>
        <p:spPr>
          <a:xfrm>
            <a:off x="5159652" y="2183369"/>
            <a:ext cx="3807777" cy="2552700"/>
          </a:xfrm>
          <a:prstGeom prst="rect">
            <a:avLst/>
          </a:prstGeom>
        </p:spPr>
      </p:pic>
      <p:pic>
        <p:nvPicPr>
          <p:cNvPr id="10" name="Picture 9">
            <a:extLst>
              <a:ext uri="{FF2B5EF4-FFF2-40B4-BE49-F238E27FC236}">
                <a16:creationId xmlns:a16="http://schemas.microsoft.com/office/drawing/2014/main" id="{EACE9E52-6A1B-4AB2-B999-0220A998D730}"/>
              </a:ext>
            </a:extLst>
          </p:cNvPr>
          <p:cNvPicPr>
            <a:picLocks noChangeAspect="1"/>
          </p:cNvPicPr>
          <p:nvPr/>
        </p:nvPicPr>
        <p:blipFill rotWithShape="1">
          <a:blip r:embed="rId5">
            <a:duotone>
              <a:schemeClr val="accent5">
                <a:shade val="45000"/>
                <a:satMod val="135000"/>
              </a:schemeClr>
              <a:prstClr val="white"/>
            </a:duotone>
            <a:extLst>
              <a:ext uri="{BEBA8EAE-BF5A-486C-A8C5-ECC9F3942E4B}">
                <a14:imgProps xmlns:a14="http://schemas.microsoft.com/office/drawing/2010/main">
                  <a14:imgLayer r:embed="rId6">
                    <a14:imgEffect>
                      <a14:brightnessContrast bright="-20000" contrast="40000"/>
                    </a14:imgEffect>
                  </a14:imgLayer>
                </a14:imgProps>
              </a:ext>
            </a:extLst>
          </a:blip>
          <a:srcRect l="3750" t="31691" r="4765" b="9247"/>
          <a:stretch/>
        </p:blipFill>
        <p:spPr>
          <a:xfrm>
            <a:off x="653654" y="4043212"/>
            <a:ext cx="4452553" cy="2170353"/>
          </a:xfrm>
          <a:prstGeom prst="rect">
            <a:avLst/>
          </a:prstGeom>
        </p:spPr>
      </p:pic>
      <p:sp>
        <p:nvSpPr>
          <p:cNvPr id="11" name="Rectangle 10">
            <a:extLst>
              <a:ext uri="{FF2B5EF4-FFF2-40B4-BE49-F238E27FC236}">
                <a16:creationId xmlns:a16="http://schemas.microsoft.com/office/drawing/2014/main" id="{F4CC5EDA-EA81-4844-9A9C-3C4F05A374A6}"/>
              </a:ext>
            </a:extLst>
          </p:cNvPr>
          <p:cNvSpPr/>
          <p:nvPr/>
        </p:nvSpPr>
        <p:spPr>
          <a:xfrm>
            <a:off x="5187509" y="4402437"/>
            <a:ext cx="3929281" cy="261610"/>
          </a:xfrm>
          <a:prstGeom prst="rect">
            <a:avLst/>
          </a:prstGeom>
        </p:spPr>
        <p:txBody>
          <a:bodyPr wrap="none">
            <a:spAutoFit/>
          </a:bodyPr>
          <a:lstStyle/>
          <a:p>
            <a:r>
              <a:rPr lang="en-US" sz="1100" dirty="0"/>
              <a:t>Ref: https://heimdalsecurity.com/blog/fake-facebook-scams/</a:t>
            </a:r>
          </a:p>
        </p:txBody>
      </p:sp>
      <p:sp>
        <p:nvSpPr>
          <p:cNvPr id="12" name="Rectangle 11">
            <a:extLst>
              <a:ext uri="{FF2B5EF4-FFF2-40B4-BE49-F238E27FC236}">
                <a16:creationId xmlns:a16="http://schemas.microsoft.com/office/drawing/2014/main" id="{E707F076-5A8D-4175-B1D6-18A8AE648C6E}"/>
              </a:ext>
            </a:extLst>
          </p:cNvPr>
          <p:cNvSpPr/>
          <p:nvPr/>
        </p:nvSpPr>
        <p:spPr>
          <a:xfrm>
            <a:off x="444622" y="6213565"/>
            <a:ext cx="6096000" cy="246221"/>
          </a:xfrm>
          <a:prstGeom prst="rect">
            <a:avLst/>
          </a:prstGeom>
        </p:spPr>
        <p:txBody>
          <a:bodyPr>
            <a:spAutoFit/>
          </a:bodyPr>
          <a:lstStyle/>
          <a:p>
            <a:r>
              <a:rPr lang="en-US" sz="1000" dirty="0"/>
              <a:t>Ref: https://blog.jakpat.net/lets-online-shopping-female-vs-male-toward-fashion-product/</a:t>
            </a:r>
          </a:p>
        </p:txBody>
      </p:sp>
      <p:sp>
        <p:nvSpPr>
          <p:cNvPr id="13" name="Rectangle 12">
            <a:extLst>
              <a:ext uri="{FF2B5EF4-FFF2-40B4-BE49-F238E27FC236}">
                <a16:creationId xmlns:a16="http://schemas.microsoft.com/office/drawing/2014/main" id="{6B3E36DB-CA98-40AA-8F8A-8A6D808C8603}"/>
              </a:ext>
            </a:extLst>
          </p:cNvPr>
          <p:cNvSpPr/>
          <p:nvPr/>
        </p:nvSpPr>
        <p:spPr>
          <a:xfrm>
            <a:off x="9579760" y="3779728"/>
            <a:ext cx="1798386" cy="738664"/>
          </a:xfrm>
          <a:prstGeom prst="rect">
            <a:avLst/>
          </a:prstGeom>
        </p:spPr>
        <p:txBody>
          <a:bodyPr wrap="square">
            <a:spAutoFit/>
          </a:bodyPr>
          <a:lstStyle/>
          <a:p>
            <a:r>
              <a:rPr lang="en-US" sz="1050" dirty="0"/>
              <a:t>Ref: https://www.quickanddirtytips.com/education/grammar/forensic-linguistics</a:t>
            </a:r>
          </a:p>
        </p:txBody>
      </p:sp>
    </p:spTree>
    <p:extLst>
      <p:ext uri="{BB962C8B-B14F-4D97-AF65-F5344CB8AC3E}">
        <p14:creationId xmlns:p14="http://schemas.microsoft.com/office/powerpoint/2010/main" val="248042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endParaRPr lang="sv-SE" dirty="0"/>
          </a:p>
        </p:txBody>
      </p:sp>
      <p:sp>
        <p:nvSpPr>
          <p:cNvPr id="3" name="Content Placeholder 2"/>
          <p:cNvSpPr>
            <a:spLocks noGrp="1"/>
          </p:cNvSpPr>
          <p:nvPr>
            <p:ph idx="1"/>
          </p:nvPr>
        </p:nvSpPr>
        <p:spPr/>
        <p:txBody>
          <a:bodyPr>
            <a:normAutofit/>
          </a:bodyPr>
          <a:lstStyle/>
          <a:p>
            <a:r>
              <a:rPr lang="en-US" dirty="0"/>
              <a:t>Related work consists of work done in PAN competition series and work done on other corpora</a:t>
            </a:r>
          </a:p>
          <a:p>
            <a:pPr lvl="1"/>
            <a:r>
              <a:rPr lang="en-US" dirty="0"/>
              <a:t>Genres: </a:t>
            </a:r>
          </a:p>
          <a:p>
            <a:pPr lvl="2"/>
            <a:r>
              <a:rPr lang="en-US" dirty="0"/>
              <a:t>Hotel Reviews, Tweets, Social Media, Documents (BNC) and Blog	</a:t>
            </a:r>
          </a:p>
          <a:p>
            <a:pPr lvl="1"/>
            <a:r>
              <a:rPr lang="en-US" dirty="0"/>
              <a:t>Languages: </a:t>
            </a:r>
          </a:p>
          <a:p>
            <a:pPr lvl="2"/>
            <a:r>
              <a:rPr lang="en-US" dirty="0"/>
              <a:t>English, Spanish, Italian, Dutch, Vietnamese, Greek, French, German, Catalan, Portuguese, Indonesian, Malay, Chinese, Japanese, Swedish, Filipino</a:t>
            </a:r>
          </a:p>
          <a:p>
            <a:pPr lvl="1"/>
            <a:r>
              <a:rPr lang="en-US" dirty="0"/>
              <a:t>Traits: </a:t>
            </a:r>
          </a:p>
          <a:p>
            <a:pPr lvl="2"/>
            <a:r>
              <a:rPr lang="en-US" dirty="0"/>
              <a:t>Age and gender identification on same genre and cross genre, other traits identification and correlation of emotions with gender</a:t>
            </a:r>
          </a:p>
          <a:p>
            <a:pPr lvl="2"/>
            <a:endParaRPr lang="en-US" dirty="0"/>
          </a:p>
          <a:p>
            <a:pPr lvl="2"/>
            <a:endParaRPr lang="en-US" dirty="0"/>
          </a:p>
          <a:p>
            <a:pPr lvl="2"/>
            <a:endParaRPr lang="en-US" dirty="0"/>
          </a:p>
          <a:p>
            <a:pPr lvl="2"/>
            <a:endParaRPr lang="en-US" dirty="0"/>
          </a:p>
          <a:p>
            <a:pPr lvl="2"/>
            <a:endParaRPr lang="en-US" dirty="0"/>
          </a:p>
          <a:p>
            <a:endParaRPr lang="en-US" dirty="0"/>
          </a:p>
          <a:p>
            <a:pPr lvl="1"/>
            <a:endParaRPr lang="sv-SE" dirty="0"/>
          </a:p>
        </p:txBody>
      </p:sp>
      <p:sp>
        <p:nvSpPr>
          <p:cNvPr id="4" name="Slide Number Placeholder 3"/>
          <p:cNvSpPr>
            <a:spLocks noGrp="1"/>
          </p:cNvSpPr>
          <p:nvPr>
            <p:ph type="sldNum" sz="quarter" idx="12"/>
          </p:nvPr>
        </p:nvSpPr>
        <p:spPr/>
        <p:txBody>
          <a:bodyPr/>
          <a:lstStyle/>
          <a:p>
            <a:fld id="{2EFDDC45-F58E-41F3-91AD-F0C9AAB2B68B}" type="slidenum">
              <a:rPr lang="en-US" smtClean="0"/>
              <a:t>6</a:t>
            </a:fld>
            <a:endParaRPr lang="en-US"/>
          </a:p>
        </p:txBody>
      </p:sp>
    </p:spTree>
    <p:extLst>
      <p:ext uri="{BB962C8B-B14F-4D97-AF65-F5344CB8AC3E}">
        <p14:creationId xmlns:p14="http://schemas.microsoft.com/office/powerpoint/2010/main" val="428421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endParaRPr lang="sv-SE" dirty="0"/>
          </a:p>
        </p:txBody>
      </p:sp>
      <p:sp>
        <p:nvSpPr>
          <p:cNvPr id="3" name="Content Placeholder 2"/>
          <p:cNvSpPr>
            <a:spLocks noGrp="1"/>
          </p:cNvSpPr>
          <p:nvPr>
            <p:ph idx="1"/>
          </p:nvPr>
        </p:nvSpPr>
        <p:spPr/>
        <p:txBody>
          <a:bodyPr>
            <a:normAutofit/>
          </a:bodyPr>
          <a:lstStyle/>
          <a:p>
            <a:pPr lvl="1"/>
            <a:r>
              <a:rPr lang="en-US" b="1" dirty="0">
                <a:solidFill>
                  <a:srgbClr val="C00000"/>
                </a:solidFill>
              </a:rPr>
              <a:t>Limitations of existing corpora: </a:t>
            </a:r>
          </a:p>
          <a:p>
            <a:pPr lvl="2"/>
            <a:r>
              <a:rPr lang="en-US" dirty="0"/>
              <a:t>Monolingual corpora or sub-corpora which contains either </a:t>
            </a:r>
          </a:p>
          <a:p>
            <a:pPr lvl="3"/>
            <a:r>
              <a:rPr lang="en-US" dirty="0"/>
              <a:t>European language </a:t>
            </a:r>
          </a:p>
          <a:p>
            <a:pPr lvl="3"/>
            <a:r>
              <a:rPr lang="en-US" dirty="0"/>
              <a:t>English</a:t>
            </a:r>
          </a:p>
          <a:p>
            <a:pPr lvl="3"/>
            <a:r>
              <a:rPr lang="en-US" dirty="0"/>
              <a:t>Any other regional language such as Japanese or Chinese </a:t>
            </a:r>
          </a:p>
          <a:p>
            <a:pPr lvl="2"/>
            <a:r>
              <a:rPr lang="en-US" dirty="0"/>
              <a:t>Public posts of Facebook</a:t>
            </a:r>
          </a:p>
          <a:p>
            <a:pPr marL="548640" lvl="2" indent="0">
              <a:buNone/>
            </a:pPr>
            <a:endParaRPr lang="en-US" dirty="0"/>
          </a:p>
          <a:p>
            <a:pPr lvl="2"/>
            <a:endParaRPr lang="en-US" dirty="0"/>
          </a:p>
          <a:p>
            <a:pPr lvl="2"/>
            <a:endParaRPr lang="en-US" dirty="0"/>
          </a:p>
          <a:p>
            <a:pPr lvl="2"/>
            <a:endParaRPr lang="en-US" dirty="0"/>
          </a:p>
          <a:p>
            <a:endParaRPr lang="sv-SE" dirty="0"/>
          </a:p>
        </p:txBody>
      </p:sp>
      <p:sp>
        <p:nvSpPr>
          <p:cNvPr id="4" name="Slide Number Placeholder 3"/>
          <p:cNvSpPr>
            <a:spLocks noGrp="1"/>
          </p:cNvSpPr>
          <p:nvPr>
            <p:ph type="sldNum" sz="quarter" idx="12"/>
          </p:nvPr>
        </p:nvSpPr>
        <p:spPr/>
        <p:txBody>
          <a:bodyPr/>
          <a:lstStyle/>
          <a:p>
            <a:fld id="{2EFDDC45-F58E-41F3-91AD-F0C9AAB2B68B}" type="slidenum">
              <a:rPr lang="en-US" smtClean="0"/>
              <a:t>7</a:t>
            </a:fld>
            <a:endParaRPr lang="en-US"/>
          </a:p>
        </p:txBody>
      </p:sp>
    </p:spTree>
    <p:extLst>
      <p:ext uri="{BB962C8B-B14F-4D97-AF65-F5344CB8AC3E}">
        <p14:creationId xmlns:p14="http://schemas.microsoft.com/office/powerpoint/2010/main" val="2157388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B964F-06E0-419F-8F3D-EA4CCCC97033}"/>
              </a:ext>
            </a:extLst>
          </p:cNvPr>
          <p:cNvSpPr>
            <a:spLocks noGrp="1"/>
          </p:cNvSpPr>
          <p:nvPr>
            <p:ph type="title"/>
          </p:nvPr>
        </p:nvSpPr>
        <p:spPr>
          <a:xfrm>
            <a:off x="231140" y="361405"/>
            <a:ext cx="11679820" cy="1170216"/>
          </a:xfrm>
        </p:spPr>
        <p:txBody>
          <a:bodyPr/>
          <a:lstStyle/>
          <a:p>
            <a:r>
              <a:rPr lang="en-US" dirty="0"/>
              <a:t>Research Focus</a:t>
            </a:r>
          </a:p>
        </p:txBody>
      </p:sp>
      <p:sp>
        <p:nvSpPr>
          <p:cNvPr id="5" name="Slide Number Placeholder 4">
            <a:extLst>
              <a:ext uri="{FF2B5EF4-FFF2-40B4-BE49-F238E27FC236}">
                <a16:creationId xmlns:a16="http://schemas.microsoft.com/office/drawing/2014/main" id="{4BD34596-8BB3-44B0-9B20-4CF94FBD2C42}"/>
              </a:ext>
            </a:extLst>
          </p:cNvPr>
          <p:cNvSpPr>
            <a:spLocks noGrp="1"/>
          </p:cNvSpPr>
          <p:nvPr>
            <p:ph type="sldNum" sz="quarter" idx="12"/>
          </p:nvPr>
        </p:nvSpPr>
        <p:spPr/>
        <p:txBody>
          <a:bodyPr/>
          <a:lstStyle/>
          <a:p>
            <a:fld id="{2EFDDC45-F58E-41F3-91AD-F0C9AAB2B68B}" type="slidenum">
              <a:rPr lang="en-US" smtClean="0"/>
              <a:t>8</a:t>
            </a:fld>
            <a:endParaRPr lang="en-US"/>
          </a:p>
        </p:txBody>
      </p:sp>
      <p:grpSp>
        <p:nvGrpSpPr>
          <p:cNvPr id="25" name="Group 24">
            <a:extLst>
              <a:ext uri="{FF2B5EF4-FFF2-40B4-BE49-F238E27FC236}">
                <a16:creationId xmlns:a16="http://schemas.microsoft.com/office/drawing/2014/main" id="{6EDA9E61-E3F0-4797-8709-CD955385357C}"/>
              </a:ext>
            </a:extLst>
          </p:cNvPr>
          <p:cNvGrpSpPr/>
          <p:nvPr/>
        </p:nvGrpSpPr>
        <p:grpSpPr>
          <a:xfrm>
            <a:off x="2342133" y="1876718"/>
            <a:ext cx="2145066" cy="3753865"/>
            <a:chOff x="2342133" y="1876718"/>
            <a:chExt cx="2145066" cy="3753865"/>
          </a:xfrm>
        </p:grpSpPr>
        <p:sp>
          <p:nvSpPr>
            <p:cNvPr id="8" name="Freeform: Shape 7">
              <a:extLst>
                <a:ext uri="{FF2B5EF4-FFF2-40B4-BE49-F238E27FC236}">
                  <a16:creationId xmlns:a16="http://schemas.microsoft.com/office/drawing/2014/main" id="{EF26194E-7B24-4083-AF22-37BCBBD3C998}"/>
                </a:ext>
              </a:extLst>
            </p:cNvPr>
            <p:cNvSpPr/>
            <p:nvPr/>
          </p:nvSpPr>
          <p:spPr>
            <a:xfrm>
              <a:off x="2556640" y="2949251"/>
              <a:ext cx="214506" cy="804399"/>
            </a:xfrm>
            <a:custGeom>
              <a:avLst/>
              <a:gdLst/>
              <a:ahLst/>
              <a:cxnLst/>
              <a:rect l="0" t="0" r="0" b="0"/>
              <a:pathLst>
                <a:path>
                  <a:moveTo>
                    <a:pt x="0" y="0"/>
                  </a:moveTo>
                  <a:lnTo>
                    <a:pt x="0" y="804399"/>
                  </a:lnTo>
                  <a:lnTo>
                    <a:pt x="214506" y="804399"/>
                  </a:lnTo>
                </a:path>
              </a:pathLst>
            </a:custGeom>
            <a:noFill/>
            <a:ln>
              <a:solidFill>
                <a:srgbClr val="0070C0"/>
              </a:solidFill>
            </a:ln>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grpSp>
          <p:nvGrpSpPr>
            <p:cNvPr id="22" name="Group 21">
              <a:extLst>
                <a:ext uri="{FF2B5EF4-FFF2-40B4-BE49-F238E27FC236}">
                  <a16:creationId xmlns:a16="http://schemas.microsoft.com/office/drawing/2014/main" id="{D1AC077F-7174-4E03-B85C-778A251018B0}"/>
                </a:ext>
              </a:extLst>
            </p:cNvPr>
            <p:cNvGrpSpPr/>
            <p:nvPr/>
          </p:nvGrpSpPr>
          <p:grpSpPr>
            <a:xfrm>
              <a:off x="2342133" y="1876718"/>
              <a:ext cx="2145066" cy="3753865"/>
              <a:chOff x="2342133" y="1876718"/>
              <a:chExt cx="2145066" cy="3753865"/>
            </a:xfrm>
          </p:grpSpPr>
          <p:sp>
            <p:nvSpPr>
              <p:cNvPr id="7" name="Freeform: Shape 6">
                <a:extLst>
                  <a:ext uri="{FF2B5EF4-FFF2-40B4-BE49-F238E27FC236}">
                    <a16:creationId xmlns:a16="http://schemas.microsoft.com/office/drawing/2014/main" id="{8CA27DFC-F10C-4663-86F9-07D4354AE600}"/>
                  </a:ext>
                </a:extLst>
              </p:cNvPr>
              <p:cNvSpPr/>
              <p:nvPr/>
            </p:nvSpPr>
            <p:spPr>
              <a:xfrm>
                <a:off x="2342133" y="1876718"/>
                <a:ext cx="2145066" cy="1072533"/>
              </a:xfrm>
              <a:custGeom>
                <a:avLst/>
                <a:gdLst>
                  <a:gd name="connsiteX0" fmla="*/ 0 w 2145066"/>
                  <a:gd name="connsiteY0" fmla="*/ 107253 h 1072533"/>
                  <a:gd name="connsiteX1" fmla="*/ 107253 w 2145066"/>
                  <a:gd name="connsiteY1" fmla="*/ 0 h 1072533"/>
                  <a:gd name="connsiteX2" fmla="*/ 2037813 w 2145066"/>
                  <a:gd name="connsiteY2" fmla="*/ 0 h 1072533"/>
                  <a:gd name="connsiteX3" fmla="*/ 2145066 w 2145066"/>
                  <a:gd name="connsiteY3" fmla="*/ 107253 h 1072533"/>
                  <a:gd name="connsiteX4" fmla="*/ 2145066 w 2145066"/>
                  <a:gd name="connsiteY4" fmla="*/ 965280 h 1072533"/>
                  <a:gd name="connsiteX5" fmla="*/ 2037813 w 2145066"/>
                  <a:gd name="connsiteY5" fmla="*/ 1072533 h 1072533"/>
                  <a:gd name="connsiteX6" fmla="*/ 107253 w 2145066"/>
                  <a:gd name="connsiteY6" fmla="*/ 1072533 h 1072533"/>
                  <a:gd name="connsiteX7" fmla="*/ 0 w 2145066"/>
                  <a:gd name="connsiteY7" fmla="*/ 965280 h 1072533"/>
                  <a:gd name="connsiteX8" fmla="*/ 0 w 2145066"/>
                  <a:gd name="connsiteY8" fmla="*/ 107253 h 107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5066" h="1072533">
                    <a:moveTo>
                      <a:pt x="0" y="107253"/>
                    </a:moveTo>
                    <a:cubicBezTo>
                      <a:pt x="0" y="48019"/>
                      <a:pt x="48019" y="0"/>
                      <a:pt x="107253" y="0"/>
                    </a:cubicBezTo>
                    <a:lnTo>
                      <a:pt x="2037813" y="0"/>
                    </a:lnTo>
                    <a:cubicBezTo>
                      <a:pt x="2097047" y="0"/>
                      <a:pt x="2145066" y="48019"/>
                      <a:pt x="2145066" y="107253"/>
                    </a:cubicBezTo>
                    <a:lnTo>
                      <a:pt x="2145066" y="965280"/>
                    </a:lnTo>
                    <a:cubicBezTo>
                      <a:pt x="2145066" y="1024514"/>
                      <a:pt x="2097047" y="1072533"/>
                      <a:pt x="2037813" y="1072533"/>
                    </a:cubicBezTo>
                    <a:lnTo>
                      <a:pt x="107253" y="1072533"/>
                    </a:lnTo>
                    <a:cubicBezTo>
                      <a:pt x="48019" y="1072533"/>
                      <a:pt x="0" y="1024514"/>
                      <a:pt x="0" y="965280"/>
                    </a:cubicBezTo>
                    <a:lnTo>
                      <a:pt x="0" y="107253"/>
                    </a:lnTo>
                    <a:close/>
                  </a:path>
                </a:pathLst>
              </a:custGeom>
              <a:solidFill>
                <a:srgbClr val="0070C0"/>
              </a:solidFill>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spcFirstLastPara="0" vert="horz" wrap="square" lIns="84753" tIns="66973" rIns="84753" bIns="66973" numCol="1" spcCol="1270" anchor="ctr" anchorCtr="0">
                <a:noAutofit/>
              </a:bodyPr>
              <a:lstStyle/>
              <a:p>
                <a:pPr marL="0" lvl="0" indent="0" algn="ctr" defTabSz="1244600">
                  <a:lnSpc>
                    <a:spcPct val="90000"/>
                  </a:lnSpc>
                  <a:spcBef>
                    <a:spcPct val="0"/>
                  </a:spcBef>
                  <a:spcAft>
                    <a:spcPct val="35000"/>
                  </a:spcAft>
                  <a:buNone/>
                </a:pPr>
                <a:r>
                  <a:rPr lang="en-US" sz="2800" kern="1200" dirty="0"/>
                  <a:t>Author Profiling</a:t>
                </a:r>
              </a:p>
            </p:txBody>
          </p:sp>
          <p:sp>
            <p:nvSpPr>
              <p:cNvPr id="9" name="Freeform: Shape 8">
                <a:extLst>
                  <a:ext uri="{FF2B5EF4-FFF2-40B4-BE49-F238E27FC236}">
                    <a16:creationId xmlns:a16="http://schemas.microsoft.com/office/drawing/2014/main" id="{5195DAFF-2257-4B2E-ADDF-C30708F91036}"/>
                  </a:ext>
                </a:extLst>
              </p:cNvPr>
              <p:cNvSpPr/>
              <p:nvPr/>
            </p:nvSpPr>
            <p:spPr>
              <a:xfrm>
                <a:off x="2771146" y="3217384"/>
                <a:ext cx="1716052" cy="1072533"/>
              </a:xfrm>
              <a:custGeom>
                <a:avLst/>
                <a:gdLst>
                  <a:gd name="connsiteX0" fmla="*/ 0 w 1716052"/>
                  <a:gd name="connsiteY0" fmla="*/ 107253 h 1072533"/>
                  <a:gd name="connsiteX1" fmla="*/ 107253 w 1716052"/>
                  <a:gd name="connsiteY1" fmla="*/ 0 h 1072533"/>
                  <a:gd name="connsiteX2" fmla="*/ 1608799 w 1716052"/>
                  <a:gd name="connsiteY2" fmla="*/ 0 h 1072533"/>
                  <a:gd name="connsiteX3" fmla="*/ 1716052 w 1716052"/>
                  <a:gd name="connsiteY3" fmla="*/ 107253 h 1072533"/>
                  <a:gd name="connsiteX4" fmla="*/ 1716052 w 1716052"/>
                  <a:gd name="connsiteY4" fmla="*/ 965280 h 1072533"/>
                  <a:gd name="connsiteX5" fmla="*/ 1608799 w 1716052"/>
                  <a:gd name="connsiteY5" fmla="*/ 1072533 h 1072533"/>
                  <a:gd name="connsiteX6" fmla="*/ 107253 w 1716052"/>
                  <a:gd name="connsiteY6" fmla="*/ 1072533 h 1072533"/>
                  <a:gd name="connsiteX7" fmla="*/ 0 w 1716052"/>
                  <a:gd name="connsiteY7" fmla="*/ 965280 h 1072533"/>
                  <a:gd name="connsiteX8" fmla="*/ 0 w 1716052"/>
                  <a:gd name="connsiteY8" fmla="*/ 107253 h 107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6052" h="1072533">
                    <a:moveTo>
                      <a:pt x="0" y="107253"/>
                    </a:moveTo>
                    <a:cubicBezTo>
                      <a:pt x="0" y="48019"/>
                      <a:pt x="48019" y="0"/>
                      <a:pt x="107253" y="0"/>
                    </a:cubicBezTo>
                    <a:lnTo>
                      <a:pt x="1608799" y="0"/>
                    </a:lnTo>
                    <a:cubicBezTo>
                      <a:pt x="1668033" y="0"/>
                      <a:pt x="1716052" y="48019"/>
                      <a:pt x="1716052" y="107253"/>
                    </a:cubicBezTo>
                    <a:lnTo>
                      <a:pt x="1716052" y="965280"/>
                    </a:lnTo>
                    <a:cubicBezTo>
                      <a:pt x="1716052" y="1024514"/>
                      <a:pt x="1668033" y="1072533"/>
                      <a:pt x="1608799" y="1072533"/>
                    </a:cubicBezTo>
                    <a:lnTo>
                      <a:pt x="107253" y="1072533"/>
                    </a:lnTo>
                    <a:cubicBezTo>
                      <a:pt x="48019" y="1072533"/>
                      <a:pt x="0" y="1024514"/>
                      <a:pt x="0" y="965280"/>
                    </a:cubicBezTo>
                    <a:lnTo>
                      <a:pt x="0" y="107253"/>
                    </a:lnTo>
                    <a:close/>
                  </a:path>
                </a:pathLst>
              </a:custGeom>
              <a:ln>
                <a:solidFill>
                  <a:srgbClr val="0070C0"/>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9513" tIns="56813" rIns="69513" bIns="56813" numCol="1" spcCol="1270" anchor="ctr" anchorCtr="0">
                <a:noAutofit/>
              </a:bodyPr>
              <a:lstStyle/>
              <a:p>
                <a:pPr marL="0" lvl="0" indent="0" algn="ctr" defTabSz="889000">
                  <a:lnSpc>
                    <a:spcPct val="90000"/>
                  </a:lnSpc>
                  <a:spcBef>
                    <a:spcPct val="0"/>
                  </a:spcBef>
                  <a:spcAft>
                    <a:spcPct val="35000"/>
                  </a:spcAft>
                  <a:buNone/>
                </a:pPr>
                <a:r>
                  <a:rPr lang="en-US" sz="2000" kern="1200" dirty="0"/>
                  <a:t>Gender identification</a:t>
                </a:r>
              </a:p>
            </p:txBody>
          </p:sp>
          <p:sp>
            <p:nvSpPr>
              <p:cNvPr id="10" name="Freeform: Shape 9">
                <a:extLst>
                  <a:ext uri="{FF2B5EF4-FFF2-40B4-BE49-F238E27FC236}">
                    <a16:creationId xmlns:a16="http://schemas.microsoft.com/office/drawing/2014/main" id="{38129F55-4A6E-41FA-9EB9-983FDB8BFD7F}"/>
                  </a:ext>
                </a:extLst>
              </p:cNvPr>
              <p:cNvSpPr/>
              <p:nvPr/>
            </p:nvSpPr>
            <p:spPr>
              <a:xfrm>
                <a:off x="2556640" y="2949251"/>
                <a:ext cx="214506" cy="2145066"/>
              </a:xfrm>
              <a:custGeom>
                <a:avLst/>
                <a:gdLst/>
                <a:ahLst/>
                <a:cxnLst/>
                <a:rect l="0" t="0" r="0" b="0"/>
                <a:pathLst>
                  <a:path>
                    <a:moveTo>
                      <a:pt x="0" y="0"/>
                    </a:moveTo>
                    <a:lnTo>
                      <a:pt x="0" y="2145066"/>
                    </a:lnTo>
                    <a:lnTo>
                      <a:pt x="214506" y="2145066"/>
                    </a:lnTo>
                  </a:path>
                </a:pathLst>
              </a:custGeom>
              <a:noFill/>
              <a:ln>
                <a:solidFill>
                  <a:srgbClr val="0070C0"/>
                </a:solidFill>
              </a:ln>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11" name="Freeform: Shape 10">
                <a:extLst>
                  <a:ext uri="{FF2B5EF4-FFF2-40B4-BE49-F238E27FC236}">
                    <a16:creationId xmlns:a16="http://schemas.microsoft.com/office/drawing/2014/main" id="{8DC46B6B-5E44-4F4C-B8B0-6CB349EB610F}"/>
                  </a:ext>
                </a:extLst>
              </p:cNvPr>
              <p:cNvSpPr/>
              <p:nvPr/>
            </p:nvSpPr>
            <p:spPr>
              <a:xfrm>
                <a:off x="2771146" y="4558050"/>
                <a:ext cx="1716052" cy="1072533"/>
              </a:xfrm>
              <a:custGeom>
                <a:avLst/>
                <a:gdLst>
                  <a:gd name="connsiteX0" fmla="*/ 0 w 1716052"/>
                  <a:gd name="connsiteY0" fmla="*/ 107253 h 1072533"/>
                  <a:gd name="connsiteX1" fmla="*/ 107253 w 1716052"/>
                  <a:gd name="connsiteY1" fmla="*/ 0 h 1072533"/>
                  <a:gd name="connsiteX2" fmla="*/ 1608799 w 1716052"/>
                  <a:gd name="connsiteY2" fmla="*/ 0 h 1072533"/>
                  <a:gd name="connsiteX3" fmla="*/ 1716052 w 1716052"/>
                  <a:gd name="connsiteY3" fmla="*/ 107253 h 1072533"/>
                  <a:gd name="connsiteX4" fmla="*/ 1716052 w 1716052"/>
                  <a:gd name="connsiteY4" fmla="*/ 965280 h 1072533"/>
                  <a:gd name="connsiteX5" fmla="*/ 1608799 w 1716052"/>
                  <a:gd name="connsiteY5" fmla="*/ 1072533 h 1072533"/>
                  <a:gd name="connsiteX6" fmla="*/ 107253 w 1716052"/>
                  <a:gd name="connsiteY6" fmla="*/ 1072533 h 1072533"/>
                  <a:gd name="connsiteX7" fmla="*/ 0 w 1716052"/>
                  <a:gd name="connsiteY7" fmla="*/ 965280 h 1072533"/>
                  <a:gd name="connsiteX8" fmla="*/ 0 w 1716052"/>
                  <a:gd name="connsiteY8" fmla="*/ 107253 h 107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6052" h="1072533">
                    <a:moveTo>
                      <a:pt x="0" y="107253"/>
                    </a:moveTo>
                    <a:cubicBezTo>
                      <a:pt x="0" y="48019"/>
                      <a:pt x="48019" y="0"/>
                      <a:pt x="107253" y="0"/>
                    </a:cubicBezTo>
                    <a:lnTo>
                      <a:pt x="1608799" y="0"/>
                    </a:lnTo>
                    <a:cubicBezTo>
                      <a:pt x="1668033" y="0"/>
                      <a:pt x="1716052" y="48019"/>
                      <a:pt x="1716052" y="107253"/>
                    </a:cubicBezTo>
                    <a:lnTo>
                      <a:pt x="1716052" y="965280"/>
                    </a:lnTo>
                    <a:cubicBezTo>
                      <a:pt x="1716052" y="1024514"/>
                      <a:pt x="1668033" y="1072533"/>
                      <a:pt x="1608799" y="1072533"/>
                    </a:cubicBezTo>
                    <a:lnTo>
                      <a:pt x="107253" y="1072533"/>
                    </a:lnTo>
                    <a:cubicBezTo>
                      <a:pt x="48019" y="1072533"/>
                      <a:pt x="0" y="1024514"/>
                      <a:pt x="0" y="965280"/>
                    </a:cubicBezTo>
                    <a:lnTo>
                      <a:pt x="0" y="107253"/>
                    </a:lnTo>
                    <a:close/>
                  </a:path>
                </a:pathLst>
              </a:custGeom>
              <a:ln>
                <a:solidFill>
                  <a:srgbClr val="0070C0"/>
                </a:solid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9513" tIns="56813" rIns="69513" bIns="56813" numCol="1" spcCol="1270" anchor="ctr" anchorCtr="0">
                <a:noAutofit/>
              </a:bodyPr>
              <a:lstStyle/>
              <a:p>
                <a:pPr marL="0" lvl="0" indent="0" algn="ctr" defTabSz="889000">
                  <a:lnSpc>
                    <a:spcPct val="90000"/>
                  </a:lnSpc>
                  <a:spcBef>
                    <a:spcPct val="0"/>
                  </a:spcBef>
                  <a:spcAft>
                    <a:spcPct val="35000"/>
                  </a:spcAft>
                  <a:buNone/>
                </a:pPr>
                <a:r>
                  <a:rPr lang="en-US" sz="2000" kern="1200" dirty="0"/>
                  <a:t>Age identification</a:t>
                </a:r>
              </a:p>
            </p:txBody>
          </p:sp>
        </p:grpSp>
      </p:grpSp>
      <p:grpSp>
        <p:nvGrpSpPr>
          <p:cNvPr id="23" name="Group 22">
            <a:extLst>
              <a:ext uri="{FF2B5EF4-FFF2-40B4-BE49-F238E27FC236}">
                <a16:creationId xmlns:a16="http://schemas.microsoft.com/office/drawing/2014/main" id="{DED7F7DF-57D7-4A63-92FE-682539127B39}"/>
              </a:ext>
            </a:extLst>
          </p:cNvPr>
          <p:cNvGrpSpPr/>
          <p:nvPr/>
        </p:nvGrpSpPr>
        <p:grpSpPr>
          <a:xfrm>
            <a:off x="5023466" y="1876718"/>
            <a:ext cx="2145066" cy="3753865"/>
            <a:chOff x="5023466" y="1876718"/>
            <a:chExt cx="2145066" cy="3753865"/>
          </a:xfrm>
        </p:grpSpPr>
        <p:sp>
          <p:nvSpPr>
            <p:cNvPr id="12" name="Freeform: Shape 11">
              <a:extLst>
                <a:ext uri="{FF2B5EF4-FFF2-40B4-BE49-F238E27FC236}">
                  <a16:creationId xmlns:a16="http://schemas.microsoft.com/office/drawing/2014/main" id="{91BE9D5B-036E-4FDB-98A4-86F79910C359}"/>
                </a:ext>
              </a:extLst>
            </p:cNvPr>
            <p:cNvSpPr/>
            <p:nvPr/>
          </p:nvSpPr>
          <p:spPr>
            <a:xfrm>
              <a:off x="5023466" y="1876718"/>
              <a:ext cx="2145066" cy="1072533"/>
            </a:xfrm>
            <a:custGeom>
              <a:avLst/>
              <a:gdLst>
                <a:gd name="connsiteX0" fmla="*/ 0 w 2145066"/>
                <a:gd name="connsiteY0" fmla="*/ 107253 h 1072533"/>
                <a:gd name="connsiteX1" fmla="*/ 107253 w 2145066"/>
                <a:gd name="connsiteY1" fmla="*/ 0 h 1072533"/>
                <a:gd name="connsiteX2" fmla="*/ 2037813 w 2145066"/>
                <a:gd name="connsiteY2" fmla="*/ 0 h 1072533"/>
                <a:gd name="connsiteX3" fmla="*/ 2145066 w 2145066"/>
                <a:gd name="connsiteY3" fmla="*/ 107253 h 1072533"/>
                <a:gd name="connsiteX4" fmla="*/ 2145066 w 2145066"/>
                <a:gd name="connsiteY4" fmla="*/ 965280 h 1072533"/>
                <a:gd name="connsiteX5" fmla="*/ 2037813 w 2145066"/>
                <a:gd name="connsiteY5" fmla="*/ 1072533 h 1072533"/>
                <a:gd name="connsiteX6" fmla="*/ 107253 w 2145066"/>
                <a:gd name="connsiteY6" fmla="*/ 1072533 h 1072533"/>
                <a:gd name="connsiteX7" fmla="*/ 0 w 2145066"/>
                <a:gd name="connsiteY7" fmla="*/ 965280 h 1072533"/>
                <a:gd name="connsiteX8" fmla="*/ 0 w 2145066"/>
                <a:gd name="connsiteY8" fmla="*/ 107253 h 107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5066" h="1072533">
                  <a:moveTo>
                    <a:pt x="0" y="107253"/>
                  </a:moveTo>
                  <a:cubicBezTo>
                    <a:pt x="0" y="48019"/>
                    <a:pt x="48019" y="0"/>
                    <a:pt x="107253" y="0"/>
                  </a:cubicBezTo>
                  <a:lnTo>
                    <a:pt x="2037813" y="0"/>
                  </a:lnTo>
                  <a:cubicBezTo>
                    <a:pt x="2097047" y="0"/>
                    <a:pt x="2145066" y="48019"/>
                    <a:pt x="2145066" y="107253"/>
                  </a:cubicBezTo>
                  <a:lnTo>
                    <a:pt x="2145066" y="965280"/>
                  </a:lnTo>
                  <a:cubicBezTo>
                    <a:pt x="2145066" y="1024514"/>
                    <a:pt x="2097047" y="1072533"/>
                    <a:pt x="2037813" y="1072533"/>
                  </a:cubicBezTo>
                  <a:lnTo>
                    <a:pt x="107253" y="1072533"/>
                  </a:lnTo>
                  <a:cubicBezTo>
                    <a:pt x="48019" y="1072533"/>
                    <a:pt x="0" y="1024514"/>
                    <a:pt x="0" y="965280"/>
                  </a:cubicBezTo>
                  <a:lnTo>
                    <a:pt x="0" y="107253"/>
                  </a:lnTo>
                  <a:close/>
                </a:path>
              </a:pathLst>
            </a:custGeom>
            <a:solidFill>
              <a:srgbClr val="0070C0"/>
            </a:solidFill>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spcFirstLastPara="0" vert="horz" wrap="square" lIns="84753" tIns="66973" rIns="84753" bIns="66973" numCol="1" spcCol="1270" anchor="ctr" anchorCtr="0">
              <a:noAutofit/>
            </a:bodyPr>
            <a:lstStyle/>
            <a:p>
              <a:pPr marL="0" lvl="0" indent="0" algn="ctr" defTabSz="1244600">
                <a:lnSpc>
                  <a:spcPct val="90000"/>
                </a:lnSpc>
                <a:spcBef>
                  <a:spcPct val="0"/>
                </a:spcBef>
                <a:spcAft>
                  <a:spcPct val="35000"/>
                </a:spcAft>
                <a:buNone/>
              </a:pPr>
              <a:r>
                <a:rPr lang="en-US" sz="2800" kern="1200" dirty="0"/>
                <a:t>Genre</a:t>
              </a:r>
            </a:p>
          </p:txBody>
        </p:sp>
        <p:sp>
          <p:nvSpPr>
            <p:cNvPr id="13" name="Freeform: Shape 12">
              <a:extLst>
                <a:ext uri="{FF2B5EF4-FFF2-40B4-BE49-F238E27FC236}">
                  <a16:creationId xmlns:a16="http://schemas.microsoft.com/office/drawing/2014/main" id="{E845D205-F9ED-43A1-AC68-3C8529C16695}"/>
                </a:ext>
              </a:extLst>
            </p:cNvPr>
            <p:cNvSpPr/>
            <p:nvPr/>
          </p:nvSpPr>
          <p:spPr>
            <a:xfrm>
              <a:off x="5237973" y="2949251"/>
              <a:ext cx="214506" cy="804399"/>
            </a:xfrm>
            <a:custGeom>
              <a:avLst/>
              <a:gdLst/>
              <a:ahLst/>
              <a:cxnLst/>
              <a:rect l="0" t="0" r="0" b="0"/>
              <a:pathLst>
                <a:path>
                  <a:moveTo>
                    <a:pt x="0" y="0"/>
                  </a:moveTo>
                  <a:lnTo>
                    <a:pt x="0" y="804399"/>
                  </a:lnTo>
                  <a:lnTo>
                    <a:pt x="214506" y="804399"/>
                  </a:lnTo>
                </a:path>
              </a:pathLst>
            </a:custGeom>
            <a:noFill/>
            <a:ln>
              <a:solidFill>
                <a:srgbClr val="0070C0"/>
              </a:solidFill>
            </a:ln>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14" name="Freeform: Shape 13">
              <a:extLst>
                <a:ext uri="{FF2B5EF4-FFF2-40B4-BE49-F238E27FC236}">
                  <a16:creationId xmlns:a16="http://schemas.microsoft.com/office/drawing/2014/main" id="{D2196EC6-FC8E-49F3-A6FB-F38A16C8D525}"/>
                </a:ext>
              </a:extLst>
            </p:cNvPr>
            <p:cNvSpPr/>
            <p:nvPr/>
          </p:nvSpPr>
          <p:spPr>
            <a:xfrm>
              <a:off x="5452479" y="3217384"/>
              <a:ext cx="1716052" cy="1072533"/>
            </a:xfrm>
            <a:custGeom>
              <a:avLst/>
              <a:gdLst>
                <a:gd name="connsiteX0" fmla="*/ 0 w 1716052"/>
                <a:gd name="connsiteY0" fmla="*/ 107253 h 1072533"/>
                <a:gd name="connsiteX1" fmla="*/ 107253 w 1716052"/>
                <a:gd name="connsiteY1" fmla="*/ 0 h 1072533"/>
                <a:gd name="connsiteX2" fmla="*/ 1608799 w 1716052"/>
                <a:gd name="connsiteY2" fmla="*/ 0 h 1072533"/>
                <a:gd name="connsiteX3" fmla="*/ 1716052 w 1716052"/>
                <a:gd name="connsiteY3" fmla="*/ 107253 h 1072533"/>
                <a:gd name="connsiteX4" fmla="*/ 1716052 w 1716052"/>
                <a:gd name="connsiteY4" fmla="*/ 965280 h 1072533"/>
                <a:gd name="connsiteX5" fmla="*/ 1608799 w 1716052"/>
                <a:gd name="connsiteY5" fmla="*/ 1072533 h 1072533"/>
                <a:gd name="connsiteX6" fmla="*/ 107253 w 1716052"/>
                <a:gd name="connsiteY6" fmla="*/ 1072533 h 1072533"/>
                <a:gd name="connsiteX7" fmla="*/ 0 w 1716052"/>
                <a:gd name="connsiteY7" fmla="*/ 965280 h 1072533"/>
                <a:gd name="connsiteX8" fmla="*/ 0 w 1716052"/>
                <a:gd name="connsiteY8" fmla="*/ 107253 h 107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6052" h="1072533">
                  <a:moveTo>
                    <a:pt x="0" y="107253"/>
                  </a:moveTo>
                  <a:cubicBezTo>
                    <a:pt x="0" y="48019"/>
                    <a:pt x="48019" y="0"/>
                    <a:pt x="107253" y="0"/>
                  </a:cubicBezTo>
                  <a:lnTo>
                    <a:pt x="1608799" y="0"/>
                  </a:lnTo>
                  <a:cubicBezTo>
                    <a:pt x="1668033" y="0"/>
                    <a:pt x="1716052" y="48019"/>
                    <a:pt x="1716052" y="107253"/>
                  </a:cubicBezTo>
                  <a:lnTo>
                    <a:pt x="1716052" y="965280"/>
                  </a:lnTo>
                  <a:cubicBezTo>
                    <a:pt x="1716052" y="1024514"/>
                    <a:pt x="1668033" y="1072533"/>
                    <a:pt x="1608799" y="1072533"/>
                  </a:cubicBezTo>
                  <a:lnTo>
                    <a:pt x="107253" y="1072533"/>
                  </a:lnTo>
                  <a:cubicBezTo>
                    <a:pt x="48019" y="1072533"/>
                    <a:pt x="0" y="1024514"/>
                    <a:pt x="0" y="965280"/>
                  </a:cubicBezTo>
                  <a:lnTo>
                    <a:pt x="0" y="107253"/>
                  </a:lnTo>
                  <a:close/>
                </a:path>
              </a:pathLst>
            </a:custGeom>
            <a:ln>
              <a:solidFill>
                <a:srgbClr val="0070C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9513" tIns="56813" rIns="69513" bIns="56813" numCol="1" spcCol="1270" anchor="ctr" anchorCtr="0">
              <a:noAutofit/>
            </a:bodyPr>
            <a:lstStyle/>
            <a:p>
              <a:pPr marL="0" lvl="0" indent="0" algn="ctr" defTabSz="889000">
                <a:lnSpc>
                  <a:spcPct val="90000"/>
                </a:lnSpc>
                <a:spcBef>
                  <a:spcPct val="0"/>
                </a:spcBef>
                <a:spcAft>
                  <a:spcPct val="35000"/>
                </a:spcAft>
                <a:buNone/>
              </a:pPr>
              <a:r>
                <a:rPr lang="en-US" sz="2000" kern="1200" dirty="0"/>
                <a:t>Facebook</a:t>
              </a:r>
            </a:p>
          </p:txBody>
        </p:sp>
        <p:sp>
          <p:nvSpPr>
            <p:cNvPr id="15" name="Freeform: Shape 14">
              <a:extLst>
                <a:ext uri="{FF2B5EF4-FFF2-40B4-BE49-F238E27FC236}">
                  <a16:creationId xmlns:a16="http://schemas.microsoft.com/office/drawing/2014/main" id="{271D841D-0987-4400-BFC0-269B1A02565C}"/>
                </a:ext>
              </a:extLst>
            </p:cNvPr>
            <p:cNvSpPr/>
            <p:nvPr/>
          </p:nvSpPr>
          <p:spPr>
            <a:xfrm>
              <a:off x="5237973" y="2949251"/>
              <a:ext cx="214506" cy="2145066"/>
            </a:xfrm>
            <a:custGeom>
              <a:avLst/>
              <a:gdLst/>
              <a:ahLst/>
              <a:cxnLst/>
              <a:rect l="0" t="0" r="0" b="0"/>
              <a:pathLst>
                <a:path>
                  <a:moveTo>
                    <a:pt x="0" y="0"/>
                  </a:moveTo>
                  <a:lnTo>
                    <a:pt x="0" y="2145066"/>
                  </a:lnTo>
                  <a:lnTo>
                    <a:pt x="214506" y="2145066"/>
                  </a:lnTo>
                </a:path>
              </a:pathLst>
            </a:custGeom>
            <a:noFill/>
            <a:ln>
              <a:solidFill>
                <a:srgbClr val="0070C0"/>
              </a:solidFill>
            </a:ln>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16" name="Freeform: Shape 15">
              <a:extLst>
                <a:ext uri="{FF2B5EF4-FFF2-40B4-BE49-F238E27FC236}">
                  <a16:creationId xmlns:a16="http://schemas.microsoft.com/office/drawing/2014/main" id="{F9934B19-42D0-4BFE-97C9-E1BC01D1E053}"/>
                </a:ext>
              </a:extLst>
            </p:cNvPr>
            <p:cNvSpPr/>
            <p:nvPr/>
          </p:nvSpPr>
          <p:spPr>
            <a:xfrm>
              <a:off x="5452479" y="4558050"/>
              <a:ext cx="1716052" cy="1072533"/>
            </a:xfrm>
            <a:custGeom>
              <a:avLst/>
              <a:gdLst>
                <a:gd name="connsiteX0" fmla="*/ 0 w 1716052"/>
                <a:gd name="connsiteY0" fmla="*/ 107253 h 1072533"/>
                <a:gd name="connsiteX1" fmla="*/ 107253 w 1716052"/>
                <a:gd name="connsiteY1" fmla="*/ 0 h 1072533"/>
                <a:gd name="connsiteX2" fmla="*/ 1608799 w 1716052"/>
                <a:gd name="connsiteY2" fmla="*/ 0 h 1072533"/>
                <a:gd name="connsiteX3" fmla="*/ 1716052 w 1716052"/>
                <a:gd name="connsiteY3" fmla="*/ 107253 h 1072533"/>
                <a:gd name="connsiteX4" fmla="*/ 1716052 w 1716052"/>
                <a:gd name="connsiteY4" fmla="*/ 965280 h 1072533"/>
                <a:gd name="connsiteX5" fmla="*/ 1608799 w 1716052"/>
                <a:gd name="connsiteY5" fmla="*/ 1072533 h 1072533"/>
                <a:gd name="connsiteX6" fmla="*/ 107253 w 1716052"/>
                <a:gd name="connsiteY6" fmla="*/ 1072533 h 1072533"/>
                <a:gd name="connsiteX7" fmla="*/ 0 w 1716052"/>
                <a:gd name="connsiteY7" fmla="*/ 965280 h 1072533"/>
                <a:gd name="connsiteX8" fmla="*/ 0 w 1716052"/>
                <a:gd name="connsiteY8" fmla="*/ 107253 h 107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6052" h="1072533">
                  <a:moveTo>
                    <a:pt x="0" y="107253"/>
                  </a:moveTo>
                  <a:cubicBezTo>
                    <a:pt x="0" y="48019"/>
                    <a:pt x="48019" y="0"/>
                    <a:pt x="107253" y="0"/>
                  </a:cubicBezTo>
                  <a:lnTo>
                    <a:pt x="1608799" y="0"/>
                  </a:lnTo>
                  <a:cubicBezTo>
                    <a:pt x="1668033" y="0"/>
                    <a:pt x="1716052" y="48019"/>
                    <a:pt x="1716052" y="107253"/>
                  </a:cubicBezTo>
                  <a:lnTo>
                    <a:pt x="1716052" y="965280"/>
                  </a:lnTo>
                  <a:cubicBezTo>
                    <a:pt x="1716052" y="1024514"/>
                    <a:pt x="1668033" y="1072533"/>
                    <a:pt x="1608799" y="1072533"/>
                  </a:cubicBezTo>
                  <a:lnTo>
                    <a:pt x="107253" y="1072533"/>
                  </a:lnTo>
                  <a:cubicBezTo>
                    <a:pt x="48019" y="1072533"/>
                    <a:pt x="0" y="1024514"/>
                    <a:pt x="0" y="965280"/>
                  </a:cubicBezTo>
                  <a:lnTo>
                    <a:pt x="0" y="107253"/>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9513" tIns="56813" rIns="69513" bIns="56813" numCol="1" spcCol="1270" anchor="ctr" anchorCtr="0">
              <a:noAutofit/>
            </a:bodyPr>
            <a:lstStyle/>
            <a:p>
              <a:pPr marL="0" lvl="0" indent="0" algn="ctr" defTabSz="889000">
                <a:lnSpc>
                  <a:spcPct val="90000"/>
                </a:lnSpc>
                <a:spcBef>
                  <a:spcPct val="0"/>
                </a:spcBef>
                <a:spcAft>
                  <a:spcPct val="35000"/>
                </a:spcAft>
                <a:buNone/>
              </a:pPr>
              <a:r>
                <a:rPr lang="en-US" sz="2000" kern="1200" dirty="0"/>
                <a:t>Public and private posts and comments</a:t>
              </a:r>
            </a:p>
          </p:txBody>
        </p:sp>
      </p:grpSp>
      <p:grpSp>
        <p:nvGrpSpPr>
          <p:cNvPr id="24" name="Group 23">
            <a:extLst>
              <a:ext uri="{FF2B5EF4-FFF2-40B4-BE49-F238E27FC236}">
                <a16:creationId xmlns:a16="http://schemas.microsoft.com/office/drawing/2014/main" id="{0149A63D-1991-4972-B7AA-D3281D2094B1}"/>
              </a:ext>
            </a:extLst>
          </p:cNvPr>
          <p:cNvGrpSpPr/>
          <p:nvPr/>
        </p:nvGrpSpPr>
        <p:grpSpPr>
          <a:xfrm>
            <a:off x="7704799" y="1876718"/>
            <a:ext cx="2145066" cy="3753865"/>
            <a:chOff x="7704799" y="1876718"/>
            <a:chExt cx="2145066" cy="3753865"/>
          </a:xfrm>
        </p:grpSpPr>
        <p:sp>
          <p:nvSpPr>
            <p:cNvPr id="17" name="Freeform: Shape 16">
              <a:extLst>
                <a:ext uri="{FF2B5EF4-FFF2-40B4-BE49-F238E27FC236}">
                  <a16:creationId xmlns:a16="http://schemas.microsoft.com/office/drawing/2014/main" id="{95DAAF90-6CA1-43C3-AFF5-ACD501457842}"/>
                </a:ext>
              </a:extLst>
            </p:cNvPr>
            <p:cNvSpPr/>
            <p:nvPr/>
          </p:nvSpPr>
          <p:spPr>
            <a:xfrm>
              <a:off x="7704799" y="1876718"/>
              <a:ext cx="2145066" cy="1072533"/>
            </a:xfrm>
            <a:custGeom>
              <a:avLst/>
              <a:gdLst>
                <a:gd name="connsiteX0" fmla="*/ 0 w 2145066"/>
                <a:gd name="connsiteY0" fmla="*/ 107253 h 1072533"/>
                <a:gd name="connsiteX1" fmla="*/ 107253 w 2145066"/>
                <a:gd name="connsiteY1" fmla="*/ 0 h 1072533"/>
                <a:gd name="connsiteX2" fmla="*/ 2037813 w 2145066"/>
                <a:gd name="connsiteY2" fmla="*/ 0 h 1072533"/>
                <a:gd name="connsiteX3" fmla="*/ 2145066 w 2145066"/>
                <a:gd name="connsiteY3" fmla="*/ 107253 h 1072533"/>
                <a:gd name="connsiteX4" fmla="*/ 2145066 w 2145066"/>
                <a:gd name="connsiteY4" fmla="*/ 965280 h 1072533"/>
                <a:gd name="connsiteX5" fmla="*/ 2037813 w 2145066"/>
                <a:gd name="connsiteY5" fmla="*/ 1072533 h 1072533"/>
                <a:gd name="connsiteX6" fmla="*/ 107253 w 2145066"/>
                <a:gd name="connsiteY6" fmla="*/ 1072533 h 1072533"/>
                <a:gd name="connsiteX7" fmla="*/ 0 w 2145066"/>
                <a:gd name="connsiteY7" fmla="*/ 965280 h 1072533"/>
                <a:gd name="connsiteX8" fmla="*/ 0 w 2145066"/>
                <a:gd name="connsiteY8" fmla="*/ 107253 h 107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5066" h="1072533">
                  <a:moveTo>
                    <a:pt x="0" y="107253"/>
                  </a:moveTo>
                  <a:cubicBezTo>
                    <a:pt x="0" y="48019"/>
                    <a:pt x="48019" y="0"/>
                    <a:pt x="107253" y="0"/>
                  </a:cubicBezTo>
                  <a:lnTo>
                    <a:pt x="2037813" y="0"/>
                  </a:lnTo>
                  <a:cubicBezTo>
                    <a:pt x="2097047" y="0"/>
                    <a:pt x="2145066" y="48019"/>
                    <a:pt x="2145066" y="107253"/>
                  </a:cubicBezTo>
                  <a:lnTo>
                    <a:pt x="2145066" y="965280"/>
                  </a:lnTo>
                  <a:cubicBezTo>
                    <a:pt x="2145066" y="1024514"/>
                    <a:pt x="2097047" y="1072533"/>
                    <a:pt x="2037813" y="1072533"/>
                  </a:cubicBezTo>
                  <a:lnTo>
                    <a:pt x="107253" y="1072533"/>
                  </a:lnTo>
                  <a:cubicBezTo>
                    <a:pt x="48019" y="1072533"/>
                    <a:pt x="0" y="1024514"/>
                    <a:pt x="0" y="965280"/>
                  </a:cubicBezTo>
                  <a:lnTo>
                    <a:pt x="0" y="107253"/>
                  </a:lnTo>
                  <a:close/>
                </a:path>
              </a:pathLst>
            </a:custGeom>
            <a:solidFill>
              <a:srgbClr val="0070C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spcFirstLastPara="0" vert="horz" wrap="square" lIns="84753" tIns="66973" rIns="84753" bIns="66973" numCol="1" spcCol="1270" anchor="ctr" anchorCtr="0">
              <a:noAutofit/>
            </a:bodyPr>
            <a:lstStyle/>
            <a:p>
              <a:pPr marL="0" lvl="0" indent="0" algn="ctr" defTabSz="1244600">
                <a:lnSpc>
                  <a:spcPct val="90000"/>
                </a:lnSpc>
                <a:spcBef>
                  <a:spcPct val="0"/>
                </a:spcBef>
                <a:spcAft>
                  <a:spcPct val="35000"/>
                </a:spcAft>
                <a:buNone/>
              </a:pPr>
              <a:r>
                <a:rPr lang="en-US" sz="2800" kern="1200" dirty="0"/>
                <a:t>Language</a:t>
              </a:r>
            </a:p>
          </p:txBody>
        </p:sp>
        <p:sp>
          <p:nvSpPr>
            <p:cNvPr id="18" name="Freeform: Shape 17">
              <a:extLst>
                <a:ext uri="{FF2B5EF4-FFF2-40B4-BE49-F238E27FC236}">
                  <a16:creationId xmlns:a16="http://schemas.microsoft.com/office/drawing/2014/main" id="{9DD552AB-9D03-4B66-B3CB-4685CC5A3D48}"/>
                </a:ext>
              </a:extLst>
            </p:cNvPr>
            <p:cNvSpPr/>
            <p:nvPr/>
          </p:nvSpPr>
          <p:spPr>
            <a:xfrm>
              <a:off x="7919305" y="2949251"/>
              <a:ext cx="214506" cy="804399"/>
            </a:xfrm>
            <a:custGeom>
              <a:avLst/>
              <a:gdLst/>
              <a:ahLst/>
              <a:cxnLst/>
              <a:rect l="0" t="0" r="0" b="0"/>
              <a:pathLst>
                <a:path>
                  <a:moveTo>
                    <a:pt x="0" y="0"/>
                  </a:moveTo>
                  <a:lnTo>
                    <a:pt x="0" y="804399"/>
                  </a:lnTo>
                  <a:lnTo>
                    <a:pt x="214506" y="804399"/>
                  </a:lnTo>
                </a:path>
              </a:pathLst>
            </a:custGeom>
            <a:noFill/>
            <a:ln>
              <a:solidFill>
                <a:srgbClr val="0070C0"/>
              </a:solidFill>
            </a:ln>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19" name="Freeform: Shape 18">
              <a:extLst>
                <a:ext uri="{FF2B5EF4-FFF2-40B4-BE49-F238E27FC236}">
                  <a16:creationId xmlns:a16="http://schemas.microsoft.com/office/drawing/2014/main" id="{DE2330A9-699E-4F10-ADEA-2616BA4DB4A1}"/>
                </a:ext>
              </a:extLst>
            </p:cNvPr>
            <p:cNvSpPr/>
            <p:nvPr/>
          </p:nvSpPr>
          <p:spPr>
            <a:xfrm>
              <a:off x="8133812" y="3217384"/>
              <a:ext cx="1716052" cy="1072533"/>
            </a:xfrm>
            <a:custGeom>
              <a:avLst/>
              <a:gdLst>
                <a:gd name="connsiteX0" fmla="*/ 0 w 1716052"/>
                <a:gd name="connsiteY0" fmla="*/ 107253 h 1072533"/>
                <a:gd name="connsiteX1" fmla="*/ 107253 w 1716052"/>
                <a:gd name="connsiteY1" fmla="*/ 0 h 1072533"/>
                <a:gd name="connsiteX2" fmla="*/ 1608799 w 1716052"/>
                <a:gd name="connsiteY2" fmla="*/ 0 h 1072533"/>
                <a:gd name="connsiteX3" fmla="*/ 1716052 w 1716052"/>
                <a:gd name="connsiteY3" fmla="*/ 107253 h 1072533"/>
                <a:gd name="connsiteX4" fmla="*/ 1716052 w 1716052"/>
                <a:gd name="connsiteY4" fmla="*/ 965280 h 1072533"/>
                <a:gd name="connsiteX5" fmla="*/ 1608799 w 1716052"/>
                <a:gd name="connsiteY5" fmla="*/ 1072533 h 1072533"/>
                <a:gd name="connsiteX6" fmla="*/ 107253 w 1716052"/>
                <a:gd name="connsiteY6" fmla="*/ 1072533 h 1072533"/>
                <a:gd name="connsiteX7" fmla="*/ 0 w 1716052"/>
                <a:gd name="connsiteY7" fmla="*/ 965280 h 1072533"/>
                <a:gd name="connsiteX8" fmla="*/ 0 w 1716052"/>
                <a:gd name="connsiteY8" fmla="*/ 107253 h 107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6052" h="1072533">
                  <a:moveTo>
                    <a:pt x="0" y="107253"/>
                  </a:moveTo>
                  <a:cubicBezTo>
                    <a:pt x="0" y="48019"/>
                    <a:pt x="48019" y="0"/>
                    <a:pt x="107253" y="0"/>
                  </a:cubicBezTo>
                  <a:lnTo>
                    <a:pt x="1608799" y="0"/>
                  </a:lnTo>
                  <a:cubicBezTo>
                    <a:pt x="1668033" y="0"/>
                    <a:pt x="1716052" y="48019"/>
                    <a:pt x="1716052" y="107253"/>
                  </a:cubicBezTo>
                  <a:lnTo>
                    <a:pt x="1716052" y="965280"/>
                  </a:lnTo>
                  <a:cubicBezTo>
                    <a:pt x="1716052" y="1024514"/>
                    <a:pt x="1668033" y="1072533"/>
                    <a:pt x="1608799" y="1072533"/>
                  </a:cubicBezTo>
                  <a:lnTo>
                    <a:pt x="107253" y="1072533"/>
                  </a:lnTo>
                  <a:cubicBezTo>
                    <a:pt x="48019" y="1072533"/>
                    <a:pt x="0" y="1024514"/>
                    <a:pt x="0" y="965280"/>
                  </a:cubicBezTo>
                  <a:lnTo>
                    <a:pt x="0" y="107253"/>
                  </a:lnTo>
                  <a:close/>
                </a:path>
              </a:pathLst>
            </a:custGeom>
            <a:ln>
              <a:solidFill>
                <a:srgbClr val="0070C0"/>
              </a:solidFill>
            </a:ln>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9513" tIns="56813" rIns="69513" bIns="56813" numCol="1" spcCol="1270" anchor="ctr" anchorCtr="0">
              <a:noAutofit/>
            </a:bodyPr>
            <a:lstStyle/>
            <a:p>
              <a:pPr marL="0" lvl="0" indent="0" algn="ctr" defTabSz="889000">
                <a:lnSpc>
                  <a:spcPct val="90000"/>
                </a:lnSpc>
                <a:spcBef>
                  <a:spcPct val="0"/>
                </a:spcBef>
                <a:spcAft>
                  <a:spcPct val="35000"/>
                </a:spcAft>
                <a:buNone/>
              </a:pPr>
              <a:r>
                <a:rPr lang="en-US" sz="2000" kern="1200" dirty="0"/>
                <a:t>Roman Urdu and English</a:t>
              </a:r>
            </a:p>
          </p:txBody>
        </p:sp>
        <p:sp>
          <p:nvSpPr>
            <p:cNvPr id="20" name="Freeform: Shape 19">
              <a:extLst>
                <a:ext uri="{FF2B5EF4-FFF2-40B4-BE49-F238E27FC236}">
                  <a16:creationId xmlns:a16="http://schemas.microsoft.com/office/drawing/2014/main" id="{288EA184-F534-43D0-8C55-4F21CA4922EA}"/>
                </a:ext>
              </a:extLst>
            </p:cNvPr>
            <p:cNvSpPr/>
            <p:nvPr/>
          </p:nvSpPr>
          <p:spPr>
            <a:xfrm>
              <a:off x="7919305" y="2949251"/>
              <a:ext cx="214506" cy="2145066"/>
            </a:xfrm>
            <a:custGeom>
              <a:avLst/>
              <a:gdLst/>
              <a:ahLst/>
              <a:cxnLst/>
              <a:rect l="0" t="0" r="0" b="0"/>
              <a:pathLst>
                <a:path>
                  <a:moveTo>
                    <a:pt x="0" y="0"/>
                  </a:moveTo>
                  <a:lnTo>
                    <a:pt x="0" y="2145066"/>
                  </a:lnTo>
                  <a:lnTo>
                    <a:pt x="214506" y="2145066"/>
                  </a:lnTo>
                </a:path>
              </a:pathLst>
            </a:custGeom>
            <a:noFill/>
            <a:ln>
              <a:solidFill>
                <a:srgbClr val="0070C0"/>
              </a:solidFill>
            </a:ln>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21" name="Freeform: Shape 20">
              <a:extLst>
                <a:ext uri="{FF2B5EF4-FFF2-40B4-BE49-F238E27FC236}">
                  <a16:creationId xmlns:a16="http://schemas.microsoft.com/office/drawing/2014/main" id="{223BEB9C-DB91-4E77-A160-07EE04B240EA}"/>
                </a:ext>
              </a:extLst>
            </p:cNvPr>
            <p:cNvSpPr/>
            <p:nvPr/>
          </p:nvSpPr>
          <p:spPr>
            <a:xfrm>
              <a:off x="8133812" y="4558050"/>
              <a:ext cx="1716052" cy="1072533"/>
            </a:xfrm>
            <a:custGeom>
              <a:avLst/>
              <a:gdLst>
                <a:gd name="connsiteX0" fmla="*/ 0 w 1716052"/>
                <a:gd name="connsiteY0" fmla="*/ 107253 h 1072533"/>
                <a:gd name="connsiteX1" fmla="*/ 107253 w 1716052"/>
                <a:gd name="connsiteY1" fmla="*/ 0 h 1072533"/>
                <a:gd name="connsiteX2" fmla="*/ 1608799 w 1716052"/>
                <a:gd name="connsiteY2" fmla="*/ 0 h 1072533"/>
                <a:gd name="connsiteX3" fmla="*/ 1716052 w 1716052"/>
                <a:gd name="connsiteY3" fmla="*/ 107253 h 1072533"/>
                <a:gd name="connsiteX4" fmla="*/ 1716052 w 1716052"/>
                <a:gd name="connsiteY4" fmla="*/ 965280 h 1072533"/>
                <a:gd name="connsiteX5" fmla="*/ 1608799 w 1716052"/>
                <a:gd name="connsiteY5" fmla="*/ 1072533 h 1072533"/>
                <a:gd name="connsiteX6" fmla="*/ 107253 w 1716052"/>
                <a:gd name="connsiteY6" fmla="*/ 1072533 h 1072533"/>
                <a:gd name="connsiteX7" fmla="*/ 0 w 1716052"/>
                <a:gd name="connsiteY7" fmla="*/ 965280 h 1072533"/>
                <a:gd name="connsiteX8" fmla="*/ 0 w 1716052"/>
                <a:gd name="connsiteY8" fmla="*/ 107253 h 107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6052" h="1072533">
                  <a:moveTo>
                    <a:pt x="0" y="107253"/>
                  </a:moveTo>
                  <a:cubicBezTo>
                    <a:pt x="0" y="48019"/>
                    <a:pt x="48019" y="0"/>
                    <a:pt x="107253" y="0"/>
                  </a:cubicBezTo>
                  <a:lnTo>
                    <a:pt x="1608799" y="0"/>
                  </a:lnTo>
                  <a:cubicBezTo>
                    <a:pt x="1668033" y="0"/>
                    <a:pt x="1716052" y="48019"/>
                    <a:pt x="1716052" y="107253"/>
                  </a:cubicBezTo>
                  <a:lnTo>
                    <a:pt x="1716052" y="965280"/>
                  </a:lnTo>
                  <a:cubicBezTo>
                    <a:pt x="1716052" y="1024514"/>
                    <a:pt x="1668033" y="1072533"/>
                    <a:pt x="1608799" y="1072533"/>
                  </a:cubicBezTo>
                  <a:lnTo>
                    <a:pt x="107253" y="1072533"/>
                  </a:lnTo>
                  <a:cubicBezTo>
                    <a:pt x="48019" y="1072533"/>
                    <a:pt x="0" y="1024514"/>
                    <a:pt x="0" y="965280"/>
                  </a:cubicBezTo>
                  <a:lnTo>
                    <a:pt x="0" y="107253"/>
                  </a:lnTo>
                  <a:close/>
                </a:path>
              </a:pathLst>
            </a:custGeom>
            <a:ln>
              <a:solidFill>
                <a:srgbClr val="0070C0"/>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9513" tIns="56813" rIns="69513" bIns="56813" numCol="1" spcCol="1270" anchor="ctr" anchorCtr="0">
              <a:noAutofit/>
            </a:bodyPr>
            <a:lstStyle/>
            <a:p>
              <a:pPr marL="0" lvl="0" indent="0" algn="ctr" defTabSz="889000">
                <a:lnSpc>
                  <a:spcPct val="90000"/>
                </a:lnSpc>
                <a:spcBef>
                  <a:spcPct val="0"/>
                </a:spcBef>
                <a:spcAft>
                  <a:spcPct val="35000"/>
                </a:spcAft>
                <a:buNone/>
              </a:pPr>
              <a:r>
                <a:rPr lang="en-US" sz="2000" kern="1200" dirty="0"/>
                <a:t>Multilingual at document level</a:t>
              </a:r>
            </a:p>
          </p:txBody>
        </p:sp>
      </p:grpSp>
    </p:spTree>
    <p:extLst>
      <p:ext uri="{BB962C8B-B14F-4D97-AF65-F5344CB8AC3E}">
        <p14:creationId xmlns:p14="http://schemas.microsoft.com/office/powerpoint/2010/main" val="4014319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8A1D-27BD-4212-9704-A898DE2C3D5D}"/>
              </a:ext>
            </a:extLst>
          </p:cNvPr>
          <p:cNvSpPr>
            <a:spLocks noGrp="1"/>
          </p:cNvSpPr>
          <p:nvPr>
            <p:ph type="title"/>
          </p:nvPr>
        </p:nvSpPr>
        <p:spPr/>
        <p:txBody>
          <a:bodyPr/>
          <a:lstStyle/>
          <a:p>
            <a:r>
              <a:rPr lang="en-US" dirty="0"/>
              <a:t>Objectives</a:t>
            </a:r>
          </a:p>
        </p:txBody>
      </p:sp>
      <p:sp>
        <p:nvSpPr>
          <p:cNvPr id="8" name="Slide Number Placeholder 7">
            <a:extLst>
              <a:ext uri="{FF2B5EF4-FFF2-40B4-BE49-F238E27FC236}">
                <a16:creationId xmlns:a16="http://schemas.microsoft.com/office/drawing/2014/main" id="{54C3157F-757E-49B7-A3C6-E421C1725696}"/>
              </a:ext>
            </a:extLst>
          </p:cNvPr>
          <p:cNvSpPr>
            <a:spLocks noGrp="1"/>
          </p:cNvSpPr>
          <p:nvPr>
            <p:ph type="sldNum" sz="quarter" idx="12"/>
          </p:nvPr>
        </p:nvSpPr>
        <p:spPr/>
        <p:txBody>
          <a:bodyPr/>
          <a:lstStyle/>
          <a:p>
            <a:fld id="{2EFDDC45-F58E-41F3-91AD-F0C9AAB2B68B}" type="slidenum">
              <a:rPr lang="en-US" smtClean="0"/>
              <a:t>9</a:t>
            </a:fld>
            <a:endParaRPr lang="en-US"/>
          </a:p>
        </p:txBody>
      </p:sp>
      <p:grpSp>
        <p:nvGrpSpPr>
          <p:cNvPr id="24" name="Group 23">
            <a:extLst>
              <a:ext uri="{FF2B5EF4-FFF2-40B4-BE49-F238E27FC236}">
                <a16:creationId xmlns:a16="http://schemas.microsoft.com/office/drawing/2014/main" id="{2FDEED63-45BA-4B6B-B740-8A1DC4D87AD2}"/>
              </a:ext>
            </a:extLst>
          </p:cNvPr>
          <p:cNvGrpSpPr/>
          <p:nvPr/>
        </p:nvGrpSpPr>
        <p:grpSpPr>
          <a:xfrm>
            <a:off x="428256" y="2016815"/>
            <a:ext cx="2995872" cy="3249393"/>
            <a:chOff x="428256" y="2016815"/>
            <a:chExt cx="2995872" cy="3249393"/>
          </a:xfrm>
        </p:grpSpPr>
        <p:sp>
          <p:nvSpPr>
            <p:cNvPr id="16" name="Freeform: Shape 15">
              <a:extLst>
                <a:ext uri="{FF2B5EF4-FFF2-40B4-BE49-F238E27FC236}">
                  <a16:creationId xmlns:a16="http://schemas.microsoft.com/office/drawing/2014/main" id="{A99B812A-A982-4558-A025-F6A5596FD978}"/>
                </a:ext>
              </a:extLst>
            </p:cNvPr>
            <p:cNvSpPr/>
            <p:nvPr/>
          </p:nvSpPr>
          <p:spPr>
            <a:xfrm>
              <a:off x="428257" y="2016815"/>
              <a:ext cx="2995871" cy="1198348"/>
            </a:xfrm>
            <a:custGeom>
              <a:avLst/>
              <a:gdLst>
                <a:gd name="connsiteX0" fmla="*/ 0 w 2995871"/>
                <a:gd name="connsiteY0" fmla="*/ 0 h 1198348"/>
                <a:gd name="connsiteX1" fmla="*/ 2396697 w 2995871"/>
                <a:gd name="connsiteY1" fmla="*/ 0 h 1198348"/>
                <a:gd name="connsiteX2" fmla="*/ 2995871 w 2995871"/>
                <a:gd name="connsiteY2" fmla="*/ 599174 h 1198348"/>
                <a:gd name="connsiteX3" fmla="*/ 2396697 w 2995871"/>
                <a:gd name="connsiteY3" fmla="*/ 1198348 h 1198348"/>
                <a:gd name="connsiteX4" fmla="*/ 0 w 2995871"/>
                <a:gd name="connsiteY4" fmla="*/ 1198348 h 1198348"/>
                <a:gd name="connsiteX5" fmla="*/ 599174 w 2995871"/>
                <a:gd name="connsiteY5" fmla="*/ 599174 h 1198348"/>
                <a:gd name="connsiteX6" fmla="*/ 0 w 2995871"/>
                <a:gd name="connsiteY6" fmla="*/ 0 h 119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5871" h="1198348">
                  <a:moveTo>
                    <a:pt x="0" y="0"/>
                  </a:moveTo>
                  <a:lnTo>
                    <a:pt x="2396697" y="0"/>
                  </a:lnTo>
                  <a:lnTo>
                    <a:pt x="2995871" y="599174"/>
                  </a:lnTo>
                  <a:lnTo>
                    <a:pt x="2396697" y="1198348"/>
                  </a:lnTo>
                  <a:lnTo>
                    <a:pt x="0" y="1198348"/>
                  </a:lnTo>
                  <a:lnTo>
                    <a:pt x="599174" y="599174"/>
                  </a:lnTo>
                  <a:lnTo>
                    <a:pt x="0" y="0"/>
                  </a:lnTo>
                  <a:close/>
                </a:path>
              </a:pathLst>
            </a:custGeom>
            <a:solidFill>
              <a:srgbClr val="0070C0"/>
            </a:solidFill>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spcFirstLastPara="0" vert="horz" wrap="square" lIns="695186" tIns="32004" rIns="631178" bIns="32004" numCol="1" spcCol="1270" anchor="ctr" anchorCtr="0">
              <a:noAutofit/>
            </a:bodyPr>
            <a:lstStyle/>
            <a:p>
              <a:pPr marL="0" lvl="0" indent="0" algn="ctr" defTabSz="1066800">
                <a:lnSpc>
                  <a:spcPct val="90000"/>
                </a:lnSpc>
                <a:spcBef>
                  <a:spcPct val="0"/>
                </a:spcBef>
                <a:spcAft>
                  <a:spcPct val="35000"/>
                </a:spcAft>
                <a:buNone/>
              </a:pPr>
              <a:r>
                <a:rPr lang="en-US" sz="2400" kern="1200" dirty="0"/>
                <a:t>Corpus Generation</a:t>
              </a:r>
            </a:p>
          </p:txBody>
        </p:sp>
        <p:sp>
          <p:nvSpPr>
            <p:cNvPr id="17" name="Freeform: Shape 16">
              <a:extLst>
                <a:ext uri="{FF2B5EF4-FFF2-40B4-BE49-F238E27FC236}">
                  <a16:creationId xmlns:a16="http://schemas.microsoft.com/office/drawing/2014/main" id="{3952DB71-4D60-46A0-A122-F4A742B91372}"/>
                </a:ext>
              </a:extLst>
            </p:cNvPr>
            <p:cNvSpPr/>
            <p:nvPr/>
          </p:nvSpPr>
          <p:spPr>
            <a:xfrm>
              <a:off x="428256" y="3364958"/>
              <a:ext cx="2511891" cy="1901250"/>
            </a:xfrm>
            <a:custGeom>
              <a:avLst/>
              <a:gdLst>
                <a:gd name="connsiteX0" fmla="*/ 0 w 2396696"/>
                <a:gd name="connsiteY0" fmla="*/ 0 h 1901250"/>
                <a:gd name="connsiteX1" fmla="*/ 2396696 w 2396696"/>
                <a:gd name="connsiteY1" fmla="*/ 0 h 1901250"/>
                <a:gd name="connsiteX2" fmla="*/ 2396696 w 2396696"/>
                <a:gd name="connsiteY2" fmla="*/ 1901250 h 1901250"/>
                <a:gd name="connsiteX3" fmla="*/ 0 w 2396696"/>
                <a:gd name="connsiteY3" fmla="*/ 1901250 h 1901250"/>
                <a:gd name="connsiteX4" fmla="*/ 0 w 2396696"/>
                <a:gd name="connsiteY4" fmla="*/ 0 h 1901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6696" h="1901250">
                  <a:moveTo>
                    <a:pt x="0" y="0"/>
                  </a:moveTo>
                  <a:lnTo>
                    <a:pt x="2396696" y="0"/>
                  </a:lnTo>
                  <a:lnTo>
                    <a:pt x="2396696" y="1901250"/>
                  </a:lnTo>
                  <a:lnTo>
                    <a:pt x="0" y="19012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Developing a multilingual corpus</a:t>
              </a:r>
            </a:p>
          </p:txBody>
        </p:sp>
      </p:grpSp>
      <p:grpSp>
        <p:nvGrpSpPr>
          <p:cNvPr id="25" name="Group 24">
            <a:extLst>
              <a:ext uri="{FF2B5EF4-FFF2-40B4-BE49-F238E27FC236}">
                <a16:creationId xmlns:a16="http://schemas.microsoft.com/office/drawing/2014/main" id="{F488728C-BB39-4A19-A263-517F7618B832}"/>
              </a:ext>
            </a:extLst>
          </p:cNvPr>
          <p:cNvGrpSpPr/>
          <p:nvPr/>
        </p:nvGrpSpPr>
        <p:grpSpPr>
          <a:xfrm>
            <a:off x="3208128" y="2016815"/>
            <a:ext cx="2995871" cy="3249393"/>
            <a:chOff x="3208128" y="2016815"/>
            <a:chExt cx="2995871" cy="3249393"/>
          </a:xfrm>
        </p:grpSpPr>
        <p:sp>
          <p:nvSpPr>
            <p:cNvPr id="18" name="Freeform: Shape 17">
              <a:extLst>
                <a:ext uri="{FF2B5EF4-FFF2-40B4-BE49-F238E27FC236}">
                  <a16:creationId xmlns:a16="http://schemas.microsoft.com/office/drawing/2014/main" id="{F6B18D6D-9D47-43DE-AA2D-9A097F442D49}"/>
                </a:ext>
              </a:extLst>
            </p:cNvPr>
            <p:cNvSpPr/>
            <p:nvPr/>
          </p:nvSpPr>
          <p:spPr>
            <a:xfrm>
              <a:off x="3208128" y="2016815"/>
              <a:ext cx="2995871" cy="1198348"/>
            </a:xfrm>
            <a:custGeom>
              <a:avLst/>
              <a:gdLst>
                <a:gd name="connsiteX0" fmla="*/ 0 w 2995871"/>
                <a:gd name="connsiteY0" fmla="*/ 0 h 1198348"/>
                <a:gd name="connsiteX1" fmla="*/ 2396697 w 2995871"/>
                <a:gd name="connsiteY1" fmla="*/ 0 h 1198348"/>
                <a:gd name="connsiteX2" fmla="*/ 2995871 w 2995871"/>
                <a:gd name="connsiteY2" fmla="*/ 599174 h 1198348"/>
                <a:gd name="connsiteX3" fmla="*/ 2396697 w 2995871"/>
                <a:gd name="connsiteY3" fmla="*/ 1198348 h 1198348"/>
                <a:gd name="connsiteX4" fmla="*/ 0 w 2995871"/>
                <a:gd name="connsiteY4" fmla="*/ 1198348 h 1198348"/>
                <a:gd name="connsiteX5" fmla="*/ 599174 w 2995871"/>
                <a:gd name="connsiteY5" fmla="*/ 599174 h 1198348"/>
                <a:gd name="connsiteX6" fmla="*/ 0 w 2995871"/>
                <a:gd name="connsiteY6" fmla="*/ 0 h 119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5871" h="1198348">
                  <a:moveTo>
                    <a:pt x="0" y="0"/>
                  </a:moveTo>
                  <a:lnTo>
                    <a:pt x="2396697" y="0"/>
                  </a:lnTo>
                  <a:lnTo>
                    <a:pt x="2995871" y="599174"/>
                  </a:lnTo>
                  <a:lnTo>
                    <a:pt x="2396697" y="1198348"/>
                  </a:lnTo>
                  <a:lnTo>
                    <a:pt x="0" y="1198348"/>
                  </a:lnTo>
                  <a:lnTo>
                    <a:pt x="599174" y="599174"/>
                  </a:lnTo>
                  <a:lnTo>
                    <a:pt x="0" y="0"/>
                  </a:lnTo>
                  <a:close/>
                </a:path>
              </a:pathLst>
            </a:custGeom>
            <a:solidFill>
              <a:srgbClr val="0070C0"/>
            </a:solidFill>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spcFirstLastPara="0" vert="horz" wrap="square" lIns="695186" tIns="32004" rIns="631178" bIns="32004" numCol="1" spcCol="1270" anchor="ctr" anchorCtr="0">
              <a:noAutofit/>
            </a:bodyPr>
            <a:lstStyle/>
            <a:p>
              <a:pPr marL="0" lvl="0" indent="0" algn="ctr" defTabSz="1066800">
                <a:lnSpc>
                  <a:spcPct val="90000"/>
                </a:lnSpc>
                <a:spcBef>
                  <a:spcPct val="0"/>
                </a:spcBef>
                <a:spcAft>
                  <a:spcPct val="35000"/>
                </a:spcAft>
                <a:buFont typeface="+mj-lt"/>
                <a:buNone/>
              </a:pPr>
              <a:r>
                <a:rPr lang="en-US" sz="2400" kern="1200" dirty="0"/>
                <a:t>Translation</a:t>
              </a:r>
            </a:p>
          </p:txBody>
        </p:sp>
        <p:sp>
          <p:nvSpPr>
            <p:cNvPr id="19" name="Freeform: Shape 18">
              <a:extLst>
                <a:ext uri="{FF2B5EF4-FFF2-40B4-BE49-F238E27FC236}">
                  <a16:creationId xmlns:a16="http://schemas.microsoft.com/office/drawing/2014/main" id="{B426F21B-5212-4250-8440-621EF1A6E161}"/>
                </a:ext>
              </a:extLst>
            </p:cNvPr>
            <p:cNvSpPr/>
            <p:nvPr/>
          </p:nvSpPr>
          <p:spPr>
            <a:xfrm>
              <a:off x="3208128" y="3364958"/>
              <a:ext cx="2511890" cy="1901250"/>
            </a:xfrm>
            <a:custGeom>
              <a:avLst/>
              <a:gdLst>
                <a:gd name="connsiteX0" fmla="*/ 0 w 2396696"/>
                <a:gd name="connsiteY0" fmla="*/ 0 h 1901250"/>
                <a:gd name="connsiteX1" fmla="*/ 2396696 w 2396696"/>
                <a:gd name="connsiteY1" fmla="*/ 0 h 1901250"/>
                <a:gd name="connsiteX2" fmla="*/ 2396696 w 2396696"/>
                <a:gd name="connsiteY2" fmla="*/ 1901250 h 1901250"/>
                <a:gd name="connsiteX3" fmla="*/ 0 w 2396696"/>
                <a:gd name="connsiteY3" fmla="*/ 1901250 h 1901250"/>
                <a:gd name="connsiteX4" fmla="*/ 0 w 2396696"/>
                <a:gd name="connsiteY4" fmla="*/ 0 h 1901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6696" h="1901250">
                  <a:moveTo>
                    <a:pt x="0" y="0"/>
                  </a:moveTo>
                  <a:lnTo>
                    <a:pt x="2396696" y="0"/>
                  </a:lnTo>
                  <a:lnTo>
                    <a:pt x="2396696" y="1901250"/>
                  </a:lnTo>
                  <a:lnTo>
                    <a:pt x="0" y="19012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Font typeface="Arial" panose="020B0604020202020204" pitchFamily="34" charset="0"/>
                <a:buChar char="•"/>
              </a:pPr>
              <a:r>
                <a:rPr lang="en-US" sz="2000" kern="1200" dirty="0"/>
                <a:t>Manual building of a bilingual dictionary for translation.</a:t>
              </a:r>
            </a:p>
          </p:txBody>
        </p:sp>
      </p:grpSp>
      <p:grpSp>
        <p:nvGrpSpPr>
          <p:cNvPr id="26" name="Group 25">
            <a:extLst>
              <a:ext uri="{FF2B5EF4-FFF2-40B4-BE49-F238E27FC236}">
                <a16:creationId xmlns:a16="http://schemas.microsoft.com/office/drawing/2014/main" id="{78DDF7A5-479E-4121-A263-E9B9F324E5FD}"/>
              </a:ext>
            </a:extLst>
          </p:cNvPr>
          <p:cNvGrpSpPr/>
          <p:nvPr/>
        </p:nvGrpSpPr>
        <p:grpSpPr>
          <a:xfrm>
            <a:off x="5987999" y="2016815"/>
            <a:ext cx="2995871" cy="3249393"/>
            <a:chOff x="5987999" y="2016815"/>
            <a:chExt cx="2995871" cy="3249393"/>
          </a:xfrm>
        </p:grpSpPr>
        <p:sp>
          <p:nvSpPr>
            <p:cNvPr id="20" name="Freeform: Shape 19">
              <a:extLst>
                <a:ext uri="{FF2B5EF4-FFF2-40B4-BE49-F238E27FC236}">
                  <a16:creationId xmlns:a16="http://schemas.microsoft.com/office/drawing/2014/main" id="{65CFAF86-783B-45E4-A570-9934844E86C7}"/>
                </a:ext>
              </a:extLst>
            </p:cNvPr>
            <p:cNvSpPr/>
            <p:nvPr/>
          </p:nvSpPr>
          <p:spPr>
            <a:xfrm>
              <a:off x="5987999" y="2016815"/>
              <a:ext cx="2995871" cy="1198348"/>
            </a:xfrm>
            <a:custGeom>
              <a:avLst/>
              <a:gdLst>
                <a:gd name="connsiteX0" fmla="*/ 0 w 2995871"/>
                <a:gd name="connsiteY0" fmla="*/ 0 h 1198348"/>
                <a:gd name="connsiteX1" fmla="*/ 2396697 w 2995871"/>
                <a:gd name="connsiteY1" fmla="*/ 0 h 1198348"/>
                <a:gd name="connsiteX2" fmla="*/ 2995871 w 2995871"/>
                <a:gd name="connsiteY2" fmla="*/ 599174 h 1198348"/>
                <a:gd name="connsiteX3" fmla="*/ 2396697 w 2995871"/>
                <a:gd name="connsiteY3" fmla="*/ 1198348 h 1198348"/>
                <a:gd name="connsiteX4" fmla="*/ 0 w 2995871"/>
                <a:gd name="connsiteY4" fmla="*/ 1198348 h 1198348"/>
                <a:gd name="connsiteX5" fmla="*/ 599174 w 2995871"/>
                <a:gd name="connsiteY5" fmla="*/ 599174 h 1198348"/>
                <a:gd name="connsiteX6" fmla="*/ 0 w 2995871"/>
                <a:gd name="connsiteY6" fmla="*/ 0 h 119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5871" h="1198348">
                  <a:moveTo>
                    <a:pt x="0" y="0"/>
                  </a:moveTo>
                  <a:lnTo>
                    <a:pt x="2396697" y="0"/>
                  </a:lnTo>
                  <a:lnTo>
                    <a:pt x="2995871" y="599174"/>
                  </a:lnTo>
                  <a:lnTo>
                    <a:pt x="2396697" y="1198348"/>
                  </a:lnTo>
                  <a:lnTo>
                    <a:pt x="0" y="1198348"/>
                  </a:lnTo>
                  <a:lnTo>
                    <a:pt x="599174" y="599174"/>
                  </a:lnTo>
                  <a:lnTo>
                    <a:pt x="0" y="0"/>
                  </a:lnTo>
                  <a:close/>
                </a:path>
              </a:pathLst>
            </a:custGeom>
            <a:solidFill>
              <a:srgbClr val="0070C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spcFirstLastPara="0" vert="horz" wrap="square" lIns="695186" tIns="32004" rIns="631178" bIns="32004" numCol="1" spcCol="1270" anchor="ctr" anchorCtr="0">
              <a:noAutofit/>
            </a:bodyPr>
            <a:lstStyle/>
            <a:p>
              <a:pPr marL="0" lvl="0" indent="0" algn="ctr" defTabSz="1066800">
                <a:lnSpc>
                  <a:spcPct val="90000"/>
                </a:lnSpc>
                <a:spcBef>
                  <a:spcPct val="0"/>
                </a:spcBef>
                <a:spcAft>
                  <a:spcPct val="35000"/>
                </a:spcAft>
                <a:buFont typeface="+mj-lt"/>
                <a:buNone/>
              </a:pPr>
              <a:r>
                <a:rPr lang="en-US" sz="2400" kern="1200" dirty="0"/>
                <a:t>Author Profiling</a:t>
              </a:r>
            </a:p>
          </p:txBody>
        </p:sp>
        <p:sp>
          <p:nvSpPr>
            <p:cNvPr id="21" name="Freeform: Shape 20">
              <a:extLst>
                <a:ext uri="{FF2B5EF4-FFF2-40B4-BE49-F238E27FC236}">
                  <a16:creationId xmlns:a16="http://schemas.microsoft.com/office/drawing/2014/main" id="{82D03579-CA95-4F31-8A00-42A26BE448B1}"/>
                </a:ext>
              </a:extLst>
            </p:cNvPr>
            <p:cNvSpPr/>
            <p:nvPr/>
          </p:nvSpPr>
          <p:spPr>
            <a:xfrm>
              <a:off x="5987999" y="3364958"/>
              <a:ext cx="2511890" cy="1901250"/>
            </a:xfrm>
            <a:custGeom>
              <a:avLst/>
              <a:gdLst>
                <a:gd name="connsiteX0" fmla="*/ 0 w 2396696"/>
                <a:gd name="connsiteY0" fmla="*/ 0 h 1901250"/>
                <a:gd name="connsiteX1" fmla="*/ 2396696 w 2396696"/>
                <a:gd name="connsiteY1" fmla="*/ 0 h 1901250"/>
                <a:gd name="connsiteX2" fmla="*/ 2396696 w 2396696"/>
                <a:gd name="connsiteY2" fmla="*/ 1901250 h 1901250"/>
                <a:gd name="connsiteX3" fmla="*/ 0 w 2396696"/>
                <a:gd name="connsiteY3" fmla="*/ 1901250 h 1901250"/>
                <a:gd name="connsiteX4" fmla="*/ 0 w 2396696"/>
                <a:gd name="connsiteY4" fmla="*/ 0 h 1901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6696" h="1901250">
                  <a:moveTo>
                    <a:pt x="0" y="0"/>
                  </a:moveTo>
                  <a:lnTo>
                    <a:pt x="2396696" y="0"/>
                  </a:lnTo>
                  <a:lnTo>
                    <a:pt x="2396696" y="1901250"/>
                  </a:lnTo>
                  <a:lnTo>
                    <a:pt x="0" y="19012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Font typeface="Arial" panose="020B0604020202020204" pitchFamily="34" charset="0"/>
                <a:buChar char="•"/>
              </a:pPr>
              <a:r>
                <a:rPr lang="en-US" sz="2000" kern="1200" dirty="0"/>
                <a:t>Modeling the author profiling techniques for age and gender identification on multilingual and translated corpora.</a:t>
              </a:r>
            </a:p>
          </p:txBody>
        </p:sp>
      </p:grpSp>
      <p:grpSp>
        <p:nvGrpSpPr>
          <p:cNvPr id="27" name="Group 26">
            <a:extLst>
              <a:ext uri="{FF2B5EF4-FFF2-40B4-BE49-F238E27FC236}">
                <a16:creationId xmlns:a16="http://schemas.microsoft.com/office/drawing/2014/main" id="{FC6524AB-C7FC-4859-B4AE-6F216489EE24}"/>
              </a:ext>
            </a:extLst>
          </p:cNvPr>
          <p:cNvGrpSpPr/>
          <p:nvPr/>
        </p:nvGrpSpPr>
        <p:grpSpPr>
          <a:xfrm>
            <a:off x="8767870" y="2016815"/>
            <a:ext cx="2995871" cy="3249393"/>
            <a:chOff x="8767870" y="2016815"/>
            <a:chExt cx="2995871" cy="3249393"/>
          </a:xfrm>
        </p:grpSpPr>
        <p:sp>
          <p:nvSpPr>
            <p:cNvPr id="22" name="Freeform: Shape 21">
              <a:extLst>
                <a:ext uri="{FF2B5EF4-FFF2-40B4-BE49-F238E27FC236}">
                  <a16:creationId xmlns:a16="http://schemas.microsoft.com/office/drawing/2014/main" id="{EA937F02-0520-4497-9C15-CC0EB9413609}"/>
                </a:ext>
              </a:extLst>
            </p:cNvPr>
            <p:cNvSpPr/>
            <p:nvPr/>
          </p:nvSpPr>
          <p:spPr>
            <a:xfrm>
              <a:off x="8767870" y="2016815"/>
              <a:ext cx="2995871" cy="1198348"/>
            </a:xfrm>
            <a:custGeom>
              <a:avLst/>
              <a:gdLst>
                <a:gd name="connsiteX0" fmla="*/ 0 w 2995871"/>
                <a:gd name="connsiteY0" fmla="*/ 0 h 1198348"/>
                <a:gd name="connsiteX1" fmla="*/ 2396697 w 2995871"/>
                <a:gd name="connsiteY1" fmla="*/ 0 h 1198348"/>
                <a:gd name="connsiteX2" fmla="*/ 2995871 w 2995871"/>
                <a:gd name="connsiteY2" fmla="*/ 599174 h 1198348"/>
                <a:gd name="connsiteX3" fmla="*/ 2396697 w 2995871"/>
                <a:gd name="connsiteY3" fmla="*/ 1198348 h 1198348"/>
                <a:gd name="connsiteX4" fmla="*/ 0 w 2995871"/>
                <a:gd name="connsiteY4" fmla="*/ 1198348 h 1198348"/>
                <a:gd name="connsiteX5" fmla="*/ 599174 w 2995871"/>
                <a:gd name="connsiteY5" fmla="*/ 599174 h 1198348"/>
                <a:gd name="connsiteX6" fmla="*/ 0 w 2995871"/>
                <a:gd name="connsiteY6" fmla="*/ 0 h 119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5871" h="1198348">
                  <a:moveTo>
                    <a:pt x="0" y="0"/>
                  </a:moveTo>
                  <a:lnTo>
                    <a:pt x="2396697" y="0"/>
                  </a:lnTo>
                  <a:lnTo>
                    <a:pt x="2995871" y="599174"/>
                  </a:lnTo>
                  <a:lnTo>
                    <a:pt x="2396697" y="1198348"/>
                  </a:lnTo>
                  <a:lnTo>
                    <a:pt x="0" y="1198348"/>
                  </a:lnTo>
                  <a:lnTo>
                    <a:pt x="599174" y="599174"/>
                  </a:lnTo>
                  <a:lnTo>
                    <a:pt x="0" y="0"/>
                  </a:lnTo>
                  <a:close/>
                </a:path>
              </a:pathLst>
            </a:cu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spcFirstLastPara="0" vert="horz" wrap="square" lIns="695186" tIns="32004" rIns="631178" bIns="32004" numCol="1" spcCol="1270" anchor="ctr" anchorCtr="0">
              <a:noAutofit/>
            </a:bodyPr>
            <a:lstStyle/>
            <a:p>
              <a:pPr marL="0" lvl="0" indent="0" algn="ctr" defTabSz="1066800">
                <a:lnSpc>
                  <a:spcPct val="90000"/>
                </a:lnSpc>
                <a:spcBef>
                  <a:spcPct val="0"/>
                </a:spcBef>
                <a:spcAft>
                  <a:spcPct val="35000"/>
                </a:spcAft>
                <a:buNone/>
              </a:pPr>
              <a:r>
                <a:rPr lang="en-US" sz="2400" kern="1200" dirty="0"/>
                <a:t>Evaluation</a:t>
              </a:r>
            </a:p>
          </p:txBody>
        </p:sp>
        <p:sp>
          <p:nvSpPr>
            <p:cNvPr id="23" name="Freeform: Shape 22">
              <a:extLst>
                <a:ext uri="{FF2B5EF4-FFF2-40B4-BE49-F238E27FC236}">
                  <a16:creationId xmlns:a16="http://schemas.microsoft.com/office/drawing/2014/main" id="{CBDD1BBA-2CFE-4BBC-A029-4249FC6BBCC1}"/>
                </a:ext>
              </a:extLst>
            </p:cNvPr>
            <p:cNvSpPr/>
            <p:nvPr/>
          </p:nvSpPr>
          <p:spPr>
            <a:xfrm>
              <a:off x="8909831" y="3364958"/>
              <a:ext cx="2511890" cy="1901250"/>
            </a:xfrm>
            <a:custGeom>
              <a:avLst/>
              <a:gdLst>
                <a:gd name="connsiteX0" fmla="*/ 0 w 2396696"/>
                <a:gd name="connsiteY0" fmla="*/ 0 h 1901250"/>
                <a:gd name="connsiteX1" fmla="*/ 2396696 w 2396696"/>
                <a:gd name="connsiteY1" fmla="*/ 0 h 1901250"/>
                <a:gd name="connsiteX2" fmla="*/ 2396696 w 2396696"/>
                <a:gd name="connsiteY2" fmla="*/ 1901250 h 1901250"/>
                <a:gd name="connsiteX3" fmla="*/ 0 w 2396696"/>
                <a:gd name="connsiteY3" fmla="*/ 1901250 h 1901250"/>
                <a:gd name="connsiteX4" fmla="*/ 0 w 2396696"/>
                <a:gd name="connsiteY4" fmla="*/ 0 h 1901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6696" h="1901250">
                  <a:moveTo>
                    <a:pt x="0" y="0"/>
                  </a:moveTo>
                  <a:lnTo>
                    <a:pt x="2396696" y="0"/>
                  </a:lnTo>
                  <a:lnTo>
                    <a:pt x="2396696" y="1901250"/>
                  </a:lnTo>
                  <a:lnTo>
                    <a:pt x="0" y="19012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Evaluating and comparing the behavior of techniques on multilingual and translated corpora</a:t>
              </a:r>
            </a:p>
          </p:txBody>
        </p:sp>
      </p:grpSp>
    </p:spTree>
    <p:extLst>
      <p:ext uri="{BB962C8B-B14F-4D97-AF65-F5344CB8AC3E}">
        <p14:creationId xmlns:p14="http://schemas.microsoft.com/office/powerpoint/2010/main" val="192180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500" fill="hold"/>
                                        <p:tgtEl>
                                          <p:spTgt spid="25"/>
                                        </p:tgtEl>
                                        <p:attrNameLst>
                                          <p:attrName>ppt_w</p:attrName>
                                        </p:attrNameLst>
                                      </p:cBhvr>
                                      <p:tavLst>
                                        <p:tav tm="0">
                                          <p:val>
                                            <p:fltVal val="0"/>
                                          </p:val>
                                        </p:tav>
                                        <p:tav tm="100000">
                                          <p:val>
                                            <p:strVal val="#ppt_w"/>
                                          </p:val>
                                        </p:tav>
                                      </p:tavLst>
                                    </p:anim>
                                    <p:anim calcmode="lin" valueType="num">
                                      <p:cBhvr>
                                        <p:cTn id="15" dur="500" fill="hold"/>
                                        <p:tgtEl>
                                          <p:spTgt spid="25"/>
                                        </p:tgtEl>
                                        <p:attrNameLst>
                                          <p:attrName>ppt_h</p:attrName>
                                        </p:attrNameLst>
                                      </p:cBhvr>
                                      <p:tavLst>
                                        <p:tav tm="0">
                                          <p:val>
                                            <p:fltVal val="0"/>
                                          </p:val>
                                        </p:tav>
                                        <p:tav tm="100000">
                                          <p:val>
                                            <p:strVal val="#ppt_h"/>
                                          </p:val>
                                        </p:tav>
                                      </p:tavLst>
                                    </p:anim>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p:cTn id="21" dur="500" fill="hold"/>
                                        <p:tgtEl>
                                          <p:spTgt spid="26"/>
                                        </p:tgtEl>
                                        <p:attrNameLst>
                                          <p:attrName>ppt_w</p:attrName>
                                        </p:attrNameLst>
                                      </p:cBhvr>
                                      <p:tavLst>
                                        <p:tav tm="0">
                                          <p:val>
                                            <p:fltVal val="0"/>
                                          </p:val>
                                        </p:tav>
                                        <p:tav tm="100000">
                                          <p:val>
                                            <p:strVal val="#ppt_w"/>
                                          </p:val>
                                        </p:tav>
                                      </p:tavLst>
                                    </p:anim>
                                    <p:anim calcmode="lin" valueType="num">
                                      <p:cBhvr>
                                        <p:cTn id="22" dur="500" fill="hold"/>
                                        <p:tgtEl>
                                          <p:spTgt spid="26"/>
                                        </p:tgtEl>
                                        <p:attrNameLst>
                                          <p:attrName>ppt_h</p:attrName>
                                        </p:attrNameLst>
                                      </p:cBhvr>
                                      <p:tavLst>
                                        <p:tav tm="0">
                                          <p:val>
                                            <p:fltVal val="0"/>
                                          </p:val>
                                        </p:tav>
                                        <p:tav tm="100000">
                                          <p:val>
                                            <p:strVal val="#ppt_h"/>
                                          </p:val>
                                        </p:tav>
                                      </p:tavLst>
                                    </p:anim>
                                    <p:animEffect transition="in" filter="fade">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fltVal val="0"/>
                                          </p:val>
                                        </p:tav>
                                        <p:tav tm="100000">
                                          <p:val>
                                            <p:strVal val="#ppt_w"/>
                                          </p:val>
                                        </p:tav>
                                      </p:tavLst>
                                    </p:anim>
                                    <p:anim calcmode="lin" valueType="num">
                                      <p:cBhvr>
                                        <p:cTn id="29" dur="500" fill="hold"/>
                                        <p:tgtEl>
                                          <p:spTgt spid="27"/>
                                        </p:tgtEl>
                                        <p:attrNameLst>
                                          <p:attrName>ppt_h</p:attrName>
                                        </p:attrNameLst>
                                      </p:cBhvr>
                                      <p:tavLst>
                                        <p:tav tm="0">
                                          <p:val>
                                            <p:fltVal val="0"/>
                                          </p:val>
                                        </p:tav>
                                        <p:tav tm="100000">
                                          <p:val>
                                            <p:strVal val="#ppt_h"/>
                                          </p:val>
                                        </p:tav>
                                      </p:tavLst>
                                    </p:anim>
                                    <p:animEffect transition="in" filter="fade">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sis">
  <a:themeElements>
    <a:clrScheme name="Custom 1">
      <a:dk1>
        <a:sysClr val="windowText" lastClr="000000"/>
      </a:dk1>
      <a:lt1>
        <a:sysClr val="window" lastClr="FFFFFF"/>
      </a:lt1>
      <a:dk2>
        <a:srgbClr val="505046"/>
      </a:dk2>
      <a:lt2>
        <a:srgbClr val="EEECE1"/>
      </a:lt2>
      <a:accent1>
        <a:srgbClr val="002060"/>
      </a:accent1>
      <a:accent2>
        <a:srgbClr val="C00000"/>
      </a:accent2>
      <a:accent3>
        <a:srgbClr val="FFC000"/>
      </a:accent3>
      <a:accent4>
        <a:srgbClr val="00B050"/>
      </a:accent4>
      <a:accent5>
        <a:srgbClr val="0070C0"/>
      </a:accent5>
      <a:accent6>
        <a:srgbClr val="FFFF00"/>
      </a:accent6>
      <a:hlink>
        <a:srgbClr val="0070C0"/>
      </a:hlink>
      <a:folHlink>
        <a:srgbClr val="666699"/>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3203</TotalTime>
  <Words>3229</Words>
  <Application>Microsoft Office PowerPoint</Application>
  <PresentationFormat>Widescreen</PresentationFormat>
  <Paragraphs>782</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Cambria</vt:lpstr>
      <vt:lpstr>Corbel</vt:lpstr>
      <vt:lpstr>Basis</vt:lpstr>
      <vt:lpstr>Multilingual author profiling on Facebook </vt:lpstr>
      <vt:lpstr>Outline</vt:lpstr>
      <vt:lpstr>Introduction</vt:lpstr>
      <vt:lpstr>Introduction</vt:lpstr>
      <vt:lpstr>Applications</vt:lpstr>
      <vt:lpstr>Related Work</vt:lpstr>
      <vt:lpstr>Related Work</vt:lpstr>
      <vt:lpstr>Research Focus</vt:lpstr>
      <vt:lpstr>Objectives</vt:lpstr>
      <vt:lpstr>Corpus Generation Process</vt:lpstr>
      <vt:lpstr>Proposed Corpus (RUEN–AP–17 )</vt:lpstr>
      <vt:lpstr>Proposed Corpus (RUEN–AP–17 )</vt:lpstr>
      <vt:lpstr>Proposed Corpus (RUEN–AP–17 )</vt:lpstr>
      <vt:lpstr>Experimental Setup</vt:lpstr>
      <vt:lpstr>Experimental Setup</vt:lpstr>
      <vt:lpstr>Experimental Setup</vt:lpstr>
      <vt:lpstr>Experimental Setup</vt:lpstr>
      <vt:lpstr>Experimental Setup</vt:lpstr>
      <vt:lpstr>Results: Stylometry based methods</vt:lpstr>
      <vt:lpstr>Results: Content based methods (Word N-Gram)</vt:lpstr>
      <vt:lpstr>Results: Content based methods (Character N-gram)</vt:lpstr>
      <vt:lpstr>Discussion and Conclusion</vt:lpstr>
      <vt:lpstr>Discussion and Conclusion</vt:lpstr>
      <vt:lpstr>Contributions and Future Work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Mehwish Fatima</dc:creator>
  <cp:lastModifiedBy>Mehwish Fatima</cp:lastModifiedBy>
  <cp:revision>528</cp:revision>
  <dcterms:created xsi:type="dcterms:W3CDTF">2017-11-09T09:52:57Z</dcterms:created>
  <dcterms:modified xsi:type="dcterms:W3CDTF">2018-04-09T16:43:19Z</dcterms:modified>
</cp:coreProperties>
</file>