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9" r:id="rId3"/>
    <p:sldId id="260" r:id="rId5"/>
    <p:sldId id="262" r:id="rId6"/>
    <p:sldId id="266" r:id="rId7"/>
    <p:sldId id="264" r:id="rId8"/>
    <p:sldId id="265" r:id="rId9"/>
    <p:sldId id="269" r:id="rId10"/>
    <p:sldId id="270" r:id="rId11"/>
    <p:sldId id="271" r:id="rId12"/>
    <p:sldId id="273" r:id="rId13"/>
    <p:sldId id="275" r:id="rId14"/>
    <p:sldId id="274" r:id="rId15"/>
    <p:sldId id="276" r:id="rId16"/>
    <p:sldId id="278" r:id="rId17"/>
    <p:sldId id="280" r:id="rId18"/>
    <p:sldId id="281" r:id="rId19"/>
    <p:sldId id="282" r:id="rId20"/>
    <p:sldId id="283" r:id="rId21"/>
    <p:sldId id="284" r:id="rId22"/>
    <p:sldId id="285"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121"/>
    <a:srgbClr val="ED4FA5"/>
    <a:srgbClr val="FC522A"/>
    <a:srgbClr val="FC6E48"/>
    <a:srgbClr val="FF6600"/>
    <a:srgbClr val="B2B2B2"/>
    <a:srgbClr val="FF3300"/>
    <a:srgbClr val="B0392B"/>
    <a:srgbClr val="9F2C28"/>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6" d="100"/>
          <a:sy n="76" d="100"/>
        </p:scale>
        <p:origin x="132" y="1200"/>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sz="1800">
                <a:solidFill>
                  <a:schemeClr val="accent5">
                    <a:lumMod val="60000"/>
                    <a:lumOff val="40000"/>
                  </a:schemeClr>
                </a:solidFill>
                <a:latin typeface="微软雅黑" panose="020B0503020204020204" charset="-122"/>
                <a:ea typeface="微软雅黑" panose="020B0503020204020204" charset="-122"/>
                <a:cs typeface="微软雅黑" panose="020B0503020204020204" charset="-122"/>
              </a:rPr>
              <a:t>Docker</a:t>
            </a:r>
            <a:r>
              <a:rPr altLang="en-US" sz="1800">
                <a:solidFill>
                  <a:schemeClr val="accent5">
                    <a:lumMod val="60000"/>
                    <a:lumOff val="40000"/>
                  </a:schemeClr>
                </a:solidFill>
                <a:latin typeface="微软雅黑" panose="020B0503020204020204" charset="-122"/>
                <a:ea typeface="微软雅黑" panose="020B0503020204020204" charset="-122"/>
                <a:cs typeface="微软雅黑" panose="020B0503020204020204" charset="-122"/>
              </a:rPr>
              <a:t>与</a:t>
            </a:r>
            <a:r>
              <a:rPr lang="en-US" altLang="zh-CN" sz="1800">
                <a:solidFill>
                  <a:schemeClr val="accent5">
                    <a:lumMod val="60000"/>
                    <a:lumOff val="40000"/>
                  </a:schemeClr>
                </a:solidFill>
                <a:latin typeface="微软雅黑" panose="020B0503020204020204" charset="-122"/>
                <a:ea typeface="微软雅黑" panose="020B0503020204020204" charset="-122"/>
                <a:cs typeface="微软雅黑" panose="020B0503020204020204" charset="-122"/>
              </a:rPr>
              <a:t>Kubernetes</a:t>
            </a:r>
            <a:r>
              <a:rPr altLang="en-US" sz="1800">
                <a:solidFill>
                  <a:schemeClr val="accent5">
                    <a:lumMod val="60000"/>
                    <a:lumOff val="40000"/>
                  </a:schemeClr>
                </a:solidFill>
                <a:latin typeface="微软雅黑" panose="020B0503020204020204" charset="-122"/>
                <a:ea typeface="微软雅黑" panose="020B0503020204020204" charset="-122"/>
                <a:cs typeface="微软雅黑" panose="020B0503020204020204" charset="-122"/>
              </a:rPr>
              <a:t>历年漏洞</a:t>
            </a:r>
            <a:endParaRPr altLang="en-US" sz="1800">
              <a:solidFill>
                <a:schemeClr val="accent5">
                  <a:lumMod val="60000"/>
                  <a:lumOff val="40000"/>
                </a:schemeClr>
              </a:solidFill>
              <a:latin typeface="微软雅黑" panose="020B0503020204020204" charset="-122"/>
              <a:ea typeface="微软雅黑" panose="020B0503020204020204" charset="-122"/>
              <a:cs typeface="微软雅黑" panose="020B0503020204020204" charset="-122"/>
            </a:endParaRPr>
          </a:p>
        </c:rich>
      </c:tx>
      <c:layout/>
      <c:overlay val="0"/>
      <c:spPr>
        <a:noFill/>
        <a:ln>
          <a:noFill/>
        </a:ln>
        <a:effectLst/>
      </c:spPr>
    </c:title>
    <c:autoTitleDeleted val="0"/>
    <c:plotArea>
      <c:layout>
        <c:manualLayout>
          <c:layoutTarget val="inner"/>
          <c:xMode val="edge"/>
          <c:yMode val="edge"/>
          <c:x val="0.02906"/>
          <c:y val="0.137733333333333"/>
          <c:w val="0.96794"/>
          <c:h val="0.766453333333333"/>
        </c:manualLayout>
      </c:layout>
      <c:barChart>
        <c:barDir val="col"/>
        <c:grouping val="clustered"/>
        <c:varyColors val="0"/>
        <c:ser>
          <c:idx val="0"/>
          <c:order val="0"/>
          <c:tx>
            <c:strRef>
              <c:f>Sheet1!$B$1</c:f>
              <c:strCache>
                <c:ptCount val="1"/>
                <c:pt idx="0">
                  <c:v>Docker</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400" b="1" i="0" u="none" strike="noStrike" kern="1200" baseline="0">
                    <a:solidFill>
                      <a:schemeClr val="accent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6</c:v>
                </c:pt>
                <c:pt idx="1">
                  <c:v>3</c:v>
                </c:pt>
                <c:pt idx="2">
                  <c:v>2</c:v>
                </c:pt>
                <c:pt idx="3">
                  <c:v>5</c:v>
                </c:pt>
                <c:pt idx="4">
                  <c:v>2</c:v>
                </c:pt>
                <c:pt idx="5">
                  <c:v>6</c:v>
                </c:pt>
              </c:numCache>
            </c:numRef>
          </c:val>
        </c:ser>
        <c:ser>
          <c:idx val="1"/>
          <c:order val="1"/>
          <c:tx>
            <c:strRef>
              <c:f>Sheet1!$C$1</c:f>
              <c:strCache>
                <c:ptCount val="1"/>
                <c:pt idx="0">
                  <c:v>Kubernetes</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1400" b="1" i="0" u="none" strike="noStrike" kern="1200" baseline="0">
                    <a:solidFill>
                      <a:schemeClr val="accent4"/>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2014</c:v>
                </c:pt>
                <c:pt idx="1">
                  <c:v>2015</c:v>
                </c:pt>
                <c:pt idx="2">
                  <c:v>2016</c:v>
                </c:pt>
                <c:pt idx="3">
                  <c:v>2017</c:v>
                </c:pt>
                <c:pt idx="4">
                  <c:v>2018</c:v>
                </c:pt>
                <c:pt idx="5">
                  <c:v>2019</c:v>
                </c:pt>
              </c:numCache>
            </c:numRef>
          </c:cat>
          <c:val>
            <c:numRef>
              <c:f>Sheet1!$C$2:$C$7</c:f>
              <c:numCache>
                <c:formatCode>General</c:formatCode>
                <c:ptCount val="6"/>
                <c:pt idx="0">
                  <c:v>0</c:v>
                </c:pt>
                <c:pt idx="1">
                  <c:v>0</c:v>
                </c:pt>
                <c:pt idx="2">
                  <c:v>3</c:v>
                </c:pt>
                <c:pt idx="3">
                  <c:v>2</c:v>
                </c:pt>
                <c:pt idx="4">
                  <c:v>7</c:v>
                </c:pt>
                <c:pt idx="5">
                  <c:v>12</c:v>
                </c:pt>
              </c:numCache>
            </c:numRef>
          </c:val>
        </c:ser>
        <c:dLbls>
          <c:showLegendKey val="0"/>
          <c:showVal val="1"/>
          <c:showCatName val="0"/>
          <c:showSerName val="0"/>
          <c:showPercent val="0"/>
          <c:showBubbleSize val="0"/>
        </c:dLbls>
        <c:gapWidth val="219"/>
        <c:overlap val="-27"/>
        <c:axId val="154237071"/>
        <c:axId val="423456073"/>
      </c:barChart>
      <c:catAx>
        <c:axId val="15423707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1200" b="1" i="0" u="none" strike="noStrike" kern="1200" baseline="0">
                <a:solidFill>
                  <a:schemeClr val="bg1"/>
                </a:solidFill>
                <a:latin typeface="+mn-lt"/>
                <a:ea typeface="+mn-ea"/>
                <a:cs typeface="+mn-cs"/>
              </a:defRPr>
            </a:pPr>
          </a:p>
        </c:txPr>
        <c:crossAx val="423456073"/>
        <c:crosses val="autoZero"/>
        <c:auto val="1"/>
        <c:lblAlgn val="ctr"/>
        <c:lblOffset val="100"/>
        <c:noMultiLvlLbl val="0"/>
      </c:catAx>
      <c:valAx>
        <c:axId val="423456073"/>
        <c:scaling>
          <c:orientation val="minMax"/>
        </c:scaling>
        <c:delete val="0"/>
        <c:axPos val="l"/>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1200" b="1" i="0" u="none" strike="noStrike" kern="1200" baseline="0">
                <a:solidFill>
                  <a:schemeClr val="bg1"/>
                </a:solidFill>
                <a:latin typeface="+mn-lt"/>
                <a:ea typeface="+mn-ea"/>
                <a:cs typeface="+mn-cs"/>
              </a:defRPr>
            </a:pPr>
          </a:p>
        </c:txPr>
        <c:crossAx val="154237071"/>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Docker漏洞</c:v>
                </c:pt>
              </c:strCache>
            </c:strRef>
          </c:tx>
          <c:spPr/>
          <c:explosion val="0"/>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Pt>
            <c:idx val="4"/>
            <c:bubble3D val="0"/>
            <c:spPr>
              <a:solidFill>
                <a:schemeClr val="accent4">
                  <a:lumMod val="60000"/>
                </a:schemeClr>
              </a:solidFill>
              <a:ln w="19050">
                <a:solidFill>
                  <a:schemeClr val="lt1"/>
                </a:solidFill>
              </a:ln>
              <a:effectLst/>
            </c:spPr>
          </c:dPt>
          <c:dPt>
            <c:idx val="5"/>
            <c:bubble3D val="0"/>
            <c:spPr>
              <a:solidFill>
                <a:schemeClr val="accent6">
                  <a:lumMod val="60000"/>
                </a:schemeClr>
              </a:solidFill>
              <a:ln w="19050">
                <a:solidFill>
                  <a:schemeClr val="lt1"/>
                </a:solidFill>
              </a:ln>
              <a:effectLst/>
            </c:spPr>
          </c:dPt>
          <c:dLbls>
            <c:dLbl>
              <c:idx val="0"/>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21%</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21%</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29%</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7%</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4"/>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14%</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5"/>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7%</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代码执行</c:v>
                </c:pt>
                <c:pt idx="1">
                  <c:v>绕过攻击</c:v>
                </c:pt>
                <c:pt idx="2">
                  <c:v>越权访问</c:v>
                </c:pt>
                <c:pt idx="3">
                  <c:v>信息泄露</c:v>
                </c:pt>
                <c:pt idx="4">
                  <c:v>拒绝服务</c:v>
                </c:pt>
                <c:pt idx="5">
                  <c:v>目录遍历</c:v>
                </c:pt>
              </c:strCache>
            </c:strRef>
          </c:cat>
          <c:val>
            <c:numRef>
              <c:f>Sheet1!$B$2:$B$7</c:f>
              <c:numCache>
                <c:formatCode>General</c:formatCode>
                <c:ptCount val="6"/>
                <c:pt idx="0">
                  <c:v>3</c:v>
                </c:pt>
                <c:pt idx="1">
                  <c:v>3</c:v>
                </c:pt>
                <c:pt idx="2">
                  <c:v>4</c:v>
                </c:pt>
                <c:pt idx="3">
                  <c:v>1</c:v>
                </c:pt>
                <c:pt idx="4">
                  <c:v>2</c:v>
                </c:pt>
                <c:pt idx="5">
                  <c:v>1</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Kubernetes漏洞</c:v>
                </c:pt>
              </c:strCache>
            </c:strRef>
          </c:tx>
          <c:spPr/>
          <c:explosion val="0"/>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Pt>
            <c:idx val="4"/>
            <c:bubble3D val="0"/>
            <c:spPr>
              <a:solidFill>
                <a:schemeClr val="accent4">
                  <a:lumMod val="60000"/>
                </a:schemeClr>
              </a:solidFill>
              <a:ln w="19050">
                <a:solidFill>
                  <a:schemeClr val="lt1"/>
                </a:solidFill>
              </a:ln>
              <a:effectLst/>
            </c:spPr>
          </c:dPt>
          <c:dPt>
            <c:idx val="5"/>
            <c:bubble3D val="0"/>
            <c:spPr>
              <a:solidFill>
                <a:schemeClr val="accent6">
                  <a:lumMod val="60000"/>
                </a:schemeClr>
              </a:solidFill>
              <a:ln w="19050">
                <a:solidFill>
                  <a:schemeClr val="lt1"/>
                </a:solidFill>
              </a:ln>
              <a:effectLst/>
            </c:spPr>
          </c:dPt>
          <c:dLbls>
            <c:dLbl>
              <c:idx val="1"/>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200" b="1">
                        <a:latin typeface="微软雅黑" panose="020B0503020204020204" charset="-122"/>
                        <a:ea typeface="微软雅黑" panose="020B0503020204020204" charset="-122"/>
                        <a:cs typeface="微软雅黑" panose="020B0503020204020204" charset="-122"/>
                        <a:sym typeface="微软雅黑" panose="020B0503020204020204" charset="-122"/>
                      </a:rPr>
                      <a:t>1</a:t>
                    </a: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3%</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200" b="1">
                        <a:latin typeface="微软雅黑" panose="020B0503020204020204" charset="-122"/>
                        <a:ea typeface="微软雅黑" panose="020B0503020204020204" charset="-122"/>
                        <a:cs typeface="微软雅黑" panose="020B0503020204020204" charset="-122"/>
                        <a:sym typeface="微软雅黑" panose="020B0503020204020204" charset="-122"/>
                      </a:rPr>
                      <a:t>1</a:t>
                    </a: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3%</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50%</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4"/>
              <c:layout/>
              <c:tx>
                <c:rich>
                  <a:bodyPr rot="0" spcFirstLastPara="0" vertOverflow="ellipsis" vert="horz" wrap="square" lIns="38100" tIns="19050" rIns="38100" bIns="19050" anchor="ctr" anchorCtr="1"/>
                  <a:lstStyle/>
                  <a:p>
                    <a:pPr defTabSz="914400">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sz="1200" b="1">
                        <a:latin typeface="微软雅黑" panose="020B0503020204020204" charset="-122"/>
                        <a:ea typeface="微软雅黑" panose="020B0503020204020204" charset="-122"/>
                        <a:cs typeface="微软雅黑" panose="020B0503020204020204" charset="-122"/>
                        <a:sym typeface="微软雅黑" panose="020B0503020204020204" charset="-122"/>
                      </a:rPr>
                      <a:t>2</a:t>
                    </a:r>
                    <a:r>
                      <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rPr>
                      <a:t>5%</a:t>
                    </a:r>
                    <a:endParaRPr lang="en-US" altLang="zh-CN" sz="1200" b="1">
                      <a:latin typeface="微软雅黑" panose="020B0503020204020204" charset="-122"/>
                      <a:ea typeface="微软雅黑" panose="020B0503020204020204" charset="-122"/>
                      <a:cs typeface="微软雅黑" panose="020B0503020204020204" charset="-122"/>
                      <a:sym typeface="微软雅黑" panose="020B0503020204020204" charset="-122"/>
                    </a:endParaRPr>
                  </a:p>
                </c:rich>
              </c:tx>
              <c:dLblPos val="bestFit"/>
              <c:showLegendKey val="0"/>
              <c:showVal val="1"/>
              <c:showCatName val="0"/>
              <c:showSerName val="0"/>
              <c:showPercent val="0"/>
              <c:showBubbleSize val="0"/>
              <c:extLst>
                <c:ext xmlns:c15="http://schemas.microsoft.com/office/drawing/2012/chart" uri="{CE6537A1-D6FC-4f65-9D91-7224C49458BB}"/>
              </c:extLst>
            </c:dLbl>
            <c:dLbl>
              <c:idx val="5"/>
              <c:delete val="1"/>
            </c:dLbl>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代码执行</c:v>
                </c:pt>
                <c:pt idx="1">
                  <c:v>绕过攻击</c:v>
                </c:pt>
                <c:pt idx="2">
                  <c:v>越权访问</c:v>
                </c:pt>
                <c:pt idx="3">
                  <c:v>信息泄露</c:v>
                </c:pt>
                <c:pt idx="4">
                  <c:v>拒绝访问</c:v>
                </c:pt>
                <c:pt idx="5">
                  <c:v>目录遍历</c:v>
                </c:pt>
              </c:strCache>
            </c:strRef>
          </c:cat>
          <c:val>
            <c:numRef>
              <c:f>Sheet1!$B$2:$B$7</c:f>
              <c:numCache>
                <c:formatCode>General</c:formatCode>
                <c:ptCount val="6"/>
                <c:pt idx="0">
                  <c:v>0</c:v>
                </c:pt>
                <c:pt idx="1">
                  <c:v>1</c:v>
                </c:pt>
                <c:pt idx="2">
                  <c:v>1</c:v>
                </c:pt>
                <c:pt idx="3">
                  <c:v>4</c:v>
                </c:pt>
                <c:pt idx="4">
                  <c:v>2</c:v>
                </c:pt>
                <c:pt idx="5">
                  <c:v>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定制安全策略</a:t>
            </a:r>
            <a:endParaRPr lang="zh-CN" altLang="en-US" dirty="0"/>
          </a:p>
          <a:p>
            <a:r>
              <a:rPr lang="zh-CN" altLang="en-US" dirty="0"/>
              <a:t>限制容器权限</a:t>
            </a:r>
            <a:endParaRPr lang="zh-CN" altLang="en-US" dirty="0"/>
          </a:p>
          <a:p>
            <a:r>
              <a:rPr lang="zh-CN" altLang="en-US" dirty="0"/>
              <a:t>监控容器行为</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baseline="0" dirty="0">
                <a:solidFill>
                  <a:schemeClr val="tx1"/>
                </a:solidFill>
                <a:latin typeface="+mn-lt"/>
                <a:ea typeface="+mn-ea"/>
                <a:cs typeface="+mn-cs"/>
              </a:rPr>
              <a:t>配置文件</a:t>
            </a:r>
            <a:endParaRPr lang="zh-CN" alt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baseline="0" dirty="0">
                <a:solidFill>
                  <a:schemeClr val="tx1"/>
                </a:solidFill>
                <a:latin typeface="+mn-lt"/>
                <a:ea typeface="+mn-ea"/>
                <a:cs typeface="+mn-cs"/>
              </a:rPr>
              <a:t>组件配置参数</a:t>
            </a:r>
            <a:endParaRPr lang="zh-CN" alt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baseline="0" dirty="0">
                <a:solidFill>
                  <a:schemeClr val="tx1"/>
                </a:solidFill>
                <a:latin typeface="+mn-lt"/>
                <a:ea typeface="+mn-ea"/>
                <a:cs typeface="+mn-cs"/>
              </a:rPr>
              <a:t>控制</a:t>
            </a:r>
            <a:r>
              <a:rPr lang="en-US" altLang="zh-CN" sz="1200" b="0" i="0" u="none" strike="noStrike" kern="1200" baseline="0" dirty="0">
                <a:solidFill>
                  <a:schemeClr val="tx1"/>
                </a:solidFill>
                <a:latin typeface="+mn-lt"/>
                <a:ea typeface="+mn-ea"/>
                <a:cs typeface="+mn-cs"/>
              </a:rPr>
              <a:t>API</a:t>
            </a:r>
            <a:r>
              <a:rPr lang="zh-CN" altLang="en-US" sz="1200" b="0" i="0" u="none" strike="noStrike" kern="1200" baseline="0" dirty="0">
                <a:solidFill>
                  <a:schemeClr val="tx1"/>
                </a:solidFill>
                <a:latin typeface="+mn-lt"/>
                <a:ea typeface="+mn-ea"/>
                <a:cs typeface="+mn-cs"/>
              </a:rPr>
              <a:t>暴露</a:t>
            </a:r>
            <a:endParaRPr lang="zh-CN" alt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baseline="0" dirty="0">
                <a:solidFill>
                  <a:schemeClr val="tx1"/>
                </a:solidFill>
                <a:latin typeface="+mn-lt"/>
                <a:ea typeface="+mn-ea"/>
                <a:cs typeface="+mn-cs"/>
              </a:rPr>
              <a:t>资源安全</a:t>
            </a:r>
            <a:endParaRPr lang="zh-CN" alt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u="none" strike="noStrike" kern="1200" baseline="0" dirty="0">
                <a:solidFill>
                  <a:schemeClr val="tx1"/>
                </a:solidFill>
                <a:latin typeface="+mn-lt"/>
                <a:ea typeface="+mn-ea"/>
                <a:cs typeface="+mn-cs"/>
              </a:rPr>
              <a:t>日志审计</a:t>
            </a:r>
            <a:endParaRPr lang="zh-CN" alt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b="0" i="0" u="none" strike="noStrike" kern="1200" baseline="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定制安全策略</a:t>
            </a:r>
            <a:endParaRPr lang="zh-CN" altLang="en-US" dirty="0"/>
          </a:p>
          <a:p>
            <a:r>
              <a:rPr lang="zh-CN" altLang="en-US" dirty="0"/>
              <a:t>限制容器权限</a:t>
            </a:r>
            <a:endParaRPr lang="zh-CN" altLang="en-US" dirty="0"/>
          </a:p>
          <a:p>
            <a:r>
              <a:rPr lang="zh-CN" altLang="en-US" dirty="0"/>
              <a:t>监控容器行为</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定制安全策略</a:t>
            </a:r>
            <a:endParaRPr lang="zh-CN" altLang="en-US" dirty="0"/>
          </a:p>
          <a:p>
            <a:r>
              <a:rPr lang="zh-CN" altLang="en-US" dirty="0"/>
              <a:t>限制容器权限</a:t>
            </a:r>
            <a:endParaRPr lang="zh-CN" altLang="en-US" dirty="0"/>
          </a:p>
          <a:p>
            <a:r>
              <a:rPr lang="zh-CN" altLang="en-US" dirty="0"/>
              <a:t>监控容器行为</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定制安全策略</a:t>
            </a:r>
            <a:endParaRPr lang="zh-CN" altLang="en-US" dirty="0"/>
          </a:p>
          <a:p>
            <a:r>
              <a:rPr lang="zh-CN" altLang="en-US" dirty="0"/>
              <a:t>限制容器权限</a:t>
            </a:r>
            <a:endParaRPr lang="zh-CN" altLang="en-US" dirty="0"/>
          </a:p>
          <a:p>
            <a:r>
              <a:rPr lang="zh-CN" altLang="en-US" dirty="0"/>
              <a:t>监控容器行为</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定制安全策略</a:t>
            </a:r>
            <a:endParaRPr lang="zh-CN" altLang="en-US" dirty="0"/>
          </a:p>
          <a:p>
            <a:r>
              <a:rPr lang="zh-CN" altLang="en-US" dirty="0"/>
              <a:t>限制容器权限</a:t>
            </a:r>
            <a:endParaRPr lang="zh-CN" altLang="en-US" dirty="0"/>
          </a:p>
          <a:p>
            <a:r>
              <a:rPr lang="zh-CN" altLang="en-US" dirty="0"/>
              <a:t>监控容器行为</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定制安全策略</a:t>
            </a:r>
            <a:endParaRPr lang="zh-CN" altLang="en-US" dirty="0"/>
          </a:p>
          <a:p>
            <a:r>
              <a:rPr lang="zh-CN" altLang="en-US" dirty="0"/>
              <a:t>限制容器权限</a:t>
            </a:r>
            <a:endParaRPr lang="zh-CN" altLang="en-US" dirty="0"/>
          </a:p>
          <a:p>
            <a:r>
              <a:rPr lang="zh-CN" altLang="en-US" dirty="0"/>
              <a:t>监控容器行为</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定制安全策略</a:t>
            </a:r>
            <a:endParaRPr lang="zh-CN" altLang="en-US" dirty="0"/>
          </a:p>
          <a:p>
            <a:r>
              <a:rPr lang="zh-CN" altLang="en-US" dirty="0"/>
              <a:t>限制容器权限</a:t>
            </a:r>
            <a:endParaRPr lang="zh-CN" altLang="en-US" dirty="0"/>
          </a:p>
          <a:p>
            <a:r>
              <a:rPr lang="zh-CN" altLang="en-US" dirty="0"/>
              <a:t>监控容器行为</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基础镜像规范</a:t>
            </a:r>
            <a:endParaRPr lang="zh-CN" altLang="en-US" dirty="0"/>
          </a:p>
          <a:p>
            <a:r>
              <a:rPr lang="zh-CN" altLang="en-US" dirty="0"/>
              <a:t>镜像漏洞扫描</a:t>
            </a:r>
            <a:endParaRPr lang="zh-CN" altLang="en-US" dirty="0"/>
          </a:p>
          <a:p>
            <a:r>
              <a:rPr lang="zh-CN" altLang="en-US" dirty="0"/>
              <a:t>镜像调用跟踪</a:t>
            </a:r>
            <a:endParaRPr lang="zh-CN" altLang="en-US" dirty="0"/>
          </a:p>
          <a:p>
            <a:r>
              <a:rPr lang="zh-CN" altLang="en-US" dirty="0"/>
              <a:t>镜像签名准入</a:t>
            </a:r>
            <a:endParaRPr lang="zh-CN" altLang="en-US" dirty="0"/>
          </a:p>
        </p:txBody>
      </p:sp>
      <p:sp>
        <p:nvSpPr>
          <p:cNvPr id="4" name="灯片编号占位符 3"/>
          <p:cNvSpPr>
            <a:spLocks noGrp="1"/>
          </p:cNvSpPr>
          <p:nvPr>
            <p:ph type="sldNum" sz="quarter" idx="10"/>
          </p:nvPr>
        </p:nvSpPr>
        <p:spPr/>
        <p:txBody>
          <a:bodyPr/>
          <a:lstStyle/>
          <a:p>
            <a:fld id="{6270C4D0-209B-42CE-A68B-3D2D41F824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제목만">
    <p:spTree>
      <p:nvGrpSpPr>
        <p:cNvPr id="1" name=""/>
        <p:cNvGrpSpPr/>
        <p:nvPr/>
      </p:nvGrpSpPr>
      <p:grpSpPr>
        <a:xfrm>
          <a:off x="0" y="0"/>
          <a:ext cx="0" cy="0"/>
          <a:chOff x="0" y="0"/>
          <a:chExt cx="0" cy="0"/>
        </a:xfrm>
      </p:grpSpPr>
      <p:sp>
        <p:nvSpPr>
          <p:cNvPr id="2" name="직사각형 6"/>
          <p:cNvSpPr/>
          <p:nvPr/>
        </p:nvSpPr>
        <p:spPr>
          <a:xfrm>
            <a:off x="0" y="0"/>
            <a:ext cx="2057400" cy="6862763"/>
          </a:xfrm>
          <a:prstGeom prst="rect">
            <a:avLst/>
          </a:prstGeom>
          <a:gradFill>
            <a:gsLst>
              <a:gs pos="100000">
                <a:schemeClr val="bg1">
                  <a:alpha val="0"/>
                </a:schemeClr>
              </a:gs>
              <a:gs pos="0">
                <a:schemeClr val="bg1">
                  <a:lumMod val="85000"/>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099" name="그룹 7"/>
          <p:cNvGrpSpPr/>
          <p:nvPr userDrawn="1"/>
        </p:nvGrpSpPr>
        <p:grpSpPr>
          <a:xfrm>
            <a:off x="355600" y="0"/>
            <a:ext cx="1509184" cy="971550"/>
            <a:chOff x="266887" y="0"/>
            <a:chExt cx="1131256" cy="971823"/>
          </a:xfrm>
        </p:grpSpPr>
        <p:sp>
          <p:nvSpPr>
            <p:cNvPr id="9" name="평행 사변형 14"/>
            <p:cNvSpPr/>
            <p:nvPr/>
          </p:nvSpPr>
          <p:spPr>
            <a:xfrm>
              <a:off x="465360" y="1"/>
              <a:ext cx="932783" cy="971822"/>
            </a:xfrm>
            <a:custGeom>
              <a:avLst/>
              <a:gdLst>
                <a:gd name="connsiteX0" fmla="*/ 0 w 949452"/>
                <a:gd name="connsiteY0" fmla="*/ 969441 h 969441"/>
                <a:gd name="connsiteX1" fmla="*/ 330162 w 949452"/>
                <a:gd name="connsiteY1" fmla="*/ 0 h 969441"/>
                <a:gd name="connsiteX2" fmla="*/ 949452 w 949452"/>
                <a:gd name="connsiteY2" fmla="*/ 0 h 969441"/>
                <a:gd name="connsiteX3" fmla="*/ 619290 w 949452"/>
                <a:gd name="connsiteY3" fmla="*/ 969441 h 969441"/>
                <a:gd name="connsiteX4" fmla="*/ 0 w 949452"/>
                <a:gd name="connsiteY4" fmla="*/ 969441 h 969441"/>
                <a:gd name="connsiteX0-1" fmla="*/ 0 w 937545"/>
                <a:gd name="connsiteY0-2" fmla="*/ 971822 h 971822"/>
                <a:gd name="connsiteX1-3" fmla="*/ 318255 w 937545"/>
                <a:gd name="connsiteY1-4" fmla="*/ 0 h 971822"/>
                <a:gd name="connsiteX2-5" fmla="*/ 937545 w 937545"/>
                <a:gd name="connsiteY2-6" fmla="*/ 0 h 971822"/>
                <a:gd name="connsiteX3-7" fmla="*/ 607383 w 937545"/>
                <a:gd name="connsiteY3-8" fmla="*/ 969441 h 971822"/>
                <a:gd name="connsiteX4-9" fmla="*/ 0 w 937545"/>
                <a:gd name="connsiteY4-10" fmla="*/ 971822 h 971822"/>
                <a:gd name="connsiteX0-11" fmla="*/ 0 w 932783"/>
                <a:gd name="connsiteY0-12" fmla="*/ 971822 h 971822"/>
                <a:gd name="connsiteX1-13" fmla="*/ 313493 w 932783"/>
                <a:gd name="connsiteY1-14" fmla="*/ 0 h 971822"/>
                <a:gd name="connsiteX2-15" fmla="*/ 932783 w 932783"/>
                <a:gd name="connsiteY2-16" fmla="*/ 0 h 971822"/>
                <a:gd name="connsiteX3-17" fmla="*/ 602621 w 932783"/>
                <a:gd name="connsiteY3-18" fmla="*/ 969441 h 971822"/>
                <a:gd name="connsiteX4-19" fmla="*/ 0 w 932783"/>
                <a:gd name="connsiteY4-20" fmla="*/ 971822 h 971822"/>
                <a:gd name="connsiteX0-21" fmla="*/ 0 w 925639"/>
                <a:gd name="connsiteY0-22" fmla="*/ 971822 h 971822"/>
                <a:gd name="connsiteX1-23" fmla="*/ 306349 w 925639"/>
                <a:gd name="connsiteY1-24" fmla="*/ 0 h 971822"/>
                <a:gd name="connsiteX2-25" fmla="*/ 925639 w 925639"/>
                <a:gd name="connsiteY2-26" fmla="*/ 0 h 971822"/>
                <a:gd name="connsiteX3-27" fmla="*/ 595477 w 925639"/>
                <a:gd name="connsiteY3-28" fmla="*/ 969441 h 971822"/>
                <a:gd name="connsiteX4-29" fmla="*/ 0 w 925639"/>
                <a:gd name="connsiteY4-30" fmla="*/ 971822 h 971822"/>
                <a:gd name="connsiteX0-31" fmla="*/ 0 w 930401"/>
                <a:gd name="connsiteY0-32" fmla="*/ 971822 h 971822"/>
                <a:gd name="connsiteX1-33" fmla="*/ 311111 w 930401"/>
                <a:gd name="connsiteY1-34" fmla="*/ 0 h 971822"/>
                <a:gd name="connsiteX2-35" fmla="*/ 930401 w 930401"/>
                <a:gd name="connsiteY2-36" fmla="*/ 0 h 971822"/>
                <a:gd name="connsiteX3-37" fmla="*/ 600239 w 930401"/>
                <a:gd name="connsiteY3-38" fmla="*/ 969441 h 971822"/>
                <a:gd name="connsiteX4-39" fmla="*/ 0 w 930401"/>
                <a:gd name="connsiteY4-40" fmla="*/ 971822 h 971822"/>
                <a:gd name="connsiteX0-41" fmla="*/ 0 w 932783"/>
                <a:gd name="connsiteY0-42" fmla="*/ 971822 h 971822"/>
                <a:gd name="connsiteX1-43" fmla="*/ 313493 w 932783"/>
                <a:gd name="connsiteY1-44" fmla="*/ 0 h 971822"/>
                <a:gd name="connsiteX2-45" fmla="*/ 932783 w 932783"/>
                <a:gd name="connsiteY2-46" fmla="*/ 0 h 971822"/>
                <a:gd name="connsiteX3-47" fmla="*/ 602621 w 932783"/>
                <a:gd name="connsiteY3-48" fmla="*/ 969441 h 971822"/>
                <a:gd name="connsiteX4-49" fmla="*/ 0 w 932783"/>
                <a:gd name="connsiteY4-50" fmla="*/ 971822 h 9718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2783" h="971822">
                  <a:moveTo>
                    <a:pt x="0" y="971822"/>
                  </a:moveTo>
                  <a:lnTo>
                    <a:pt x="313493" y="0"/>
                  </a:lnTo>
                  <a:lnTo>
                    <a:pt x="932783" y="0"/>
                  </a:lnTo>
                  <a:lnTo>
                    <a:pt x="602621" y="969441"/>
                  </a:lnTo>
                  <a:lnTo>
                    <a:pt x="0" y="971822"/>
                  </a:lnTo>
                  <a:close/>
                </a:path>
              </a:pathLst>
            </a:custGeom>
            <a:solidFill>
              <a:srgbClr val="D81F26"/>
            </a:solidFill>
            <a:ln>
              <a:noFill/>
            </a:ln>
            <a:effectLst>
              <a:outerShdw blurRad="254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자유형 9"/>
            <p:cNvSpPr/>
            <p:nvPr/>
          </p:nvSpPr>
          <p:spPr>
            <a:xfrm>
              <a:off x="266887" y="0"/>
              <a:ext cx="474140" cy="969441"/>
            </a:xfrm>
            <a:custGeom>
              <a:avLst/>
              <a:gdLst>
                <a:gd name="connsiteX0" fmla="*/ 320013 w 474140"/>
                <a:gd name="connsiteY0" fmla="*/ 0 h 969441"/>
                <a:gd name="connsiteX1" fmla="*/ 474140 w 474140"/>
                <a:gd name="connsiteY1" fmla="*/ 0 h 969441"/>
                <a:gd name="connsiteX2" fmla="*/ 154409 w 474140"/>
                <a:gd name="connsiteY2" fmla="*/ 968588 h 969441"/>
                <a:gd name="connsiteX3" fmla="*/ 0 w 474140"/>
                <a:gd name="connsiteY3" fmla="*/ 969441 h 969441"/>
              </a:gdLst>
              <a:ahLst/>
              <a:cxnLst>
                <a:cxn ang="0">
                  <a:pos x="connsiteX0" y="connsiteY0"/>
                </a:cxn>
                <a:cxn ang="0">
                  <a:pos x="connsiteX1" y="connsiteY1"/>
                </a:cxn>
                <a:cxn ang="0">
                  <a:pos x="connsiteX2" y="connsiteY2"/>
                </a:cxn>
                <a:cxn ang="0">
                  <a:pos x="connsiteX3" y="connsiteY3"/>
                </a:cxn>
              </a:cxnLst>
              <a:rect l="l" t="t" r="r" b="b"/>
              <a:pathLst>
                <a:path w="474140" h="969441">
                  <a:moveTo>
                    <a:pt x="320013" y="0"/>
                  </a:moveTo>
                  <a:lnTo>
                    <a:pt x="474140" y="0"/>
                  </a:lnTo>
                  <a:lnTo>
                    <a:pt x="154409" y="968588"/>
                  </a:lnTo>
                  <a:lnTo>
                    <a:pt x="0" y="969441"/>
                  </a:lnTo>
                  <a:close/>
                </a:path>
              </a:pathLst>
            </a:custGeom>
            <a:solidFill>
              <a:srgbClr val="969292"/>
            </a:solidFill>
            <a:ln>
              <a:noFill/>
            </a:ln>
            <a:effectLst>
              <a:outerShdw blurRad="12700" dist="1905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dirty="0">
                <a:ln>
                  <a:noFill/>
                </a:ln>
                <a:solidFill>
                  <a:schemeClr val="lt1"/>
                </a:solidFill>
                <a:effectLst/>
                <a:uLnTx/>
                <a:uFillTx/>
                <a:latin typeface="+mn-lt"/>
                <a:ea typeface="+mn-ea"/>
                <a:cs typeface="+mn-cs"/>
              </a:endParaRPr>
            </a:p>
          </p:txBody>
        </p:sp>
      </p:grpSp>
      <p:sp>
        <p:nvSpPr>
          <p:cNvPr id="11" name="직사각형 10"/>
          <p:cNvSpPr/>
          <p:nvPr/>
        </p:nvSpPr>
        <p:spPr>
          <a:xfrm flipH="1">
            <a:off x="10136717" y="0"/>
            <a:ext cx="2057400" cy="6862763"/>
          </a:xfrm>
          <a:prstGeom prst="rect">
            <a:avLst/>
          </a:prstGeom>
          <a:gradFill>
            <a:gsLst>
              <a:gs pos="100000">
                <a:schemeClr val="bg1">
                  <a:alpha val="0"/>
                </a:schemeClr>
              </a:gs>
              <a:gs pos="0">
                <a:schemeClr val="bg1">
                  <a:lumMod val="85000"/>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4103" name="그룹 11"/>
          <p:cNvGrpSpPr/>
          <p:nvPr userDrawn="1"/>
        </p:nvGrpSpPr>
        <p:grpSpPr>
          <a:xfrm>
            <a:off x="10966451" y="249238"/>
            <a:ext cx="857249" cy="641350"/>
            <a:chOff x="8225333" y="248671"/>
            <a:chExt cx="641720" cy="641720"/>
          </a:xfrm>
        </p:grpSpPr>
        <p:sp>
          <p:nvSpPr>
            <p:cNvPr id="13" name="타원 12"/>
            <p:cNvSpPr/>
            <p:nvPr/>
          </p:nvSpPr>
          <p:spPr>
            <a:xfrm>
              <a:off x="8225333" y="248671"/>
              <a:ext cx="641720" cy="641720"/>
            </a:xfrm>
            <a:prstGeom prst="ellipse">
              <a:avLst/>
            </a:prstGeom>
            <a:noFill/>
            <a:ln w="6350">
              <a:solidFill>
                <a:srgbClr val="D8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TextBox 13"/>
            <p:cNvSpPr txBox="1"/>
            <p:nvPr/>
          </p:nvSpPr>
          <p:spPr>
            <a:xfrm>
              <a:off x="8317877" y="369936"/>
              <a:ext cx="466792" cy="414259"/>
            </a:xfrm>
            <a:prstGeom prst="rect">
              <a:avLst/>
            </a:prstGeom>
            <a:noFill/>
          </p:spPr>
          <p:txBody>
            <a:bodyPr wrap="none" rtlCol="0">
              <a:spAutoFit/>
            </a:body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en-US" altLang="ko-KR" sz="900" b="0" i="0" u="none" strike="noStrike" kern="1200" cap="none" spc="0" normalizeH="0" baseline="0" noProof="0" dirty="0">
                  <a:ln>
                    <a:solidFill>
                      <a:schemeClr val="accent1">
                        <a:alpha val="0"/>
                      </a:schemeClr>
                    </a:solidFill>
                  </a:ln>
                  <a:solidFill>
                    <a:schemeClr val="bg1">
                      <a:lumMod val="65000"/>
                    </a:schemeClr>
                  </a:solidFill>
                  <a:effectLst/>
                  <a:uLnTx/>
                  <a:uFillTx/>
                  <a:latin typeface="Arial" panose="020B0604020202020204" pitchFamily="34" charset="0"/>
                  <a:ea typeface="+mn-ea"/>
                  <a:cs typeface="Arial" panose="020B0604020202020204" pitchFamily="34" charset="0"/>
                </a:rPr>
                <a:t>INSERT</a:t>
              </a:r>
              <a:endParaRPr kumimoji="0" lang="en-US" altLang="ko-KR" sz="900" b="0" i="0" u="none" strike="noStrike" kern="1200" cap="none" spc="0" normalizeH="0" baseline="0" noProof="0" dirty="0">
                <a:ln>
                  <a:solidFill>
                    <a:schemeClr val="accent1">
                      <a:alpha val="0"/>
                    </a:schemeClr>
                  </a:solidFill>
                </a:ln>
                <a:solidFill>
                  <a:schemeClr val="bg1">
                    <a:lumMod val="65000"/>
                  </a:scheme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ct val="100000"/>
                </a:lnSpc>
                <a:spcBef>
                  <a:spcPts val="0"/>
                </a:spcBef>
                <a:spcAft>
                  <a:spcPts val="0"/>
                </a:spcAft>
                <a:buClrTx/>
                <a:buSzTx/>
                <a:buFontTx/>
                <a:buNone/>
                <a:defRPr/>
              </a:pPr>
              <a:r>
                <a:rPr kumimoji="0" lang="en-US" altLang="ko-KR" sz="12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LOGO</a:t>
              </a:r>
              <a:endParaRPr kumimoji="0" lang="ko-KR"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p:txBody>
        </p:sp>
      </p:grpSp>
      <p:grpSp>
        <p:nvGrpSpPr>
          <p:cNvPr id="4106" name="그룹 14"/>
          <p:cNvGrpSpPr/>
          <p:nvPr userDrawn="1"/>
        </p:nvGrpSpPr>
        <p:grpSpPr>
          <a:xfrm>
            <a:off x="-6349" y="4700588"/>
            <a:ext cx="12198349" cy="2179637"/>
            <a:chOff x="-4452" y="4700478"/>
            <a:chExt cx="9148454" cy="2179233"/>
          </a:xfrm>
        </p:grpSpPr>
        <p:pic>
          <p:nvPicPr>
            <p:cNvPr id="4107" name="그림 15"/>
            <p:cNvPicPr>
              <a:picLocks noChangeAspect="1"/>
            </p:cNvPicPr>
            <p:nvPr userDrawn="1"/>
          </p:nvPicPr>
          <p:blipFill>
            <a:blip r:embed="rId2"/>
            <a:stretch>
              <a:fillRect/>
            </a:stretch>
          </p:blipFill>
          <p:spPr>
            <a:xfrm>
              <a:off x="0" y="4700478"/>
              <a:ext cx="9144000" cy="1164336"/>
            </a:xfrm>
            <a:prstGeom prst="rect">
              <a:avLst/>
            </a:prstGeom>
            <a:noFill/>
            <a:ln w="9525">
              <a:noFill/>
            </a:ln>
          </p:spPr>
        </p:pic>
        <p:sp>
          <p:nvSpPr>
            <p:cNvPr id="17" name="직사각형 16"/>
            <p:cNvSpPr/>
            <p:nvPr/>
          </p:nvSpPr>
          <p:spPr>
            <a:xfrm rot="16200000" flipH="1">
              <a:off x="4062908" y="1780965"/>
              <a:ext cx="1014897" cy="9147290"/>
            </a:xfrm>
            <a:prstGeom prst="rect">
              <a:avLst/>
            </a:prstGeom>
            <a:gradFill>
              <a:gsLst>
                <a:gs pos="100000">
                  <a:schemeClr val="bg1">
                    <a:alpha val="0"/>
                  </a:schemeClr>
                </a:gs>
                <a:gs pos="0">
                  <a:schemeClr val="bg1">
                    <a:lumMod val="85000"/>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09" name="그림 17"/>
            <p:cNvPicPr>
              <a:picLocks noChangeAspect="1"/>
            </p:cNvPicPr>
            <p:nvPr userDrawn="1"/>
          </p:nvPicPr>
          <p:blipFill>
            <a:blip r:embed="rId3"/>
            <a:stretch>
              <a:fillRect/>
            </a:stretch>
          </p:blipFill>
          <p:spPr>
            <a:xfrm>
              <a:off x="-1061" y="5847457"/>
              <a:ext cx="9144000" cy="1014599"/>
            </a:xfrm>
            <a:prstGeom prst="rect">
              <a:avLst/>
            </a:prstGeom>
            <a:noFill/>
            <a:ln w="9525">
              <a:noFill/>
            </a:ln>
          </p:spPr>
        </p:pic>
        <p:sp>
          <p:nvSpPr>
            <p:cNvPr id="19" name="직사각형 18"/>
            <p:cNvSpPr/>
            <p:nvPr/>
          </p:nvSpPr>
          <p:spPr>
            <a:xfrm rot="16200000" flipH="1">
              <a:off x="4061744" y="1798618"/>
              <a:ext cx="1014897" cy="9147290"/>
            </a:xfrm>
            <a:prstGeom prst="rect">
              <a:avLst/>
            </a:prstGeom>
            <a:gradFill>
              <a:gsLst>
                <a:gs pos="100000">
                  <a:schemeClr val="bg1">
                    <a:alpha val="0"/>
                  </a:schemeClr>
                </a:gs>
                <a:gs pos="0">
                  <a:schemeClr val="bg1">
                    <a:lumMod val="85000"/>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 name="제목 1"/>
          <p:cNvSpPr>
            <a:spLocks noGrp="1"/>
          </p:cNvSpPr>
          <p:nvPr>
            <p:ph type="title" hasCustomPrompt="1"/>
          </p:nvPr>
        </p:nvSpPr>
        <p:spPr>
          <a:xfrm>
            <a:off x="1794040" y="188640"/>
            <a:ext cx="9074064" cy="560414"/>
          </a:xfrm>
          <a:prstGeom prst="rect">
            <a:avLst/>
          </a:prstGeom>
          <a:noFill/>
        </p:spPr>
        <p:txBody>
          <a:bodyPr anchor="ctr"/>
          <a:lstStyle>
            <a:lvl1pPr algn="l">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fontAlgn="auto"/>
            <a:r>
              <a:rPr lang="ko-KR" altLang="en-US" strike="noStrike" noProof="1" smtClean="0"/>
              <a:t>마스터 제목 스타일 편집</a:t>
            </a:r>
            <a:endParaRPr lang="ko-KR" altLang="en-US" strike="noStrike" noProof="1" dirty="0"/>
          </a:p>
        </p:txBody>
      </p:sp>
      <p:sp>
        <p:nvSpPr>
          <p:cNvPr id="20" name="바닥글 개체 틀 3"/>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a:lvl1pPr>
          </a:lstStyle>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21" name="슬라이드 번호 개체 틀 4"/>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a:lvl1pPr>
          </a:lstStyle>
          <a:p>
            <a:pPr marL="0" marR="0" lvl="0" indent="0" algn="r" defTabSz="914400" rtl="0" eaLnBrk="1" fontAlgn="auto" latinLnBrk="1" hangingPunct="1">
              <a:lnSpc>
                <a:spcPct val="100000"/>
              </a:lnSpc>
              <a:spcBef>
                <a:spcPts val="0"/>
              </a:spcBef>
              <a:spcAft>
                <a:spcPts val="0"/>
              </a:spcAft>
              <a:buClrTx/>
              <a:buSzTx/>
              <a:buFontTx/>
              <a:buNone/>
              <a:defRPr/>
            </a:pPr>
            <a:fld id="{A67D380D-D4EB-4125-828A-7A3AAE17E7CC}" type="slidenum">
              <a:rPr kumimoji="0" lang="ko-KR" altLang="en-US" sz="1200" b="0" i="0" u="none" strike="noStrike" kern="1200" cap="none" spc="0" normalizeH="0" baseline="0" noProof="0" smtClean="0">
                <a:ln>
                  <a:noFill/>
                </a:ln>
                <a:solidFill>
                  <a:prstClr val="black"/>
                </a:solidFill>
                <a:effectLst/>
                <a:uLnTx/>
                <a:uFillTx/>
                <a:latin typeface="+mn-lt"/>
                <a:ea typeface="+mn-ea"/>
                <a:cs typeface="+mn-cs"/>
              </a:rPr>
            </a:fld>
            <a:endParaRPr kumimoji="0" lang="ko-KR" altLang="en-US" sz="1200" b="0" i="0" u="none" strike="noStrike" kern="1200" cap="none" spc="0" normalizeH="0" baseline="0" noProof="0" dirty="0">
              <a:ln>
                <a:noFill/>
              </a:ln>
              <a:solidFill>
                <a:prstClr val="black"/>
              </a:solidFill>
              <a:effectLst/>
              <a:uLnTx/>
              <a:uFillTx/>
              <a:latin typeface="+mn-lt"/>
              <a:ea typeface="+mn-ea"/>
              <a:cs typeface="+mn-cs"/>
            </a:endParaRPr>
          </a:p>
        </p:txBody>
      </p:sp>
      <p:sp>
        <p:nvSpPr>
          <p:cNvPr id="22" name="날짜 개체 틀 2"/>
          <p:cNvSpPr>
            <a:spLocks noGrp="1"/>
          </p:cNvSpPr>
          <p:nvPr>
            <p:ph type="dt" sz="half" idx="2"/>
          </p:nvPr>
        </p:nvSpPr>
        <p:spPr>
          <a:xfrm>
            <a:off x="609600" y="6356350"/>
            <a:ext cx="2844800" cy="365125"/>
          </a:xfrm>
          <a:prstGeom prst="rect">
            <a:avLst/>
          </a:prstGeom>
        </p:spPr>
        <p:txBody>
          <a:bodyPr vert="horz" lIns="91440" tIns="45720" rIns="91440" bIns="45720" rtlCol="0" anchor="ctr"/>
          <a:lstStyle/>
          <a:p>
            <a:pPr marL="0" marR="0" lvl="0" indent="0" algn="l" defTabSz="914400" rtl="0" eaLnBrk="1" fontAlgn="auto" latinLnBrk="1" hangingPunct="1">
              <a:lnSpc>
                <a:spcPct val="100000"/>
              </a:lnSpc>
              <a:spcBef>
                <a:spcPts val="0"/>
              </a:spcBef>
              <a:spcAft>
                <a:spcPts val="0"/>
              </a:spcAft>
              <a:buClrTx/>
              <a:buSzTx/>
              <a:buFontTx/>
              <a:buNone/>
              <a:defRPr/>
            </a:pPr>
            <a:fld id="{E6AF4D48-E83D-425A-B70C-CDEEFA583630}" type="datetimeFigureOut">
              <a:rPr kumimoji="0" lang="ko-KR" altLang="en-US" sz="1200" b="0" i="0" u="none" strike="noStrike" kern="1200" cap="none" spc="0" normalizeH="0" baseline="0" noProof="0">
                <a:ln>
                  <a:noFill/>
                </a:ln>
                <a:solidFill>
                  <a:prstClr val="black"/>
                </a:solidFill>
                <a:effectLst/>
                <a:uLnTx/>
                <a:uFillTx/>
                <a:latin typeface="+mn-lt"/>
                <a:ea typeface="+mn-ea"/>
                <a:cs typeface="+mn-cs"/>
              </a:rPr>
            </a:fld>
            <a:endParaRPr kumimoji="0" lang="ko-KR" altLang="en-US" sz="1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3F86208-0284-4BCB-82AB-9D3F9BAA9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8B5F36-8F5D-49D7-83B1-91EA23E567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62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86208-0284-4BCB-82AB-9D3F9BAA9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5F36-8F5D-49D7-83B1-91EA23E567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9" Type="http://schemas.openxmlformats.org/officeDocument/2006/relationships/tags" Target="../tags/tag99.xml"/><Relationship Id="rId98" Type="http://schemas.openxmlformats.org/officeDocument/2006/relationships/tags" Target="../tags/tag98.xml"/><Relationship Id="rId97" Type="http://schemas.openxmlformats.org/officeDocument/2006/relationships/tags" Target="../tags/tag97.xml"/><Relationship Id="rId96" Type="http://schemas.openxmlformats.org/officeDocument/2006/relationships/tags" Target="../tags/tag96.xml"/><Relationship Id="rId95" Type="http://schemas.openxmlformats.org/officeDocument/2006/relationships/tags" Target="../tags/tag95.xml"/><Relationship Id="rId94" Type="http://schemas.openxmlformats.org/officeDocument/2006/relationships/tags" Target="../tags/tag94.xml"/><Relationship Id="rId93" Type="http://schemas.openxmlformats.org/officeDocument/2006/relationships/tags" Target="../tags/tag93.xml"/><Relationship Id="rId92" Type="http://schemas.openxmlformats.org/officeDocument/2006/relationships/tags" Target="../tags/tag92.xml"/><Relationship Id="rId91" Type="http://schemas.openxmlformats.org/officeDocument/2006/relationships/tags" Target="../tags/tag91.xml"/><Relationship Id="rId90" Type="http://schemas.openxmlformats.org/officeDocument/2006/relationships/tags" Target="../tags/tag90.xml"/><Relationship Id="rId9" Type="http://schemas.openxmlformats.org/officeDocument/2006/relationships/tags" Target="../tags/tag9.xml"/><Relationship Id="rId89" Type="http://schemas.openxmlformats.org/officeDocument/2006/relationships/tags" Target="../tags/tag89.xml"/><Relationship Id="rId88" Type="http://schemas.openxmlformats.org/officeDocument/2006/relationships/tags" Target="../tags/tag88.xml"/><Relationship Id="rId87" Type="http://schemas.openxmlformats.org/officeDocument/2006/relationships/tags" Target="../tags/tag87.xml"/><Relationship Id="rId86" Type="http://schemas.openxmlformats.org/officeDocument/2006/relationships/tags" Target="../tags/tag86.xml"/><Relationship Id="rId85" Type="http://schemas.openxmlformats.org/officeDocument/2006/relationships/tags" Target="../tags/tag85.xml"/><Relationship Id="rId84" Type="http://schemas.openxmlformats.org/officeDocument/2006/relationships/tags" Target="../tags/tag84.xml"/><Relationship Id="rId83" Type="http://schemas.openxmlformats.org/officeDocument/2006/relationships/tags" Target="../tags/tag83.xml"/><Relationship Id="rId82" Type="http://schemas.openxmlformats.org/officeDocument/2006/relationships/tags" Target="../tags/tag82.xml"/><Relationship Id="rId81" Type="http://schemas.openxmlformats.org/officeDocument/2006/relationships/tags" Target="../tags/tag81.xml"/><Relationship Id="rId80" Type="http://schemas.openxmlformats.org/officeDocument/2006/relationships/tags" Target="../tags/tag80.xml"/><Relationship Id="rId8" Type="http://schemas.openxmlformats.org/officeDocument/2006/relationships/tags" Target="../tags/tag8.xml"/><Relationship Id="rId79" Type="http://schemas.openxmlformats.org/officeDocument/2006/relationships/tags" Target="../tags/tag79.xml"/><Relationship Id="rId78" Type="http://schemas.openxmlformats.org/officeDocument/2006/relationships/tags" Target="../tags/tag78.xml"/><Relationship Id="rId77" Type="http://schemas.openxmlformats.org/officeDocument/2006/relationships/tags" Target="../tags/tag77.xml"/><Relationship Id="rId76" Type="http://schemas.openxmlformats.org/officeDocument/2006/relationships/tags" Target="../tags/tag76.xml"/><Relationship Id="rId75" Type="http://schemas.openxmlformats.org/officeDocument/2006/relationships/tags" Target="../tags/tag75.xml"/><Relationship Id="rId74" Type="http://schemas.openxmlformats.org/officeDocument/2006/relationships/tags" Target="../tags/tag74.xml"/><Relationship Id="rId73" Type="http://schemas.openxmlformats.org/officeDocument/2006/relationships/tags" Target="../tags/tag73.xml"/><Relationship Id="rId72" Type="http://schemas.openxmlformats.org/officeDocument/2006/relationships/tags" Target="../tags/tag72.xml"/><Relationship Id="rId71" Type="http://schemas.openxmlformats.org/officeDocument/2006/relationships/tags" Target="../tags/tag71.xml"/><Relationship Id="rId70" Type="http://schemas.openxmlformats.org/officeDocument/2006/relationships/tags" Target="../tags/tag70.xml"/><Relationship Id="rId7" Type="http://schemas.openxmlformats.org/officeDocument/2006/relationships/tags" Target="../tags/tag7.xml"/><Relationship Id="rId69" Type="http://schemas.openxmlformats.org/officeDocument/2006/relationships/tags" Target="../tags/tag69.xml"/><Relationship Id="rId68" Type="http://schemas.openxmlformats.org/officeDocument/2006/relationships/tags" Target="../tags/tag68.xml"/><Relationship Id="rId67" Type="http://schemas.openxmlformats.org/officeDocument/2006/relationships/tags" Target="../tags/tag67.xml"/><Relationship Id="rId66" Type="http://schemas.openxmlformats.org/officeDocument/2006/relationships/tags" Target="../tags/tag66.xml"/><Relationship Id="rId65" Type="http://schemas.openxmlformats.org/officeDocument/2006/relationships/tags" Target="../tags/tag65.xml"/><Relationship Id="rId64" Type="http://schemas.openxmlformats.org/officeDocument/2006/relationships/tags" Target="../tags/tag64.xml"/><Relationship Id="rId63" Type="http://schemas.openxmlformats.org/officeDocument/2006/relationships/tags" Target="../tags/tag63.xml"/><Relationship Id="rId62" Type="http://schemas.openxmlformats.org/officeDocument/2006/relationships/tags" Target="../tags/tag62.xml"/><Relationship Id="rId61" Type="http://schemas.openxmlformats.org/officeDocument/2006/relationships/tags" Target="../tags/tag61.xml"/><Relationship Id="rId60" Type="http://schemas.openxmlformats.org/officeDocument/2006/relationships/tags" Target="../tags/tag60.xml"/><Relationship Id="rId6" Type="http://schemas.openxmlformats.org/officeDocument/2006/relationships/tags" Target="../tags/tag6.xml"/><Relationship Id="rId59" Type="http://schemas.openxmlformats.org/officeDocument/2006/relationships/tags" Target="../tags/tag59.xml"/><Relationship Id="rId58" Type="http://schemas.openxmlformats.org/officeDocument/2006/relationships/tags" Target="../tags/tag58.xml"/><Relationship Id="rId57" Type="http://schemas.openxmlformats.org/officeDocument/2006/relationships/tags" Target="../tags/tag57.xml"/><Relationship Id="rId56" Type="http://schemas.openxmlformats.org/officeDocument/2006/relationships/tags" Target="../tags/tag56.xml"/><Relationship Id="rId55" Type="http://schemas.openxmlformats.org/officeDocument/2006/relationships/tags" Target="../tags/tag55.xml"/><Relationship Id="rId54" Type="http://schemas.openxmlformats.org/officeDocument/2006/relationships/tags" Target="../tags/tag54.xml"/><Relationship Id="rId53" Type="http://schemas.openxmlformats.org/officeDocument/2006/relationships/tags" Target="../tags/tag53.xml"/><Relationship Id="rId52" Type="http://schemas.openxmlformats.org/officeDocument/2006/relationships/tags" Target="../tags/tag52.xml"/><Relationship Id="rId51" Type="http://schemas.openxmlformats.org/officeDocument/2006/relationships/tags" Target="../tags/tag51.xml"/><Relationship Id="rId50" Type="http://schemas.openxmlformats.org/officeDocument/2006/relationships/tags" Target="../tags/tag50.xml"/><Relationship Id="rId5" Type="http://schemas.openxmlformats.org/officeDocument/2006/relationships/tags" Target="../tags/tag5.xml"/><Relationship Id="rId49" Type="http://schemas.openxmlformats.org/officeDocument/2006/relationships/tags" Target="../tags/tag49.xml"/><Relationship Id="rId48" Type="http://schemas.openxmlformats.org/officeDocument/2006/relationships/tags" Target="../tags/tag48.xml"/><Relationship Id="rId47" Type="http://schemas.openxmlformats.org/officeDocument/2006/relationships/tags" Target="../tags/tag47.xml"/><Relationship Id="rId46" Type="http://schemas.openxmlformats.org/officeDocument/2006/relationships/tags" Target="../tags/tag46.xml"/><Relationship Id="rId45" Type="http://schemas.openxmlformats.org/officeDocument/2006/relationships/tags" Target="../tags/tag45.xml"/><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4" Type="http://schemas.openxmlformats.org/officeDocument/2006/relationships/notesSlide" Target="../notesSlides/notesSlide1.xml"/><Relationship Id="rId103" Type="http://schemas.openxmlformats.org/officeDocument/2006/relationships/slideLayout" Target="../slideLayouts/slideLayout1.xml"/><Relationship Id="rId102" Type="http://schemas.openxmlformats.org/officeDocument/2006/relationships/tags" Target="../tags/tag102.xml"/><Relationship Id="rId101" Type="http://schemas.openxmlformats.org/officeDocument/2006/relationships/tags" Target="../tags/tag101.xml"/><Relationship Id="rId100" Type="http://schemas.openxmlformats.org/officeDocument/2006/relationships/tags" Target="../tags/tag100.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99" Type="http://schemas.openxmlformats.org/officeDocument/2006/relationships/tags" Target="../tags/tag201.xml"/><Relationship Id="rId98" Type="http://schemas.openxmlformats.org/officeDocument/2006/relationships/tags" Target="../tags/tag200.xml"/><Relationship Id="rId97" Type="http://schemas.openxmlformats.org/officeDocument/2006/relationships/tags" Target="../tags/tag199.xml"/><Relationship Id="rId96" Type="http://schemas.openxmlformats.org/officeDocument/2006/relationships/tags" Target="../tags/tag198.xml"/><Relationship Id="rId95" Type="http://schemas.openxmlformats.org/officeDocument/2006/relationships/tags" Target="../tags/tag197.xml"/><Relationship Id="rId94" Type="http://schemas.openxmlformats.org/officeDocument/2006/relationships/tags" Target="../tags/tag196.xml"/><Relationship Id="rId93" Type="http://schemas.openxmlformats.org/officeDocument/2006/relationships/tags" Target="../tags/tag195.xml"/><Relationship Id="rId92" Type="http://schemas.openxmlformats.org/officeDocument/2006/relationships/tags" Target="../tags/tag194.xml"/><Relationship Id="rId91" Type="http://schemas.openxmlformats.org/officeDocument/2006/relationships/tags" Target="../tags/tag193.xml"/><Relationship Id="rId90" Type="http://schemas.openxmlformats.org/officeDocument/2006/relationships/tags" Target="../tags/tag192.xml"/><Relationship Id="rId9" Type="http://schemas.openxmlformats.org/officeDocument/2006/relationships/tags" Target="../tags/tag111.xml"/><Relationship Id="rId89" Type="http://schemas.openxmlformats.org/officeDocument/2006/relationships/tags" Target="../tags/tag191.xml"/><Relationship Id="rId88" Type="http://schemas.openxmlformats.org/officeDocument/2006/relationships/tags" Target="../tags/tag190.xml"/><Relationship Id="rId87" Type="http://schemas.openxmlformats.org/officeDocument/2006/relationships/tags" Target="../tags/tag189.xml"/><Relationship Id="rId86" Type="http://schemas.openxmlformats.org/officeDocument/2006/relationships/tags" Target="../tags/tag188.xml"/><Relationship Id="rId85" Type="http://schemas.openxmlformats.org/officeDocument/2006/relationships/tags" Target="../tags/tag187.xml"/><Relationship Id="rId84" Type="http://schemas.openxmlformats.org/officeDocument/2006/relationships/tags" Target="../tags/tag186.xml"/><Relationship Id="rId83" Type="http://schemas.openxmlformats.org/officeDocument/2006/relationships/tags" Target="../tags/tag185.xml"/><Relationship Id="rId82" Type="http://schemas.openxmlformats.org/officeDocument/2006/relationships/tags" Target="../tags/tag184.xml"/><Relationship Id="rId81" Type="http://schemas.openxmlformats.org/officeDocument/2006/relationships/tags" Target="../tags/tag183.xml"/><Relationship Id="rId80" Type="http://schemas.openxmlformats.org/officeDocument/2006/relationships/tags" Target="../tags/tag182.xml"/><Relationship Id="rId8" Type="http://schemas.openxmlformats.org/officeDocument/2006/relationships/tags" Target="../tags/tag110.xml"/><Relationship Id="rId79" Type="http://schemas.openxmlformats.org/officeDocument/2006/relationships/tags" Target="../tags/tag181.xml"/><Relationship Id="rId78" Type="http://schemas.openxmlformats.org/officeDocument/2006/relationships/tags" Target="../tags/tag180.xml"/><Relationship Id="rId77" Type="http://schemas.openxmlformats.org/officeDocument/2006/relationships/tags" Target="../tags/tag179.xml"/><Relationship Id="rId76" Type="http://schemas.openxmlformats.org/officeDocument/2006/relationships/tags" Target="../tags/tag178.xml"/><Relationship Id="rId75" Type="http://schemas.openxmlformats.org/officeDocument/2006/relationships/tags" Target="../tags/tag177.xml"/><Relationship Id="rId74" Type="http://schemas.openxmlformats.org/officeDocument/2006/relationships/tags" Target="../tags/tag176.xml"/><Relationship Id="rId73" Type="http://schemas.openxmlformats.org/officeDocument/2006/relationships/tags" Target="../tags/tag175.xml"/><Relationship Id="rId72" Type="http://schemas.openxmlformats.org/officeDocument/2006/relationships/tags" Target="../tags/tag174.xml"/><Relationship Id="rId71" Type="http://schemas.openxmlformats.org/officeDocument/2006/relationships/tags" Target="../tags/tag173.xml"/><Relationship Id="rId70" Type="http://schemas.openxmlformats.org/officeDocument/2006/relationships/tags" Target="../tags/tag172.xml"/><Relationship Id="rId7" Type="http://schemas.openxmlformats.org/officeDocument/2006/relationships/tags" Target="../tags/tag109.xml"/><Relationship Id="rId69" Type="http://schemas.openxmlformats.org/officeDocument/2006/relationships/tags" Target="../tags/tag171.xml"/><Relationship Id="rId68" Type="http://schemas.openxmlformats.org/officeDocument/2006/relationships/tags" Target="../tags/tag170.xml"/><Relationship Id="rId67" Type="http://schemas.openxmlformats.org/officeDocument/2006/relationships/tags" Target="../tags/tag169.xml"/><Relationship Id="rId66" Type="http://schemas.openxmlformats.org/officeDocument/2006/relationships/tags" Target="../tags/tag168.xml"/><Relationship Id="rId65" Type="http://schemas.openxmlformats.org/officeDocument/2006/relationships/tags" Target="../tags/tag167.xml"/><Relationship Id="rId64" Type="http://schemas.openxmlformats.org/officeDocument/2006/relationships/tags" Target="../tags/tag166.xml"/><Relationship Id="rId63" Type="http://schemas.openxmlformats.org/officeDocument/2006/relationships/tags" Target="../tags/tag165.xml"/><Relationship Id="rId62" Type="http://schemas.openxmlformats.org/officeDocument/2006/relationships/tags" Target="../tags/tag164.xml"/><Relationship Id="rId61" Type="http://schemas.openxmlformats.org/officeDocument/2006/relationships/tags" Target="../tags/tag163.xml"/><Relationship Id="rId60" Type="http://schemas.openxmlformats.org/officeDocument/2006/relationships/tags" Target="../tags/tag162.xml"/><Relationship Id="rId6" Type="http://schemas.openxmlformats.org/officeDocument/2006/relationships/tags" Target="../tags/tag108.xml"/><Relationship Id="rId59" Type="http://schemas.openxmlformats.org/officeDocument/2006/relationships/tags" Target="../tags/tag161.xml"/><Relationship Id="rId58" Type="http://schemas.openxmlformats.org/officeDocument/2006/relationships/tags" Target="../tags/tag160.xml"/><Relationship Id="rId57" Type="http://schemas.openxmlformats.org/officeDocument/2006/relationships/tags" Target="../tags/tag159.xml"/><Relationship Id="rId56" Type="http://schemas.openxmlformats.org/officeDocument/2006/relationships/tags" Target="../tags/tag158.xml"/><Relationship Id="rId55" Type="http://schemas.openxmlformats.org/officeDocument/2006/relationships/tags" Target="../tags/tag157.xml"/><Relationship Id="rId54" Type="http://schemas.openxmlformats.org/officeDocument/2006/relationships/tags" Target="../tags/tag156.xml"/><Relationship Id="rId53" Type="http://schemas.openxmlformats.org/officeDocument/2006/relationships/tags" Target="../tags/tag155.xml"/><Relationship Id="rId52" Type="http://schemas.openxmlformats.org/officeDocument/2006/relationships/tags" Target="../tags/tag154.xml"/><Relationship Id="rId51" Type="http://schemas.openxmlformats.org/officeDocument/2006/relationships/tags" Target="../tags/tag153.xml"/><Relationship Id="rId50" Type="http://schemas.openxmlformats.org/officeDocument/2006/relationships/tags" Target="../tags/tag152.xml"/><Relationship Id="rId5" Type="http://schemas.openxmlformats.org/officeDocument/2006/relationships/tags" Target="../tags/tag107.xml"/><Relationship Id="rId49" Type="http://schemas.openxmlformats.org/officeDocument/2006/relationships/tags" Target="../tags/tag151.xml"/><Relationship Id="rId48" Type="http://schemas.openxmlformats.org/officeDocument/2006/relationships/tags" Target="../tags/tag150.xml"/><Relationship Id="rId47" Type="http://schemas.openxmlformats.org/officeDocument/2006/relationships/tags" Target="../tags/tag149.xml"/><Relationship Id="rId46" Type="http://schemas.openxmlformats.org/officeDocument/2006/relationships/tags" Target="../tags/tag148.xml"/><Relationship Id="rId45" Type="http://schemas.openxmlformats.org/officeDocument/2006/relationships/tags" Target="../tags/tag147.xml"/><Relationship Id="rId44" Type="http://schemas.openxmlformats.org/officeDocument/2006/relationships/tags" Target="../tags/tag146.xml"/><Relationship Id="rId43" Type="http://schemas.openxmlformats.org/officeDocument/2006/relationships/tags" Target="../tags/tag145.xml"/><Relationship Id="rId42" Type="http://schemas.openxmlformats.org/officeDocument/2006/relationships/tags" Target="../tags/tag144.xml"/><Relationship Id="rId41" Type="http://schemas.openxmlformats.org/officeDocument/2006/relationships/tags" Target="../tags/tag143.xml"/><Relationship Id="rId40" Type="http://schemas.openxmlformats.org/officeDocument/2006/relationships/tags" Target="../tags/tag142.xml"/><Relationship Id="rId4" Type="http://schemas.openxmlformats.org/officeDocument/2006/relationships/tags" Target="../tags/tag106.xml"/><Relationship Id="rId39" Type="http://schemas.openxmlformats.org/officeDocument/2006/relationships/tags" Target="../tags/tag141.xml"/><Relationship Id="rId38" Type="http://schemas.openxmlformats.org/officeDocument/2006/relationships/tags" Target="../tags/tag140.xml"/><Relationship Id="rId37" Type="http://schemas.openxmlformats.org/officeDocument/2006/relationships/tags" Target="../tags/tag139.xml"/><Relationship Id="rId36" Type="http://schemas.openxmlformats.org/officeDocument/2006/relationships/tags" Target="../tags/tag138.xml"/><Relationship Id="rId35" Type="http://schemas.openxmlformats.org/officeDocument/2006/relationships/tags" Target="../tags/tag137.xml"/><Relationship Id="rId34" Type="http://schemas.openxmlformats.org/officeDocument/2006/relationships/tags" Target="../tags/tag136.xml"/><Relationship Id="rId33" Type="http://schemas.openxmlformats.org/officeDocument/2006/relationships/tags" Target="../tags/tag135.xml"/><Relationship Id="rId32" Type="http://schemas.openxmlformats.org/officeDocument/2006/relationships/tags" Target="../tags/tag134.xml"/><Relationship Id="rId31" Type="http://schemas.openxmlformats.org/officeDocument/2006/relationships/tags" Target="../tags/tag133.xml"/><Relationship Id="rId30" Type="http://schemas.openxmlformats.org/officeDocument/2006/relationships/tags" Target="../tags/tag132.xml"/><Relationship Id="rId3" Type="http://schemas.openxmlformats.org/officeDocument/2006/relationships/tags" Target="../tags/tag105.xml"/><Relationship Id="rId29" Type="http://schemas.openxmlformats.org/officeDocument/2006/relationships/tags" Target="../tags/tag131.xml"/><Relationship Id="rId28" Type="http://schemas.openxmlformats.org/officeDocument/2006/relationships/tags" Target="../tags/tag130.xml"/><Relationship Id="rId27" Type="http://schemas.openxmlformats.org/officeDocument/2006/relationships/tags" Target="../tags/tag129.xml"/><Relationship Id="rId26" Type="http://schemas.openxmlformats.org/officeDocument/2006/relationships/tags" Target="../tags/tag128.xml"/><Relationship Id="rId25" Type="http://schemas.openxmlformats.org/officeDocument/2006/relationships/tags" Target="../tags/tag127.xml"/><Relationship Id="rId24" Type="http://schemas.openxmlformats.org/officeDocument/2006/relationships/tags" Target="../tags/tag126.xml"/><Relationship Id="rId23" Type="http://schemas.openxmlformats.org/officeDocument/2006/relationships/tags" Target="../tags/tag125.xml"/><Relationship Id="rId22" Type="http://schemas.openxmlformats.org/officeDocument/2006/relationships/tags" Target="../tags/tag124.xml"/><Relationship Id="rId21" Type="http://schemas.openxmlformats.org/officeDocument/2006/relationships/tags" Target="../tags/tag123.xml"/><Relationship Id="rId20" Type="http://schemas.openxmlformats.org/officeDocument/2006/relationships/tags" Target="../tags/tag122.xml"/><Relationship Id="rId2" Type="http://schemas.openxmlformats.org/officeDocument/2006/relationships/tags" Target="../tags/tag104.xml"/><Relationship Id="rId19" Type="http://schemas.openxmlformats.org/officeDocument/2006/relationships/tags" Target="../tags/tag121.xml"/><Relationship Id="rId18" Type="http://schemas.openxmlformats.org/officeDocument/2006/relationships/tags" Target="../tags/tag120.xml"/><Relationship Id="rId17" Type="http://schemas.openxmlformats.org/officeDocument/2006/relationships/tags" Target="../tags/tag119.xml"/><Relationship Id="rId16" Type="http://schemas.openxmlformats.org/officeDocument/2006/relationships/tags" Target="../tags/tag11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4" Type="http://schemas.openxmlformats.org/officeDocument/2006/relationships/notesSlide" Target="../notesSlides/notesSlide20.xml"/><Relationship Id="rId103" Type="http://schemas.openxmlformats.org/officeDocument/2006/relationships/slideLayout" Target="../slideLayouts/slideLayout1.xml"/><Relationship Id="rId102" Type="http://schemas.openxmlformats.org/officeDocument/2006/relationships/tags" Target="../tags/tag204.xml"/><Relationship Id="rId101" Type="http://schemas.openxmlformats.org/officeDocument/2006/relationships/tags" Target="../tags/tag203.xml"/><Relationship Id="rId100" Type="http://schemas.openxmlformats.org/officeDocument/2006/relationships/tags" Target="../tags/tag202.xml"/><Relationship Id="rId10" Type="http://schemas.openxmlformats.org/officeDocument/2006/relationships/tags" Target="../tags/tag112.xml"/><Relationship Id="rId1" Type="http://schemas.openxmlformats.org/officeDocument/2006/relationships/tags" Target="../tags/tag10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矩形 13"/>
          <p:cNvSpPr/>
          <p:nvPr>
            <p:custDataLst>
              <p:tags r:id="rId1"/>
            </p:custDataLst>
          </p:nvPr>
        </p:nvSpPr>
        <p:spPr>
          <a:xfrm>
            <a:off x="0" y="0"/>
            <a:ext cx="12192000" cy="6858000"/>
          </a:xfrm>
          <a:prstGeom prst="rect">
            <a:avLst/>
          </a:prstGeom>
          <a:gradFill flip="none" rotWithShape="1">
            <a:gsLst>
              <a:gs pos="25000">
                <a:srgbClr val="DB2020">
                  <a:alpha val="0"/>
                </a:srgbClr>
              </a:gs>
              <a:gs pos="100000">
                <a:srgbClr val="DB2020">
                  <a:alpha val="36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DB2020"/>
              </a:solidFill>
            </a:endParaRPr>
          </a:p>
        </p:txBody>
      </p:sp>
      <p:sp>
        <p:nvSpPr>
          <p:cNvPr id="15" name="PA-椭圆 14"/>
          <p:cNvSpPr/>
          <p:nvPr>
            <p:custDataLst>
              <p:tags r:id="rId2"/>
            </p:custDataLst>
          </p:nvPr>
        </p:nvSpPr>
        <p:spPr>
          <a:xfrm>
            <a:off x="837486" y="-1829514"/>
            <a:ext cx="10517029" cy="10517029"/>
          </a:xfrm>
          <a:prstGeom prst="ellipse">
            <a:avLst/>
          </a:prstGeom>
          <a:noFill/>
          <a:ln w="15875" cap="flat" cmpd="sng" algn="ctr">
            <a:solidFill>
              <a:srgbClr val="DB2020"/>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grpSp>
        <p:nvGrpSpPr>
          <p:cNvPr id="16" name="PA-组合 15"/>
          <p:cNvGrpSpPr/>
          <p:nvPr>
            <p:custDataLst>
              <p:tags r:id="rId3"/>
            </p:custDataLst>
          </p:nvPr>
        </p:nvGrpSpPr>
        <p:grpSpPr>
          <a:xfrm>
            <a:off x="1416070" y="-827364"/>
            <a:ext cx="9359860" cy="8512729"/>
            <a:chOff x="1539240" y="-870063"/>
            <a:chExt cx="9453757" cy="8598127"/>
          </a:xfrm>
        </p:grpSpPr>
        <p:cxnSp>
          <p:nvCxnSpPr>
            <p:cNvPr id="17" name="PA-直接连接符 16"/>
            <p:cNvCxnSpPr/>
            <p:nvPr>
              <p:custDataLst>
                <p:tags r:id="rId4"/>
              </p:custDataLst>
            </p:nvPr>
          </p:nvCxnSpPr>
          <p:spPr>
            <a:xfrm>
              <a:off x="1539240" y="3429001"/>
              <a:ext cx="414332" cy="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625530" y="-870063"/>
              <a:ext cx="9367467" cy="8598127"/>
              <a:chOff x="1625530" y="-870063"/>
              <a:chExt cx="9367467" cy="8598127"/>
            </a:xfrm>
          </p:grpSpPr>
          <p:cxnSp>
            <p:nvCxnSpPr>
              <p:cNvPr id="19" name="PA-直接连接符 18"/>
              <p:cNvCxnSpPr/>
              <p:nvPr>
                <p:custDataLst>
                  <p:tags r:id="rId5"/>
                </p:custDataLst>
              </p:nvPr>
            </p:nvCxnSpPr>
            <p:spPr>
              <a:xfrm>
                <a:off x="1800716" y="3138285"/>
                <a:ext cx="364898" cy="2469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直接连接符 19"/>
              <p:cNvCxnSpPr/>
              <p:nvPr>
                <p:custDataLst>
                  <p:tags r:id="rId6"/>
                </p:custDataLst>
              </p:nvPr>
            </p:nvCxnSpPr>
            <p:spPr>
              <a:xfrm>
                <a:off x="1836712" y="2849789"/>
                <a:ext cx="578959" cy="7871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直接连接符 20"/>
              <p:cNvCxnSpPr/>
              <p:nvPr>
                <p:custDataLst>
                  <p:tags r:id="rId7"/>
                </p:custDataLst>
              </p:nvPr>
            </p:nvCxnSpPr>
            <p:spPr>
              <a:xfrm>
                <a:off x="2211581" y="2630493"/>
                <a:ext cx="143442" cy="2947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PA-直接连接符 21"/>
              <p:cNvCxnSpPr/>
              <p:nvPr>
                <p:custDataLst>
                  <p:tags r:id="rId8"/>
                </p:custDataLst>
              </p:nvPr>
            </p:nvCxnSpPr>
            <p:spPr>
              <a:xfrm>
                <a:off x="2248185" y="2362750"/>
                <a:ext cx="347457" cy="9625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PA-直接连接符 22"/>
              <p:cNvCxnSpPr/>
              <p:nvPr>
                <p:custDataLst>
                  <p:tags r:id="rId9"/>
                </p:custDataLst>
              </p:nvPr>
            </p:nvCxnSpPr>
            <p:spPr>
              <a:xfrm>
                <a:off x="1885119" y="1949435"/>
                <a:ext cx="547188" cy="19221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PA-直接连接符 23"/>
              <p:cNvCxnSpPr/>
              <p:nvPr>
                <p:custDataLst>
                  <p:tags r:id="rId10"/>
                </p:custDataLst>
              </p:nvPr>
            </p:nvCxnSpPr>
            <p:spPr>
              <a:xfrm>
                <a:off x="1800686" y="1585235"/>
                <a:ext cx="965784" cy="41445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PA-直接连接符 24"/>
              <p:cNvCxnSpPr/>
              <p:nvPr>
                <p:custDataLst>
                  <p:tags r:id="rId11"/>
                </p:custDataLst>
              </p:nvPr>
            </p:nvCxnSpPr>
            <p:spPr>
              <a:xfrm>
                <a:off x="2269456" y="1470533"/>
                <a:ext cx="537366" cy="2749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PA-直接连接符 25"/>
              <p:cNvCxnSpPr/>
              <p:nvPr>
                <p:custDataLst>
                  <p:tags r:id="rId12"/>
                </p:custDataLst>
              </p:nvPr>
            </p:nvCxnSpPr>
            <p:spPr>
              <a:xfrm>
                <a:off x="2410404" y="1216594"/>
                <a:ext cx="673379" cy="404092"/>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PA-直接连接符 26"/>
              <p:cNvCxnSpPr/>
              <p:nvPr>
                <p:custDataLst>
                  <p:tags r:id="rId13"/>
                </p:custDataLst>
              </p:nvPr>
            </p:nvCxnSpPr>
            <p:spPr>
              <a:xfrm>
                <a:off x="2388946" y="848003"/>
                <a:ext cx="250189" cy="17413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PA-直接连接符 27"/>
              <p:cNvCxnSpPr/>
              <p:nvPr>
                <p:custDataLst>
                  <p:tags r:id="rId14"/>
                </p:custDataLst>
              </p:nvPr>
            </p:nvCxnSpPr>
            <p:spPr>
              <a:xfrm>
                <a:off x="2477827" y="528359"/>
                <a:ext cx="551128" cy="44168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15"/>
                </p:custDataLst>
              </p:nvPr>
            </p:nvCxnSpPr>
            <p:spPr>
              <a:xfrm>
                <a:off x="2931226" y="519742"/>
                <a:ext cx="436189" cy="400824"/>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PA-直接连接符 29"/>
              <p:cNvCxnSpPr/>
              <p:nvPr>
                <p:custDataLst>
                  <p:tags r:id="rId16"/>
                </p:custDataLst>
              </p:nvPr>
            </p:nvCxnSpPr>
            <p:spPr>
              <a:xfrm>
                <a:off x="3134852" y="312647"/>
                <a:ext cx="173771" cy="18280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PA-直接连接符 30"/>
              <p:cNvCxnSpPr/>
              <p:nvPr>
                <p:custDataLst>
                  <p:tags r:id="rId17"/>
                </p:custDataLst>
              </p:nvPr>
            </p:nvCxnSpPr>
            <p:spPr>
              <a:xfrm>
                <a:off x="3177541" y="-90528"/>
                <a:ext cx="445708" cy="53728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PA-直接连接符 31"/>
              <p:cNvCxnSpPr/>
              <p:nvPr>
                <p:custDataLst>
                  <p:tags r:id="rId18"/>
                </p:custDataLst>
              </p:nvPr>
            </p:nvCxnSpPr>
            <p:spPr>
              <a:xfrm>
                <a:off x="3581663" y="-58005"/>
                <a:ext cx="186788" cy="25892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PA-直接连接符 32"/>
              <p:cNvCxnSpPr/>
              <p:nvPr>
                <p:custDataLst>
                  <p:tags r:id="rId19"/>
                </p:custDataLst>
              </p:nvPr>
            </p:nvCxnSpPr>
            <p:spPr>
              <a:xfrm>
                <a:off x="3775470" y="-295819"/>
                <a:ext cx="266995" cy="42835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PA-直接连接符 33"/>
              <p:cNvCxnSpPr/>
              <p:nvPr>
                <p:custDataLst>
                  <p:tags r:id="rId20"/>
                </p:custDataLst>
              </p:nvPr>
            </p:nvCxnSpPr>
            <p:spPr>
              <a:xfrm rot="19916129">
                <a:off x="4172013" y="-38950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PA-直接连接符 34"/>
              <p:cNvCxnSpPr/>
              <p:nvPr>
                <p:custDataLst>
                  <p:tags r:id="rId21"/>
                </p:custDataLst>
              </p:nvPr>
            </p:nvCxnSpPr>
            <p:spPr>
              <a:xfrm rot="20148387">
                <a:off x="4420175" y="-51123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PA-直接连接符 35"/>
              <p:cNvCxnSpPr/>
              <p:nvPr>
                <p:custDataLst>
                  <p:tags r:id="rId22"/>
                </p:custDataLst>
              </p:nvPr>
            </p:nvCxnSpPr>
            <p:spPr>
              <a:xfrm rot="20380645">
                <a:off x="4675987" y="-61592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PA-直接连接符 36"/>
              <p:cNvCxnSpPr/>
              <p:nvPr>
                <p:custDataLst>
                  <p:tags r:id="rId23"/>
                </p:custDataLst>
              </p:nvPr>
            </p:nvCxnSpPr>
            <p:spPr>
              <a:xfrm rot="20612903">
                <a:off x="4938285" y="-70311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PA-直接连接符 37"/>
              <p:cNvCxnSpPr/>
              <p:nvPr>
                <p:custDataLst>
                  <p:tags r:id="rId24"/>
                </p:custDataLst>
              </p:nvPr>
            </p:nvCxnSpPr>
            <p:spPr>
              <a:xfrm rot="20845161">
                <a:off x="5205869" y="-77239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PA-直接连接符 38"/>
              <p:cNvCxnSpPr/>
              <p:nvPr>
                <p:custDataLst>
                  <p:tags r:id="rId25"/>
                </p:custDataLst>
              </p:nvPr>
            </p:nvCxnSpPr>
            <p:spPr>
              <a:xfrm rot="21077419">
                <a:off x="5477522" y="-82345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PA-直接连接符 39"/>
              <p:cNvCxnSpPr/>
              <p:nvPr>
                <p:custDataLst>
                  <p:tags r:id="rId26"/>
                </p:custDataLst>
              </p:nvPr>
            </p:nvCxnSpPr>
            <p:spPr>
              <a:xfrm rot="21309677">
                <a:off x="5752001" y="-85606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PA-直接连接符 40"/>
              <p:cNvCxnSpPr/>
              <p:nvPr>
                <p:custDataLst>
                  <p:tags r:id="rId27"/>
                </p:custDataLst>
              </p:nvPr>
            </p:nvCxnSpPr>
            <p:spPr>
              <a:xfrm rot="21541935">
                <a:off x="6028055" y="-87006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PA-直接连接符 41"/>
              <p:cNvCxnSpPr/>
              <p:nvPr>
                <p:custDataLst>
                  <p:tags r:id="rId28"/>
                </p:custDataLst>
              </p:nvPr>
            </p:nvCxnSpPr>
            <p:spPr>
              <a:xfrm rot="174193">
                <a:off x="6304424" y="-865395"/>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PA-直接连接符 42"/>
              <p:cNvCxnSpPr/>
              <p:nvPr>
                <p:custDataLst>
                  <p:tags r:id="rId29"/>
                </p:custDataLst>
              </p:nvPr>
            </p:nvCxnSpPr>
            <p:spPr>
              <a:xfrm rot="406452">
                <a:off x="6579848" y="-84207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PA-直接连接符 43"/>
              <p:cNvCxnSpPr/>
              <p:nvPr>
                <p:custDataLst>
                  <p:tags r:id="rId30"/>
                </p:custDataLst>
              </p:nvPr>
            </p:nvCxnSpPr>
            <p:spPr>
              <a:xfrm rot="638709">
                <a:off x="6853069" y="-80022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PA-直接连接符 44"/>
              <p:cNvCxnSpPr/>
              <p:nvPr>
                <p:custDataLst>
                  <p:tags r:id="rId31"/>
                </p:custDataLst>
              </p:nvPr>
            </p:nvCxnSpPr>
            <p:spPr>
              <a:xfrm rot="870968">
                <a:off x="7122842" y="-740018"/>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PA-直接连接符 45"/>
              <p:cNvCxnSpPr/>
              <p:nvPr>
                <p:custDataLst>
                  <p:tags r:id="rId32"/>
                </p:custDataLst>
              </p:nvPr>
            </p:nvCxnSpPr>
            <p:spPr>
              <a:xfrm rot="1103226">
                <a:off x="7387934" y="-66173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PA-直接连接符 46"/>
              <p:cNvCxnSpPr/>
              <p:nvPr>
                <p:custDataLst>
                  <p:tags r:id="rId33"/>
                </p:custDataLst>
              </p:nvPr>
            </p:nvCxnSpPr>
            <p:spPr>
              <a:xfrm rot="1335484">
                <a:off x="7647138" y="-56573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PA-直接连接符 47"/>
              <p:cNvCxnSpPr/>
              <p:nvPr>
                <p:custDataLst>
                  <p:tags r:id="rId34"/>
                </p:custDataLst>
              </p:nvPr>
            </p:nvCxnSpPr>
            <p:spPr>
              <a:xfrm rot="1567742">
                <a:off x="7899268" y="-45246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PA-直接连接符 48"/>
              <p:cNvCxnSpPr/>
              <p:nvPr>
                <p:custDataLst>
                  <p:tags r:id="rId35"/>
                </p:custDataLst>
              </p:nvPr>
            </p:nvCxnSpPr>
            <p:spPr>
              <a:xfrm rot="1800000">
                <a:off x="8143176" y="-32242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PA-直接连接符 49"/>
              <p:cNvCxnSpPr/>
              <p:nvPr>
                <p:custDataLst>
                  <p:tags r:id="rId36"/>
                </p:custDataLst>
              </p:nvPr>
            </p:nvCxnSpPr>
            <p:spPr>
              <a:xfrm flipH="1">
                <a:off x="8138011" y="-140974"/>
                <a:ext cx="355455" cy="529552"/>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PA-直接连接符 50"/>
              <p:cNvCxnSpPr/>
              <p:nvPr>
                <p:custDataLst>
                  <p:tags r:id="rId37"/>
                </p:custDataLst>
              </p:nvPr>
            </p:nvCxnSpPr>
            <p:spPr>
              <a:xfrm flipH="1">
                <a:off x="8583792" y="28944"/>
                <a:ext cx="145215" cy="18760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PA-直接连接符 51"/>
              <p:cNvCxnSpPr/>
              <p:nvPr>
                <p:custDataLst>
                  <p:tags r:id="rId38"/>
                </p:custDataLst>
              </p:nvPr>
            </p:nvCxnSpPr>
            <p:spPr>
              <a:xfrm flipH="1">
                <a:off x="8385005" y="466031"/>
                <a:ext cx="344002" cy="387284"/>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PA-直接连接符 52"/>
              <p:cNvCxnSpPr/>
              <p:nvPr>
                <p:custDataLst>
                  <p:tags r:id="rId39"/>
                </p:custDataLst>
              </p:nvPr>
            </p:nvCxnSpPr>
            <p:spPr>
              <a:xfrm flipH="1">
                <a:off x="8758416" y="528359"/>
                <a:ext cx="288803" cy="28396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PA-直接连接符 53"/>
              <p:cNvCxnSpPr/>
              <p:nvPr>
                <p:custDataLst>
                  <p:tags r:id="rId40"/>
                </p:custDataLst>
              </p:nvPr>
            </p:nvCxnSpPr>
            <p:spPr>
              <a:xfrm flipH="1">
                <a:off x="9044479" y="331610"/>
                <a:ext cx="660716" cy="56720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PA-直接连接符 54"/>
              <p:cNvCxnSpPr/>
              <p:nvPr>
                <p:custDataLst>
                  <p:tags r:id="rId41"/>
                </p:custDataLst>
              </p:nvPr>
            </p:nvCxnSpPr>
            <p:spPr>
              <a:xfrm flipH="1">
                <a:off x="9493470" y="742918"/>
                <a:ext cx="197631" cy="14770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PA-直接连接符 55"/>
              <p:cNvCxnSpPr/>
              <p:nvPr>
                <p:custDataLst>
                  <p:tags r:id="rId42"/>
                </p:custDataLst>
              </p:nvPr>
            </p:nvCxnSpPr>
            <p:spPr>
              <a:xfrm flipH="1">
                <a:off x="9541191" y="705867"/>
                <a:ext cx="764780" cy="49482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PA-直接连接符 56"/>
              <p:cNvCxnSpPr/>
              <p:nvPr>
                <p:custDataLst>
                  <p:tags r:id="rId43"/>
                </p:custDataLst>
              </p:nvPr>
            </p:nvCxnSpPr>
            <p:spPr>
              <a:xfrm flipH="1">
                <a:off x="9357843" y="1342373"/>
                <a:ext cx="498707" cy="27680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PA-直接连接符 57"/>
              <p:cNvCxnSpPr/>
              <p:nvPr>
                <p:custDataLst>
                  <p:tags r:id="rId44"/>
                </p:custDataLst>
              </p:nvPr>
            </p:nvCxnSpPr>
            <p:spPr>
              <a:xfrm rot="3890322">
                <a:off x="9800912" y="148157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PA-直接连接符 58"/>
              <p:cNvCxnSpPr/>
              <p:nvPr>
                <p:custDataLst>
                  <p:tags r:id="rId45"/>
                </p:custDataLst>
              </p:nvPr>
            </p:nvCxnSpPr>
            <p:spPr>
              <a:xfrm flipH="1">
                <a:off x="9593352" y="1867824"/>
                <a:ext cx="510023" cy="19875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PA-直接连接符 59"/>
              <p:cNvCxnSpPr/>
              <p:nvPr>
                <p:custDataLst>
                  <p:tags r:id="rId46"/>
                </p:custDataLst>
              </p:nvPr>
            </p:nvCxnSpPr>
            <p:spPr>
              <a:xfrm flipH="1">
                <a:off x="9803416" y="2094246"/>
                <a:ext cx="547922" cy="17191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PA-直接连接符 60"/>
              <p:cNvCxnSpPr/>
              <p:nvPr>
                <p:custDataLst>
                  <p:tags r:id="rId47"/>
                </p:custDataLst>
              </p:nvPr>
            </p:nvCxnSpPr>
            <p:spPr>
              <a:xfrm flipH="1">
                <a:off x="9873464" y="2249242"/>
                <a:ext cx="1119533" cy="26977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PA-直接连接符 61"/>
              <p:cNvCxnSpPr/>
              <p:nvPr>
                <p:custDataLst>
                  <p:tags r:id="rId48"/>
                </p:custDataLst>
              </p:nvPr>
            </p:nvCxnSpPr>
            <p:spPr>
              <a:xfrm flipH="1">
                <a:off x="9705551" y="2706225"/>
                <a:ext cx="630079" cy="1074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PA-直接连接符 62"/>
              <p:cNvCxnSpPr/>
              <p:nvPr>
                <p:custDataLst>
                  <p:tags r:id="rId49"/>
                </p:custDataLst>
              </p:nvPr>
            </p:nvCxnSpPr>
            <p:spPr>
              <a:xfrm flipH="1">
                <a:off x="9961626" y="2971891"/>
                <a:ext cx="630656" cy="6413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PA-直接连接符 63"/>
              <p:cNvCxnSpPr/>
              <p:nvPr>
                <p:custDataLst>
                  <p:tags r:id="rId50"/>
                </p:custDataLst>
              </p:nvPr>
            </p:nvCxnSpPr>
            <p:spPr>
              <a:xfrm flipH="1">
                <a:off x="9777617" y="3283784"/>
                <a:ext cx="616745" cy="2084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PA-直接连接符 64"/>
              <p:cNvCxnSpPr/>
              <p:nvPr>
                <p:custDataLst>
                  <p:tags r:id="rId51"/>
                </p:custDataLst>
              </p:nvPr>
            </p:nvCxnSpPr>
            <p:spPr>
              <a:xfrm flipH="1" flipV="1">
                <a:off x="9979340" y="3560193"/>
                <a:ext cx="633463" cy="2140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PA-直接连接符 65"/>
              <p:cNvCxnSpPr/>
              <p:nvPr>
                <p:custDataLst>
                  <p:tags r:id="rId52"/>
                </p:custDataLst>
              </p:nvPr>
            </p:nvCxnSpPr>
            <p:spPr>
              <a:xfrm flipH="1" flipV="1">
                <a:off x="9744233" y="3799870"/>
                <a:ext cx="630522" cy="6411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PA-直接连接符 66"/>
              <p:cNvCxnSpPr/>
              <p:nvPr>
                <p:custDataLst>
                  <p:tags r:id="rId53"/>
                </p:custDataLst>
              </p:nvPr>
            </p:nvCxnSpPr>
            <p:spPr>
              <a:xfrm flipH="1" flipV="1">
                <a:off x="9926282" y="4081969"/>
                <a:ext cx="690596" cy="11776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PA-直接连接符 67"/>
              <p:cNvCxnSpPr/>
              <p:nvPr>
                <p:custDataLst>
                  <p:tags r:id="rId54"/>
                </p:custDataLst>
              </p:nvPr>
            </p:nvCxnSpPr>
            <p:spPr>
              <a:xfrm flipH="1" flipV="1">
                <a:off x="10199630" y="4417580"/>
                <a:ext cx="679854" cy="16382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PA-直接连接符 68"/>
              <p:cNvCxnSpPr/>
              <p:nvPr>
                <p:custDataLst>
                  <p:tags r:id="rId55"/>
                </p:custDataLst>
              </p:nvPr>
            </p:nvCxnSpPr>
            <p:spPr>
              <a:xfrm flipH="1" flipV="1">
                <a:off x="9607900" y="4530499"/>
                <a:ext cx="591730" cy="18565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PA-直接连接符 69"/>
              <p:cNvCxnSpPr/>
              <p:nvPr>
                <p:custDataLst>
                  <p:tags r:id="rId56"/>
                </p:custDataLst>
              </p:nvPr>
            </p:nvCxnSpPr>
            <p:spPr>
              <a:xfrm flipH="1" flipV="1">
                <a:off x="9600861" y="4794352"/>
                <a:ext cx="262899" cy="10244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PA-直接连接符 70"/>
              <p:cNvCxnSpPr/>
              <p:nvPr>
                <p:custDataLst>
                  <p:tags r:id="rId57"/>
                </p:custDataLst>
              </p:nvPr>
            </p:nvCxnSpPr>
            <p:spPr>
              <a:xfrm flipH="1" flipV="1">
                <a:off x="9311559" y="4938926"/>
                <a:ext cx="677282" cy="3181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PA-直接连接符 71"/>
              <p:cNvCxnSpPr/>
              <p:nvPr>
                <p:custDataLst>
                  <p:tags r:id="rId58"/>
                </p:custDataLst>
              </p:nvPr>
            </p:nvCxnSpPr>
            <p:spPr>
              <a:xfrm flipH="1" flipV="1">
                <a:off x="9647357" y="5399516"/>
                <a:ext cx="209193" cy="116112"/>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PA-直接连接符 72"/>
              <p:cNvCxnSpPr/>
              <p:nvPr>
                <p:custDataLst>
                  <p:tags r:id="rId59"/>
                </p:custDataLst>
              </p:nvPr>
            </p:nvCxnSpPr>
            <p:spPr>
              <a:xfrm flipH="1" flipV="1">
                <a:off x="9296551" y="5499029"/>
                <a:ext cx="410554" cy="26563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PA-直接连接符 73"/>
              <p:cNvCxnSpPr/>
              <p:nvPr>
                <p:custDataLst>
                  <p:tags r:id="rId60"/>
                </p:custDataLst>
              </p:nvPr>
            </p:nvCxnSpPr>
            <p:spPr>
              <a:xfrm flipH="1" flipV="1">
                <a:off x="8976125" y="5580714"/>
                <a:ext cx="565065" cy="42232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PA-直接连接符 74"/>
              <p:cNvCxnSpPr/>
              <p:nvPr>
                <p:custDataLst>
                  <p:tags r:id="rId61"/>
                </p:custDataLst>
              </p:nvPr>
            </p:nvCxnSpPr>
            <p:spPr>
              <a:xfrm flipH="1" flipV="1">
                <a:off x="9044479" y="5959184"/>
                <a:ext cx="571393" cy="49052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PA-直接连接符 75"/>
              <p:cNvCxnSpPr/>
              <p:nvPr>
                <p:custDataLst>
                  <p:tags r:id="rId62"/>
                </p:custDataLst>
              </p:nvPr>
            </p:nvCxnSpPr>
            <p:spPr>
              <a:xfrm flipH="1" flipV="1">
                <a:off x="8739574" y="6027149"/>
                <a:ext cx="423470" cy="41637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PA-直接连接符 76"/>
              <p:cNvCxnSpPr/>
              <p:nvPr>
                <p:custDataLst>
                  <p:tags r:id="rId63"/>
                </p:custDataLst>
              </p:nvPr>
            </p:nvCxnSpPr>
            <p:spPr>
              <a:xfrm flipH="1" flipV="1">
                <a:off x="8676770" y="6333159"/>
                <a:ext cx="668392" cy="75248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PA-直接连接符 77"/>
              <p:cNvCxnSpPr/>
              <p:nvPr>
                <p:custDataLst>
                  <p:tags r:id="rId64"/>
                </p:custDataLst>
              </p:nvPr>
            </p:nvCxnSpPr>
            <p:spPr>
              <a:xfrm flipH="1" flipV="1">
                <a:off x="8592674" y="6652927"/>
                <a:ext cx="242948" cy="31386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PA-直接连接符 78"/>
              <p:cNvCxnSpPr/>
              <p:nvPr>
                <p:custDataLst>
                  <p:tags r:id="rId65"/>
                </p:custDataLst>
              </p:nvPr>
            </p:nvCxnSpPr>
            <p:spPr>
              <a:xfrm rot="8767742">
                <a:off x="8377749" y="661895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PA-直接连接符 79"/>
              <p:cNvCxnSpPr/>
              <p:nvPr>
                <p:custDataLst>
                  <p:tags r:id="rId66"/>
                </p:custDataLst>
              </p:nvPr>
            </p:nvCxnSpPr>
            <p:spPr>
              <a:xfrm rot="9000000">
                <a:off x="8143176" y="676516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PA-直接连接符 80"/>
              <p:cNvCxnSpPr/>
              <p:nvPr>
                <p:custDataLst>
                  <p:tags r:id="rId67"/>
                </p:custDataLst>
              </p:nvPr>
            </p:nvCxnSpPr>
            <p:spPr>
              <a:xfrm rot="9232257">
                <a:off x="7899269" y="6895204"/>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PA-直接连接符 81"/>
              <p:cNvCxnSpPr/>
              <p:nvPr>
                <p:custDataLst>
                  <p:tags r:id="rId68"/>
                </p:custDataLst>
              </p:nvPr>
            </p:nvCxnSpPr>
            <p:spPr>
              <a:xfrm rot="9464516">
                <a:off x="7647138" y="7008482"/>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PA-直接连接符 82"/>
              <p:cNvCxnSpPr/>
              <p:nvPr>
                <p:custDataLst>
                  <p:tags r:id="rId69"/>
                </p:custDataLst>
              </p:nvPr>
            </p:nvCxnSpPr>
            <p:spPr>
              <a:xfrm rot="9696774">
                <a:off x="7387935" y="710448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PA-直接连接符 83"/>
              <p:cNvCxnSpPr/>
              <p:nvPr>
                <p:custDataLst>
                  <p:tags r:id="rId70"/>
                </p:custDataLst>
              </p:nvPr>
            </p:nvCxnSpPr>
            <p:spPr>
              <a:xfrm rot="9929031">
                <a:off x="7122843" y="718276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PA-直接连接符 84"/>
              <p:cNvCxnSpPr/>
              <p:nvPr>
                <p:custDataLst>
                  <p:tags r:id="rId71"/>
                </p:custDataLst>
              </p:nvPr>
            </p:nvCxnSpPr>
            <p:spPr>
              <a:xfrm rot="10161290">
                <a:off x="6853070" y="724296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PA-直接连接符 85"/>
              <p:cNvCxnSpPr/>
              <p:nvPr>
                <p:custDataLst>
                  <p:tags r:id="rId72"/>
                </p:custDataLst>
              </p:nvPr>
            </p:nvCxnSpPr>
            <p:spPr>
              <a:xfrm rot="10393548">
                <a:off x="6579848" y="728482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PA-直接连接符 86"/>
              <p:cNvCxnSpPr/>
              <p:nvPr>
                <p:custDataLst>
                  <p:tags r:id="rId73"/>
                </p:custDataLst>
              </p:nvPr>
            </p:nvCxnSpPr>
            <p:spPr>
              <a:xfrm rot="10625806">
                <a:off x="6304425" y="7308138"/>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PA-直接连接符 87"/>
              <p:cNvCxnSpPr/>
              <p:nvPr>
                <p:custDataLst>
                  <p:tags r:id="rId74"/>
                </p:custDataLst>
              </p:nvPr>
            </p:nvCxnSpPr>
            <p:spPr>
              <a:xfrm rot="10858065">
                <a:off x="6028055" y="731280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PA-直接连接符 88"/>
              <p:cNvCxnSpPr/>
              <p:nvPr>
                <p:custDataLst>
                  <p:tags r:id="rId75"/>
                </p:custDataLst>
              </p:nvPr>
            </p:nvCxnSpPr>
            <p:spPr>
              <a:xfrm rot="11090323">
                <a:off x="5752001" y="729880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PA-直接连接符 89"/>
              <p:cNvCxnSpPr/>
              <p:nvPr>
                <p:custDataLst>
                  <p:tags r:id="rId76"/>
                </p:custDataLst>
              </p:nvPr>
            </p:nvCxnSpPr>
            <p:spPr>
              <a:xfrm rot="11322579">
                <a:off x="5477523" y="726620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PA-直接连接符 90"/>
              <p:cNvCxnSpPr/>
              <p:nvPr>
                <p:custDataLst>
                  <p:tags r:id="rId77"/>
                </p:custDataLst>
              </p:nvPr>
            </p:nvCxnSpPr>
            <p:spPr>
              <a:xfrm rot="11554838">
                <a:off x="5205871" y="7215142"/>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PA-直接连接符 91"/>
              <p:cNvCxnSpPr/>
              <p:nvPr>
                <p:custDataLst>
                  <p:tags r:id="rId78"/>
                </p:custDataLst>
              </p:nvPr>
            </p:nvCxnSpPr>
            <p:spPr>
              <a:xfrm rot="11787096">
                <a:off x="4938286" y="714586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PA-直接连接符 92"/>
              <p:cNvCxnSpPr/>
              <p:nvPr>
                <p:custDataLst>
                  <p:tags r:id="rId79"/>
                </p:custDataLst>
              </p:nvPr>
            </p:nvCxnSpPr>
            <p:spPr>
              <a:xfrm rot="12019354">
                <a:off x="4675988" y="705867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PA-直接连接符 93"/>
              <p:cNvCxnSpPr/>
              <p:nvPr>
                <p:custDataLst>
                  <p:tags r:id="rId80"/>
                </p:custDataLst>
              </p:nvPr>
            </p:nvCxnSpPr>
            <p:spPr>
              <a:xfrm rot="12251613">
                <a:off x="4420175" y="695397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PA-直接连接符 94"/>
              <p:cNvCxnSpPr/>
              <p:nvPr>
                <p:custDataLst>
                  <p:tags r:id="rId81"/>
                </p:custDataLst>
              </p:nvPr>
            </p:nvCxnSpPr>
            <p:spPr>
              <a:xfrm rot="12483871">
                <a:off x="4172014" y="6832244"/>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PA-直接连接符 95"/>
              <p:cNvCxnSpPr/>
              <p:nvPr>
                <p:custDataLst>
                  <p:tags r:id="rId82"/>
                </p:custDataLst>
              </p:nvPr>
            </p:nvCxnSpPr>
            <p:spPr>
              <a:xfrm rot="12716129">
                <a:off x="3932637" y="669404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PA-直接连接符 96"/>
              <p:cNvCxnSpPr/>
              <p:nvPr>
                <p:custDataLst>
                  <p:tags r:id="rId83"/>
                </p:custDataLst>
              </p:nvPr>
            </p:nvCxnSpPr>
            <p:spPr>
              <a:xfrm rot="12948387">
                <a:off x="3703136" y="653999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PA-直接连接符 97"/>
              <p:cNvCxnSpPr/>
              <p:nvPr>
                <p:custDataLst>
                  <p:tags r:id="rId84"/>
                </p:custDataLst>
              </p:nvPr>
            </p:nvCxnSpPr>
            <p:spPr>
              <a:xfrm flipV="1">
                <a:off x="3245285" y="6699264"/>
                <a:ext cx="139035" cy="167604"/>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PA-直接连接符 98"/>
              <p:cNvCxnSpPr/>
              <p:nvPr>
                <p:custDataLst>
                  <p:tags r:id="rId85"/>
                </p:custDataLst>
              </p:nvPr>
            </p:nvCxnSpPr>
            <p:spPr>
              <a:xfrm flipV="1">
                <a:off x="2773446" y="6244379"/>
                <a:ext cx="647506" cy="68117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PA-直接连接符 99"/>
              <p:cNvCxnSpPr/>
              <p:nvPr>
                <p:custDataLst>
                  <p:tags r:id="rId86"/>
                </p:custDataLst>
              </p:nvPr>
            </p:nvCxnSpPr>
            <p:spPr>
              <a:xfrm flipV="1">
                <a:off x="2931227" y="5935941"/>
                <a:ext cx="437816" cy="40231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PA-直接连接符 100"/>
              <p:cNvCxnSpPr/>
              <p:nvPr>
                <p:custDataLst>
                  <p:tags r:id="rId87"/>
                </p:custDataLst>
              </p:nvPr>
            </p:nvCxnSpPr>
            <p:spPr>
              <a:xfrm flipV="1">
                <a:off x="2328241" y="5858199"/>
                <a:ext cx="737842" cy="59132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PA-直接连接符 101"/>
              <p:cNvCxnSpPr/>
              <p:nvPr>
                <p:custDataLst>
                  <p:tags r:id="rId88"/>
                </p:custDataLst>
              </p:nvPr>
            </p:nvCxnSpPr>
            <p:spPr>
              <a:xfrm flipV="1">
                <a:off x="2557941" y="5648029"/>
                <a:ext cx="351061" cy="2443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PA-直接连接符 102"/>
              <p:cNvCxnSpPr/>
              <p:nvPr>
                <p:custDataLst>
                  <p:tags r:id="rId89"/>
                </p:custDataLst>
              </p:nvPr>
            </p:nvCxnSpPr>
            <p:spPr>
              <a:xfrm flipV="1">
                <a:off x="2166344" y="5427734"/>
                <a:ext cx="600126" cy="36013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PA-直接连接符 103"/>
              <p:cNvCxnSpPr/>
              <p:nvPr>
                <p:custDataLst>
                  <p:tags r:id="rId90"/>
                </p:custDataLst>
              </p:nvPr>
            </p:nvCxnSpPr>
            <p:spPr>
              <a:xfrm flipV="1">
                <a:off x="2269456" y="5134429"/>
                <a:ext cx="494550" cy="25303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PA-直接连接符 104"/>
              <p:cNvCxnSpPr/>
              <p:nvPr>
                <p:custDataLst>
                  <p:tags r:id="rId91"/>
                </p:custDataLst>
              </p:nvPr>
            </p:nvCxnSpPr>
            <p:spPr>
              <a:xfrm flipV="1">
                <a:off x="2145973" y="4803720"/>
                <a:ext cx="747720" cy="32087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PA-直接连接符 105"/>
              <p:cNvCxnSpPr/>
              <p:nvPr>
                <p:custDataLst>
                  <p:tags r:id="rId92"/>
                </p:custDataLst>
              </p:nvPr>
            </p:nvCxnSpPr>
            <p:spPr>
              <a:xfrm flipV="1">
                <a:off x="1625530" y="4716357"/>
                <a:ext cx="806778" cy="28339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PA-直接连接符 106"/>
              <p:cNvCxnSpPr/>
              <p:nvPr>
                <p:custDataLst>
                  <p:tags r:id="rId93"/>
                </p:custDataLst>
              </p:nvPr>
            </p:nvCxnSpPr>
            <p:spPr>
              <a:xfrm rot="15270967">
                <a:off x="2153666" y="431380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PA-直接连接符 107"/>
              <p:cNvCxnSpPr/>
              <p:nvPr>
                <p:custDataLst>
                  <p:tags r:id="rId94"/>
                </p:custDataLst>
              </p:nvPr>
            </p:nvCxnSpPr>
            <p:spPr>
              <a:xfrm flipV="1">
                <a:off x="1750915" y="4191830"/>
                <a:ext cx="634289" cy="13034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PA-直接连接符 108"/>
              <p:cNvCxnSpPr/>
              <p:nvPr>
                <p:custDataLst>
                  <p:tags r:id="rId95"/>
                </p:custDataLst>
              </p:nvPr>
            </p:nvCxnSpPr>
            <p:spPr>
              <a:xfrm flipV="1">
                <a:off x="1836712" y="3952273"/>
                <a:ext cx="411473" cy="5594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PA-直接连接符 109"/>
              <p:cNvCxnSpPr/>
              <p:nvPr>
                <p:custDataLst>
                  <p:tags r:id="rId96"/>
                </p:custDataLst>
              </p:nvPr>
            </p:nvCxnSpPr>
            <p:spPr>
              <a:xfrm flipV="1">
                <a:off x="1807330" y="3666452"/>
                <a:ext cx="780576" cy="5281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111" name="PA-椭圆 110"/>
          <p:cNvSpPr/>
          <p:nvPr>
            <p:custDataLst>
              <p:tags r:id="rId97"/>
            </p:custDataLst>
          </p:nvPr>
        </p:nvSpPr>
        <p:spPr>
          <a:xfrm>
            <a:off x="2573149" y="-93851"/>
            <a:ext cx="7045703" cy="7045703"/>
          </a:xfrm>
          <a:prstGeom prst="ellipse">
            <a:avLst/>
          </a:prstGeom>
          <a:noFill/>
          <a:ln w="12700" cap="flat" cmpd="sng" algn="ctr">
            <a:solidFill>
              <a:srgbClr val="DB2020"/>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sp>
        <p:nvSpPr>
          <p:cNvPr id="112" name="PA-椭圆 111"/>
          <p:cNvSpPr/>
          <p:nvPr>
            <p:custDataLst>
              <p:tags r:id="rId98"/>
            </p:custDataLst>
          </p:nvPr>
        </p:nvSpPr>
        <p:spPr>
          <a:xfrm>
            <a:off x="689164" y="-1977836"/>
            <a:ext cx="10813673" cy="10813673"/>
          </a:xfrm>
          <a:prstGeom prst="ellipse">
            <a:avLst/>
          </a:prstGeom>
          <a:noFill/>
          <a:ln w="15875" cap="flat" cmpd="sng" algn="ctr">
            <a:solidFill>
              <a:srgbClr val="DB202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sp>
        <p:nvSpPr>
          <p:cNvPr id="113" name="PA-椭圆 112"/>
          <p:cNvSpPr/>
          <p:nvPr>
            <p:custDataLst>
              <p:tags r:id="rId99"/>
            </p:custDataLst>
          </p:nvPr>
        </p:nvSpPr>
        <p:spPr>
          <a:xfrm>
            <a:off x="134191" y="-2532809"/>
            <a:ext cx="11923619" cy="11923619"/>
          </a:xfrm>
          <a:prstGeom prst="ellipse">
            <a:avLst/>
          </a:prstGeom>
          <a:noFill/>
          <a:ln w="15875" cap="flat" cmpd="sng" algn="ctr">
            <a:solidFill>
              <a:srgbClr val="DB202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sp>
        <p:nvSpPr>
          <p:cNvPr id="114" name="PA-椭圆 113"/>
          <p:cNvSpPr/>
          <p:nvPr>
            <p:custDataLst>
              <p:tags r:id="rId100"/>
            </p:custDataLst>
          </p:nvPr>
        </p:nvSpPr>
        <p:spPr>
          <a:xfrm>
            <a:off x="3281274" y="614274"/>
            <a:ext cx="5629452" cy="5629452"/>
          </a:xfrm>
          <a:prstGeom prst="ellipse">
            <a:avLst/>
          </a:prstGeom>
          <a:gradFill flip="none" rotWithShape="1">
            <a:gsLst>
              <a:gs pos="0">
                <a:srgbClr val="DB2020">
                  <a:alpha val="20000"/>
                </a:srgbClr>
              </a:gs>
              <a:gs pos="79000">
                <a:srgbClr val="DB202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DB2020"/>
              </a:solidFill>
            </a:endParaRPr>
          </a:p>
        </p:txBody>
      </p:sp>
      <p:sp>
        <p:nvSpPr>
          <p:cNvPr id="115" name="PA-椭圆 114"/>
          <p:cNvSpPr/>
          <p:nvPr>
            <p:custDataLst>
              <p:tags r:id="rId101"/>
            </p:custDataLst>
          </p:nvPr>
        </p:nvSpPr>
        <p:spPr>
          <a:xfrm>
            <a:off x="3754580" y="1087580"/>
            <a:ext cx="4682839" cy="4682839"/>
          </a:xfrm>
          <a:prstGeom prst="ellipse">
            <a:avLst/>
          </a:prstGeom>
          <a:gradFill flip="none" rotWithShape="1">
            <a:gsLst>
              <a:gs pos="0">
                <a:srgbClr val="DB2020">
                  <a:alpha val="50000"/>
                </a:srgbClr>
              </a:gs>
              <a:gs pos="83000">
                <a:srgbClr val="DB202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DB2020"/>
              </a:solidFill>
            </a:endParaRPr>
          </a:p>
        </p:txBody>
      </p:sp>
      <p:sp>
        <p:nvSpPr>
          <p:cNvPr id="117" name="PA-矩形 116"/>
          <p:cNvSpPr/>
          <p:nvPr>
            <p:custDataLst>
              <p:tags r:id="rId102"/>
            </p:custDataLst>
          </p:nvPr>
        </p:nvSpPr>
        <p:spPr>
          <a:xfrm>
            <a:off x="4003917" y="2820309"/>
            <a:ext cx="4260215" cy="706755"/>
          </a:xfrm>
          <a:prstGeom prst="rect">
            <a:avLst/>
          </a:prstGeom>
          <a:ln>
            <a:noFill/>
          </a:ln>
        </p:spPr>
        <p:txBody>
          <a:bodyPr wrap="none">
            <a:spAutoFit/>
          </a:bodyPr>
          <a:lstStyle/>
          <a:p>
            <a:r>
              <a:rPr lang="en-US" altLang="zh-CN" sz="4000" b="1" dirty="0">
                <a:solidFill>
                  <a:srgbClr val="FFC000"/>
                </a:solidFill>
                <a:latin typeface="微软雅黑" panose="020B0503020204020204" charset="-122"/>
                <a:ea typeface="微软雅黑" panose="020B0503020204020204" charset="-122"/>
                <a:cs typeface="微软雅黑" panose="020B0503020204020204" charset="-122"/>
              </a:rPr>
              <a:t>Kubernetes </a:t>
            </a:r>
            <a:r>
              <a:rPr lang="zh-CN" altLang="en-US" sz="4000" b="1" dirty="0">
                <a:solidFill>
                  <a:srgbClr val="FFC000"/>
                </a:solidFill>
                <a:latin typeface="微软雅黑" panose="020B0503020204020204" charset="-122"/>
                <a:ea typeface="微软雅黑" panose="020B0503020204020204" charset="-122"/>
                <a:cs typeface="微软雅黑" panose="020B0503020204020204" charset="-122"/>
              </a:rPr>
              <a:t>安全</a:t>
            </a:r>
            <a:endParaRPr lang="zh-CN" altLang="en-US" sz="4000" b="1" dirty="0">
              <a:solidFill>
                <a:srgbClr val="FFC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7118350" y="4304030"/>
            <a:ext cx="1845945" cy="368300"/>
          </a:xfrm>
          <a:prstGeom prst="rect">
            <a:avLst/>
          </a:prstGeom>
          <a:noFill/>
        </p:spPr>
        <p:txBody>
          <a:bodyPr wrap="square" rtlCol="0">
            <a:spAutoFit/>
          </a:bodyPr>
          <a:p>
            <a:r>
              <a:rPr lang="zh-CN" altLang="en-US">
                <a:solidFill>
                  <a:schemeClr val="accent5">
                    <a:lumMod val="40000"/>
                    <a:lumOff val="60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光大科技    陈盼</a:t>
            </a:r>
            <a:endParaRPr lang="zh-CN" altLang="en-US">
              <a:solidFill>
                <a:schemeClr val="accent5">
                  <a:lumMod val="40000"/>
                  <a:lumOff val="60000"/>
                </a:schemeClr>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 calcmode="lin" valueType="num">
                                      <p:cBhvr>
                                        <p:cTn id="9" dur="500" fill="hold"/>
                                        <p:tgtEl>
                                          <p:spTgt spid="117"/>
                                        </p:tgtEl>
                                        <p:attrNameLst>
                                          <p:attrName>style.rotation</p:attrName>
                                        </p:attrNameLst>
                                      </p:cBhvr>
                                      <p:tavLst>
                                        <p:tav tm="0">
                                          <p:val>
                                            <p:fltVal val="360"/>
                                          </p:val>
                                        </p:tav>
                                        <p:tav tm="100000">
                                          <p:val>
                                            <p:fltVal val="0"/>
                                          </p:val>
                                        </p:tav>
                                      </p:tavLst>
                                    </p:anim>
                                    <p:animEffect transition="in" filter="fade">
                                      <p:cBhvr>
                                        <p:cTn id="10" dur="500"/>
                                        <p:tgtEl>
                                          <p:spTgt spid="117"/>
                                        </p:tgtEl>
                                      </p:cBhvr>
                                    </p:animEffect>
                                  </p:childTnLst>
                                </p:cTn>
                              </p:par>
                            </p:childTnLst>
                          </p:cTn>
                        </p:par>
                        <p:par>
                          <p:cTn id="11" fill="hold">
                            <p:stCondLst>
                              <p:cond delay="500"/>
                            </p:stCondLst>
                            <p:childTnLst>
                              <p:par>
                                <p:cTn id="12" presetID="50" presetClass="entr" presetSubtype="0" decel="10000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3"/>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措施</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容器运行时</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02</a:t>
            </a:r>
            <a:endParaRPr lang="en-US" altLang="ko-KR" sz="5400" dirty="0">
              <a:solidFill>
                <a:schemeClr val="bg1"/>
              </a:solidFill>
              <a:latin typeface="Arial" panose="020B0604020202020204" pitchFamily="34" charset="0"/>
              <a:ea typeface="나눔바른고딕" pitchFamily="50" charset="-127"/>
            </a:endParaRPr>
          </a:p>
        </p:txBody>
      </p:sp>
      <p:sp>
        <p:nvSpPr>
          <p:cNvPr id="20" name="TextBox 33"/>
          <p:cNvSpPr txBox="1"/>
          <p:nvPr/>
        </p:nvSpPr>
        <p:spPr>
          <a:xfrm>
            <a:off x="7081592" y="1474368"/>
            <a:ext cx="3652448" cy="838200"/>
          </a:xfrm>
          <a:prstGeom prst="rect">
            <a:avLst/>
          </a:prstGeom>
          <a:noFill/>
        </p:spPr>
        <p:txBody>
          <a:bodyPr wrap="square" lIns="0" tIns="0" rIns="0" bIns="0" rtlCol="0">
            <a:spAutoFit/>
          </a:bodyPr>
          <a:lstStyle>
            <a:defPPr>
              <a:defRPr lang="zh-CN"/>
            </a:defPPr>
            <a:lvl1pPr algn="just">
              <a:lnSpc>
                <a:spcPts val="1600"/>
              </a:lnSpc>
              <a:defRPr sz="11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gn="l" fontAlgn="auto">
              <a:lnSpc>
                <a:spcPct val="130000"/>
              </a:lnSpc>
              <a:spcBef>
                <a:spcPts val="0"/>
              </a:spcBef>
              <a:spcAft>
                <a:spcPts val="0"/>
              </a:spcAft>
            </a:pPr>
            <a:r>
              <a:rPr lang="zh-CN" altLang="en-US" sz="1400" dirty="0">
                <a:solidFill>
                  <a:schemeClr val="bg2">
                    <a:lumMod val="75000"/>
                  </a:schemeClr>
                </a:solidFill>
                <a:latin typeface="微软雅黑" panose="020B0503020204020204" charset="-122"/>
                <a:ea typeface="微软雅黑" panose="020B0503020204020204" charset="-122"/>
                <a:sym typeface="+mn-ea"/>
              </a:rPr>
              <a:t>通过对节点操作系统和系统内核进行选型配置，并对节点系统进行定期漏洞扫描和补丁更新，保证节点安全性和容器相关安全特性的启用</a:t>
            </a:r>
            <a:endParaRPr lang="zh-CN" altLang="en-US" sz="1400" dirty="0">
              <a:solidFill>
                <a:schemeClr val="bg2">
                  <a:lumMod val="75000"/>
                </a:schemeClr>
              </a:solidFill>
              <a:latin typeface="微软雅黑" panose="020B0503020204020204" charset="-122"/>
              <a:ea typeface="微软雅黑" panose="020B0503020204020204" charset="-122"/>
              <a:sym typeface="+mn-ea"/>
            </a:endParaRPr>
          </a:p>
        </p:txBody>
      </p:sp>
      <p:sp>
        <p:nvSpPr>
          <p:cNvPr id="21" name="文本框 9"/>
          <p:cNvSpPr txBox="1"/>
          <p:nvPr/>
        </p:nvSpPr>
        <p:spPr>
          <a:xfrm>
            <a:off x="7081595" y="1062738"/>
            <a:ext cx="2198960" cy="3146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a:spcBef>
                <a:spcPct val="0"/>
              </a:spcBef>
              <a:defRPr sz="1800" cap="all">
                <a:solidFill>
                  <a:schemeClr val="tx1">
                    <a:lumMod val="65000"/>
                    <a:lumOff val="35000"/>
                  </a:schemeClr>
                </a:solidFill>
                <a:latin typeface="微软雅黑" panose="020B0503020204020204" charset="-122"/>
                <a:ea typeface="微软雅黑" panose="020B0503020204020204" charset="-122"/>
                <a:cs typeface="+mj-cs"/>
              </a:defRPr>
            </a:lvl1pPr>
            <a:lvl2pPr marL="0" lvl="1">
              <a:defRPr sz="1800">
                <a:solidFill>
                  <a:schemeClr val="tx1">
                    <a:lumMod val="65000"/>
                    <a:lumOff val="35000"/>
                  </a:schemeClr>
                </a:solidFill>
                <a:latin typeface="微软雅黑" panose="020B0503020204020204" charset="-122"/>
                <a:ea typeface="微软雅黑" panose="020B0503020204020204" charset="-122"/>
              </a:defRPr>
            </a:lvl2pPr>
          </a:lstStyle>
          <a:p>
            <a:pPr marR="0" algn="l" defTabSz="914400" eaLnBrk="1" fontAlgn="auto" hangingPunct="1">
              <a:spcBef>
                <a:spcPts val="0"/>
              </a:spcBef>
              <a:spcAft>
                <a:spcPts val="0"/>
              </a:spcAft>
              <a:buClrTx/>
              <a:buSzTx/>
              <a:buFontTx/>
              <a:defRPr/>
            </a:pPr>
            <a:r>
              <a:rPr lang="zh-CN" altLang="en-US" sz="2050" b="1" dirty="0">
                <a:solidFill>
                  <a:schemeClr val="accent6"/>
                </a:solidFill>
                <a:sym typeface="+mn-ea"/>
              </a:rPr>
              <a:t>增强节点安全</a:t>
            </a:r>
            <a:endParaRPr lang="zh-CN" altLang="en-US" sz="2050" b="1" dirty="0">
              <a:solidFill>
                <a:schemeClr val="accent6"/>
              </a:solidFill>
              <a:sym typeface="+mn-ea"/>
            </a:endParaRPr>
          </a:p>
        </p:txBody>
      </p:sp>
      <p:sp>
        <p:nvSpPr>
          <p:cNvPr id="22" name="TextBox 33"/>
          <p:cNvSpPr txBox="1"/>
          <p:nvPr/>
        </p:nvSpPr>
        <p:spPr>
          <a:xfrm>
            <a:off x="7081592" y="2821826"/>
            <a:ext cx="3652448" cy="838200"/>
          </a:xfrm>
          <a:prstGeom prst="rect">
            <a:avLst/>
          </a:prstGeom>
          <a:noFill/>
        </p:spPr>
        <p:txBody>
          <a:bodyPr wrap="square" lIns="0" tIns="0" rIns="0" bIns="0" rtlCol="0">
            <a:spAutoFit/>
          </a:bodyPr>
          <a:lstStyle>
            <a:defPPr>
              <a:defRPr lang="zh-CN"/>
            </a:defPPr>
            <a:lvl1pPr algn="just">
              <a:lnSpc>
                <a:spcPts val="1600"/>
              </a:lnSpc>
              <a:defRPr sz="11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gn="l" fontAlgn="auto">
              <a:lnSpc>
                <a:spcPct val="130000"/>
              </a:lnSpc>
              <a:spcBef>
                <a:spcPts val="0"/>
              </a:spcBef>
              <a:spcAft>
                <a:spcPts val="0"/>
              </a:spcAft>
            </a:pPr>
            <a:r>
              <a:rPr lang="zh-CN" altLang="en-US" sz="1400" dirty="0">
                <a:solidFill>
                  <a:schemeClr val="bg2">
                    <a:lumMod val="75000"/>
                  </a:schemeClr>
                </a:solidFill>
                <a:latin typeface="微软雅黑" panose="020B0503020204020204" charset="-122"/>
                <a:ea typeface="微软雅黑" panose="020B0503020204020204" charset="-122"/>
                <a:sym typeface="+mn-ea"/>
              </a:rPr>
              <a:t>通过</a:t>
            </a:r>
            <a:r>
              <a:rPr lang="en-US" altLang="zh-CN" sz="1400" dirty="0">
                <a:solidFill>
                  <a:schemeClr val="bg2">
                    <a:lumMod val="75000"/>
                  </a:schemeClr>
                </a:solidFill>
                <a:latin typeface="微软雅黑" panose="020B0503020204020204" charset="-122"/>
                <a:ea typeface="微软雅黑" panose="020B0503020204020204" charset="-122"/>
                <a:sym typeface="+mn-ea"/>
              </a:rPr>
              <a:t>Kubernetes</a:t>
            </a:r>
            <a:r>
              <a:rPr lang="zh-CN" altLang="en-US" sz="1400" dirty="0">
                <a:solidFill>
                  <a:schemeClr val="bg2">
                    <a:lumMod val="75000"/>
                  </a:schemeClr>
                </a:solidFill>
                <a:latin typeface="微软雅黑" panose="020B0503020204020204" charset="-122"/>
                <a:ea typeface="微软雅黑" panose="020B0503020204020204" charset="-122"/>
                <a:sym typeface="+mn-ea"/>
              </a:rPr>
              <a:t>原生的</a:t>
            </a:r>
            <a:r>
              <a:rPr lang="en-US" altLang="zh-CN" sz="1400" dirty="0">
                <a:solidFill>
                  <a:schemeClr val="bg2">
                    <a:lumMod val="75000"/>
                  </a:schemeClr>
                </a:solidFill>
                <a:latin typeface="微软雅黑" panose="020B0503020204020204" charset="-122"/>
                <a:ea typeface="微软雅黑" panose="020B0503020204020204" charset="-122"/>
                <a:sym typeface="+mn-ea"/>
              </a:rPr>
              <a:t>Pod Security Policy</a:t>
            </a:r>
            <a:r>
              <a:rPr lang="zh-CN" altLang="en-US" sz="1400" dirty="0">
                <a:solidFill>
                  <a:schemeClr val="bg2">
                    <a:lumMod val="75000"/>
                  </a:schemeClr>
                </a:solidFill>
                <a:latin typeface="微软雅黑" panose="020B0503020204020204" charset="-122"/>
                <a:ea typeface="微软雅黑" panose="020B0503020204020204" charset="-122"/>
                <a:sym typeface="+mn-ea"/>
              </a:rPr>
              <a:t>定制集群级</a:t>
            </a:r>
            <a:r>
              <a:rPr lang="en-US" altLang="zh-CN" sz="1400" dirty="0">
                <a:solidFill>
                  <a:schemeClr val="bg2">
                    <a:lumMod val="75000"/>
                  </a:schemeClr>
                </a:solidFill>
                <a:latin typeface="微软雅黑" panose="020B0503020204020204" charset="-122"/>
                <a:ea typeface="微软雅黑" panose="020B0503020204020204" charset="-122"/>
                <a:sym typeface="+mn-ea"/>
              </a:rPr>
              <a:t>Pod</a:t>
            </a:r>
            <a:r>
              <a:rPr lang="zh-CN" altLang="en-US" sz="1400" dirty="0">
                <a:solidFill>
                  <a:schemeClr val="bg2">
                    <a:lumMod val="75000"/>
                  </a:schemeClr>
                </a:solidFill>
                <a:latin typeface="微软雅黑" panose="020B0503020204020204" charset="-122"/>
                <a:ea typeface="微软雅黑" panose="020B0503020204020204" charset="-122"/>
                <a:sym typeface="+mn-ea"/>
              </a:rPr>
              <a:t>安全策略，自动为集群内</a:t>
            </a:r>
            <a:r>
              <a:rPr lang="en-US" altLang="zh-CN" sz="1400" dirty="0">
                <a:solidFill>
                  <a:schemeClr val="bg2">
                    <a:lumMod val="75000"/>
                  </a:schemeClr>
                </a:solidFill>
                <a:latin typeface="微软雅黑" panose="020B0503020204020204" charset="-122"/>
                <a:ea typeface="微软雅黑" panose="020B0503020204020204" charset="-122"/>
                <a:sym typeface="+mn-ea"/>
              </a:rPr>
              <a:t>Pod</a:t>
            </a:r>
            <a:r>
              <a:rPr lang="zh-CN" altLang="en-US" sz="1400" dirty="0">
                <a:solidFill>
                  <a:schemeClr val="bg2">
                    <a:lumMod val="75000"/>
                  </a:schemeClr>
                </a:solidFill>
                <a:latin typeface="微软雅黑" panose="020B0503020204020204" charset="-122"/>
                <a:ea typeface="微软雅黑" panose="020B0503020204020204" charset="-122"/>
                <a:sym typeface="+mn-ea"/>
              </a:rPr>
              <a:t>和</a:t>
            </a:r>
            <a:r>
              <a:rPr lang="en-US" altLang="zh-CN" sz="1400" dirty="0">
                <a:solidFill>
                  <a:schemeClr val="bg2">
                    <a:lumMod val="75000"/>
                  </a:schemeClr>
                </a:solidFill>
                <a:latin typeface="微软雅黑" panose="020B0503020204020204" charset="-122"/>
                <a:ea typeface="微软雅黑" panose="020B0503020204020204" charset="-122"/>
                <a:sym typeface="+mn-ea"/>
              </a:rPr>
              <a:t>Volume</a:t>
            </a:r>
            <a:r>
              <a:rPr lang="zh-CN" altLang="en-US" sz="1400" dirty="0">
                <a:solidFill>
                  <a:schemeClr val="bg2">
                    <a:lumMod val="75000"/>
                  </a:schemeClr>
                </a:solidFill>
                <a:latin typeface="微软雅黑" panose="020B0503020204020204" charset="-122"/>
                <a:ea typeface="微软雅黑" panose="020B0503020204020204" charset="-122"/>
                <a:sym typeface="+mn-ea"/>
              </a:rPr>
              <a:t>设置安全上下文，以限制容器行为</a:t>
            </a:r>
            <a:endParaRPr lang="en-US" altLang="zh-CN" sz="1400" dirty="0"/>
          </a:p>
        </p:txBody>
      </p:sp>
      <p:sp>
        <p:nvSpPr>
          <p:cNvPr id="23" name="文本框 9"/>
          <p:cNvSpPr txBox="1"/>
          <p:nvPr/>
        </p:nvSpPr>
        <p:spPr>
          <a:xfrm>
            <a:off x="7081595" y="2410196"/>
            <a:ext cx="2198960" cy="3146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a:spcBef>
                <a:spcPct val="0"/>
              </a:spcBef>
              <a:defRPr sz="1800" cap="all">
                <a:solidFill>
                  <a:schemeClr val="tx1">
                    <a:lumMod val="65000"/>
                    <a:lumOff val="35000"/>
                  </a:schemeClr>
                </a:solidFill>
                <a:latin typeface="微软雅黑" panose="020B0503020204020204" charset="-122"/>
                <a:ea typeface="微软雅黑" panose="020B0503020204020204" charset="-122"/>
                <a:cs typeface="+mj-cs"/>
              </a:defRPr>
            </a:lvl1pPr>
            <a:lvl2pPr marL="0" lvl="1">
              <a:defRPr sz="1800">
                <a:solidFill>
                  <a:schemeClr val="tx1">
                    <a:lumMod val="65000"/>
                    <a:lumOff val="35000"/>
                  </a:schemeClr>
                </a:solidFill>
                <a:latin typeface="微软雅黑" panose="020B0503020204020204" charset="-122"/>
                <a:ea typeface="微软雅黑" panose="020B0503020204020204" charset="-122"/>
              </a:defRPr>
            </a:lvl2pPr>
          </a:lstStyle>
          <a:p>
            <a:pPr marR="0" algn="l" defTabSz="914400" eaLnBrk="1" fontAlgn="auto" hangingPunct="1">
              <a:spcBef>
                <a:spcPts val="0"/>
              </a:spcBef>
              <a:spcAft>
                <a:spcPts val="0"/>
              </a:spcAft>
              <a:buClrTx/>
              <a:buSzTx/>
              <a:buFontTx/>
              <a:defRPr/>
            </a:pPr>
            <a:r>
              <a:rPr lang="zh-CN" altLang="en-US" sz="2050" b="1" dirty="0">
                <a:solidFill>
                  <a:schemeClr val="accent2">
                    <a:lumMod val="60000"/>
                    <a:lumOff val="40000"/>
                  </a:schemeClr>
                </a:solidFill>
                <a:sym typeface="+mn-ea"/>
              </a:rPr>
              <a:t>定制安全策略</a:t>
            </a:r>
            <a:endParaRPr lang="zh-CN" altLang="en-US" sz="2050" b="1" dirty="0">
              <a:solidFill>
                <a:schemeClr val="accent2">
                  <a:lumMod val="60000"/>
                  <a:lumOff val="40000"/>
                </a:schemeClr>
              </a:solidFill>
              <a:sym typeface="+mn-ea"/>
            </a:endParaRPr>
          </a:p>
        </p:txBody>
      </p:sp>
      <p:sp>
        <p:nvSpPr>
          <p:cNvPr id="24" name="TextBox 33"/>
          <p:cNvSpPr txBox="1"/>
          <p:nvPr/>
        </p:nvSpPr>
        <p:spPr>
          <a:xfrm>
            <a:off x="7081592" y="4169284"/>
            <a:ext cx="3652448" cy="969010"/>
          </a:xfrm>
          <a:prstGeom prst="rect">
            <a:avLst/>
          </a:prstGeom>
          <a:noFill/>
        </p:spPr>
        <p:txBody>
          <a:bodyPr wrap="square" lIns="0" tIns="0" rIns="0" bIns="0" rtlCol="0">
            <a:spAutoFit/>
          </a:bodyPr>
          <a:lstStyle>
            <a:defPPr>
              <a:defRPr lang="zh-CN"/>
            </a:defPPr>
            <a:lvl1pPr algn="just">
              <a:lnSpc>
                <a:spcPts val="1600"/>
              </a:lnSpc>
              <a:defRPr sz="11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nSpc>
                <a:spcPct val="150000"/>
              </a:lnSpc>
            </a:pPr>
            <a:r>
              <a:rPr lang="zh-CN" altLang="en-US" sz="1400" dirty="0">
                <a:solidFill>
                  <a:srgbClr val="B2B2B2"/>
                </a:solidFill>
                <a:latin typeface="微软雅黑" panose="020B0503020204020204" charset="-122"/>
                <a:ea typeface="微软雅黑" panose="020B0503020204020204" charset="-122"/>
                <a:sym typeface="+mn-ea"/>
              </a:rPr>
              <a:t>通过</a:t>
            </a:r>
            <a:r>
              <a:rPr lang="en-US" altLang="zh-CN" sz="1400" dirty="0">
                <a:solidFill>
                  <a:srgbClr val="B2B2B2"/>
                </a:solidFill>
                <a:latin typeface="微软雅黑" panose="020B0503020204020204" charset="-122"/>
                <a:ea typeface="微软雅黑" panose="020B0503020204020204" charset="-122"/>
                <a:sym typeface="+mn-ea"/>
              </a:rPr>
              <a:t>sysctls</a:t>
            </a:r>
            <a:r>
              <a:rPr lang="zh-CN" altLang="en-US" sz="1400" dirty="0">
                <a:solidFill>
                  <a:srgbClr val="B2B2B2"/>
                </a:solidFill>
                <a:latin typeface="微软雅黑" panose="020B0503020204020204" charset="-122"/>
                <a:ea typeface="微软雅黑" panose="020B0503020204020204" charset="-122"/>
                <a:sym typeface="+mn-ea"/>
              </a:rPr>
              <a:t>，</a:t>
            </a:r>
            <a:r>
              <a:rPr lang="en-US" altLang="zh-CN" sz="1400" dirty="0">
                <a:solidFill>
                  <a:srgbClr val="B2B2B2"/>
                </a:solidFill>
                <a:latin typeface="微软雅黑" panose="020B0503020204020204" charset="-122"/>
                <a:ea typeface="微软雅黑" panose="020B0503020204020204" charset="-122"/>
                <a:sym typeface="+mn-ea"/>
              </a:rPr>
              <a:t>apparmor</a:t>
            </a:r>
            <a:r>
              <a:rPr lang="zh-CN" altLang="en-US" sz="1400" dirty="0">
                <a:solidFill>
                  <a:srgbClr val="B2B2B2"/>
                </a:solidFill>
                <a:latin typeface="微软雅黑" panose="020B0503020204020204" charset="-122"/>
                <a:ea typeface="微软雅黑" panose="020B0503020204020204" charset="-122"/>
                <a:sym typeface="+mn-ea"/>
              </a:rPr>
              <a:t>，</a:t>
            </a:r>
            <a:r>
              <a:rPr lang="en-US" altLang="zh-CN" sz="1400" dirty="0">
                <a:solidFill>
                  <a:srgbClr val="B2B2B2"/>
                </a:solidFill>
                <a:latin typeface="微软雅黑" panose="020B0503020204020204" charset="-122"/>
                <a:ea typeface="微软雅黑" panose="020B0503020204020204" charset="-122"/>
                <a:sym typeface="+mn-ea"/>
              </a:rPr>
              <a:t>seccomp</a:t>
            </a:r>
            <a:r>
              <a:rPr lang="zh-CN" altLang="en-US" sz="1400" dirty="0">
                <a:solidFill>
                  <a:srgbClr val="B2B2B2"/>
                </a:solidFill>
                <a:latin typeface="微软雅黑" panose="020B0503020204020204" charset="-122"/>
                <a:ea typeface="微软雅黑" panose="020B0503020204020204" charset="-122"/>
                <a:sym typeface="+mn-ea"/>
              </a:rPr>
              <a:t>，</a:t>
            </a:r>
            <a:r>
              <a:rPr lang="en-US" altLang="zh-CN" sz="1400" dirty="0">
                <a:solidFill>
                  <a:srgbClr val="B2B2B2"/>
                </a:solidFill>
                <a:latin typeface="微软雅黑" panose="020B0503020204020204" charset="-122"/>
                <a:ea typeface="微软雅黑" panose="020B0503020204020204" charset="-122"/>
                <a:sym typeface="+mn-ea"/>
              </a:rPr>
              <a:t>selinux</a:t>
            </a:r>
            <a:r>
              <a:rPr lang="zh-CN" altLang="en-US" sz="1400" dirty="0">
                <a:solidFill>
                  <a:srgbClr val="B2B2B2"/>
                </a:solidFill>
                <a:latin typeface="微软雅黑" panose="020B0503020204020204" charset="-122"/>
                <a:ea typeface="微软雅黑" panose="020B0503020204020204" charset="-122"/>
                <a:sym typeface="+mn-ea"/>
              </a:rPr>
              <a:t>等限制容器可配置的内核参数，可访问的资源和可执行的系统调用</a:t>
            </a:r>
            <a:endParaRPr lang="en-US" altLang="zh-CN" sz="1400" dirty="0"/>
          </a:p>
        </p:txBody>
      </p:sp>
      <p:sp>
        <p:nvSpPr>
          <p:cNvPr id="25" name="文本框 9"/>
          <p:cNvSpPr txBox="1"/>
          <p:nvPr/>
        </p:nvSpPr>
        <p:spPr>
          <a:xfrm>
            <a:off x="7081595" y="3757654"/>
            <a:ext cx="2198960" cy="3146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a:spcBef>
                <a:spcPct val="0"/>
              </a:spcBef>
              <a:defRPr sz="1800" cap="all">
                <a:solidFill>
                  <a:schemeClr val="tx1">
                    <a:lumMod val="65000"/>
                    <a:lumOff val="35000"/>
                  </a:schemeClr>
                </a:solidFill>
                <a:latin typeface="微软雅黑" panose="020B0503020204020204" charset="-122"/>
                <a:ea typeface="微软雅黑" panose="020B0503020204020204" charset="-122"/>
                <a:cs typeface="+mj-cs"/>
              </a:defRPr>
            </a:lvl1pPr>
            <a:lvl2pPr marL="0" lvl="1">
              <a:defRPr sz="1800">
                <a:solidFill>
                  <a:schemeClr val="tx1">
                    <a:lumMod val="65000"/>
                    <a:lumOff val="35000"/>
                  </a:schemeClr>
                </a:solidFill>
                <a:latin typeface="微软雅黑" panose="020B0503020204020204" charset="-122"/>
                <a:ea typeface="微软雅黑" panose="020B0503020204020204" charset="-122"/>
              </a:defRPr>
            </a:lvl2pPr>
          </a:lstStyle>
          <a:p>
            <a:pPr marR="0" algn="l" defTabSz="914400" eaLnBrk="1" fontAlgn="auto" hangingPunct="1">
              <a:spcBef>
                <a:spcPts val="0"/>
              </a:spcBef>
              <a:spcAft>
                <a:spcPts val="0"/>
              </a:spcAft>
              <a:buClrTx/>
              <a:buSzTx/>
              <a:buFontTx/>
              <a:defRPr/>
            </a:pPr>
            <a:r>
              <a:rPr lang="zh-CN" altLang="en-US" sz="2050" b="1" dirty="0">
                <a:solidFill>
                  <a:schemeClr val="accent5">
                    <a:lumMod val="60000"/>
                    <a:lumOff val="40000"/>
                  </a:schemeClr>
                </a:solidFill>
                <a:sym typeface="+mn-ea"/>
              </a:rPr>
              <a:t>限制容器权限</a:t>
            </a:r>
            <a:endParaRPr lang="zh-CN" altLang="en-US" sz="2050" b="1" dirty="0">
              <a:solidFill>
                <a:schemeClr val="accent5">
                  <a:lumMod val="60000"/>
                  <a:lumOff val="40000"/>
                </a:schemeClr>
              </a:solidFill>
              <a:sym typeface="+mn-ea"/>
            </a:endParaRPr>
          </a:p>
        </p:txBody>
      </p:sp>
      <p:sp>
        <p:nvSpPr>
          <p:cNvPr id="26" name="TextBox 33"/>
          <p:cNvSpPr txBox="1"/>
          <p:nvPr/>
        </p:nvSpPr>
        <p:spPr>
          <a:xfrm>
            <a:off x="7081592" y="5516742"/>
            <a:ext cx="3652448" cy="838200"/>
          </a:xfrm>
          <a:prstGeom prst="rect">
            <a:avLst/>
          </a:prstGeom>
          <a:noFill/>
        </p:spPr>
        <p:txBody>
          <a:bodyPr wrap="square" lIns="0" tIns="0" rIns="0" bIns="0" rtlCol="0">
            <a:spAutoFit/>
          </a:bodyPr>
          <a:lstStyle>
            <a:defPPr>
              <a:defRPr lang="zh-CN"/>
            </a:defPPr>
            <a:lvl1pPr algn="just">
              <a:lnSpc>
                <a:spcPts val="1600"/>
              </a:lnSpc>
              <a:defRPr sz="11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gn="l" fontAlgn="auto">
              <a:lnSpc>
                <a:spcPct val="130000"/>
              </a:lnSpc>
              <a:spcBef>
                <a:spcPts val="0"/>
              </a:spcBef>
              <a:spcAft>
                <a:spcPts val="0"/>
              </a:spcAft>
            </a:pPr>
            <a:r>
              <a:rPr lang="zh-CN" altLang="en-US" sz="1400" dirty="0">
                <a:solidFill>
                  <a:srgbClr val="B2B2B2"/>
                </a:solidFill>
                <a:latin typeface="微软雅黑" panose="020B0503020204020204" charset="-122"/>
                <a:ea typeface="微软雅黑" panose="020B0503020204020204" charset="-122"/>
                <a:sym typeface="+mn-ea"/>
              </a:rPr>
              <a:t>通过第三方工具监视容器进程行为，对容器调用的内核指令和系统调用进行检测分析，对不安全的容器行为进行告警</a:t>
            </a:r>
            <a:endParaRPr lang="en-US" altLang="zh-CN" sz="1400" dirty="0"/>
          </a:p>
        </p:txBody>
      </p:sp>
      <p:sp>
        <p:nvSpPr>
          <p:cNvPr id="27" name="文本框 9"/>
          <p:cNvSpPr txBox="1"/>
          <p:nvPr/>
        </p:nvSpPr>
        <p:spPr>
          <a:xfrm>
            <a:off x="7081595" y="5105112"/>
            <a:ext cx="2198960" cy="3146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a:spcBef>
                <a:spcPct val="0"/>
              </a:spcBef>
              <a:defRPr sz="1800" cap="all">
                <a:solidFill>
                  <a:schemeClr val="tx1">
                    <a:lumMod val="65000"/>
                    <a:lumOff val="35000"/>
                  </a:schemeClr>
                </a:solidFill>
                <a:latin typeface="微软雅黑" panose="020B0503020204020204" charset="-122"/>
                <a:ea typeface="微软雅黑" panose="020B0503020204020204" charset="-122"/>
                <a:cs typeface="+mj-cs"/>
              </a:defRPr>
            </a:lvl1pPr>
            <a:lvl2pPr marL="0" lvl="1">
              <a:defRPr sz="1800">
                <a:solidFill>
                  <a:schemeClr val="tx1">
                    <a:lumMod val="65000"/>
                    <a:lumOff val="35000"/>
                  </a:schemeClr>
                </a:solidFill>
                <a:latin typeface="微软雅黑" panose="020B0503020204020204" charset="-122"/>
                <a:ea typeface="微软雅黑" panose="020B0503020204020204" charset="-122"/>
              </a:defRPr>
            </a:lvl2pPr>
          </a:lstStyle>
          <a:p>
            <a:pPr lvl="1"/>
            <a:r>
              <a:rPr lang="zh-CN" altLang="en-US" sz="2050" b="1" dirty="0">
                <a:solidFill>
                  <a:schemeClr val="accent4"/>
                </a:solidFill>
                <a:sym typeface="+mn-ea"/>
              </a:rPr>
              <a:t>监控容器行为</a:t>
            </a:r>
            <a:endParaRPr lang="zh-CN" altLang="en-US" sz="2055" b="1" dirty="0">
              <a:solidFill>
                <a:schemeClr val="accent4"/>
              </a:solidFill>
            </a:endParaRPr>
          </a:p>
        </p:txBody>
      </p:sp>
      <p:sp>
        <p:nvSpPr>
          <p:cNvPr id="28" name="Freeform 5"/>
          <p:cNvSpPr>
            <a:spLocks noEditPoints="1"/>
          </p:cNvSpPr>
          <p:nvPr/>
        </p:nvSpPr>
        <p:spPr bwMode="auto">
          <a:xfrm>
            <a:off x="1565200" y="1219907"/>
            <a:ext cx="2459212" cy="4707204"/>
          </a:xfrm>
          <a:custGeom>
            <a:avLst/>
            <a:gdLst>
              <a:gd name="T0" fmla="*/ 377 w 465"/>
              <a:gd name="T1" fmla="*/ 485 h 892"/>
              <a:gd name="T2" fmla="*/ 362 w 465"/>
              <a:gd name="T3" fmla="*/ 446 h 892"/>
              <a:gd name="T4" fmla="*/ 444 w 465"/>
              <a:gd name="T5" fmla="*/ 352 h 892"/>
              <a:gd name="T6" fmla="*/ 334 w 465"/>
              <a:gd name="T7" fmla="*/ 178 h 892"/>
              <a:gd name="T8" fmla="*/ 194 w 465"/>
              <a:gd name="T9" fmla="*/ 61 h 892"/>
              <a:gd name="T10" fmla="*/ 199 w 465"/>
              <a:gd name="T11" fmla="*/ 57 h 892"/>
              <a:gd name="T12" fmla="*/ 199 w 465"/>
              <a:gd name="T13" fmla="*/ 48 h 892"/>
              <a:gd name="T14" fmla="*/ 199 w 465"/>
              <a:gd name="T15" fmla="*/ 41 h 892"/>
              <a:gd name="T16" fmla="*/ 195 w 465"/>
              <a:gd name="T17" fmla="*/ 36 h 892"/>
              <a:gd name="T18" fmla="*/ 201 w 465"/>
              <a:gd name="T19" fmla="*/ 0 h 892"/>
              <a:gd name="T20" fmla="*/ 170 w 465"/>
              <a:gd name="T21" fmla="*/ 36 h 892"/>
              <a:gd name="T22" fmla="*/ 169 w 465"/>
              <a:gd name="T23" fmla="*/ 45 h 892"/>
              <a:gd name="T24" fmla="*/ 170 w 465"/>
              <a:gd name="T25" fmla="*/ 53 h 892"/>
              <a:gd name="T26" fmla="*/ 170 w 465"/>
              <a:gd name="T27" fmla="*/ 61 h 892"/>
              <a:gd name="T28" fmla="*/ 176 w 465"/>
              <a:gd name="T29" fmla="*/ 67 h 892"/>
              <a:gd name="T30" fmla="*/ 0 w 465"/>
              <a:gd name="T31" fmla="*/ 448 h 892"/>
              <a:gd name="T32" fmla="*/ 174 w 465"/>
              <a:gd name="T33" fmla="*/ 832 h 892"/>
              <a:gd name="T34" fmla="*/ 166 w 465"/>
              <a:gd name="T35" fmla="*/ 836 h 892"/>
              <a:gd name="T36" fmla="*/ 166 w 465"/>
              <a:gd name="T37" fmla="*/ 844 h 892"/>
              <a:gd name="T38" fmla="*/ 166 w 465"/>
              <a:gd name="T39" fmla="*/ 852 h 892"/>
              <a:gd name="T40" fmla="*/ 175 w 465"/>
              <a:gd name="T41" fmla="*/ 856 h 892"/>
              <a:gd name="T42" fmla="*/ 212 w 465"/>
              <a:gd name="T43" fmla="*/ 876 h 892"/>
              <a:gd name="T44" fmla="*/ 195 w 465"/>
              <a:gd name="T45" fmla="*/ 856 h 892"/>
              <a:gd name="T46" fmla="*/ 197 w 465"/>
              <a:gd name="T47" fmla="*/ 848 h 892"/>
              <a:gd name="T48" fmla="*/ 195 w 465"/>
              <a:gd name="T49" fmla="*/ 840 h 892"/>
              <a:gd name="T50" fmla="*/ 195 w 465"/>
              <a:gd name="T51" fmla="*/ 832 h 892"/>
              <a:gd name="T52" fmla="*/ 207 w 465"/>
              <a:gd name="T53" fmla="*/ 814 h 892"/>
              <a:gd name="T54" fmla="*/ 438 w 465"/>
              <a:gd name="T55" fmla="*/ 610 h 892"/>
              <a:gd name="T56" fmla="*/ 359 w 465"/>
              <a:gd name="T57" fmla="*/ 646 h 892"/>
              <a:gd name="T58" fmla="*/ 181 w 465"/>
              <a:gd name="T59" fmla="*/ 817 h 892"/>
              <a:gd name="T60" fmla="*/ 181 w 465"/>
              <a:gd name="T61" fmla="*/ 76 h 892"/>
              <a:gd name="T62" fmla="*/ 359 w 465"/>
              <a:gd name="T63" fmla="*/ 247 h 892"/>
              <a:gd name="T64" fmla="*/ 372 w 465"/>
              <a:gd name="T65" fmla="*/ 371 h 892"/>
              <a:gd name="T66" fmla="*/ 331 w 465"/>
              <a:gd name="T67" fmla="*/ 446 h 892"/>
              <a:gd name="T68" fmla="*/ 331 w 465"/>
              <a:gd name="T69" fmla="*/ 447 h 892"/>
              <a:gd name="T70" fmla="*/ 403 w 465"/>
              <a:gd name="T71" fmla="*/ 558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5" h="892">
                <a:moveTo>
                  <a:pt x="444" y="541"/>
                </a:moveTo>
                <a:cubicBezTo>
                  <a:pt x="424" y="523"/>
                  <a:pt x="395" y="510"/>
                  <a:pt x="377" y="485"/>
                </a:cubicBezTo>
                <a:cubicBezTo>
                  <a:pt x="362" y="464"/>
                  <a:pt x="362" y="450"/>
                  <a:pt x="362" y="447"/>
                </a:cubicBezTo>
                <a:cubicBezTo>
                  <a:pt x="362" y="446"/>
                  <a:pt x="362" y="446"/>
                  <a:pt x="362" y="446"/>
                </a:cubicBezTo>
                <a:cubicBezTo>
                  <a:pt x="362" y="443"/>
                  <a:pt x="362" y="429"/>
                  <a:pt x="377" y="407"/>
                </a:cubicBezTo>
                <a:cubicBezTo>
                  <a:pt x="395" y="382"/>
                  <a:pt x="424" y="370"/>
                  <a:pt x="444" y="352"/>
                </a:cubicBezTo>
                <a:cubicBezTo>
                  <a:pt x="465" y="333"/>
                  <a:pt x="455" y="309"/>
                  <a:pt x="438" y="283"/>
                </a:cubicBezTo>
                <a:cubicBezTo>
                  <a:pt x="420" y="256"/>
                  <a:pt x="386" y="220"/>
                  <a:pt x="334" y="178"/>
                </a:cubicBezTo>
                <a:cubicBezTo>
                  <a:pt x="282" y="136"/>
                  <a:pt x="207" y="79"/>
                  <a:pt x="207" y="79"/>
                </a:cubicBezTo>
                <a:cubicBezTo>
                  <a:pt x="207" y="79"/>
                  <a:pt x="198" y="73"/>
                  <a:pt x="194" y="61"/>
                </a:cubicBezTo>
                <a:cubicBezTo>
                  <a:pt x="195" y="61"/>
                  <a:pt x="195" y="61"/>
                  <a:pt x="195" y="61"/>
                </a:cubicBezTo>
                <a:cubicBezTo>
                  <a:pt x="198" y="61"/>
                  <a:pt x="199" y="59"/>
                  <a:pt x="199" y="57"/>
                </a:cubicBezTo>
                <a:cubicBezTo>
                  <a:pt x="199" y="55"/>
                  <a:pt x="198" y="53"/>
                  <a:pt x="195" y="53"/>
                </a:cubicBezTo>
                <a:cubicBezTo>
                  <a:pt x="198" y="53"/>
                  <a:pt x="199" y="51"/>
                  <a:pt x="199" y="48"/>
                </a:cubicBezTo>
                <a:cubicBezTo>
                  <a:pt x="199" y="47"/>
                  <a:pt x="198" y="45"/>
                  <a:pt x="197" y="45"/>
                </a:cubicBezTo>
                <a:cubicBezTo>
                  <a:pt x="198" y="44"/>
                  <a:pt x="199" y="42"/>
                  <a:pt x="199" y="41"/>
                </a:cubicBezTo>
                <a:cubicBezTo>
                  <a:pt x="199" y="38"/>
                  <a:pt x="198" y="36"/>
                  <a:pt x="195" y="36"/>
                </a:cubicBezTo>
                <a:cubicBezTo>
                  <a:pt x="195" y="36"/>
                  <a:pt x="195" y="36"/>
                  <a:pt x="195" y="36"/>
                </a:cubicBezTo>
                <a:cubicBezTo>
                  <a:pt x="200" y="24"/>
                  <a:pt x="212" y="17"/>
                  <a:pt x="212" y="17"/>
                </a:cubicBezTo>
                <a:cubicBezTo>
                  <a:pt x="201" y="0"/>
                  <a:pt x="201" y="0"/>
                  <a:pt x="201" y="0"/>
                </a:cubicBezTo>
                <a:cubicBezTo>
                  <a:pt x="201" y="0"/>
                  <a:pt x="179" y="14"/>
                  <a:pt x="175" y="36"/>
                </a:cubicBezTo>
                <a:cubicBezTo>
                  <a:pt x="170" y="36"/>
                  <a:pt x="170" y="36"/>
                  <a:pt x="170" y="36"/>
                </a:cubicBezTo>
                <a:cubicBezTo>
                  <a:pt x="168" y="36"/>
                  <a:pt x="166" y="38"/>
                  <a:pt x="166" y="41"/>
                </a:cubicBezTo>
                <a:cubicBezTo>
                  <a:pt x="166" y="42"/>
                  <a:pt x="167" y="44"/>
                  <a:pt x="169" y="45"/>
                </a:cubicBezTo>
                <a:cubicBezTo>
                  <a:pt x="167" y="45"/>
                  <a:pt x="166" y="47"/>
                  <a:pt x="166" y="48"/>
                </a:cubicBezTo>
                <a:cubicBezTo>
                  <a:pt x="166" y="51"/>
                  <a:pt x="168" y="53"/>
                  <a:pt x="170" y="53"/>
                </a:cubicBezTo>
                <a:cubicBezTo>
                  <a:pt x="168" y="53"/>
                  <a:pt x="166" y="55"/>
                  <a:pt x="166" y="57"/>
                </a:cubicBezTo>
                <a:cubicBezTo>
                  <a:pt x="166" y="59"/>
                  <a:pt x="168" y="61"/>
                  <a:pt x="170" y="61"/>
                </a:cubicBezTo>
                <a:cubicBezTo>
                  <a:pt x="174" y="61"/>
                  <a:pt x="174" y="61"/>
                  <a:pt x="174" y="61"/>
                </a:cubicBezTo>
                <a:cubicBezTo>
                  <a:pt x="174" y="63"/>
                  <a:pt x="175" y="65"/>
                  <a:pt x="176" y="67"/>
                </a:cubicBezTo>
                <a:cubicBezTo>
                  <a:pt x="0" y="445"/>
                  <a:pt x="0" y="445"/>
                  <a:pt x="0" y="445"/>
                </a:cubicBezTo>
                <a:cubicBezTo>
                  <a:pt x="0" y="448"/>
                  <a:pt x="0" y="448"/>
                  <a:pt x="0" y="448"/>
                </a:cubicBezTo>
                <a:cubicBezTo>
                  <a:pt x="176" y="826"/>
                  <a:pt x="176" y="826"/>
                  <a:pt x="176" y="826"/>
                </a:cubicBezTo>
                <a:cubicBezTo>
                  <a:pt x="175" y="828"/>
                  <a:pt x="174" y="830"/>
                  <a:pt x="174" y="832"/>
                </a:cubicBezTo>
                <a:cubicBezTo>
                  <a:pt x="170" y="832"/>
                  <a:pt x="170" y="832"/>
                  <a:pt x="170" y="832"/>
                </a:cubicBezTo>
                <a:cubicBezTo>
                  <a:pt x="168" y="832"/>
                  <a:pt x="166" y="833"/>
                  <a:pt x="166" y="836"/>
                </a:cubicBezTo>
                <a:cubicBezTo>
                  <a:pt x="166" y="838"/>
                  <a:pt x="168" y="840"/>
                  <a:pt x="170" y="840"/>
                </a:cubicBezTo>
                <a:cubicBezTo>
                  <a:pt x="168" y="840"/>
                  <a:pt x="166" y="842"/>
                  <a:pt x="166" y="844"/>
                </a:cubicBezTo>
                <a:cubicBezTo>
                  <a:pt x="166" y="846"/>
                  <a:pt x="167" y="848"/>
                  <a:pt x="169" y="848"/>
                </a:cubicBezTo>
                <a:cubicBezTo>
                  <a:pt x="167" y="849"/>
                  <a:pt x="166" y="850"/>
                  <a:pt x="166" y="852"/>
                </a:cubicBezTo>
                <a:cubicBezTo>
                  <a:pt x="166" y="854"/>
                  <a:pt x="168" y="856"/>
                  <a:pt x="170" y="856"/>
                </a:cubicBezTo>
                <a:cubicBezTo>
                  <a:pt x="175" y="856"/>
                  <a:pt x="175" y="856"/>
                  <a:pt x="175" y="856"/>
                </a:cubicBezTo>
                <a:cubicBezTo>
                  <a:pt x="179" y="879"/>
                  <a:pt x="201" y="892"/>
                  <a:pt x="201" y="892"/>
                </a:cubicBezTo>
                <a:cubicBezTo>
                  <a:pt x="212" y="876"/>
                  <a:pt x="212" y="876"/>
                  <a:pt x="212" y="876"/>
                </a:cubicBezTo>
                <a:cubicBezTo>
                  <a:pt x="212" y="876"/>
                  <a:pt x="200" y="869"/>
                  <a:pt x="195" y="856"/>
                </a:cubicBezTo>
                <a:cubicBezTo>
                  <a:pt x="195" y="856"/>
                  <a:pt x="195" y="856"/>
                  <a:pt x="195" y="856"/>
                </a:cubicBezTo>
                <a:cubicBezTo>
                  <a:pt x="198" y="856"/>
                  <a:pt x="199" y="854"/>
                  <a:pt x="199" y="852"/>
                </a:cubicBezTo>
                <a:cubicBezTo>
                  <a:pt x="199" y="850"/>
                  <a:pt x="198" y="849"/>
                  <a:pt x="197" y="848"/>
                </a:cubicBezTo>
                <a:cubicBezTo>
                  <a:pt x="198" y="848"/>
                  <a:pt x="199" y="846"/>
                  <a:pt x="199" y="844"/>
                </a:cubicBezTo>
                <a:cubicBezTo>
                  <a:pt x="199" y="842"/>
                  <a:pt x="198" y="840"/>
                  <a:pt x="195" y="840"/>
                </a:cubicBezTo>
                <a:cubicBezTo>
                  <a:pt x="198" y="840"/>
                  <a:pt x="199" y="838"/>
                  <a:pt x="199" y="836"/>
                </a:cubicBezTo>
                <a:cubicBezTo>
                  <a:pt x="199" y="833"/>
                  <a:pt x="198" y="832"/>
                  <a:pt x="195" y="832"/>
                </a:cubicBezTo>
                <a:cubicBezTo>
                  <a:pt x="194" y="832"/>
                  <a:pt x="194" y="832"/>
                  <a:pt x="194" y="832"/>
                </a:cubicBezTo>
                <a:cubicBezTo>
                  <a:pt x="198" y="820"/>
                  <a:pt x="207" y="814"/>
                  <a:pt x="207" y="814"/>
                </a:cubicBezTo>
                <a:cubicBezTo>
                  <a:pt x="207" y="814"/>
                  <a:pt x="282" y="757"/>
                  <a:pt x="334" y="715"/>
                </a:cubicBezTo>
                <a:cubicBezTo>
                  <a:pt x="386" y="673"/>
                  <a:pt x="420" y="637"/>
                  <a:pt x="438" y="610"/>
                </a:cubicBezTo>
                <a:cubicBezTo>
                  <a:pt x="455" y="583"/>
                  <a:pt x="465" y="559"/>
                  <a:pt x="444" y="541"/>
                </a:cubicBezTo>
                <a:close/>
                <a:moveTo>
                  <a:pt x="359" y="646"/>
                </a:moveTo>
                <a:cubicBezTo>
                  <a:pt x="313" y="698"/>
                  <a:pt x="209" y="788"/>
                  <a:pt x="192" y="804"/>
                </a:cubicBezTo>
                <a:cubicBezTo>
                  <a:pt x="187" y="809"/>
                  <a:pt x="183" y="813"/>
                  <a:pt x="181" y="817"/>
                </a:cubicBezTo>
                <a:cubicBezTo>
                  <a:pt x="9" y="446"/>
                  <a:pt x="9" y="446"/>
                  <a:pt x="9" y="446"/>
                </a:cubicBezTo>
                <a:cubicBezTo>
                  <a:pt x="181" y="76"/>
                  <a:pt x="181" y="76"/>
                  <a:pt x="181" y="76"/>
                </a:cubicBezTo>
                <a:cubicBezTo>
                  <a:pt x="183" y="80"/>
                  <a:pt x="187" y="84"/>
                  <a:pt x="192" y="89"/>
                </a:cubicBezTo>
                <a:cubicBezTo>
                  <a:pt x="209" y="104"/>
                  <a:pt x="313" y="195"/>
                  <a:pt x="359" y="247"/>
                </a:cubicBezTo>
                <a:cubicBezTo>
                  <a:pt x="405" y="299"/>
                  <a:pt x="406" y="320"/>
                  <a:pt x="403" y="334"/>
                </a:cubicBezTo>
                <a:cubicBezTo>
                  <a:pt x="400" y="348"/>
                  <a:pt x="385" y="359"/>
                  <a:pt x="372" y="371"/>
                </a:cubicBezTo>
                <a:cubicBezTo>
                  <a:pt x="360" y="382"/>
                  <a:pt x="332" y="404"/>
                  <a:pt x="331" y="446"/>
                </a:cubicBezTo>
                <a:cubicBezTo>
                  <a:pt x="331" y="446"/>
                  <a:pt x="331" y="446"/>
                  <a:pt x="331" y="446"/>
                </a:cubicBezTo>
                <a:cubicBezTo>
                  <a:pt x="331" y="446"/>
                  <a:pt x="331" y="447"/>
                  <a:pt x="331" y="447"/>
                </a:cubicBezTo>
                <a:cubicBezTo>
                  <a:pt x="331" y="447"/>
                  <a:pt x="331" y="447"/>
                  <a:pt x="331" y="447"/>
                </a:cubicBezTo>
                <a:cubicBezTo>
                  <a:pt x="332" y="488"/>
                  <a:pt x="360" y="510"/>
                  <a:pt x="372" y="522"/>
                </a:cubicBezTo>
                <a:cubicBezTo>
                  <a:pt x="385" y="533"/>
                  <a:pt x="400" y="544"/>
                  <a:pt x="403" y="558"/>
                </a:cubicBezTo>
                <a:cubicBezTo>
                  <a:pt x="406" y="572"/>
                  <a:pt x="405" y="594"/>
                  <a:pt x="359" y="646"/>
                </a:cubicBezTo>
                <a:close/>
              </a:path>
            </a:pathLst>
          </a:custGeom>
          <a:solidFill>
            <a:srgbClr val="CC0000"/>
          </a:solidFill>
          <a:ln>
            <a:noFill/>
          </a:ln>
        </p:spPr>
        <p:txBody>
          <a:bodyPr vert="horz" wrap="square" lIns="91440" tIns="45720" rIns="91440" bIns="45720" numCol="1" anchor="t" anchorCtr="0" compatLnSpc="1"/>
          <a:lstStyle/>
          <a:p>
            <a:endParaRPr lang="zh-CN" altLang="en-US"/>
          </a:p>
        </p:txBody>
      </p:sp>
      <p:grpSp>
        <p:nvGrpSpPr>
          <p:cNvPr id="29" name="组合 28"/>
          <p:cNvGrpSpPr/>
          <p:nvPr/>
        </p:nvGrpSpPr>
        <p:grpSpPr>
          <a:xfrm rot="19687089">
            <a:off x="1263338" y="2534004"/>
            <a:ext cx="3558431" cy="228708"/>
            <a:chOff x="1241425" y="3796040"/>
            <a:chExt cx="3558431" cy="228708"/>
          </a:xfrm>
          <a:solidFill>
            <a:schemeClr val="accent6"/>
          </a:solidFill>
        </p:grpSpPr>
        <p:cxnSp>
          <p:nvCxnSpPr>
            <p:cNvPr id="30" name="直接连接符 29"/>
            <p:cNvCxnSpPr/>
            <p:nvPr/>
          </p:nvCxnSpPr>
          <p:spPr>
            <a:xfrm flipH="1">
              <a:off x="1368901" y="3910394"/>
              <a:ext cx="3430955" cy="0"/>
            </a:xfrm>
            <a:prstGeom prst="line">
              <a:avLst/>
            </a:prstGeom>
            <a:grpFill/>
            <a:ln w="69850">
              <a:solidFill>
                <a:schemeClr val="accent6"/>
              </a:solidFill>
              <a:head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31" name="燕尾形 30"/>
            <p:cNvSpPr/>
            <p:nvPr/>
          </p:nvSpPr>
          <p:spPr>
            <a:xfrm>
              <a:off x="1241425" y="3796040"/>
              <a:ext cx="552449" cy="22870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 name="组合 31"/>
          <p:cNvGrpSpPr/>
          <p:nvPr/>
        </p:nvGrpSpPr>
        <p:grpSpPr>
          <a:xfrm rot="20903621">
            <a:off x="1456455" y="3127372"/>
            <a:ext cx="3558431" cy="228708"/>
            <a:chOff x="1241425" y="3796040"/>
            <a:chExt cx="3558431" cy="228708"/>
          </a:xfrm>
          <a:solidFill>
            <a:schemeClr val="accent2">
              <a:lumMod val="60000"/>
              <a:lumOff val="40000"/>
            </a:schemeClr>
          </a:solidFill>
        </p:grpSpPr>
        <p:cxnSp>
          <p:nvCxnSpPr>
            <p:cNvPr id="33" name="直接连接符 32"/>
            <p:cNvCxnSpPr/>
            <p:nvPr/>
          </p:nvCxnSpPr>
          <p:spPr>
            <a:xfrm flipH="1">
              <a:off x="1368901" y="3910394"/>
              <a:ext cx="3430955" cy="0"/>
            </a:xfrm>
            <a:prstGeom prst="line">
              <a:avLst/>
            </a:prstGeom>
            <a:grpFill/>
            <a:ln w="69850">
              <a:solidFill>
                <a:schemeClr val="accent2">
                  <a:lumMod val="60000"/>
                  <a:lumOff val="40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34" name="燕尾形 33"/>
            <p:cNvSpPr/>
            <p:nvPr/>
          </p:nvSpPr>
          <p:spPr>
            <a:xfrm>
              <a:off x="1241425" y="3796040"/>
              <a:ext cx="552449" cy="228708"/>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rot="1912911" flipV="1">
            <a:off x="1263339" y="4459107"/>
            <a:ext cx="3558431" cy="228708"/>
            <a:chOff x="1241425" y="3796040"/>
            <a:chExt cx="3558431" cy="228708"/>
          </a:xfrm>
          <a:solidFill>
            <a:schemeClr val="accent2"/>
          </a:solidFill>
        </p:grpSpPr>
        <p:cxnSp>
          <p:nvCxnSpPr>
            <p:cNvPr id="36" name="直接连接符 35"/>
            <p:cNvCxnSpPr/>
            <p:nvPr/>
          </p:nvCxnSpPr>
          <p:spPr>
            <a:xfrm flipH="1">
              <a:off x="1368901" y="3910394"/>
              <a:ext cx="3430955" cy="0"/>
            </a:xfrm>
            <a:prstGeom prst="line">
              <a:avLst/>
            </a:prstGeom>
            <a:grpFill/>
            <a:ln w="69850">
              <a:solidFill>
                <a:schemeClr val="accent4"/>
              </a:solidFill>
              <a:head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37" name="燕尾形 36"/>
            <p:cNvSpPr/>
            <p:nvPr/>
          </p:nvSpPr>
          <p:spPr>
            <a:xfrm>
              <a:off x="1241425" y="3796040"/>
              <a:ext cx="552449" cy="228708"/>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8" name="组合 37"/>
          <p:cNvGrpSpPr/>
          <p:nvPr/>
        </p:nvGrpSpPr>
        <p:grpSpPr>
          <a:xfrm rot="696379" flipV="1">
            <a:off x="1456456" y="3863716"/>
            <a:ext cx="3558431" cy="228708"/>
            <a:chOff x="1241425" y="3796040"/>
            <a:chExt cx="3558431" cy="228708"/>
          </a:xfrm>
          <a:solidFill>
            <a:schemeClr val="accent5">
              <a:lumMod val="60000"/>
              <a:lumOff val="40000"/>
            </a:schemeClr>
          </a:solidFill>
        </p:grpSpPr>
        <p:cxnSp>
          <p:nvCxnSpPr>
            <p:cNvPr id="39" name="直接连接符 38"/>
            <p:cNvCxnSpPr/>
            <p:nvPr/>
          </p:nvCxnSpPr>
          <p:spPr>
            <a:xfrm flipH="1">
              <a:off x="1368901" y="3910394"/>
              <a:ext cx="3430955" cy="0"/>
            </a:xfrm>
            <a:prstGeom prst="line">
              <a:avLst/>
            </a:prstGeom>
            <a:grpFill/>
            <a:ln w="69850">
              <a:solidFill>
                <a:schemeClr val="accent5">
                  <a:lumMod val="60000"/>
                  <a:lumOff val="40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40" name="燕尾形 39"/>
            <p:cNvSpPr/>
            <p:nvPr/>
          </p:nvSpPr>
          <p:spPr>
            <a:xfrm>
              <a:off x="1241425" y="3796040"/>
              <a:ext cx="552449" cy="228708"/>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 name="组合 3"/>
          <p:cNvGrpSpPr/>
          <p:nvPr/>
        </p:nvGrpSpPr>
        <p:grpSpPr>
          <a:xfrm>
            <a:off x="5989955" y="2497455"/>
            <a:ext cx="647700" cy="647700"/>
            <a:chOff x="9433" y="3933"/>
            <a:chExt cx="1020" cy="1020"/>
          </a:xfrm>
        </p:grpSpPr>
        <p:sp>
          <p:nvSpPr>
            <p:cNvPr id="42" name="TextBox 15"/>
            <p:cNvSpPr txBox="1"/>
            <p:nvPr/>
          </p:nvSpPr>
          <p:spPr>
            <a:xfrm>
              <a:off x="9433" y="3933"/>
              <a:ext cx="1020" cy="1020"/>
            </a:xfrm>
            <a:prstGeom prst="ellipse">
              <a:avLst/>
            </a:prstGeom>
            <a:solidFill>
              <a:schemeClr val="accent2">
                <a:lumMod val="60000"/>
                <a:lumOff val="40000"/>
              </a:schemeClr>
            </a:solidFill>
          </p:spPr>
          <p:txBody>
            <a:bodyPr wrap="square" lIns="0" tIns="0" rIns="0" bIns="0" rtlCol="0" anchor="ctr">
              <a:noAutofit/>
            </a:bodyPr>
            <a:lstStyle/>
            <a:p>
              <a:pPr algn="ctr"/>
              <a:endParaRPr lang="zh-CN" altLang="en-US" sz="2800" dirty="0">
                <a:solidFill>
                  <a:schemeClr val="bg1"/>
                </a:solidFill>
                <a:latin typeface="微软雅黑" panose="020B0503020204020204" charset="-122"/>
                <a:ea typeface="微软雅黑" panose="020B0503020204020204" charset="-122"/>
              </a:endParaRPr>
            </a:p>
          </p:txBody>
        </p:sp>
        <p:pic>
          <p:nvPicPr>
            <p:cNvPr id="16" name="图片 15" descr="策略"/>
            <p:cNvPicPr>
              <a:picLocks noChangeAspect="1"/>
            </p:cNvPicPr>
            <p:nvPr/>
          </p:nvPicPr>
          <p:blipFill>
            <a:blip r:embed="rId1"/>
            <a:stretch>
              <a:fillRect/>
            </a:stretch>
          </p:blipFill>
          <p:spPr>
            <a:xfrm>
              <a:off x="9575" y="4074"/>
              <a:ext cx="737" cy="737"/>
            </a:xfrm>
            <a:prstGeom prst="rect">
              <a:avLst/>
            </a:prstGeom>
          </p:spPr>
        </p:pic>
      </p:grpSp>
      <p:grpSp>
        <p:nvGrpSpPr>
          <p:cNvPr id="5" name="组合 4"/>
          <p:cNvGrpSpPr/>
          <p:nvPr/>
        </p:nvGrpSpPr>
        <p:grpSpPr>
          <a:xfrm>
            <a:off x="5989955" y="3821430"/>
            <a:ext cx="647700" cy="647700"/>
            <a:chOff x="9433" y="6018"/>
            <a:chExt cx="1020" cy="1020"/>
          </a:xfrm>
        </p:grpSpPr>
        <p:sp>
          <p:nvSpPr>
            <p:cNvPr id="43" name="TextBox 18"/>
            <p:cNvSpPr txBox="1"/>
            <p:nvPr/>
          </p:nvSpPr>
          <p:spPr>
            <a:xfrm>
              <a:off x="9433" y="6018"/>
              <a:ext cx="1020" cy="1020"/>
            </a:xfrm>
            <a:prstGeom prst="ellipse">
              <a:avLst/>
            </a:prstGeom>
            <a:solidFill>
              <a:schemeClr val="accent5">
                <a:lumMod val="60000"/>
                <a:lumOff val="40000"/>
              </a:schemeClr>
            </a:solidFill>
          </p:spPr>
          <p:txBody>
            <a:bodyPr wrap="square" lIns="0" tIns="0" rIns="0" bIns="0" rtlCol="0" anchor="ctr">
              <a:noAutofit/>
            </a:bodyPr>
            <a:lstStyle/>
            <a:p>
              <a:pPr algn="ctr"/>
              <a:endParaRPr lang="zh-CN" altLang="en-US" sz="2800" dirty="0">
                <a:solidFill>
                  <a:schemeClr val="bg1"/>
                </a:solidFill>
                <a:latin typeface="微软雅黑" panose="020B0503020204020204" charset="-122"/>
                <a:ea typeface="微软雅黑" panose="020B0503020204020204" charset="-122"/>
              </a:endParaRPr>
            </a:p>
          </p:txBody>
        </p:sp>
        <p:pic>
          <p:nvPicPr>
            <p:cNvPr id="15" name="图片 14" descr="权限"/>
            <p:cNvPicPr>
              <a:picLocks noChangeAspect="1"/>
            </p:cNvPicPr>
            <p:nvPr/>
          </p:nvPicPr>
          <p:blipFill>
            <a:blip r:embed="rId2"/>
            <a:stretch>
              <a:fillRect/>
            </a:stretch>
          </p:blipFill>
          <p:spPr>
            <a:xfrm>
              <a:off x="9575" y="6159"/>
              <a:ext cx="737" cy="737"/>
            </a:xfrm>
            <a:prstGeom prst="rect">
              <a:avLst/>
            </a:prstGeom>
          </p:spPr>
        </p:pic>
      </p:grpSp>
      <p:grpSp>
        <p:nvGrpSpPr>
          <p:cNvPr id="6" name="组合 5"/>
          <p:cNvGrpSpPr/>
          <p:nvPr/>
        </p:nvGrpSpPr>
        <p:grpSpPr>
          <a:xfrm>
            <a:off x="5989955" y="5145405"/>
            <a:ext cx="647700" cy="647700"/>
            <a:chOff x="9433" y="8103"/>
            <a:chExt cx="1020" cy="1020"/>
          </a:xfrm>
        </p:grpSpPr>
        <p:sp>
          <p:nvSpPr>
            <p:cNvPr id="44" name="TextBox 21"/>
            <p:cNvSpPr txBox="1"/>
            <p:nvPr/>
          </p:nvSpPr>
          <p:spPr>
            <a:xfrm>
              <a:off x="9433" y="8103"/>
              <a:ext cx="1020" cy="1020"/>
            </a:xfrm>
            <a:prstGeom prst="ellipse">
              <a:avLst/>
            </a:prstGeom>
            <a:solidFill>
              <a:schemeClr val="accent4"/>
            </a:solidFill>
          </p:spPr>
          <p:txBody>
            <a:bodyPr wrap="square" lIns="0" tIns="0" rIns="0" bIns="0" rtlCol="0" anchor="ctr">
              <a:noAutofit/>
            </a:bodyPr>
            <a:lstStyle/>
            <a:p>
              <a:pPr algn="ctr"/>
              <a:endParaRPr lang="zh-CN" altLang="en-US" sz="2800" dirty="0">
                <a:solidFill>
                  <a:schemeClr val="bg1"/>
                </a:solidFill>
                <a:latin typeface="微软雅黑" panose="020B0503020204020204" charset="-122"/>
                <a:ea typeface="微软雅黑" panose="020B0503020204020204" charset="-122"/>
              </a:endParaRPr>
            </a:p>
          </p:txBody>
        </p:sp>
        <p:pic>
          <p:nvPicPr>
            <p:cNvPr id="17" name="图片 16" descr="监控"/>
            <p:cNvPicPr>
              <a:picLocks noChangeAspect="1"/>
            </p:cNvPicPr>
            <p:nvPr/>
          </p:nvPicPr>
          <p:blipFill>
            <a:blip r:embed="rId3"/>
            <a:stretch>
              <a:fillRect/>
            </a:stretch>
          </p:blipFill>
          <p:spPr>
            <a:xfrm>
              <a:off x="9574" y="8245"/>
              <a:ext cx="737" cy="737"/>
            </a:xfrm>
            <a:prstGeom prst="rect">
              <a:avLst/>
            </a:prstGeom>
          </p:spPr>
        </p:pic>
      </p:grpSp>
      <p:grpSp>
        <p:nvGrpSpPr>
          <p:cNvPr id="3" name="组合 2"/>
          <p:cNvGrpSpPr/>
          <p:nvPr/>
        </p:nvGrpSpPr>
        <p:grpSpPr>
          <a:xfrm>
            <a:off x="5989955" y="1172845"/>
            <a:ext cx="647700" cy="647700"/>
            <a:chOff x="9433" y="1847"/>
            <a:chExt cx="1020" cy="1020"/>
          </a:xfrm>
        </p:grpSpPr>
        <p:sp>
          <p:nvSpPr>
            <p:cNvPr id="41" name="TextBox 14"/>
            <p:cNvSpPr txBox="1"/>
            <p:nvPr/>
          </p:nvSpPr>
          <p:spPr>
            <a:xfrm>
              <a:off x="9433" y="1847"/>
              <a:ext cx="1020" cy="1020"/>
            </a:xfrm>
            <a:prstGeom prst="ellipse">
              <a:avLst/>
            </a:prstGeom>
            <a:solidFill>
              <a:schemeClr val="accent6"/>
            </a:solidFill>
          </p:spPr>
          <p:txBody>
            <a:bodyPr wrap="square" lIns="0" tIns="0" rIns="0" bIns="0" rtlCol="0" anchor="ctr">
              <a:noAutofit/>
            </a:bodyPr>
            <a:lstStyle/>
            <a:p>
              <a:pPr algn="ctr"/>
              <a:endParaRPr lang="zh-CN" altLang="en-US" sz="2800" dirty="0">
                <a:solidFill>
                  <a:schemeClr val="bg1"/>
                </a:solidFill>
                <a:latin typeface="微软雅黑" panose="020B0503020204020204" charset="-122"/>
                <a:ea typeface="微软雅黑" panose="020B0503020204020204" charset="-122"/>
              </a:endParaRPr>
            </a:p>
          </p:txBody>
        </p:sp>
        <p:pic>
          <p:nvPicPr>
            <p:cNvPr id="2" name="图片 1" descr="节点"/>
            <p:cNvPicPr>
              <a:picLocks noChangeAspect="1"/>
            </p:cNvPicPr>
            <p:nvPr/>
          </p:nvPicPr>
          <p:blipFill>
            <a:blip r:embed="rId4"/>
            <a:stretch>
              <a:fillRect/>
            </a:stretch>
          </p:blipFill>
          <p:spPr>
            <a:xfrm>
              <a:off x="9575" y="1989"/>
              <a:ext cx="737" cy="737"/>
            </a:xfrm>
            <a:prstGeom prst="rect">
              <a:avLst/>
            </a:prstGeom>
          </p:spPr>
        </p:pic>
      </p:grpSp>
      <p:grpSp>
        <p:nvGrpSpPr>
          <p:cNvPr id="64" name="组合 63"/>
          <p:cNvGrpSpPr/>
          <p:nvPr/>
        </p:nvGrpSpPr>
        <p:grpSpPr>
          <a:xfrm>
            <a:off x="10965180" y="100965"/>
            <a:ext cx="795020" cy="720090"/>
            <a:chOff x="17268" y="159"/>
            <a:chExt cx="1252" cy="1134"/>
          </a:xfrm>
        </p:grpSpPr>
        <p:sp>
          <p:nvSpPr>
            <p:cNvPr id="8" name="椭圆 7"/>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5"/>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35" presetClass="path" presetSubtype="0" accel="50000" decel="50000" fill="hold" nodeType="withEffect">
                                  <p:stCondLst>
                                    <p:cond delay="0"/>
                                  </p:stCondLst>
                                  <p:childTnLst>
                                    <p:animMotion origin="layout" path="M 3.125E-6 -4.44444E-6 L -0.40091 0.45325 " pathEditMode="relative" rAng="0" ptsTypes="AA">
                                      <p:cBhvr>
                                        <p:cTn id="12" dur="1000" spd="-100000" fill="hold"/>
                                        <p:tgtEl>
                                          <p:spTgt spid="29"/>
                                        </p:tgtEl>
                                        <p:attrNameLst>
                                          <p:attrName>ppt_x</p:attrName>
                                          <p:attrName>ppt_y</p:attrName>
                                        </p:attrNameLst>
                                      </p:cBhvr>
                                      <p:rCtr x="-20052" y="22662"/>
                                    </p:animMotion>
                                  </p:childTnLst>
                                </p:cTn>
                              </p:par>
                              <p:par>
                                <p:cTn id="13" presetID="1" presetClass="entr" presetSubtype="0" fill="hold" nodeType="withEffect">
                                  <p:stCondLst>
                                    <p:cond delay="500"/>
                                  </p:stCondLst>
                                  <p:childTnLst>
                                    <p:set>
                                      <p:cBhvr>
                                        <p:cTn id="14" dur="1" fill="hold">
                                          <p:stCondLst>
                                            <p:cond delay="0"/>
                                          </p:stCondLst>
                                        </p:cTn>
                                        <p:tgtEl>
                                          <p:spTgt spid="32"/>
                                        </p:tgtEl>
                                        <p:attrNameLst>
                                          <p:attrName>style.visibility</p:attrName>
                                        </p:attrNameLst>
                                      </p:cBhvr>
                                      <p:to>
                                        <p:strVal val="visible"/>
                                      </p:to>
                                    </p:set>
                                  </p:childTnLst>
                                </p:cTn>
                              </p:par>
                              <p:par>
                                <p:cTn id="15" presetID="35" presetClass="path" presetSubtype="0" accel="50000" decel="50000" fill="hold" nodeType="withEffect">
                                  <p:stCondLst>
                                    <p:cond delay="500"/>
                                  </p:stCondLst>
                                  <p:childTnLst>
                                    <p:animMotion origin="layout" path="M -2.08333E-6 1.48148E-6 L -0.45208 0.18032 " pathEditMode="relative" rAng="0" ptsTypes="AA">
                                      <p:cBhvr>
                                        <p:cTn id="16" dur="1000" spd="-100000" fill="hold"/>
                                        <p:tgtEl>
                                          <p:spTgt spid="32"/>
                                        </p:tgtEl>
                                        <p:attrNameLst>
                                          <p:attrName>ppt_x</p:attrName>
                                          <p:attrName>ppt_y</p:attrName>
                                        </p:attrNameLst>
                                      </p:cBhvr>
                                      <p:rCtr x="-22604" y="9005"/>
                                    </p:animMotion>
                                  </p:childTnLst>
                                </p:cTn>
                              </p:par>
                              <p:par>
                                <p:cTn id="17" presetID="1" presetClass="entr" presetSubtype="0" fill="hold" nodeType="withEffect">
                                  <p:stCondLst>
                                    <p:cond delay="1000"/>
                                  </p:stCondLst>
                                  <p:childTnLst>
                                    <p:set>
                                      <p:cBhvr>
                                        <p:cTn id="18" dur="1" fill="hold">
                                          <p:stCondLst>
                                            <p:cond delay="0"/>
                                          </p:stCondLst>
                                        </p:cTn>
                                        <p:tgtEl>
                                          <p:spTgt spid="38"/>
                                        </p:tgtEl>
                                        <p:attrNameLst>
                                          <p:attrName>style.visibility</p:attrName>
                                        </p:attrNameLst>
                                      </p:cBhvr>
                                      <p:to>
                                        <p:strVal val="visible"/>
                                      </p:to>
                                    </p:set>
                                  </p:childTnLst>
                                </p:cTn>
                              </p:par>
                              <p:par>
                                <p:cTn id="19" presetID="35" presetClass="path" presetSubtype="0" accel="50000" decel="50000" fill="hold" nodeType="withEffect">
                                  <p:stCondLst>
                                    <p:cond delay="1000"/>
                                  </p:stCondLst>
                                  <p:childTnLst>
                                    <p:animMotion origin="layout" path="M -2.08333E-6 -4.44444E-6 L -0.45794 -0.15949 " pathEditMode="relative" rAng="0" ptsTypes="AA">
                                      <p:cBhvr>
                                        <p:cTn id="20" dur="1000" spd="-100000" fill="hold"/>
                                        <p:tgtEl>
                                          <p:spTgt spid="38"/>
                                        </p:tgtEl>
                                        <p:attrNameLst>
                                          <p:attrName>ppt_x</p:attrName>
                                          <p:attrName>ppt_y</p:attrName>
                                        </p:attrNameLst>
                                      </p:cBhvr>
                                      <p:rCtr x="-22904" y="-7986"/>
                                    </p:animMotion>
                                  </p:childTnLst>
                                </p:cTn>
                              </p:par>
                              <p:par>
                                <p:cTn id="21" presetID="1" presetClass="entr" presetSubtype="0" fill="hold" nodeType="withEffect">
                                  <p:stCondLst>
                                    <p:cond delay="1500"/>
                                  </p:stCondLst>
                                  <p:childTnLst>
                                    <p:set>
                                      <p:cBhvr>
                                        <p:cTn id="22" dur="1" fill="hold">
                                          <p:stCondLst>
                                            <p:cond delay="0"/>
                                          </p:stCondLst>
                                        </p:cTn>
                                        <p:tgtEl>
                                          <p:spTgt spid="35"/>
                                        </p:tgtEl>
                                        <p:attrNameLst>
                                          <p:attrName>style.visibility</p:attrName>
                                        </p:attrNameLst>
                                      </p:cBhvr>
                                      <p:to>
                                        <p:strVal val="visible"/>
                                      </p:to>
                                    </p:set>
                                  </p:childTnLst>
                                </p:cTn>
                              </p:par>
                              <p:par>
                                <p:cTn id="23" presetID="35" presetClass="path" presetSubtype="0" accel="50000" decel="50000" fill="hold" nodeType="withEffect">
                                  <p:stCondLst>
                                    <p:cond delay="1500"/>
                                  </p:stCondLst>
                                  <p:childTnLst>
                                    <p:animMotion origin="layout" path="M 3.125E-6 0 L -0.39493 -0.42546 " pathEditMode="relative" rAng="0" ptsTypes="AA">
                                      <p:cBhvr>
                                        <p:cTn id="24" dur="1000" spd="-100000" fill="hold"/>
                                        <p:tgtEl>
                                          <p:spTgt spid="35"/>
                                        </p:tgtEl>
                                        <p:attrNameLst>
                                          <p:attrName>ppt_x</p:attrName>
                                          <p:attrName>ppt_y</p:attrName>
                                        </p:attrNameLst>
                                      </p:cBhvr>
                                      <p:rCtr x="-19753" y="-21273"/>
                                    </p:animMotion>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2000"/>
                            </p:stCondLst>
                            <p:childTnLst>
                              <p:par>
                                <p:cTn id="44" presetID="53" presetClass="entr" presetSubtype="16"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3000"/>
                            </p:stCondLst>
                            <p:childTnLst>
                              <p:par>
                                <p:cTn id="57" presetID="22" presetClass="entr" presetSubtype="8"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500"/>
                                        <p:tgtEl>
                                          <p:spTgt spid="2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par>
                          <p:cTn id="63" fill="hold">
                            <p:stCondLst>
                              <p:cond delay="3500"/>
                            </p:stCondLst>
                            <p:childTnLst>
                              <p:par>
                                <p:cTn id="64" presetID="22" presetClass="entr" presetSubtype="8"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par>
                          <p:cTn id="70" fill="hold">
                            <p:stCondLst>
                              <p:cond delay="4000"/>
                            </p:stCondLst>
                            <p:childTnLst>
                              <p:par>
                                <p:cTn id="71" presetID="22" presetClass="entr" presetSubtype="8"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left)">
                                      <p:cBhvr>
                                        <p:cTn id="73" dur="500"/>
                                        <p:tgtEl>
                                          <p:spTgt spid="2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left)">
                                      <p:cBhvr>
                                        <p:cTn id="7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措施</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网络</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02</a:t>
            </a:r>
            <a:endParaRPr lang="en-US" altLang="ko-KR" sz="5400" dirty="0">
              <a:solidFill>
                <a:schemeClr val="bg1"/>
              </a:solidFill>
              <a:latin typeface="Arial" panose="020B0604020202020204" pitchFamily="34" charset="0"/>
              <a:ea typeface="나눔바른고딕" pitchFamily="50" charset="-127"/>
            </a:endParaRPr>
          </a:p>
        </p:txBody>
      </p:sp>
      <p:grpSp>
        <p:nvGrpSpPr>
          <p:cNvPr id="32" name="组合 31"/>
          <p:cNvGrpSpPr/>
          <p:nvPr/>
        </p:nvGrpSpPr>
        <p:grpSpPr>
          <a:xfrm>
            <a:off x="1767205" y="1668145"/>
            <a:ext cx="2538730" cy="4044315"/>
            <a:chOff x="2783" y="2627"/>
            <a:chExt cx="3998" cy="6369"/>
          </a:xfrm>
        </p:grpSpPr>
        <p:sp>
          <p:nvSpPr>
            <p:cNvPr id="9" name="文本框 8"/>
            <p:cNvSpPr txBox="1"/>
            <p:nvPr/>
          </p:nvSpPr>
          <p:spPr>
            <a:xfrm>
              <a:off x="2824" y="6964"/>
              <a:ext cx="3189" cy="2032"/>
            </a:xfrm>
            <a:prstGeom prst="rect">
              <a:avLst/>
            </a:prstGeom>
            <a:noFill/>
            <a:ln>
              <a:noFill/>
            </a:ln>
          </p:spPr>
          <p:txBody>
            <a:bodyPr wrap="square" rtlCol="0">
              <a:spAutoFit/>
            </a:bodyPr>
            <a:p>
              <a:pPr algn="l" fontAlgn="auto">
                <a:lnSpc>
                  <a:spcPct val="130000"/>
                </a:lnSpc>
                <a:spcBef>
                  <a:spcPts val="0"/>
                </a:spcBef>
                <a:spcAft>
                  <a:spcPts val="0"/>
                </a:spcAft>
              </a:pPr>
              <a:r>
                <a:rPr lang="zh-CN" altLang="en-US" sz="1200" dirty="0">
                  <a:solidFill>
                    <a:schemeClr val="bg2">
                      <a:lumMod val="75000"/>
                    </a:schemeClr>
                  </a:solidFill>
                  <a:latin typeface="微软雅黑" panose="020B0503020204020204" charset="-122"/>
                  <a:ea typeface="微软雅黑" panose="020B0503020204020204" charset="-122"/>
                  <a:sym typeface="+mn-ea"/>
                </a:rPr>
                <a:t>选择支持</a:t>
              </a:r>
              <a:r>
                <a:rPr lang="en-US" altLang="zh-CN" sz="1200" dirty="0">
                  <a:solidFill>
                    <a:schemeClr val="bg2">
                      <a:lumMod val="75000"/>
                    </a:schemeClr>
                  </a:solidFill>
                  <a:latin typeface="微软雅黑" panose="020B0503020204020204" charset="-122"/>
                  <a:ea typeface="微软雅黑" panose="020B0503020204020204" charset="-122"/>
                  <a:sym typeface="+mn-ea"/>
                </a:rPr>
                <a:t>Network Policy</a:t>
              </a:r>
              <a:r>
                <a:rPr lang="zh-CN" altLang="en-US" sz="1200" dirty="0">
                  <a:solidFill>
                    <a:schemeClr val="bg2">
                      <a:lumMod val="75000"/>
                    </a:schemeClr>
                  </a:solidFill>
                  <a:latin typeface="微软雅黑" panose="020B0503020204020204" charset="-122"/>
                  <a:ea typeface="微软雅黑" panose="020B0503020204020204" charset="-122"/>
                  <a:sym typeface="+mn-ea"/>
                </a:rPr>
                <a:t>的网络插件定制集群内各</a:t>
              </a:r>
              <a:r>
                <a:rPr lang="en-US" altLang="zh-CN" sz="1200" dirty="0">
                  <a:solidFill>
                    <a:schemeClr val="bg2">
                      <a:lumMod val="75000"/>
                    </a:schemeClr>
                  </a:solidFill>
                  <a:latin typeface="微软雅黑" panose="020B0503020204020204" charset="-122"/>
                  <a:ea typeface="微软雅黑" panose="020B0503020204020204" charset="-122"/>
                  <a:sym typeface="+mn-ea"/>
                </a:rPr>
                <a:t>Pod</a:t>
              </a:r>
              <a:r>
                <a:rPr lang="zh-CN" altLang="en-US" sz="1200" dirty="0">
                  <a:solidFill>
                    <a:schemeClr val="bg2">
                      <a:lumMod val="75000"/>
                    </a:schemeClr>
                  </a:solidFill>
                  <a:latin typeface="微软雅黑" panose="020B0503020204020204" charset="-122"/>
                  <a:ea typeface="微软雅黑" panose="020B0503020204020204" charset="-122"/>
                  <a:sym typeface="+mn-ea"/>
                </a:rPr>
                <a:t>间网络访问策略，规避不同应用的</a:t>
              </a:r>
              <a:r>
                <a:rPr lang="en-US" altLang="zh-CN" sz="1200" dirty="0">
                  <a:solidFill>
                    <a:schemeClr val="bg2">
                      <a:lumMod val="75000"/>
                    </a:schemeClr>
                  </a:solidFill>
                  <a:latin typeface="微软雅黑" panose="020B0503020204020204" charset="-122"/>
                  <a:ea typeface="微软雅黑" panose="020B0503020204020204" charset="-122"/>
                  <a:sym typeface="+mn-ea"/>
                </a:rPr>
                <a:t>Pod</a:t>
              </a:r>
              <a:r>
                <a:rPr lang="zh-CN" altLang="en-US" sz="1200" dirty="0">
                  <a:solidFill>
                    <a:schemeClr val="bg2">
                      <a:lumMod val="75000"/>
                    </a:schemeClr>
                  </a:solidFill>
                  <a:latin typeface="微软雅黑" panose="020B0503020204020204" charset="-122"/>
                  <a:ea typeface="微软雅黑" panose="020B0503020204020204" charset="-122"/>
                  <a:sym typeface="+mn-ea"/>
                </a:rPr>
                <a:t>之间的网络通信造成的数据和服务风险</a:t>
              </a:r>
              <a:endParaRPr lang="zh-CN" altLang="en-US" sz="1200" dirty="0">
                <a:solidFill>
                  <a:schemeClr val="bg2">
                    <a:lumMod val="75000"/>
                  </a:schemeClr>
                </a:solidFill>
                <a:latin typeface="微软雅黑" panose="020B0503020204020204" charset="-122"/>
                <a:ea typeface="微软雅黑" panose="020B0503020204020204" charset="-122"/>
                <a:sym typeface="+mn-ea"/>
              </a:endParaRPr>
            </a:p>
          </p:txBody>
        </p:sp>
        <p:sp>
          <p:nvSpPr>
            <p:cNvPr id="10" name="TextBox 22"/>
            <p:cNvSpPr txBox="1"/>
            <p:nvPr/>
          </p:nvSpPr>
          <p:spPr>
            <a:xfrm>
              <a:off x="3069" y="6384"/>
              <a:ext cx="2698" cy="580"/>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lang="zh-CN" altLang="en-US" b="1" dirty="0">
                  <a:solidFill>
                    <a:schemeClr val="accent2"/>
                  </a:solidFill>
                  <a:sym typeface="+mn-ea"/>
                </a:rPr>
                <a:t>启用网络策略</a:t>
              </a:r>
              <a:endParaRPr lang="zh-CN" altLang="en-US" b="1" dirty="0">
                <a:solidFill>
                  <a:schemeClr val="accent2"/>
                </a:solidFill>
                <a:sym typeface="+mn-ea"/>
              </a:endParaRPr>
            </a:p>
          </p:txBody>
        </p:sp>
        <p:grpSp>
          <p:nvGrpSpPr>
            <p:cNvPr id="29" name="组合 28"/>
            <p:cNvGrpSpPr/>
            <p:nvPr/>
          </p:nvGrpSpPr>
          <p:grpSpPr>
            <a:xfrm>
              <a:off x="2783" y="2627"/>
              <a:ext cx="3998" cy="3110"/>
              <a:chOff x="2783" y="2627"/>
              <a:chExt cx="3998" cy="3110"/>
            </a:xfrm>
          </p:grpSpPr>
          <p:sp>
            <p:nvSpPr>
              <p:cNvPr id="23" name="Freeform 5"/>
              <p:cNvSpPr/>
              <p:nvPr/>
            </p:nvSpPr>
            <p:spPr bwMode="auto">
              <a:xfrm>
                <a:off x="2783" y="2627"/>
                <a:ext cx="3999" cy="3111"/>
              </a:xfrm>
              <a:custGeom>
                <a:avLst/>
                <a:gdLst>
                  <a:gd name="T0" fmla="*/ 243 w 892"/>
                  <a:gd name="T1" fmla="*/ 694 h 694"/>
                  <a:gd name="T2" fmla="*/ 237 w 892"/>
                  <a:gd name="T3" fmla="*/ 694 h 694"/>
                  <a:gd name="T4" fmla="*/ 2 w 892"/>
                  <a:gd name="T5" fmla="*/ 694 h 694"/>
                  <a:gd name="T6" fmla="*/ 2 w 892"/>
                  <a:gd name="T7" fmla="*/ 459 h 694"/>
                  <a:gd name="T8" fmla="*/ 2 w 892"/>
                  <a:gd name="T9" fmla="*/ 261 h 694"/>
                  <a:gd name="T10" fmla="*/ 2 w 892"/>
                  <a:gd name="T11" fmla="*/ 257 h 694"/>
                  <a:gd name="T12" fmla="*/ 2 w 892"/>
                  <a:gd name="T13" fmla="*/ 0 h 694"/>
                  <a:gd name="T14" fmla="*/ 33 w 892"/>
                  <a:gd name="T15" fmla="*/ 1 h 694"/>
                  <a:gd name="T16" fmla="*/ 244 w 892"/>
                  <a:gd name="T17" fmla="*/ 1 h 694"/>
                  <a:gd name="T18" fmla="*/ 244 w 892"/>
                  <a:gd name="T19" fmla="*/ 1 h 694"/>
                  <a:gd name="T20" fmla="*/ 244 w 892"/>
                  <a:gd name="T21" fmla="*/ 1 h 694"/>
                  <a:gd name="T22" fmla="*/ 443 w 892"/>
                  <a:gd name="T23" fmla="*/ 1 h 694"/>
                  <a:gd name="T24" fmla="*/ 564 w 892"/>
                  <a:gd name="T25" fmla="*/ 1 h 694"/>
                  <a:gd name="T26" fmla="*/ 564 w 892"/>
                  <a:gd name="T27" fmla="*/ 0 h 694"/>
                  <a:gd name="T28" fmla="*/ 655 w 892"/>
                  <a:gd name="T29" fmla="*/ 0 h 694"/>
                  <a:gd name="T30" fmla="*/ 696 w 892"/>
                  <a:gd name="T31" fmla="*/ 0 h 694"/>
                  <a:gd name="T32" fmla="*/ 696 w 892"/>
                  <a:gd name="T33" fmla="*/ 254 h 694"/>
                  <a:gd name="T34" fmla="*/ 696 w 892"/>
                  <a:gd name="T35" fmla="*/ 260 h 694"/>
                  <a:gd name="T36" fmla="*/ 697 w 892"/>
                  <a:gd name="T37" fmla="*/ 260 h 694"/>
                  <a:gd name="T38" fmla="*/ 697 w 892"/>
                  <a:gd name="T39" fmla="*/ 262 h 694"/>
                  <a:gd name="T40" fmla="*/ 710 w 892"/>
                  <a:gd name="T41" fmla="*/ 261 h 694"/>
                  <a:gd name="T42" fmla="*/ 712 w 892"/>
                  <a:gd name="T43" fmla="*/ 261 h 694"/>
                  <a:gd name="T44" fmla="*/ 697 w 892"/>
                  <a:gd name="T45" fmla="*/ 262 h 694"/>
                  <a:gd name="T46" fmla="*/ 741 w 892"/>
                  <a:gd name="T47" fmla="*/ 308 h 694"/>
                  <a:gd name="T48" fmla="*/ 765 w 892"/>
                  <a:gd name="T49" fmla="*/ 302 h 694"/>
                  <a:gd name="T50" fmla="*/ 827 w 892"/>
                  <a:gd name="T51" fmla="*/ 281 h 694"/>
                  <a:gd name="T52" fmla="*/ 892 w 892"/>
                  <a:gd name="T53" fmla="*/ 356 h 694"/>
                  <a:gd name="T54" fmla="*/ 827 w 892"/>
                  <a:gd name="T55" fmla="*/ 432 h 694"/>
                  <a:gd name="T56" fmla="*/ 765 w 892"/>
                  <a:gd name="T57" fmla="*/ 411 h 694"/>
                  <a:gd name="T58" fmla="*/ 741 w 892"/>
                  <a:gd name="T59" fmla="*/ 405 h 694"/>
                  <a:gd name="T60" fmla="*/ 697 w 892"/>
                  <a:gd name="T61" fmla="*/ 453 h 694"/>
                  <a:gd name="T62" fmla="*/ 696 w 892"/>
                  <a:gd name="T63" fmla="*/ 454 h 694"/>
                  <a:gd name="T64" fmla="*/ 696 w 892"/>
                  <a:gd name="T65" fmla="*/ 459 h 694"/>
                  <a:gd name="T66" fmla="*/ 696 w 892"/>
                  <a:gd name="T67" fmla="*/ 694 h 694"/>
                  <a:gd name="T68" fmla="*/ 649 w 892"/>
                  <a:gd name="T69" fmla="*/ 694 h 694"/>
                  <a:gd name="T70" fmla="*/ 649 w 892"/>
                  <a:gd name="T71" fmla="*/ 694 h 694"/>
                  <a:gd name="T72" fmla="*/ 442 w 892"/>
                  <a:gd name="T73" fmla="*/ 694 h 694"/>
                  <a:gd name="T74" fmla="*/ 435 w 892"/>
                  <a:gd name="T75" fmla="*/ 694 h 694"/>
                  <a:gd name="T76" fmla="*/ 435 w 892"/>
                  <a:gd name="T77" fmla="*/ 694 h 694"/>
                  <a:gd name="T78" fmla="*/ 416 w 892"/>
                  <a:gd name="T79" fmla="*/ 684 h 694"/>
                  <a:gd name="T80" fmla="*/ 418 w 892"/>
                  <a:gd name="T81" fmla="*/ 663 h 694"/>
                  <a:gd name="T82" fmla="*/ 441 w 892"/>
                  <a:gd name="T83" fmla="*/ 590 h 694"/>
                  <a:gd name="T84" fmla="*/ 340 w 892"/>
                  <a:gd name="T85" fmla="*/ 499 h 694"/>
                  <a:gd name="T86" fmla="*/ 240 w 892"/>
                  <a:gd name="T87" fmla="*/ 590 h 694"/>
                  <a:gd name="T88" fmla="*/ 263 w 892"/>
                  <a:gd name="T89" fmla="*/ 663 h 694"/>
                  <a:gd name="T90" fmla="*/ 264 w 892"/>
                  <a:gd name="T91" fmla="*/ 684 h 694"/>
                  <a:gd name="T92" fmla="*/ 244 w 892"/>
                  <a:gd name="T93" fmla="*/ 694 h 694"/>
                  <a:gd name="T94" fmla="*/ 243 w 892"/>
                  <a:gd name="T95"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2" h="694">
                    <a:moveTo>
                      <a:pt x="243" y="694"/>
                    </a:moveTo>
                    <a:cubicBezTo>
                      <a:pt x="237" y="694"/>
                      <a:pt x="237" y="694"/>
                      <a:pt x="237" y="694"/>
                    </a:cubicBezTo>
                    <a:cubicBezTo>
                      <a:pt x="2" y="694"/>
                      <a:pt x="2" y="694"/>
                      <a:pt x="2" y="694"/>
                    </a:cubicBezTo>
                    <a:cubicBezTo>
                      <a:pt x="2" y="459"/>
                      <a:pt x="2" y="459"/>
                      <a:pt x="2" y="459"/>
                    </a:cubicBezTo>
                    <a:cubicBezTo>
                      <a:pt x="2" y="458"/>
                      <a:pt x="0" y="294"/>
                      <a:pt x="2" y="261"/>
                    </a:cubicBezTo>
                    <a:cubicBezTo>
                      <a:pt x="2" y="260"/>
                      <a:pt x="2" y="258"/>
                      <a:pt x="2" y="257"/>
                    </a:cubicBezTo>
                    <a:cubicBezTo>
                      <a:pt x="2" y="0"/>
                      <a:pt x="2" y="0"/>
                      <a:pt x="2" y="0"/>
                    </a:cubicBezTo>
                    <a:cubicBezTo>
                      <a:pt x="33" y="1"/>
                      <a:pt x="33" y="1"/>
                      <a:pt x="33" y="1"/>
                    </a:cubicBezTo>
                    <a:cubicBezTo>
                      <a:pt x="244" y="1"/>
                      <a:pt x="244" y="1"/>
                      <a:pt x="244" y="1"/>
                    </a:cubicBezTo>
                    <a:cubicBezTo>
                      <a:pt x="244" y="1"/>
                      <a:pt x="244" y="1"/>
                      <a:pt x="244" y="1"/>
                    </a:cubicBezTo>
                    <a:cubicBezTo>
                      <a:pt x="244" y="1"/>
                      <a:pt x="244" y="1"/>
                      <a:pt x="244" y="1"/>
                    </a:cubicBezTo>
                    <a:cubicBezTo>
                      <a:pt x="443" y="1"/>
                      <a:pt x="443" y="1"/>
                      <a:pt x="443" y="1"/>
                    </a:cubicBezTo>
                    <a:cubicBezTo>
                      <a:pt x="564" y="1"/>
                      <a:pt x="564" y="1"/>
                      <a:pt x="564" y="1"/>
                    </a:cubicBezTo>
                    <a:cubicBezTo>
                      <a:pt x="564" y="0"/>
                      <a:pt x="564" y="0"/>
                      <a:pt x="564" y="0"/>
                    </a:cubicBezTo>
                    <a:cubicBezTo>
                      <a:pt x="655" y="0"/>
                      <a:pt x="655" y="0"/>
                      <a:pt x="655" y="0"/>
                    </a:cubicBezTo>
                    <a:cubicBezTo>
                      <a:pt x="658" y="0"/>
                      <a:pt x="681" y="0"/>
                      <a:pt x="696" y="0"/>
                    </a:cubicBezTo>
                    <a:cubicBezTo>
                      <a:pt x="696" y="254"/>
                      <a:pt x="696" y="254"/>
                      <a:pt x="696" y="254"/>
                    </a:cubicBezTo>
                    <a:cubicBezTo>
                      <a:pt x="696" y="257"/>
                      <a:pt x="696" y="259"/>
                      <a:pt x="696" y="260"/>
                    </a:cubicBezTo>
                    <a:cubicBezTo>
                      <a:pt x="697" y="260"/>
                      <a:pt x="697" y="260"/>
                      <a:pt x="697" y="260"/>
                    </a:cubicBezTo>
                    <a:cubicBezTo>
                      <a:pt x="697" y="261"/>
                      <a:pt x="697" y="261"/>
                      <a:pt x="697" y="262"/>
                    </a:cubicBezTo>
                    <a:cubicBezTo>
                      <a:pt x="710" y="261"/>
                      <a:pt x="710" y="261"/>
                      <a:pt x="710" y="261"/>
                    </a:cubicBezTo>
                    <a:cubicBezTo>
                      <a:pt x="712" y="261"/>
                      <a:pt x="712" y="261"/>
                      <a:pt x="712" y="261"/>
                    </a:cubicBezTo>
                    <a:cubicBezTo>
                      <a:pt x="697" y="262"/>
                      <a:pt x="697" y="262"/>
                      <a:pt x="697" y="262"/>
                    </a:cubicBezTo>
                    <a:cubicBezTo>
                      <a:pt x="700" y="290"/>
                      <a:pt x="717" y="308"/>
                      <a:pt x="741" y="308"/>
                    </a:cubicBezTo>
                    <a:cubicBezTo>
                      <a:pt x="748" y="308"/>
                      <a:pt x="756" y="306"/>
                      <a:pt x="765" y="302"/>
                    </a:cubicBezTo>
                    <a:cubicBezTo>
                      <a:pt x="781" y="294"/>
                      <a:pt x="812" y="281"/>
                      <a:pt x="827" y="281"/>
                    </a:cubicBezTo>
                    <a:cubicBezTo>
                      <a:pt x="863" y="281"/>
                      <a:pt x="892" y="315"/>
                      <a:pt x="892" y="356"/>
                    </a:cubicBezTo>
                    <a:cubicBezTo>
                      <a:pt x="892" y="398"/>
                      <a:pt x="863" y="432"/>
                      <a:pt x="827" y="432"/>
                    </a:cubicBezTo>
                    <a:cubicBezTo>
                      <a:pt x="812" y="432"/>
                      <a:pt x="781" y="419"/>
                      <a:pt x="765" y="411"/>
                    </a:cubicBezTo>
                    <a:cubicBezTo>
                      <a:pt x="756" y="407"/>
                      <a:pt x="748" y="405"/>
                      <a:pt x="741" y="405"/>
                    </a:cubicBezTo>
                    <a:cubicBezTo>
                      <a:pt x="716" y="405"/>
                      <a:pt x="699" y="424"/>
                      <a:pt x="697" y="453"/>
                    </a:cubicBezTo>
                    <a:cubicBezTo>
                      <a:pt x="696" y="454"/>
                      <a:pt x="696" y="454"/>
                      <a:pt x="696" y="454"/>
                    </a:cubicBezTo>
                    <a:cubicBezTo>
                      <a:pt x="696" y="459"/>
                      <a:pt x="696" y="459"/>
                      <a:pt x="696" y="459"/>
                    </a:cubicBezTo>
                    <a:cubicBezTo>
                      <a:pt x="696" y="694"/>
                      <a:pt x="696" y="694"/>
                      <a:pt x="696" y="694"/>
                    </a:cubicBezTo>
                    <a:cubicBezTo>
                      <a:pt x="649" y="694"/>
                      <a:pt x="649" y="694"/>
                      <a:pt x="649" y="694"/>
                    </a:cubicBezTo>
                    <a:cubicBezTo>
                      <a:pt x="649" y="694"/>
                      <a:pt x="649" y="694"/>
                      <a:pt x="649" y="694"/>
                    </a:cubicBezTo>
                    <a:cubicBezTo>
                      <a:pt x="442" y="694"/>
                      <a:pt x="442" y="694"/>
                      <a:pt x="442" y="694"/>
                    </a:cubicBezTo>
                    <a:cubicBezTo>
                      <a:pt x="439" y="694"/>
                      <a:pt x="436" y="694"/>
                      <a:pt x="435" y="694"/>
                    </a:cubicBezTo>
                    <a:cubicBezTo>
                      <a:pt x="435" y="694"/>
                      <a:pt x="435" y="694"/>
                      <a:pt x="435" y="694"/>
                    </a:cubicBezTo>
                    <a:cubicBezTo>
                      <a:pt x="426" y="693"/>
                      <a:pt x="419" y="689"/>
                      <a:pt x="416" y="684"/>
                    </a:cubicBezTo>
                    <a:cubicBezTo>
                      <a:pt x="413" y="677"/>
                      <a:pt x="415" y="669"/>
                      <a:pt x="418" y="663"/>
                    </a:cubicBezTo>
                    <a:cubicBezTo>
                      <a:pt x="420" y="658"/>
                      <a:pt x="441" y="615"/>
                      <a:pt x="441" y="590"/>
                    </a:cubicBezTo>
                    <a:cubicBezTo>
                      <a:pt x="441" y="540"/>
                      <a:pt x="396" y="499"/>
                      <a:pt x="340" y="499"/>
                    </a:cubicBezTo>
                    <a:cubicBezTo>
                      <a:pt x="285" y="499"/>
                      <a:pt x="240" y="540"/>
                      <a:pt x="240" y="590"/>
                    </a:cubicBezTo>
                    <a:cubicBezTo>
                      <a:pt x="240" y="615"/>
                      <a:pt x="261" y="658"/>
                      <a:pt x="263" y="663"/>
                    </a:cubicBezTo>
                    <a:cubicBezTo>
                      <a:pt x="267" y="671"/>
                      <a:pt x="267" y="679"/>
                      <a:pt x="264" y="684"/>
                    </a:cubicBezTo>
                    <a:cubicBezTo>
                      <a:pt x="261" y="690"/>
                      <a:pt x="254" y="693"/>
                      <a:pt x="244" y="694"/>
                    </a:cubicBezTo>
                    <a:cubicBezTo>
                      <a:pt x="244" y="694"/>
                      <a:pt x="243" y="694"/>
                      <a:pt x="243" y="694"/>
                    </a:cubicBezTo>
                  </a:path>
                </a:pathLst>
              </a:custGeom>
              <a:solidFill>
                <a:srgbClr val="DB2121"/>
              </a:solidFill>
              <a:ln>
                <a:noFill/>
              </a:ln>
            </p:spPr>
            <p:txBody>
              <a:bodyPr vert="horz" wrap="square" lIns="34284" tIns="17143" rIns="34284" bIns="17143" numCol="1" anchor="t" anchorCtr="0" compatLnSpc="1"/>
              <a:p>
                <a:pPr>
                  <a:lnSpc>
                    <a:spcPct val="120000"/>
                  </a:lnSpc>
                </a:pPr>
                <a:endParaRPr lang="en-US" sz="535" b="1" dirty="0">
                  <a:cs typeface="+mn-ea"/>
                  <a:sym typeface="+mn-lt"/>
                </a:endParaRPr>
              </a:p>
            </p:txBody>
          </p:sp>
          <p:pic>
            <p:nvPicPr>
              <p:cNvPr id="18" name="图片 17" descr="联结"/>
              <p:cNvPicPr>
                <a:picLocks noChangeAspect="1"/>
              </p:cNvPicPr>
              <p:nvPr/>
            </p:nvPicPr>
            <p:blipFill>
              <a:blip r:embed="rId1"/>
              <a:stretch>
                <a:fillRect/>
              </a:stretch>
            </p:blipFill>
            <p:spPr>
              <a:xfrm>
                <a:off x="3806" y="3057"/>
                <a:ext cx="850" cy="850"/>
              </a:xfrm>
              <a:prstGeom prst="rect">
                <a:avLst/>
              </a:prstGeom>
            </p:spPr>
          </p:pic>
        </p:grpSp>
      </p:grpSp>
      <p:grpSp>
        <p:nvGrpSpPr>
          <p:cNvPr id="34" name="组合 33"/>
          <p:cNvGrpSpPr/>
          <p:nvPr/>
        </p:nvGrpSpPr>
        <p:grpSpPr>
          <a:xfrm>
            <a:off x="7978775" y="1668145"/>
            <a:ext cx="2694940" cy="4044315"/>
            <a:chOff x="12565" y="2627"/>
            <a:chExt cx="4244" cy="6369"/>
          </a:xfrm>
        </p:grpSpPr>
        <p:sp>
          <p:nvSpPr>
            <p:cNvPr id="14" name="文本框 13"/>
            <p:cNvSpPr txBox="1"/>
            <p:nvPr/>
          </p:nvSpPr>
          <p:spPr>
            <a:xfrm>
              <a:off x="13620" y="6964"/>
              <a:ext cx="3189" cy="2032"/>
            </a:xfrm>
            <a:prstGeom prst="rect">
              <a:avLst/>
            </a:prstGeom>
            <a:noFill/>
            <a:ln>
              <a:noFill/>
            </a:ln>
          </p:spPr>
          <p:txBody>
            <a:bodyPr wrap="square" rtlCol="0">
              <a:spAutoFit/>
            </a:bodyPr>
            <a:p>
              <a:pPr algn="l" fontAlgn="auto">
                <a:lnSpc>
                  <a:spcPct val="130000"/>
                </a:lnSpc>
                <a:spcBef>
                  <a:spcPts val="0"/>
                </a:spcBef>
                <a:spcAft>
                  <a:spcPts val="0"/>
                </a:spcAft>
              </a:pPr>
              <a:r>
                <a:rPr lang="zh-CN" altLang="en-US" sz="1200" dirty="0">
                  <a:solidFill>
                    <a:srgbClr val="B2B2B2"/>
                  </a:solidFill>
                  <a:latin typeface="微软雅黑" panose="020B0503020204020204" charset="-122"/>
                  <a:ea typeface="微软雅黑" panose="020B0503020204020204" charset="-122"/>
                  <a:sym typeface="+mn-ea"/>
                </a:rPr>
                <a:t>借助</a:t>
              </a:r>
              <a:r>
                <a:rPr lang="en-US" altLang="zh-CN" sz="1200" dirty="0">
                  <a:solidFill>
                    <a:srgbClr val="B2B2B2"/>
                  </a:solidFill>
                  <a:latin typeface="微软雅黑" panose="020B0503020204020204" charset="-122"/>
                  <a:ea typeface="微软雅黑" panose="020B0503020204020204" charset="-122"/>
                  <a:sym typeface="+mn-ea"/>
                </a:rPr>
                <a:t>Istio</a:t>
              </a:r>
              <a:r>
                <a:rPr lang="zh-CN" altLang="en-US" sz="1200" dirty="0">
                  <a:solidFill>
                    <a:srgbClr val="B2B2B2"/>
                  </a:solidFill>
                  <a:latin typeface="微软雅黑" panose="020B0503020204020204" charset="-122"/>
                  <a:ea typeface="微软雅黑" panose="020B0503020204020204" charset="-122"/>
                  <a:sym typeface="+mn-ea"/>
                </a:rPr>
                <a:t>，</a:t>
              </a:r>
              <a:r>
                <a:rPr lang="en-US" altLang="zh-CN" sz="1200" dirty="0">
                  <a:solidFill>
                    <a:srgbClr val="B2B2B2"/>
                  </a:solidFill>
                  <a:latin typeface="微软雅黑" panose="020B0503020204020204" charset="-122"/>
                  <a:ea typeface="微软雅黑" panose="020B0503020204020204" charset="-122"/>
                  <a:sym typeface="+mn-ea"/>
                </a:rPr>
                <a:t>linkerd</a:t>
              </a:r>
              <a:r>
                <a:rPr lang="zh-CN" altLang="en-US" sz="1200" dirty="0">
                  <a:solidFill>
                    <a:srgbClr val="B2B2B2"/>
                  </a:solidFill>
                  <a:latin typeface="微软雅黑" panose="020B0503020204020204" charset="-122"/>
                  <a:ea typeface="微软雅黑" panose="020B0503020204020204" charset="-122"/>
                  <a:sym typeface="+mn-ea"/>
                </a:rPr>
                <a:t>等第三方服务网格系统控制集群网络流量，利用第三方增强的负载均衡器和容器防火墙防范网络攻击</a:t>
              </a:r>
              <a:endParaRPr lang="zh-CN" altLang="en-US" sz="1200" dirty="0">
                <a:solidFill>
                  <a:srgbClr val="B2B2B2"/>
                </a:solidFill>
                <a:latin typeface="微软雅黑" panose="020B0503020204020204" charset="-122"/>
                <a:ea typeface="微软雅黑" panose="020B0503020204020204" charset="-122"/>
                <a:sym typeface="+mn-ea"/>
              </a:endParaRPr>
            </a:p>
          </p:txBody>
        </p:sp>
        <p:sp>
          <p:nvSpPr>
            <p:cNvPr id="79" name="TextBox 22"/>
            <p:cNvSpPr txBox="1"/>
            <p:nvPr/>
          </p:nvSpPr>
          <p:spPr>
            <a:xfrm>
              <a:off x="13866" y="6384"/>
              <a:ext cx="2698" cy="580"/>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lang="zh-CN" altLang="en-US" b="1" dirty="0">
                  <a:solidFill>
                    <a:schemeClr val="accent4"/>
                  </a:solidFill>
                  <a:sym typeface="+mn-ea"/>
                </a:rPr>
                <a:t>借助三方插件</a:t>
              </a:r>
              <a:endParaRPr lang="zh-CN" altLang="en-US" b="1" dirty="0">
                <a:solidFill>
                  <a:schemeClr val="accent4"/>
                </a:solidFill>
                <a:sym typeface="+mn-ea"/>
              </a:endParaRPr>
            </a:p>
          </p:txBody>
        </p:sp>
        <p:grpSp>
          <p:nvGrpSpPr>
            <p:cNvPr id="31" name="组合 30"/>
            <p:cNvGrpSpPr/>
            <p:nvPr/>
          </p:nvGrpSpPr>
          <p:grpSpPr>
            <a:xfrm>
              <a:off x="12565" y="2627"/>
              <a:ext cx="3998" cy="3116"/>
              <a:chOff x="12565" y="2627"/>
              <a:chExt cx="3998" cy="3116"/>
            </a:xfrm>
          </p:grpSpPr>
          <p:sp>
            <p:nvSpPr>
              <p:cNvPr id="24" name="Freeform 6"/>
              <p:cNvSpPr/>
              <p:nvPr/>
            </p:nvSpPr>
            <p:spPr bwMode="auto">
              <a:xfrm>
                <a:off x="12565" y="2627"/>
                <a:ext cx="3999" cy="3116"/>
              </a:xfrm>
              <a:custGeom>
                <a:avLst/>
                <a:gdLst>
                  <a:gd name="T0" fmla="*/ 648 w 892"/>
                  <a:gd name="T1" fmla="*/ 695 h 695"/>
                  <a:gd name="T2" fmla="*/ 628 w 892"/>
                  <a:gd name="T3" fmla="*/ 684 h 695"/>
                  <a:gd name="T4" fmla="*/ 629 w 892"/>
                  <a:gd name="T5" fmla="*/ 663 h 695"/>
                  <a:gd name="T6" fmla="*/ 652 w 892"/>
                  <a:gd name="T7" fmla="*/ 590 h 695"/>
                  <a:gd name="T8" fmla="*/ 552 w 892"/>
                  <a:gd name="T9" fmla="*/ 499 h 695"/>
                  <a:gd name="T10" fmla="*/ 451 w 892"/>
                  <a:gd name="T11" fmla="*/ 590 h 695"/>
                  <a:gd name="T12" fmla="*/ 474 w 892"/>
                  <a:gd name="T13" fmla="*/ 663 h 695"/>
                  <a:gd name="T14" fmla="*/ 476 w 892"/>
                  <a:gd name="T15" fmla="*/ 684 h 695"/>
                  <a:gd name="T16" fmla="*/ 457 w 892"/>
                  <a:gd name="T17" fmla="*/ 694 h 695"/>
                  <a:gd name="T18" fmla="*/ 457 w 892"/>
                  <a:gd name="T19" fmla="*/ 694 h 695"/>
                  <a:gd name="T20" fmla="*/ 450 w 892"/>
                  <a:gd name="T21" fmla="*/ 694 h 695"/>
                  <a:gd name="T22" fmla="*/ 243 w 892"/>
                  <a:gd name="T23" fmla="*/ 694 h 695"/>
                  <a:gd name="T24" fmla="*/ 230 w 892"/>
                  <a:gd name="T25" fmla="*/ 694 h 695"/>
                  <a:gd name="T26" fmla="*/ 196 w 892"/>
                  <a:gd name="T27" fmla="*/ 694 h 695"/>
                  <a:gd name="T28" fmla="*/ 196 w 892"/>
                  <a:gd name="T29" fmla="*/ 459 h 695"/>
                  <a:gd name="T30" fmla="*/ 196 w 892"/>
                  <a:gd name="T31" fmla="*/ 453 h 695"/>
                  <a:gd name="T32" fmla="*/ 195 w 892"/>
                  <a:gd name="T33" fmla="*/ 453 h 695"/>
                  <a:gd name="T34" fmla="*/ 196 w 892"/>
                  <a:gd name="T35" fmla="*/ 453 h 695"/>
                  <a:gd name="T36" fmla="*/ 152 w 892"/>
                  <a:gd name="T37" fmla="*/ 405 h 695"/>
                  <a:gd name="T38" fmla="*/ 127 w 892"/>
                  <a:gd name="T39" fmla="*/ 411 h 695"/>
                  <a:gd name="T40" fmla="*/ 65 w 892"/>
                  <a:gd name="T41" fmla="*/ 432 h 695"/>
                  <a:gd name="T42" fmla="*/ 0 w 892"/>
                  <a:gd name="T43" fmla="*/ 357 h 695"/>
                  <a:gd name="T44" fmla="*/ 65 w 892"/>
                  <a:gd name="T45" fmla="*/ 281 h 695"/>
                  <a:gd name="T46" fmla="*/ 127 w 892"/>
                  <a:gd name="T47" fmla="*/ 302 h 695"/>
                  <a:gd name="T48" fmla="*/ 151 w 892"/>
                  <a:gd name="T49" fmla="*/ 308 h 695"/>
                  <a:gd name="T50" fmla="*/ 195 w 892"/>
                  <a:gd name="T51" fmla="*/ 262 h 695"/>
                  <a:gd name="T52" fmla="*/ 184 w 892"/>
                  <a:gd name="T53" fmla="*/ 262 h 695"/>
                  <a:gd name="T54" fmla="*/ 186 w 892"/>
                  <a:gd name="T55" fmla="*/ 262 h 695"/>
                  <a:gd name="T56" fmla="*/ 195 w 892"/>
                  <a:gd name="T57" fmla="*/ 262 h 695"/>
                  <a:gd name="T58" fmla="*/ 195 w 892"/>
                  <a:gd name="T59" fmla="*/ 261 h 695"/>
                  <a:gd name="T60" fmla="*/ 196 w 892"/>
                  <a:gd name="T61" fmla="*/ 261 h 695"/>
                  <a:gd name="T62" fmla="*/ 196 w 892"/>
                  <a:gd name="T63" fmla="*/ 260 h 695"/>
                  <a:gd name="T64" fmla="*/ 196 w 892"/>
                  <a:gd name="T65" fmla="*/ 255 h 695"/>
                  <a:gd name="T66" fmla="*/ 196 w 892"/>
                  <a:gd name="T67" fmla="*/ 0 h 695"/>
                  <a:gd name="T68" fmla="*/ 237 w 892"/>
                  <a:gd name="T69" fmla="*/ 1 h 695"/>
                  <a:gd name="T70" fmla="*/ 330 w 892"/>
                  <a:gd name="T71" fmla="*/ 1 h 695"/>
                  <a:gd name="T72" fmla="*/ 341 w 892"/>
                  <a:gd name="T73" fmla="*/ 1 h 695"/>
                  <a:gd name="T74" fmla="*/ 449 w 892"/>
                  <a:gd name="T75" fmla="*/ 1 h 695"/>
                  <a:gd name="T76" fmla="*/ 648 w 892"/>
                  <a:gd name="T77" fmla="*/ 1 h 695"/>
                  <a:gd name="T78" fmla="*/ 648 w 892"/>
                  <a:gd name="T79" fmla="*/ 1 h 695"/>
                  <a:gd name="T80" fmla="*/ 649 w 892"/>
                  <a:gd name="T81" fmla="*/ 1 h 695"/>
                  <a:gd name="T82" fmla="*/ 859 w 892"/>
                  <a:gd name="T83" fmla="*/ 1 h 695"/>
                  <a:gd name="T84" fmla="*/ 890 w 892"/>
                  <a:gd name="T85" fmla="*/ 1 h 695"/>
                  <a:gd name="T86" fmla="*/ 890 w 892"/>
                  <a:gd name="T87" fmla="*/ 257 h 695"/>
                  <a:gd name="T88" fmla="*/ 890 w 892"/>
                  <a:gd name="T89" fmla="*/ 261 h 695"/>
                  <a:gd name="T90" fmla="*/ 890 w 892"/>
                  <a:gd name="T91" fmla="*/ 459 h 695"/>
                  <a:gd name="T92" fmla="*/ 890 w 892"/>
                  <a:gd name="T93" fmla="*/ 694 h 695"/>
                  <a:gd name="T94" fmla="*/ 655 w 892"/>
                  <a:gd name="T95" fmla="*/ 694 h 695"/>
                  <a:gd name="T96" fmla="*/ 650 w 892"/>
                  <a:gd name="T97" fmla="*/ 694 h 695"/>
                  <a:gd name="T98" fmla="*/ 648 w 892"/>
                  <a:gd name="T99"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2" h="695">
                    <a:moveTo>
                      <a:pt x="648" y="695"/>
                    </a:moveTo>
                    <a:cubicBezTo>
                      <a:pt x="638" y="693"/>
                      <a:pt x="631" y="690"/>
                      <a:pt x="628" y="684"/>
                    </a:cubicBezTo>
                    <a:cubicBezTo>
                      <a:pt x="625" y="679"/>
                      <a:pt x="625" y="671"/>
                      <a:pt x="629" y="663"/>
                    </a:cubicBezTo>
                    <a:cubicBezTo>
                      <a:pt x="631" y="659"/>
                      <a:pt x="652" y="615"/>
                      <a:pt x="652" y="590"/>
                    </a:cubicBezTo>
                    <a:cubicBezTo>
                      <a:pt x="652" y="540"/>
                      <a:pt x="607" y="499"/>
                      <a:pt x="552" y="499"/>
                    </a:cubicBezTo>
                    <a:cubicBezTo>
                      <a:pt x="496" y="499"/>
                      <a:pt x="451" y="540"/>
                      <a:pt x="451" y="590"/>
                    </a:cubicBezTo>
                    <a:cubicBezTo>
                      <a:pt x="451" y="615"/>
                      <a:pt x="472" y="659"/>
                      <a:pt x="474" y="663"/>
                    </a:cubicBezTo>
                    <a:cubicBezTo>
                      <a:pt x="477" y="669"/>
                      <a:pt x="479" y="677"/>
                      <a:pt x="476" y="684"/>
                    </a:cubicBezTo>
                    <a:cubicBezTo>
                      <a:pt x="473" y="689"/>
                      <a:pt x="466" y="693"/>
                      <a:pt x="457" y="694"/>
                    </a:cubicBezTo>
                    <a:cubicBezTo>
                      <a:pt x="457" y="694"/>
                      <a:pt x="457" y="694"/>
                      <a:pt x="457" y="694"/>
                    </a:cubicBezTo>
                    <a:cubicBezTo>
                      <a:pt x="456" y="694"/>
                      <a:pt x="453" y="694"/>
                      <a:pt x="450" y="694"/>
                    </a:cubicBezTo>
                    <a:cubicBezTo>
                      <a:pt x="243" y="694"/>
                      <a:pt x="243" y="694"/>
                      <a:pt x="243" y="694"/>
                    </a:cubicBezTo>
                    <a:cubicBezTo>
                      <a:pt x="230" y="694"/>
                      <a:pt x="230" y="694"/>
                      <a:pt x="230" y="694"/>
                    </a:cubicBezTo>
                    <a:cubicBezTo>
                      <a:pt x="196" y="694"/>
                      <a:pt x="196" y="694"/>
                      <a:pt x="196" y="694"/>
                    </a:cubicBezTo>
                    <a:cubicBezTo>
                      <a:pt x="196" y="459"/>
                      <a:pt x="196" y="459"/>
                      <a:pt x="196" y="459"/>
                    </a:cubicBezTo>
                    <a:cubicBezTo>
                      <a:pt x="196" y="453"/>
                      <a:pt x="196" y="453"/>
                      <a:pt x="196" y="453"/>
                    </a:cubicBezTo>
                    <a:cubicBezTo>
                      <a:pt x="195" y="453"/>
                      <a:pt x="195" y="453"/>
                      <a:pt x="195" y="453"/>
                    </a:cubicBezTo>
                    <a:cubicBezTo>
                      <a:pt x="196" y="453"/>
                      <a:pt x="196" y="453"/>
                      <a:pt x="196" y="453"/>
                    </a:cubicBezTo>
                    <a:cubicBezTo>
                      <a:pt x="193" y="424"/>
                      <a:pt x="176" y="405"/>
                      <a:pt x="152" y="405"/>
                    </a:cubicBezTo>
                    <a:cubicBezTo>
                      <a:pt x="144" y="405"/>
                      <a:pt x="136" y="407"/>
                      <a:pt x="127" y="411"/>
                    </a:cubicBezTo>
                    <a:cubicBezTo>
                      <a:pt x="111" y="419"/>
                      <a:pt x="80" y="432"/>
                      <a:pt x="65" y="432"/>
                    </a:cubicBezTo>
                    <a:cubicBezTo>
                      <a:pt x="29" y="432"/>
                      <a:pt x="0" y="398"/>
                      <a:pt x="0" y="357"/>
                    </a:cubicBezTo>
                    <a:cubicBezTo>
                      <a:pt x="0" y="315"/>
                      <a:pt x="29" y="281"/>
                      <a:pt x="65" y="281"/>
                    </a:cubicBezTo>
                    <a:cubicBezTo>
                      <a:pt x="80" y="281"/>
                      <a:pt x="111" y="294"/>
                      <a:pt x="127" y="302"/>
                    </a:cubicBezTo>
                    <a:cubicBezTo>
                      <a:pt x="136" y="306"/>
                      <a:pt x="144" y="308"/>
                      <a:pt x="151" y="308"/>
                    </a:cubicBezTo>
                    <a:cubicBezTo>
                      <a:pt x="175" y="308"/>
                      <a:pt x="192" y="290"/>
                      <a:pt x="195" y="262"/>
                    </a:cubicBezTo>
                    <a:cubicBezTo>
                      <a:pt x="184" y="262"/>
                      <a:pt x="184" y="262"/>
                      <a:pt x="184" y="262"/>
                    </a:cubicBezTo>
                    <a:cubicBezTo>
                      <a:pt x="186" y="262"/>
                      <a:pt x="186" y="262"/>
                      <a:pt x="186" y="262"/>
                    </a:cubicBezTo>
                    <a:cubicBezTo>
                      <a:pt x="195" y="262"/>
                      <a:pt x="195" y="262"/>
                      <a:pt x="195" y="262"/>
                    </a:cubicBezTo>
                    <a:cubicBezTo>
                      <a:pt x="195" y="261"/>
                      <a:pt x="195" y="261"/>
                      <a:pt x="195" y="261"/>
                    </a:cubicBezTo>
                    <a:cubicBezTo>
                      <a:pt x="196" y="261"/>
                      <a:pt x="196" y="261"/>
                      <a:pt x="196" y="261"/>
                    </a:cubicBezTo>
                    <a:cubicBezTo>
                      <a:pt x="196" y="260"/>
                      <a:pt x="196" y="260"/>
                      <a:pt x="196" y="260"/>
                    </a:cubicBezTo>
                    <a:cubicBezTo>
                      <a:pt x="196" y="259"/>
                      <a:pt x="196" y="257"/>
                      <a:pt x="196" y="255"/>
                    </a:cubicBezTo>
                    <a:cubicBezTo>
                      <a:pt x="196" y="0"/>
                      <a:pt x="196" y="0"/>
                      <a:pt x="196" y="0"/>
                    </a:cubicBezTo>
                    <a:cubicBezTo>
                      <a:pt x="211" y="0"/>
                      <a:pt x="234" y="1"/>
                      <a:pt x="237" y="1"/>
                    </a:cubicBezTo>
                    <a:cubicBezTo>
                      <a:pt x="330" y="1"/>
                      <a:pt x="330" y="1"/>
                      <a:pt x="330" y="1"/>
                    </a:cubicBezTo>
                    <a:cubicBezTo>
                      <a:pt x="341" y="1"/>
                      <a:pt x="341" y="1"/>
                      <a:pt x="341" y="1"/>
                    </a:cubicBezTo>
                    <a:cubicBezTo>
                      <a:pt x="449" y="1"/>
                      <a:pt x="449" y="1"/>
                      <a:pt x="449" y="1"/>
                    </a:cubicBezTo>
                    <a:cubicBezTo>
                      <a:pt x="648" y="1"/>
                      <a:pt x="648" y="1"/>
                      <a:pt x="648" y="1"/>
                    </a:cubicBezTo>
                    <a:cubicBezTo>
                      <a:pt x="648" y="1"/>
                      <a:pt x="648" y="1"/>
                      <a:pt x="648" y="1"/>
                    </a:cubicBezTo>
                    <a:cubicBezTo>
                      <a:pt x="649" y="1"/>
                      <a:pt x="649" y="1"/>
                      <a:pt x="649" y="1"/>
                    </a:cubicBezTo>
                    <a:cubicBezTo>
                      <a:pt x="859" y="1"/>
                      <a:pt x="859" y="1"/>
                      <a:pt x="859" y="1"/>
                    </a:cubicBezTo>
                    <a:cubicBezTo>
                      <a:pt x="890" y="1"/>
                      <a:pt x="890" y="1"/>
                      <a:pt x="890" y="1"/>
                    </a:cubicBezTo>
                    <a:cubicBezTo>
                      <a:pt x="890" y="257"/>
                      <a:pt x="890" y="257"/>
                      <a:pt x="890" y="257"/>
                    </a:cubicBezTo>
                    <a:cubicBezTo>
                      <a:pt x="890" y="258"/>
                      <a:pt x="890" y="260"/>
                      <a:pt x="890" y="261"/>
                    </a:cubicBezTo>
                    <a:cubicBezTo>
                      <a:pt x="892" y="294"/>
                      <a:pt x="890" y="458"/>
                      <a:pt x="890" y="459"/>
                    </a:cubicBezTo>
                    <a:cubicBezTo>
                      <a:pt x="890" y="694"/>
                      <a:pt x="890" y="694"/>
                      <a:pt x="890" y="694"/>
                    </a:cubicBezTo>
                    <a:cubicBezTo>
                      <a:pt x="655" y="694"/>
                      <a:pt x="655" y="694"/>
                      <a:pt x="655" y="694"/>
                    </a:cubicBezTo>
                    <a:cubicBezTo>
                      <a:pt x="650" y="694"/>
                      <a:pt x="650" y="694"/>
                      <a:pt x="650" y="694"/>
                    </a:cubicBezTo>
                    <a:cubicBezTo>
                      <a:pt x="649" y="694"/>
                      <a:pt x="648" y="695"/>
                      <a:pt x="648" y="695"/>
                    </a:cubicBezTo>
                    <a:close/>
                  </a:path>
                </a:pathLst>
              </a:custGeom>
              <a:solidFill>
                <a:schemeClr val="accent4"/>
              </a:solidFill>
              <a:ln>
                <a:noFill/>
              </a:ln>
            </p:spPr>
            <p:txBody>
              <a:bodyPr vert="horz" wrap="square" lIns="34284" tIns="17143" rIns="34284" bIns="17143" numCol="1" anchor="t" anchorCtr="0" compatLnSpc="1"/>
              <a:p>
                <a:pPr>
                  <a:lnSpc>
                    <a:spcPct val="120000"/>
                  </a:lnSpc>
                </a:pPr>
                <a:endParaRPr lang="en-US" sz="535" b="1" dirty="0">
                  <a:cs typeface="+mn-ea"/>
                  <a:sym typeface="+mn-lt"/>
                </a:endParaRPr>
              </a:p>
            </p:txBody>
          </p:sp>
          <p:pic>
            <p:nvPicPr>
              <p:cNvPr id="20" name="图片 19" descr="工具"/>
              <p:cNvPicPr>
                <a:picLocks noChangeAspect="1"/>
              </p:cNvPicPr>
              <p:nvPr/>
            </p:nvPicPr>
            <p:blipFill>
              <a:blip r:embed="rId2"/>
              <a:stretch>
                <a:fillRect/>
              </a:stretch>
            </p:blipFill>
            <p:spPr>
              <a:xfrm>
                <a:off x="14556" y="3057"/>
                <a:ext cx="850" cy="850"/>
              </a:xfrm>
              <a:prstGeom prst="rect">
                <a:avLst/>
              </a:prstGeom>
            </p:spPr>
          </p:pic>
        </p:grpSp>
      </p:grpSp>
      <p:grpSp>
        <p:nvGrpSpPr>
          <p:cNvPr id="33" name="组合 32"/>
          <p:cNvGrpSpPr/>
          <p:nvPr/>
        </p:nvGrpSpPr>
        <p:grpSpPr>
          <a:xfrm>
            <a:off x="5060315" y="1668145"/>
            <a:ext cx="2071370" cy="4175125"/>
            <a:chOff x="7969" y="2627"/>
            <a:chExt cx="3262" cy="6575"/>
          </a:xfrm>
        </p:grpSpPr>
        <p:sp>
          <p:nvSpPr>
            <p:cNvPr id="12" name="文本框 11"/>
            <p:cNvSpPr txBox="1"/>
            <p:nvPr/>
          </p:nvSpPr>
          <p:spPr>
            <a:xfrm>
              <a:off x="8007" y="6878"/>
              <a:ext cx="3189" cy="2325"/>
            </a:xfrm>
            <a:prstGeom prst="rect">
              <a:avLst/>
            </a:prstGeom>
            <a:noFill/>
            <a:ln>
              <a:noFill/>
            </a:ln>
          </p:spPr>
          <p:txBody>
            <a:bodyPr wrap="square" rtlCol="0">
              <a:spAutoFit/>
            </a:bodyPr>
            <a:p>
              <a:pPr>
                <a:lnSpc>
                  <a:spcPct val="150000"/>
                </a:lnSpc>
              </a:pPr>
              <a:r>
                <a:rPr lang="zh-CN" altLang="en-US" sz="1200" dirty="0">
                  <a:solidFill>
                    <a:srgbClr val="B2B2B2"/>
                  </a:solidFill>
                  <a:latin typeface="微软雅黑" panose="020B0503020204020204" charset="-122"/>
                  <a:ea typeface="微软雅黑" panose="020B0503020204020204" charset="-122"/>
                  <a:sym typeface="+mn-ea"/>
                </a:rPr>
                <a:t>限制集群节点的对外暴露</a:t>
              </a:r>
              <a:endParaRPr lang="zh-CN" altLang="en-US" sz="1200" dirty="0">
                <a:solidFill>
                  <a:srgbClr val="B2B2B2"/>
                </a:solidFill>
                <a:latin typeface="微软雅黑" panose="020B0503020204020204" charset="-122"/>
                <a:ea typeface="微软雅黑" panose="020B0503020204020204" charset="-122"/>
                <a:sym typeface="+mn-ea"/>
              </a:endParaRPr>
            </a:p>
            <a:p>
              <a:pPr>
                <a:lnSpc>
                  <a:spcPct val="150000"/>
                </a:lnSpc>
              </a:pPr>
              <a:r>
                <a:rPr lang="zh-CN" altLang="en-US" sz="1200" dirty="0">
                  <a:solidFill>
                    <a:srgbClr val="B2B2B2"/>
                  </a:solidFill>
                  <a:latin typeface="微软雅黑" panose="020B0503020204020204" charset="-122"/>
                  <a:ea typeface="微软雅黑" panose="020B0503020204020204" charset="-122"/>
                  <a:sym typeface="+mn-ea"/>
                </a:rPr>
                <a:t>，使用</a:t>
              </a:r>
              <a:r>
                <a:rPr lang="en-US" altLang="zh-CN" sz="1200" dirty="0">
                  <a:solidFill>
                    <a:srgbClr val="B2B2B2"/>
                  </a:solidFill>
                  <a:latin typeface="微软雅黑" panose="020B0503020204020204" charset="-122"/>
                  <a:ea typeface="微软雅黑" panose="020B0503020204020204" charset="-122"/>
                  <a:sym typeface="+mn-ea"/>
                </a:rPr>
                <a:t>Ingress</a:t>
              </a:r>
              <a:r>
                <a:rPr lang="zh-CN" altLang="en-US" sz="1200" dirty="0">
                  <a:solidFill>
                    <a:srgbClr val="B2B2B2"/>
                  </a:solidFill>
                  <a:latin typeface="微软雅黑" panose="020B0503020204020204" charset="-122"/>
                  <a:ea typeface="微软雅黑" panose="020B0503020204020204" charset="-122"/>
                  <a:sym typeface="+mn-ea"/>
                </a:rPr>
                <a:t>，</a:t>
              </a:r>
              <a:r>
                <a:rPr lang="en-US" altLang="zh-CN" sz="1200" dirty="0">
                  <a:solidFill>
                    <a:srgbClr val="B2B2B2"/>
                  </a:solidFill>
                  <a:latin typeface="微软雅黑" panose="020B0503020204020204" charset="-122"/>
                  <a:ea typeface="微软雅黑" panose="020B0503020204020204" charset="-122"/>
                  <a:sym typeface="+mn-ea"/>
                </a:rPr>
                <a:t>Egress</a:t>
              </a:r>
              <a:r>
                <a:rPr lang="zh-CN" altLang="en-US" sz="1200" dirty="0">
                  <a:solidFill>
                    <a:srgbClr val="B2B2B2"/>
                  </a:solidFill>
                  <a:latin typeface="微软雅黑" panose="020B0503020204020204" charset="-122"/>
                  <a:ea typeface="微软雅黑" panose="020B0503020204020204" charset="-122"/>
                  <a:sym typeface="+mn-ea"/>
                </a:rPr>
                <a:t>或单独的网关作为集群网络出入口，制定相应的访问策略控制集群和外部的访问交互</a:t>
              </a:r>
              <a:endParaRPr lang="zh-CN" altLang="en-US" sz="1200" dirty="0">
                <a:solidFill>
                  <a:srgbClr val="B2B2B2"/>
                </a:solidFill>
                <a:latin typeface="微软雅黑" panose="020B0503020204020204" charset="-122"/>
                <a:ea typeface="微软雅黑" panose="020B0503020204020204" charset="-122"/>
                <a:sym typeface="+mn-ea"/>
              </a:endParaRPr>
            </a:p>
          </p:txBody>
        </p:sp>
        <p:sp>
          <p:nvSpPr>
            <p:cNvPr id="13" name="TextBox 22"/>
            <p:cNvSpPr txBox="1"/>
            <p:nvPr/>
          </p:nvSpPr>
          <p:spPr>
            <a:xfrm>
              <a:off x="8252" y="6384"/>
              <a:ext cx="2698" cy="580"/>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lang="zh-CN" altLang="en-US" b="1" dirty="0">
                  <a:solidFill>
                    <a:srgbClr val="E8706F"/>
                  </a:solidFill>
                  <a:sym typeface="+mn-ea"/>
                </a:rPr>
                <a:t>控制外部访问</a:t>
              </a:r>
              <a:endParaRPr lang="zh-CN" altLang="en-US" b="1" dirty="0">
                <a:solidFill>
                  <a:srgbClr val="E8706F"/>
                </a:solidFill>
                <a:sym typeface="+mn-ea"/>
              </a:endParaRPr>
            </a:p>
          </p:txBody>
        </p:sp>
        <p:grpSp>
          <p:nvGrpSpPr>
            <p:cNvPr id="30" name="组合 29"/>
            <p:cNvGrpSpPr/>
            <p:nvPr/>
          </p:nvGrpSpPr>
          <p:grpSpPr>
            <a:xfrm>
              <a:off x="7969" y="2627"/>
              <a:ext cx="3262" cy="3116"/>
              <a:chOff x="7969" y="2627"/>
              <a:chExt cx="3262" cy="3116"/>
            </a:xfrm>
          </p:grpSpPr>
          <p:sp>
            <p:nvSpPr>
              <p:cNvPr id="25" name="Freeform 11"/>
              <p:cNvSpPr/>
              <p:nvPr/>
            </p:nvSpPr>
            <p:spPr bwMode="auto">
              <a:xfrm>
                <a:off x="7969" y="2627"/>
                <a:ext cx="3263" cy="3116"/>
              </a:xfrm>
              <a:custGeom>
                <a:avLst/>
                <a:gdLst>
                  <a:gd name="T0" fmla="*/ 252 w 728"/>
                  <a:gd name="T1" fmla="*/ 694 h 695"/>
                  <a:gd name="T2" fmla="*/ 247 w 728"/>
                  <a:gd name="T3" fmla="*/ 694 h 695"/>
                  <a:gd name="T4" fmla="*/ 0 w 728"/>
                  <a:gd name="T5" fmla="*/ 694 h 695"/>
                  <a:gd name="T6" fmla="*/ 0 w 728"/>
                  <a:gd name="T7" fmla="*/ 459 h 695"/>
                  <a:gd name="T8" fmla="*/ 0 w 728"/>
                  <a:gd name="T9" fmla="*/ 455 h 695"/>
                  <a:gd name="T10" fmla="*/ 0 w 728"/>
                  <a:gd name="T11" fmla="*/ 455 h 695"/>
                  <a:gd name="T12" fmla="*/ 20 w 728"/>
                  <a:gd name="T13" fmla="*/ 431 h 695"/>
                  <a:gd name="T14" fmla="*/ 33 w 728"/>
                  <a:gd name="T15" fmla="*/ 434 h 695"/>
                  <a:gd name="T16" fmla="*/ 110 w 728"/>
                  <a:gd name="T17" fmla="*/ 457 h 695"/>
                  <a:gd name="T18" fmla="*/ 206 w 728"/>
                  <a:gd name="T19" fmla="*/ 357 h 695"/>
                  <a:gd name="T20" fmla="*/ 110 w 728"/>
                  <a:gd name="T21" fmla="*/ 256 h 695"/>
                  <a:gd name="T22" fmla="*/ 33 w 728"/>
                  <a:gd name="T23" fmla="*/ 279 h 695"/>
                  <a:gd name="T24" fmla="*/ 20 w 728"/>
                  <a:gd name="T25" fmla="*/ 283 h 695"/>
                  <a:gd name="T26" fmla="*/ 1 w 728"/>
                  <a:gd name="T27" fmla="*/ 260 h 695"/>
                  <a:gd name="T28" fmla="*/ 0 w 728"/>
                  <a:gd name="T29" fmla="*/ 259 h 695"/>
                  <a:gd name="T30" fmla="*/ 0 w 728"/>
                  <a:gd name="T31" fmla="*/ 259 h 695"/>
                  <a:gd name="T32" fmla="*/ 0 w 728"/>
                  <a:gd name="T33" fmla="*/ 255 h 695"/>
                  <a:gd name="T34" fmla="*/ 0 w 728"/>
                  <a:gd name="T35" fmla="*/ 1 h 695"/>
                  <a:gd name="T36" fmla="*/ 33 w 728"/>
                  <a:gd name="T37" fmla="*/ 1 h 695"/>
                  <a:gd name="T38" fmla="*/ 253 w 728"/>
                  <a:gd name="T39" fmla="*/ 1 h 695"/>
                  <a:gd name="T40" fmla="*/ 254 w 728"/>
                  <a:gd name="T41" fmla="*/ 1 h 695"/>
                  <a:gd name="T42" fmla="*/ 254 w 728"/>
                  <a:gd name="T43" fmla="*/ 1 h 695"/>
                  <a:gd name="T44" fmla="*/ 463 w 728"/>
                  <a:gd name="T45" fmla="*/ 1 h 695"/>
                  <a:gd name="T46" fmla="*/ 589 w 728"/>
                  <a:gd name="T47" fmla="*/ 1 h 695"/>
                  <a:gd name="T48" fmla="*/ 589 w 728"/>
                  <a:gd name="T49" fmla="*/ 0 h 695"/>
                  <a:gd name="T50" fmla="*/ 685 w 728"/>
                  <a:gd name="T51" fmla="*/ 0 h 695"/>
                  <a:gd name="T52" fmla="*/ 728 w 728"/>
                  <a:gd name="T53" fmla="*/ 0 h 695"/>
                  <a:gd name="T54" fmla="*/ 728 w 728"/>
                  <a:gd name="T55" fmla="*/ 255 h 695"/>
                  <a:gd name="T56" fmla="*/ 728 w 728"/>
                  <a:gd name="T57" fmla="*/ 260 h 695"/>
                  <a:gd name="T58" fmla="*/ 709 w 728"/>
                  <a:gd name="T59" fmla="*/ 282 h 695"/>
                  <a:gd name="T60" fmla="*/ 695 w 728"/>
                  <a:gd name="T61" fmla="*/ 279 h 695"/>
                  <a:gd name="T62" fmla="*/ 619 w 728"/>
                  <a:gd name="T63" fmla="*/ 256 h 695"/>
                  <a:gd name="T64" fmla="*/ 523 w 728"/>
                  <a:gd name="T65" fmla="*/ 356 h 695"/>
                  <a:gd name="T66" fmla="*/ 619 w 728"/>
                  <a:gd name="T67" fmla="*/ 457 h 695"/>
                  <a:gd name="T68" fmla="*/ 695 w 728"/>
                  <a:gd name="T69" fmla="*/ 434 h 695"/>
                  <a:gd name="T70" fmla="*/ 709 w 728"/>
                  <a:gd name="T71" fmla="*/ 431 h 695"/>
                  <a:gd name="T72" fmla="*/ 728 w 728"/>
                  <a:gd name="T73" fmla="*/ 454 h 695"/>
                  <a:gd name="T74" fmla="*/ 728 w 728"/>
                  <a:gd name="T75" fmla="*/ 459 h 695"/>
                  <a:gd name="T76" fmla="*/ 728 w 728"/>
                  <a:gd name="T77" fmla="*/ 694 h 695"/>
                  <a:gd name="T78" fmla="*/ 679 w 728"/>
                  <a:gd name="T79" fmla="*/ 694 h 695"/>
                  <a:gd name="T80" fmla="*/ 679 w 728"/>
                  <a:gd name="T81" fmla="*/ 694 h 695"/>
                  <a:gd name="T82" fmla="*/ 461 w 728"/>
                  <a:gd name="T83" fmla="*/ 694 h 695"/>
                  <a:gd name="T84" fmla="*/ 454 w 728"/>
                  <a:gd name="T85" fmla="*/ 694 h 695"/>
                  <a:gd name="T86" fmla="*/ 454 w 728"/>
                  <a:gd name="T87" fmla="*/ 694 h 695"/>
                  <a:gd name="T88" fmla="*/ 434 w 728"/>
                  <a:gd name="T89" fmla="*/ 684 h 695"/>
                  <a:gd name="T90" fmla="*/ 436 w 728"/>
                  <a:gd name="T91" fmla="*/ 663 h 695"/>
                  <a:gd name="T92" fmla="*/ 461 w 728"/>
                  <a:gd name="T93" fmla="*/ 590 h 695"/>
                  <a:gd name="T94" fmla="*/ 355 w 728"/>
                  <a:gd name="T95" fmla="*/ 499 h 695"/>
                  <a:gd name="T96" fmla="*/ 249 w 728"/>
                  <a:gd name="T97" fmla="*/ 590 h 695"/>
                  <a:gd name="T98" fmla="*/ 274 w 728"/>
                  <a:gd name="T99" fmla="*/ 663 h 695"/>
                  <a:gd name="T100" fmla="*/ 275 w 728"/>
                  <a:gd name="T101" fmla="*/ 684 h 695"/>
                  <a:gd name="T102" fmla="*/ 254 w 728"/>
                  <a:gd name="T103" fmla="*/ 695 h 695"/>
                  <a:gd name="T104" fmla="*/ 252 w 728"/>
                  <a:gd name="T105" fmla="*/ 69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8" h="695">
                    <a:moveTo>
                      <a:pt x="252" y="694"/>
                    </a:moveTo>
                    <a:cubicBezTo>
                      <a:pt x="247" y="694"/>
                      <a:pt x="247" y="694"/>
                      <a:pt x="247" y="694"/>
                    </a:cubicBezTo>
                    <a:cubicBezTo>
                      <a:pt x="0" y="694"/>
                      <a:pt x="0" y="694"/>
                      <a:pt x="0" y="694"/>
                    </a:cubicBezTo>
                    <a:cubicBezTo>
                      <a:pt x="0" y="459"/>
                      <a:pt x="0" y="459"/>
                      <a:pt x="0" y="459"/>
                    </a:cubicBezTo>
                    <a:cubicBezTo>
                      <a:pt x="0" y="455"/>
                      <a:pt x="0" y="455"/>
                      <a:pt x="0" y="455"/>
                    </a:cubicBezTo>
                    <a:cubicBezTo>
                      <a:pt x="0" y="455"/>
                      <a:pt x="0" y="455"/>
                      <a:pt x="0" y="455"/>
                    </a:cubicBezTo>
                    <a:cubicBezTo>
                      <a:pt x="1" y="449"/>
                      <a:pt x="4" y="431"/>
                      <a:pt x="20" y="431"/>
                    </a:cubicBezTo>
                    <a:cubicBezTo>
                      <a:pt x="24" y="431"/>
                      <a:pt x="28" y="432"/>
                      <a:pt x="33" y="434"/>
                    </a:cubicBezTo>
                    <a:cubicBezTo>
                      <a:pt x="38" y="436"/>
                      <a:pt x="84" y="457"/>
                      <a:pt x="110" y="457"/>
                    </a:cubicBezTo>
                    <a:cubicBezTo>
                      <a:pt x="163" y="457"/>
                      <a:pt x="206" y="412"/>
                      <a:pt x="206" y="357"/>
                    </a:cubicBezTo>
                    <a:cubicBezTo>
                      <a:pt x="206" y="301"/>
                      <a:pt x="163" y="256"/>
                      <a:pt x="110" y="256"/>
                    </a:cubicBezTo>
                    <a:cubicBezTo>
                      <a:pt x="84" y="256"/>
                      <a:pt x="38" y="277"/>
                      <a:pt x="33" y="279"/>
                    </a:cubicBezTo>
                    <a:cubicBezTo>
                      <a:pt x="28" y="281"/>
                      <a:pt x="24" y="283"/>
                      <a:pt x="20" y="283"/>
                    </a:cubicBezTo>
                    <a:cubicBezTo>
                      <a:pt x="5" y="283"/>
                      <a:pt x="1" y="267"/>
                      <a:pt x="1" y="260"/>
                    </a:cubicBezTo>
                    <a:cubicBezTo>
                      <a:pt x="0" y="259"/>
                      <a:pt x="0" y="259"/>
                      <a:pt x="0" y="259"/>
                    </a:cubicBezTo>
                    <a:cubicBezTo>
                      <a:pt x="0" y="259"/>
                      <a:pt x="0" y="259"/>
                      <a:pt x="0" y="259"/>
                    </a:cubicBezTo>
                    <a:cubicBezTo>
                      <a:pt x="0" y="258"/>
                      <a:pt x="0" y="255"/>
                      <a:pt x="0" y="255"/>
                    </a:cubicBezTo>
                    <a:cubicBezTo>
                      <a:pt x="0" y="1"/>
                      <a:pt x="0" y="1"/>
                      <a:pt x="0" y="1"/>
                    </a:cubicBezTo>
                    <a:cubicBezTo>
                      <a:pt x="33" y="1"/>
                      <a:pt x="33" y="1"/>
                      <a:pt x="33" y="1"/>
                    </a:cubicBezTo>
                    <a:cubicBezTo>
                      <a:pt x="253" y="1"/>
                      <a:pt x="253" y="1"/>
                      <a:pt x="253" y="1"/>
                    </a:cubicBezTo>
                    <a:cubicBezTo>
                      <a:pt x="254" y="1"/>
                      <a:pt x="254" y="1"/>
                      <a:pt x="254" y="1"/>
                    </a:cubicBezTo>
                    <a:cubicBezTo>
                      <a:pt x="254" y="1"/>
                      <a:pt x="254" y="1"/>
                      <a:pt x="254" y="1"/>
                    </a:cubicBezTo>
                    <a:cubicBezTo>
                      <a:pt x="463" y="1"/>
                      <a:pt x="463" y="1"/>
                      <a:pt x="463" y="1"/>
                    </a:cubicBezTo>
                    <a:cubicBezTo>
                      <a:pt x="589" y="1"/>
                      <a:pt x="589" y="1"/>
                      <a:pt x="589" y="1"/>
                    </a:cubicBezTo>
                    <a:cubicBezTo>
                      <a:pt x="589" y="0"/>
                      <a:pt x="589" y="0"/>
                      <a:pt x="589" y="0"/>
                    </a:cubicBezTo>
                    <a:cubicBezTo>
                      <a:pt x="685" y="0"/>
                      <a:pt x="685" y="0"/>
                      <a:pt x="685" y="0"/>
                    </a:cubicBezTo>
                    <a:cubicBezTo>
                      <a:pt x="688" y="0"/>
                      <a:pt x="712" y="0"/>
                      <a:pt x="728" y="0"/>
                    </a:cubicBezTo>
                    <a:cubicBezTo>
                      <a:pt x="728" y="255"/>
                      <a:pt x="728" y="255"/>
                      <a:pt x="728" y="255"/>
                    </a:cubicBezTo>
                    <a:cubicBezTo>
                      <a:pt x="728" y="257"/>
                      <a:pt x="728" y="259"/>
                      <a:pt x="728" y="260"/>
                    </a:cubicBezTo>
                    <a:cubicBezTo>
                      <a:pt x="727" y="266"/>
                      <a:pt x="724" y="282"/>
                      <a:pt x="709" y="282"/>
                    </a:cubicBezTo>
                    <a:cubicBezTo>
                      <a:pt x="705" y="282"/>
                      <a:pt x="700" y="281"/>
                      <a:pt x="695" y="279"/>
                    </a:cubicBezTo>
                    <a:cubicBezTo>
                      <a:pt x="690" y="277"/>
                      <a:pt x="645" y="256"/>
                      <a:pt x="619" y="256"/>
                    </a:cubicBezTo>
                    <a:cubicBezTo>
                      <a:pt x="566" y="256"/>
                      <a:pt x="523" y="301"/>
                      <a:pt x="523" y="356"/>
                    </a:cubicBezTo>
                    <a:cubicBezTo>
                      <a:pt x="523" y="412"/>
                      <a:pt x="566" y="457"/>
                      <a:pt x="619" y="457"/>
                    </a:cubicBezTo>
                    <a:cubicBezTo>
                      <a:pt x="645" y="457"/>
                      <a:pt x="690" y="436"/>
                      <a:pt x="695" y="434"/>
                    </a:cubicBezTo>
                    <a:cubicBezTo>
                      <a:pt x="700" y="432"/>
                      <a:pt x="705" y="431"/>
                      <a:pt x="709" y="431"/>
                    </a:cubicBezTo>
                    <a:cubicBezTo>
                      <a:pt x="724" y="431"/>
                      <a:pt x="728" y="447"/>
                      <a:pt x="728" y="454"/>
                    </a:cubicBezTo>
                    <a:cubicBezTo>
                      <a:pt x="728" y="459"/>
                      <a:pt x="728" y="459"/>
                      <a:pt x="728" y="459"/>
                    </a:cubicBezTo>
                    <a:cubicBezTo>
                      <a:pt x="728" y="694"/>
                      <a:pt x="728" y="694"/>
                      <a:pt x="728" y="694"/>
                    </a:cubicBezTo>
                    <a:cubicBezTo>
                      <a:pt x="679" y="694"/>
                      <a:pt x="679" y="694"/>
                      <a:pt x="679" y="694"/>
                    </a:cubicBezTo>
                    <a:cubicBezTo>
                      <a:pt x="679" y="694"/>
                      <a:pt x="679" y="694"/>
                      <a:pt x="679" y="694"/>
                    </a:cubicBezTo>
                    <a:cubicBezTo>
                      <a:pt x="461" y="694"/>
                      <a:pt x="461" y="694"/>
                      <a:pt x="461" y="694"/>
                    </a:cubicBezTo>
                    <a:cubicBezTo>
                      <a:pt x="458" y="694"/>
                      <a:pt x="455" y="694"/>
                      <a:pt x="454" y="694"/>
                    </a:cubicBezTo>
                    <a:cubicBezTo>
                      <a:pt x="454" y="694"/>
                      <a:pt x="454" y="694"/>
                      <a:pt x="454" y="694"/>
                    </a:cubicBezTo>
                    <a:cubicBezTo>
                      <a:pt x="445" y="693"/>
                      <a:pt x="438" y="689"/>
                      <a:pt x="434" y="684"/>
                    </a:cubicBezTo>
                    <a:cubicBezTo>
                      <a:pt x="431" y="677"/>
                      <a:pt x="433" y="669"/>
                      <a:pt x="436" y="663"/>
                    </a:cubicBezTo>
                    <a:cubicBezTo>
                      <a:pt x="439" y="659"/>
                      <a:pt x="461" y="615"/>
                      <a:pt x="461" y="590"/>
                    </a:cubicBezTo>
                    <a:cubicBezTo>
                      <a:pt x="461" y="540"/>
                      <a:pt x="413" y="499"/>
                      <a:pt x="355" y="499"/>
                    </a:cubicBezTo>
                    <a:cubicBezTo>
                      <a:pt x="296" y="499"/>
                      <a:pt x="249" y="540"/>
                      <a:pt x="249" y="590"/>
                    </a:cubicBezTo>
                    <a:cubicBezTo>
                      <a:pt x="249" y="615"/>
                      <a:pt x="271" y="659"/>
                      <a:pt x="274" y="663"/>
                    </a:cubicBezTo>
                    <a:cubicBezTo>
                      <a:pt x="278" y="671"/>
                      <a:pt x="278" y="679"/>
                      <a:pt x="275" y="684"/>
                    </a:cubicBezTo>
                    <a:cubicBezTo>
                      <a:pt x="272" y="690"/>
                      <a:pt x="264" y="693"/>
                      <a:pt x="254" y="695"/>
                    </a:cubicBezTo>
                    <a:cubicBezTo>
                      <a:pt x="253" y="694"/>
                      <a:pt x="252" y="694"/>
                      <a:pt x="252" y="694"/>
                    </a:cubicBezTo>
                  </a:path>
                </a:pathLst>
              </a:custGeom>
              <a:solidFill>
                <a:schemeClr val="accent2">
                  <a:lumMod val="60000"/>
                  <a:lumOff val="40000"/>
                </a:schemeClr>
              </a:solidFill>
              <a:ln>
                <a:noFill/>
              </a:ln>
            </p:spPr>
            <p:txBody>
              <a:bodyPr vert="horz" wrap="square" lIns="34284" tIns="17143" rIns="34284" bIns="17143" numCol="1" anchor="t" anchorCtr="0" compatLnSpc="1"/>
              <a:p>
                <a:pPr>
                  <a:lnSpc>
                    <a:spcPct val="120000"/>
                  </a:lnSpc>
                </a:pPr>
                <a:endParaRPr lang="en-US" sz="535" b="1" dirty="0">
                  <a:cs typeface="+mn-ea"/>
                  <a:sym typeface="+mn-lt"/>
                </a:endParaRPr>
              </a:p>
            </p:txBody>
          </p:sp>
          <p:pic>
            <p:nvPicPr>
              <p:cNvPr id="21" name="图片 20" descr="访问"/>
              <p:cNvPicPr>
                <a:picLocks noChangeAspect="1"/>
              </p:cNvPicPr>
              <p:nvPr/>
            </p:nvPicPr>
            <p:blipFill>
              <a:blip r:embed="rId3"/>
              <a:stretch>
                <a:fillRect/>
              </a:stretch>
            </p:blipFill>
            <p:spPr>
              <a:xfrm>
                <a:off x="9175" y="3057"/>
                <a:ext cx="850" cy="850"/>
              </a:xfrm>
              <a:prstGeom prst="rect">
                <a:avLst/>
              </a:prstGeom>
            </p:spPr>
          </p:pic>
        </p:grpSp>
      </p:grpSp>
      <p:grpSp>
        <p:nvGrpSpPr>
          <p:cNvPr id="64" name="组合 63"/>
          <p:cNvGrpSpPr/>
          <p:nvPr/>
        </p:nvGrpSpPr>
        <p:grpSpPr>
          <a:xfrm>
            <a:off x="10965180" y="100965"/>
            <a:ext cx="795020" cy="720090"/>
            <a:chOff x="17268" y="159"/>
            <a:chExt cx="1252" cy="1134"/>
          </a:xfrm>
        </p:grpSpPr>
        <p:sp>
          <p:nvSpPr>
            <p:cNvPr id="2" name="椭圆 1"/>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4"/>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p:tgtEl>
                                          <p:spTgt spid="32"/>
                                        </p:tgtEl>
                                        <p:attrNameLst>
                                          <p:attrName>ppt_x</p:attrName>
                                        </p:attrNameLst>
                                      </p:cBhvr>
                                      <p:tavLst>
                                        <p:tav tm="0">
                                          <p:val>
                                            <p:strVal val="#ppt_x-#ppt_w*1.125000"/>
                                          </p:val>
                                        </p:tav>
                                        <p:tav tm="100000">
                                          <p:val>
                                            <p:strVal val="#ppt_x"/>
                                          </p:val>
                                        </p:tav>
                                      </p:tavLst>
                                    </p:anim>
                                    <p:animEffect transition="in" filter="wipe(right)">
                                      <p:cBhvr>
                                        <p:cTn id="8" dur="500"/>
                                        <p:tgtEl>
                                          <p:spTgt spid="32"/>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ppt_y</p:attrName>
                                        </p:attrNameLst>
                                      </p:cBhvr>
                                      <p:tavLst>
                                        <p:tav tm="0">
                                          <p:val>
                                            <p:strVal val="#ppt_y+#ppt_h*1.125000"/>
                                          </p:val>
                                        </p:tav>
                                        <p:tav tm="100000">
                                          <p:val>
                                            <p:strVal val="#ppt_y"/>
                                          </p:val>
                                        </p:tav>
                                      </p:tavLst>
                                    </p:anim>
                                    <p:animEffect transition="in" filter="wipe(up)">
                                      <p:cBhvr>
                                        <p:cTn id="13" dur="500"/>
                                        <p:tgtEl>
                                          <p:spTgt spid="33"/>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p:tgtEl>
                                          <p:spTgt spid="34"/>
                                        </p:tgtEl>
                                        <p:attrNameLst>
                                          <p:attrName>ppt_x</p:attrName>
                                        </p:attrNameLst>
                                      </p:cBhvr>
                                      <p:tavLst>
                                        <p:tav tm="0">
                                          <p:val>
                                            <p:strVal val="#ppt_x+#ppt_w*1.125000"/>
                                          </p:val>
                                        </p:tav>
                                        <p:tav tm="100000">
                                          <p:val>
                                            <p:strVal val="#ppt_x"/>
                                          </p:val>
                                        </p:tav>
                                      </p:tavLst>
                                    </p:anim>
                                    <p:animEffect transition="in" filter="wipe(left)">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措施</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en-US" altLang="zh-CN" sz="2000" b="1" dirty="0">
                <a:solidFill>
                  <a:srgbClr val="7F7F7F"/>
                </a:solidFill>
                <a:latin typeface="微软雅黑" panose="020B0503020204020204" charset="-122"/>
                <a:ea typeface="微软雅黑" panose="020B0503020204020204" charset="-122"/>
              </a:rPr>
              <a:t>Kubernetes</a:t>
            </a:r>
            <a:r>
              <a:rPr lang="zh-CN" altLang="en-US" sz="2000" b="1" dirty="0">
                <a:solidFill>
                  <a:srgbClr val="7F7F7F"/>
                </a:solidFill>
                <a:latin typeface="微软雅黑" panose="020B0503020204020204" charset="-122"/>
                <a:ea typeface="微软雅黑" panose="020B0503020204020204" charset="-122"/>
              </a:rPr>
              <a:t>组件</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02</a:t>
            </a:r>
            <a:endParaRPr lang="en-US" altLang="ko-KR" sz="5400" dirty="0">
              <a:solidFill>
                <a:schemeClr val="bg1"/>
              </a:solidFill>
              <a:latin typeface="Arial" panose="020B0604020202020204" pitchFamily="34" charset="0"/>
              <a:ea typeface="나눔바른고딕" pitchFamily="50" charset="-127"/>
            </a:endParaRPr>
          </a:p>
        </p:txBody>
      </p:sp>
      <p:sp>
        <p:nvSpPr>
          <p:cNvPr id="2" name="TextBox 13"/>
          <p:cNvSpPr txBox="1"/>
          <p:nvPr/>
        </p:nvSpPr>
        <p:spPr>
          <a:xfrm>
            <a:off x="4799094" y="2019276"/>
            <a:ext cx="2593813" cy="974090"/>
          </a:xfrm>
          <a:prstGeom prst="rect">
            <a:avLst/>
          </a:prstGeom>
          <a:noFill/>
        </p:spPr>
        <p:txBody>
          <a:bodyPr wrap="square" lIns="0" tIns="0" rIns="0" bIns="0" rtlCol="0">
            <a:spAutoFit/>
          </a:bodyPr>
          <a:lstStyle/>
          <a:p>
            <a:pPr algn="just">
              <a:lnSpc>
                <a:spcPts val="1900"/>
              </a:lnSpc>
            </a:pPr>
            <a:r>
              <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开启</a:t>
            </a:r>
            <a:r>
              <a:rPr lang="en-US" altLang="zh-CN"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TLS</a:t>
            </a:r>
            <a:r>
              <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加密传输和</a:t>
            </a:r>
            <a:r>
              <a:rPr lang="en-US" altLang="zh-CN"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RBAC</a:t>
            </a:r>
            <a:r>
              <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授权访问，增强认证登录，严格控制</a:t>
            </a:r>
            <a:r>
              <a:rPr lang="en-US" altLang="zh-CN"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Kubernetes</a:t>
            </a:r>
            <a:r>
              <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各控制面组件，</a:t>
            </a:r>
            <a:r>
              <a:rPr lang="en-US" altLang="zh-CN"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Kubelet</a:t>
            </a:r>
            <a:r>
              <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和</a:t>
            </a:r>
            <a:r>
              <a:rPr lang="en-US" altLang="zh-CN"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Etcd</a:t>
            </a:r>
            <a:r>
              <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的</a:t>
            </a:r>
            <a:r>
              <a:rPr lang="en-US" altLang="zh-CN"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API</a:t>
            </a:r>
            <a:r>
              <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rPr>
              <a:t>暴露</a:t>
            </a:r>
            <a:endParaRPr lang="zh-CN" altLang="en-US" sz="1400" dirty="0" smtClean="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sp>
        <p:nvSpPr>
          <p:cNvPr id="3" name="TextBox 14"/>
          <p:cNvSpPr txBox="1"/>
          <p:nvPr/>
        </p:nvSpPr>
        <p:spPr>
          <a:xfrm>
            <a:off x="5142278" y="1494334"/>
            <a:ext cx="1907445" cy="368935"/>
          </a:xfrm>
          <a:prstGeom prst="rect">
            <a:avLst/>
          </a:prstGeom>
          <a:noFill/>
        </p:spPr>
        <p:txBody>
          <a:bodyPr wrap="square" lIns="0" tIns="0" rIns="0" bIns="0" rtlCol="0">
            <a:spAutoFit/>
          </a:bodyPr>
          <a:lstStyle/>
          <a:p>
            <a:pPr algn="ctr"/>
            <a:r>
              <a:rPr lang="zh-CN" altLang="en-US" sz="2400" b="1" dirty="0">
                <a:solidFill>
                  <a:srgbClr val="92D050"/>
                </a:solidFill>
                <a:latin typeface="微软雅黑" panose="020B0503020204020204" charset="-122"/>
                <a:ea typeface="微软雅黑" panose="020B0503020204020204" charset="-122"/>
              </a:rPr>
              <a:t>控制</a:t>
            </a:r>
            <a:r>
              <a:rPr lang="en-US" altLang="zh-CN" sz="2400" b="1" dirty="0">
                <a:solidFill>
                  <a:srgbClr val="92D050"/>
                </a:solidFill>
                <a:latin typeface="微软雅黑" panose="020B0503020204020204" charset="-122"/>
                <a:ea typeface="微软雅黑" panose="020B0503020204020204" charset="-122"/>
              </a:rPr>
              <a:t>API</a:t>
            </a:r>
            <a:r>
              <a:rPr lang="zh-CN" altLang="en-US" sz="2400" b="1" dirty="0">
                <a:solidFill>
                  <a:srgbClr val="92D050"/>
                </a:solidFill>
                <a:latin typeface="微软雅黑" panose="020B0503020204020204" charset="-122"/>
                <a:ea typeface="微软雅黑" panose="020B0503020204020204" charset="-122"/>
              </a:rPr>
              <a:t>暴露</a:t>
            </a:r>
            <a:endParaRPr lang="zh-CN" altLang="en-US" sz="2400" b="1" dirty="0">
              <a:solidFill>
                <a:srgbClr val="92D050"/>
              </a:solidFill>
              <a:latin typeface="微软雅黑" panose="020B0503020204020204" charset="-122"/>
              <a:ea typeface="微软雅黑" panose="020B0503020204020204" charset="-122"/>
            </a:endParaRPr>
          </a:p>
        </p:txBody>
      </p:sp>
      <p:sp>
        <p:nvSpPr>
          <p:cNvPr id="5" name="TextBox 13"/>
          <p:cNvSpPr txBox="1"/>
          <p:nvPr/>
        </p:nvSpPr>
        <p:spPr>
          <a:xfrm>
            <a:off x="1701117" y="3069748"/>
            <a:ext cx="2593813" cy="974090"/>
          </a:xfrm>
          <a:prstGeom prst="rect">
            <a:avLst/>
          </a:prstGeom>
          <a:noFill/>
        </p:spPr>
        <p:txBody>
          <a:bodyPr wrap="square" lIns="0" tIns="0" rIns="0" bIns="0" rtlCol="0">
            <a:spAutoFit/>
          </a:bodyPr>
          <a:lstStyle/>
          <a:p>
            <a:pPr algn="just">
              <a:lnSpc>
                <a:spcPts val="1900"/>
              </a:lnSpc>
            </a:pP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Kubernetes</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默认配置往往是不安全的，应根据实际安全需求，重新设置各组件的配置参数以启用或关闭安全相关特性</a:t>
            </a:r>
            <a:endPar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sp>
        <p:nvSpPr>
          <p:cNvPr id="6" name="TextBox 14"/>
          <p:cNvSpPr txBox="1"/>
          <p:nvPr/>
        </p:nvSpPr>
        <p:spPr>
          <a:xfrm>
            <a:off x="1913498" y="2544806"/>
            <a:ext cx="2169052" cy="368935"/>
          </a:xfrm>
          <a:prstGeom prst="rect">
            <a:avLst/>
          </a:prstGeom>
          <a:noFill/>
        </p:spPr>
        <p:txBody>
          <a:bodyPr wrap="square" lIns="0" tIns="0" rIns="0" bIns="0" rtlCol="0">
            <a:spAutoFit/>
          </a:bodyPr>
          <a:lstStyle>
            <a:defPPr>
              <a:defRPr lang="zh-CN"/>
            </a:defPPr>
            <a:lvl1pPr algn="ctr">
              <a:defRPr sz="2400" b="1">
                <a:solidFill>
                  <a:schemeClr val="accent1"/>
                </a:solidFill>
                <a:latin typeface="微软雅黑" panose="020B0503020204020204" charset="-122"/>
                <a:ea typeface="微软雅黑" panose="020B0503020204020204" charset="-122"/>
              </a:defRPr>
            </a:lvl1pPr>
          </a:lstStyle>
          <a:p>
            <a:r>
              <a:rPr lang="zh-CN" altLang="en-US" dirty="0">
                <a:solidFill>
                  <a:schemeClr val="accent4"/>
                </a:solidFill>
              </a:rPr>
              <a:t>定制配置参数</a:t>
            </a:r>
            <a:endParaRPr lang="zh-CN" altLang="en-US" dirty="0">
              <a:solidFill>
                <a:schemeClr val="accent4"/>
              </a:solidFill>
            </a:endParaRPr>
          </a:p>
        </p:txBody>
      </p:sp>
      <p:sp>
        <p:nvSpPr>
          <p:cNvPr id="8" name="TextBox 13"/>
          <p:cNvSpPr txBox="1"/>
          <p:nvPr/>
        </p:nvSpPr>
        <p:spPr>
          <a:xfrm>
            <a:off x="8064594" y="3069748"/>
            <a:ext cx="2593813" cy="974090"/>
          </a:xfrm>
          <a:prstGeom prst="rect">
            <a:avLst/>
          </a:prstGeom>
          <a:noFill/>
        </p:spPr>
        <p:txBody>
          <a:bodyPr wrap="square" lIns="0" tIns="0" rIns="0" bIns="0" rtlCol="0">
            <a:spAutoFit/>
          </a:bodyPr>
          <a:lstStyle/>
          <a:p>
            <a:pPr algn="just">
              <a:lnSpc>
                <a:spcPts val="1900"/>
              </a:lnSpc>
            </a:pP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对资源清单文件进行安全检测，防止资源使用安全性差的参数或过高的权限。为</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Token</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Secret</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等机密资源提供更安全的存储方案</a:t>
            </a:r>
            <a:endPar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sp>
        <p:nvSpPr>
          <p:cNvPr id="9" name="TextBox 14"/>
          <p:cNvSpPr txBox="1"/>
          <p:nvPr/>
        </p:nvSpPr>
        <p:spPr>
          <a:xfrm>
            <a:off x="8276975" y="2544806"/>
            <a:ext cx="2169052" cy="368935"/>
          </a:xfrm>
          <a:prstGeom prst="rect">
            <a:avLst/>
          </a:prstGeom>
          <a:noFill/>
        </p:spPr>
        <p:txBody>
          <a:bodyPr wrap="square" lIns="0" tIns="0" rIns="0" bIns="0" rtlCol="0">
            <a:spAutoFit/>
          </a:bodyPr>
          <a:lstStyle/>
          <a:p>
            <a:pPr algn="ctr"/>
            <a:r>
              <a:rPr lang="zh-CN" altLang="en-US" sz="2400" b="1" dirty="0">
                <a:solidFill>
                  <a:schemeClr val="accent2">
                    <a:lumMod val="60000"/>
                    <a:lumOff val="40000"/>
                  </a:schemeClr>
                </a:solidFill>
                <a:latin typeface="微软雅黑" panose="020B0503020204020204" charset="-122"/>
                <a:ea typeface="微软雅黑" panose="020B0503020204020204" charset="-122"/>
              </a:rPr>
              <a:t>保证资源安全</a:t>
            </a:r>
            <a:endParaRPr lang="zh-CN" altLang="en-US" sz="2400" b="1" dirty="0">
              <a:solidFill>
                <a:schemeClr val="accent2">
                  <a:lumMod val="60000"/>
                  <a:lumOff val="40000"/>
                </a:schemeClr>
              </a:solidFill>
              <a:latin typeface="微软雅黑" panose="020B0503020204020204" charset="-122"/>
              <a:ea typeface="微软雅黑" panose="020B0503020204020204" charset="-122"/>
            </a:endParaRPr>
          </a:p>
        </p:txBody>
      </p:sp>
      <p:sp>
        <p:nvSpPr>
          <p:cNvPr id="10" name="TextBox 13"/>
          <p:cNvSpPr txBox="1"/>
          <p:nvPr/>
        </p:nvSpPr>
        <p:spPr>
          <a:xfrm>
            <a:off x="9016316" y="5044509"/>
            <a:ext cx="2593813" cy="974090"/>
          </a:xfrm>
          <a:prstGeom prst="rect">
            <a:avLst/>
          </a:prstGeom>
          <a:noFill/>
        </p:spPr>
        <p:txBody>
          <a:bodyPr wrap="square" lIns="0" tIns="0" rIns="0" bIns="0" rtlCol="0">
            <a:spAutoFit/>
          </a:bodyPr>
          <a:lstStyle/>
          <a:p>
            <a:pPr algn="just">
              <a:lnSpc>
                <a:spcPts val="1900"/>
              </a:lnSpc>
            </a:pP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对</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Kuberntes</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各组件进行日志数据的收集分析和监控告警，启用审计日志功能，记录</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API</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行为，为后续可能的问题提供分析依据</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Ku</a:t>
            </a:r>
            <a:r>
              <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rPr>
              <a:t>b</a:t>
            </a:r>
            <a:endParaRPr lang="en-US" altLang="zh-CN" sz="1400"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12" name="TextBox 14"/>
          <p:cNvSpPr txBox="1"/>
          <p:nvPr/>
        </p:nvSpPr>
        <p:spPr>
          <a:xfrm>
            <a:off x="9024731" y="4519567"/>
            <a:ext cx="2576984" cy="368935"/>
          </a:xfrm>
          <a:prstGeom prst="rect">
            <a:avLst/>
          </a:prstGeom>
          <a:noFill/>
        </p:spPr>
        <p:txBody>
          <a:bodyPr wrap="square" lIns="0" tIns="0" rIns="0" bIns="0" rtlCol="0">
            <a:spAutoFit/>
          </a:bodyPr>
          <a:lstStyle/>
          <a:p>
            <a:pPr algn="ctr"/>
            <a:r>
              <a:rPr lang="zh-CN" altLang="en-US" sz="2400" b="1" dirty="0">
                <a:solidFill>
                  <a:schemeClr val="accent5"/>
                </a:solidFill>
                <a:latin typeface="微软雅黑" panose="020B0503020204020204" charset="-122"/>
                <a:ea typeface="微软雅黑" panose="020B0503020204020204" charset="-122"/>
              </a:rPr>
              <a:t>加强日志审计</a:t>
            </a:r>
            <a:endParaRPr lang="zh-CN" altLang="en-US" sz="2400" b="1" dirty="0">
              <a:solidFill>
                <a:schemeClr val="accent5"/>
              </a:solidFill>
              <a:latin typeface="微软雅黑" panose="020B0503020204020204" charset="-122"/>
              <a:ea typeface="微软雅黑" panose="020B0503020204020204" charset="-122"/>
            </a:endParaRPr>
          </a:p>
        </p:txBody>
      </p:sp>
      <p:sp>
        <p:nvSpPr>
          <p:cNvPr id="13" name="TextBox 13"/>
          <p:cNvSpPr txBox="1"/>
          <p:nvPr/>
        </p:nvSpPr>
        <p:spPr>
          <a:xfrm>
            <a:off x="618766" y="5044509"/>
            <a:ext cx="2593813" cy="974090"/>
          </a:xfrm>
          <a:prstGeom prst="rect">
            <a:avLst/>
          </a:prstGeom>
          <a:noFill/>
        </p:spPr>
        <p:txBody>
          <a:bodyPr wrap="square" lIns="0" tIns="0" rIns="0" bIns="0" rtlCol="0">
            <a:spAutoFit/>
          </a:bodyPr>
          <a:lstStyle/>
          <a:p>
            <a:pPr algn="just">
              <a:lnSpc>
                <a:spcPts val="1900"/>
              </a:lnSpc>
            </a:pP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严格管理</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apiserver</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controller manager</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scheduler</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kubelet</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etcd</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等组件配置和证书凭证文件，控制文件权限，防止恶意篡改</a:t>
            </a:r>
            <a:endPar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sp>
        <p:nvSpPr>
          <p:cNvPr id="14" name="TextBox 14"/>
          <p:cNvSpPr txBox="1"/>
          <p:nvPr/>
        </p:nvSpPr>
        <p:spPr>
          <a:xfrm>
            <a:off x="616227" y="4519567"/>
            <a:ext cx="2598892" cy="368935"/>
          </a:xfrm>
          <a:prstGeom prst="rect">
            <a:avLst/>
          </a:prstGeom>
          <a:noFill/>
        </p:spPr>
        <p:txBody>
          <a:bodyPr wrap="square" lIns="0" tIns="0" rIns="0" bIns="0" rtlCol="0">
            <a:spAutoFit/>
          </a:bodyPr>
          <a:lstStyle/>
          <a:p>
            <a:pPr algn="ctr"/>
            <a:r>
              <a:rPr lang="zh-CN" altLang="en-US" sz="2400" b="1" dirty="0">
                <a:solidFill>
                  <a:schemeClr val="accent2"/>
                </a:solidFill>
                <a:latin typeface="微软雅黑" panose="020B0503020204020204" charset="-122"/>
                <a:ea typeface="微软雅黑" panose="020B0503020204020204" charset="-122"/>
                <a:sym typeface="+mn-ea"/>
              </a:rPr>
              <a:t>管理</a:t>
            </a:r>
            <a:r>
              <a:rPr lang="zh-CN" altLang="en-US" sz="2400" b="1" dirty="0">
                <a:solidFill>
                  <a:schemeClr val="accent2"/>
                </a:solidFill>
                <a:latin typeface="微软雅黑" panose="020B0503020204020204" charset="-122"/>
                <a:ea typeface="微软雅黑" panose="020B0503020204020204" charset="-122"/>
              </a:rPr>
              <a:t>配置文件</a:t>
            </a:r>
            <a:endParaRPr lang="zh-CN" altLang="en-US" sz="2400" b="1" dirty="0">
              <a:solidFill>
                <a:schemeClr val="accent2"/>
              </a:solidFill>
              <a:latin typeface="微软雅黑" panose="020B0503020204020204" charset="-122"/>
              <a:ea typeface="微软雅黑" panose="020B0503020204020204" charset="-122"/>
            </a:endParaRPr>
          </a:p>
        </p:txBody>
      </p:sp>
      <p:grpSp>
        <p:nvGrpSpPr>
          <p:cNvPr id="49" name="组合 48"/>
          <p:cNvGrpSpPr/>
          <p:nvPr/>
        </p:nvGrpSpPr>
        <p:grpSpPr>
          <a:xfrm>
            <a:off x="3453130" y="5033645"/>
            <a:ext cx="2633980" cy="1226820"/>
            <a:chOff x="5438" y="7927"/>
            <a:chExt cx="4148" cy="1932"/>
          </a:xfrm>
        </p:grpSpPr>
        <p:grpSp>
          <p:nvGrpSpPr>
            <p:cNvPr id="26" name="组合 25"/>
            <p:cNvGrpSpPr/>
            <p:nvPr/>
          </p:nvGrpSpPr>
          <p:grpSpPr>
            <a:xfrm>
              <a:off x="5438" y="7927"/>
              <a:ext cx="4148" cy="1933"/>
              <a:chOff x="3452813" y="5033394"/>
              <a:chExt cx="2633663" cy="1227138"/>
            </a:xfrm>
          </p:grpSpPr>
          <p:sp>
            <p:nvSpPr>
              <p:cNvPr id="27" name="Freeform 8"/>
              <p:cNvSpPr/>
              <p:nvPr/>
            </p:nvSpPr>
            <p:spPr bwMode="auto">
              <a:xfrm>
                <a:off x="3452813" y="5033394"/>
                <a:ext cx="2633663" cy="1227138"/>
              </a:xfrm>
              <a:custGeom>
                <a:avLst/>
                <a:gdLst>
                  <a:gd name="T0" fmla="*/ 162 w 291"/>
                  <a:gd name="T1" fmla="*/ 19 h 135"/>
                  <a:gd name="T2" fmla="*/ 291 w 291"/>
                  <a:gd name="T3" fmla="*/ 118 h 135"/>
                  <a:gd name="T4" fmla="*/ 129 w 291"/>
                  <a:gd name="T5" fmla="*/ 116 h 135"/>
                  <a:gd name="T6" fmla="*/ 0 w 291"/>
                  <a:gd name="T7" fmla="*/ 17 h 135"/>
                  <a:gd name="T8" fmla="*/ 162 w 291"/>
                  <a:gd name="T9" fmla="*/ 19 h 135"/>
                </a:gdLst>
                <a:ahLst/>
                <a:cxnLst>
                  <a:cxn ang="0">
                    <a:pos x="T0" y="T1"/>
                  </a:cxn>
                  <a:cxn ang="0">
                    <a:pos x="T2" y="T3"/>
                  </a:cxn>
                  <a:cxn ang="0">
                    <a:pos x="T4" y="T5"/>
                  </a:cxn>
                  <a:cxn ang="0">
                    <a:pos x="T6" y="T7"/>
                  </a:cxn>
                  <a:cxn ang="0">
                    <a:pos x="T8" y="T9"/>
                  </a:cxn>
                </a:cxnLst>
                <a:rect l="0" t="0" r="r" b="b"/>
                <a:pathLst>
                  <a:path w="291" h="135">
                    <a:moveTo>
                      <a:pt x="162" y="19"/>
                    </a:moveTo>
                    <a:cubicBezTo>
                      <a:pt x="217" y="38"/>
                      <a:pt x="261" y="73"/>
                      <a:pt x="291" y="118"/>
                    </a:cubicBezTo>
                    <a:cubicBezTo>
                      <a:pt x="240" y="134"/>
                      <a:pt x="184" y="135"/>
                      <a:pt x="129" y="116"/>
                    </a:cubicBezTo>
                    <a:cubicBezTo>
                      <a:pt x="74" y="97"/>
                      <a:pt x="30" y="61"/>
                      <a:pt x="0" y="17"/>
                    </a:cubicBezTo>
                    <a:cubicBezTo>
                      <a:pt x="51" y="0"/>
                      <a:pt x="108" y="0"/>
                      <a:pt x="162" y="19"/>
                    </a:cubicBezTo>
                    <a:close/>
                  </a:path>
                </a:pathLst>
              </a:custGeom>
              <a:solidFill>
                <a:srgbClr val="CC0000"/>
              </a:solidFill>
              <a:ln w="36513" cap="flat">
                <a:noFill/>
                <a:prstDash val="solid"/>
                <a:miter lim="800000"/>
              </a:ln>
            </p:spPr>
            <p:txBody>
              <a:bodyPr vert="horz" wrap="square" lIns="91440" tIns="45720" rIns="91440" bIns="45720" numCol="1" anchor="t" anchorCtr="0" compatLnSpc="1"/>
              <a:lstStyle/>
              <a:p>
                <a:endParaRPr lang="zh-CN" altLang="en-US"/>
              </a:p>
            </p:txBody>
          </p:sp>
          <p:sp>
            <p:nvSpPr>
              <p:cNvPr id="28" name="TextBox 8"/>
              <p:cNvSpPr txBox="1"/>
              <p:nvPr/>
            </p:nvSpPr>
            <p:spPr>
              <a:xfrm>
                <a:off x="3806003" y="5154520"/>
                <a:ext cx="152286" cy="276999"/>
              </a:xfrm>
              <a:prstGeom prst="rect">
                <a:avLst/>
              </a:prstGeom>
              <a:noFill/>
            </p:spPr>
            <p:txBody>
              <a:bodyPr wrap="none" lIns="0" tIns="0" rIns="0" bIns="0" rtlCol="0">
                <a:spAutoFit/>
              </a:bodyPr>
              <a:lstStyle/>
              <a:p>
                <a:pPr algn="ctr"/>
                <a:r>
                  <a:rPr lang="en-US" altLang="zh-CN" dirty="0" smtClean="0">
                    <a:solidFill>
                      <a:schemeClr val="bg1"/>
                    </a:solidFill>
                    <a:latin typeface="Bebas Neue Book" panose="00000500000000000000" pitchFamily="50" charset="0"/>
                    <a:ea typeface="微软雅黑" panose="020B0503020204020204" charset="-122"/>
                  </a:rPr>
                  <a:t>01</a:t>
                </a:r>
                <a:endParaRPr lang="zh-CN" altLang="en-US" dirty="0">
                  <a:solidFill>
                    <a:schemeClr val="bg1"/>
                  </a:solidFill>
                  <a:latin typeface="Bebas Neue Book" panose="00000500000000000000" pitchFamily="50" charset="0"/>
                  <a:ea typeface="微软雅黑" panose="020B0503020204020204" charset="-122"/>
                </a:endParaRPr>
              </a:p>
            </p:txBody>
          </p:sp>
        </p:grpSp>
        <p:pic>
          <p:nvPicPr>
            <p:cNvPr id="44" name="图片 43" descr="文件"/>
            <p:cNvPicPr>
              <a:picLocks noChangeAspect="1"/>
            </p:cNvPicPr>
            <p:nvPr/>
          </p:nvPicPr>
          <p:blipFill>
            <a:blip r:embed="rId1"/>
            <a:stretch>
              <a:fillRect/>
            </a:stretch>
          </p:blipFill>
          <p:spPr>
            <a:xfrm>
              <a:off x="6742" y="8438"/>
              <a:ext cx="567" cy="567"/>
            </a:xfrm>
            <a:prstGeom prst="rect">
              <a:avLst/>
            </a:prstGeom>
          </p:spPr>
        </p:pic>
      </p:grpSp>
      <p:grpSp>
        <p:nvGrpSpPr>
          <p:cNvPr id="51" name="组合 50"/>
          <p:cNvGrpSpPr/>
          <p:nvPr/>
        </p:nvGrpSpPr>
        <p:grpSpPr>
          <a:xfrm>
            <a:off x="5626100" y="3296920"/>
            <a:ext cx="932180" cy="2807970"/>
            <a:chOff x="8860" y="5192"/>
            <a:chExt cx="1468" cy="4422"/>
          </a:xfrm>
        </p:grpSpPr>
        <p:grpSp>
          <p:nvGrpSpPr>
            <p:cNvPr id="37" name="组合 36"/>
            <p:cNvGrpSpPr/>
            <p:nvPr/>
          </p:nvGrpSpPr>
          <p:grpSpPr>
            <a:xfrm>
              <a:off x="8860" y="5192"/>
              <a:ext cx="1468" cy="4423"/>
              <a:chOff x="5626101" y="3296669"/>
              <a:chExt cx="931863" cy="2808288"/>
            </a:xfrm>
          </p:grpSpPr>
          <p:sp>
            <p:nvSpPr>
              <p:cNvPr id="41" name="Freeform 5"/>
              <p:cNvSpPr/>
              <p:nvPr/>
            </p:nvSpPr>
            <p:spPr bwMode="auto">
              <a:xfrm>
                <a:off x="5626101" y="3296669"/>
                <a:ext cx="931863" cy="2808288"/>
              </a:xfrm>
              <a:custGeom>
                <a:avLst/>
                <a:gdLst>
                  <a:gd name="T0" fmla="*/ 0 w 103"/>
                  <a:gd name="T1" fmla="*/ 154 h 309"/>
                  <a:gd name="T2" fmla="*/ 51 w 103"/>
                  <a:gd name="T3" fmla="*/ 309 h 309"/>
                  <a:gd name="T4" fmla="*/ 103 w 103"/>
                  <a:gd name="T5" fmla="*/ 154 h 309"/>
                  <a:gd name="T6" fmla="*/ 51 w 103"/>
                  <a:gd name="T7" fmla="*/ 0 h 309"/>
                  <a:gd name="T8" fmla="*/ 0 w 103"/>
                  <a:gd name="T9" fmla="*/ 154 h 309"/>
                </a:gdLst>
                <a:ahLst/>
                <a:cxnLst>
                  <a:cxn ang="0">
                    <a:pos x="T0" y="T1"/>
                  </a:cxn>
                  <a:cxn ang="0">
                    <a:pos x="T2" y="T3"/>
                  </a:cxn>
                  <a:cxn ang="0">
                    <a:pos x="T4" y="T5"/>
                  </a:cxn>
                  <a:cxn ang="0">
                    <a:pos x="T6" y="T7"/>
                  </a:cxn>
                  <a:cxn ang="0">
                    <a:pos x="T8" y="T9"/>
                  </a:cxn>
                </a:cxnLst>
                <a:rect l="0" t="0" r="r" b="b"/>
                <a:pathLst>
                  <a:path w="103" h="309">
                    <a:moveTo>
                      <a:pt x="0" y="154"/>
                    </a:moveTo>
                    <a:cubicBezTo>
                      <a:pt x="0" y="212"/>
                      <a:pt x="19" y="266"/>
                      <a:pt x="51" y="309"/>
                    </a:cubicBezTo>
                    <a:cubicBezTo>
                      <a:pt x="84" y="266"/>
                      <a:pt x="103" y="212"/>
                      <a:pt x="103" y="154"/>
                    </a:cubicBezTo>
                    <a:cubicBezTo>
                      <a:pt x="103" y="97"/>
                      <a:pt x="84" y="43"/>
                      <a:pt x="51" y="0"/>
                    </a:cubicBezTo>
                    <a:cubicBezTo>
                      <a:pt x="19" y="43"/>
                      <a:pt x="0" y="97"/>
                      <a:pt x="0" y="154"/>
                    </a:cubicBezTo>
                    <a:close/>
                  </a:path>
                </a:pathLst>
              </a:custGeom>
              <a:solidFill>
                <a:srgbClr val="92D050"/>
              </a:solidFill>
              <a:ln w="36513" cap="flat">
                <a:noFill/>
                <a:prstDash val="solid"/>
                <a:miter lim="800000"/>
              </a:ln>
            </p:spPr>
            <p:txBody>
              <a:bodyPr vert="horz" wrap="square" lIns="91440" tIns="45720" rIns="91440" bIns="45720" numCol="1" anchor="t" anchorCtr="0" compatLnSpc="1"/>
              <a:lstStyle/>
              <a:p>
                <a:endParaRPr lang="zh-CN" altLang="en-US"/>
              </a:p>
            </p:txBody>
          </p:sp>
          <p:sp>
            <p:nvSpPr>
              <p:cNvPr id="42" name="TextBox 8"/>
              <p:cNvSpPr txBox="1"/>
              <p:nvPr/>
            </p:nvSpPr>
            <p:spPr>
              <a:xfrm>
                <a:off x="6004668" y="3679788"/>
                <a:ext cx="174728" cy="276999"/>
              </a:xfrm>
              <a:prstGeom prst="rect">
                <a:avLst/>
              </a:prstGeom>
              <a:noFill/>
            </p:spPr>
            <p:txBody>
              <a:bodyPr wrap="none" lIns="0" tIns="0" rIns="0" bIns="0" rtlCol="0">
                <a:spAutoFit/>
              </a:bodyPr>
              <a:lstStyle/>
              <a:p>
                <a:pPr algn="ctr"/>
                <a:r>
                  <a:rPr lang="en-US" altLang="zh-CN" dirty="0" smtClean="0">
                    <a:solidFill>
                      <a:schemeClr val="bg1"/>
                    </a:solidFill>
                    <a:latin typeface="Bebas Neue Book" panose="00000500000000000000" pitchFamily="50" charset="0"/>
                    <a:ea typeface="微软雅黑" panose="020B0503020204020204" charset="-122"/>
                  </a:rPr>
                  <a:t>03</a:t>
                </a:r>
                <a:endParaRPr lang="zh-CN" altLang="en-US" dirty="0">
                  <a:solidFill>
                    <a:schemeClr val="bg1"/>
                  </a:solidFill>
                  <a:latin typeface="Bebas Neue Book" panose="00000500000000000000" pitchFamily="50" charset="0"/>
                  <a:ea typeface="微软雅黑" panose="020B0503020204020204" charset="-122"/>
                </a:endParaRPr>
              </a:p>
            </p:txBody>
          </p:sp>
        </p:grpSp>
        <p:pic>
          <p:nvPicPr>
            <p:cNvPr id="45" name="图片 44" descr="服务"/>
            <p:cNvPicPr>
              <a:picLocks noChangeAspect="1"/>
            </p:cNvPicPr>
            <p:nvPr/>
          </p:nvPicPr>
          <p:blipFill>
            <a:blip r:embed="rId2"/>
            <a:stretch>
              <a:fillRect/>
            </a:stretch>
          </p:blipFill>
          <p:spPr>
            <a:xfrm>
              <a:off x="9310" y="6550"/>
              <a:ext cx="567" cy="567"/>
            </a:xfrm>
            <a:prstGeom prst="rect">
              <a:avLst/>
            </a:prstGeom>
          </p:spPr>
        </p:pic>
      </p:grpSp>
      <p:grpSp>
        <p:nvGrpSpPr>
          <p:cNvPr id="52" name="组合 51"/>
          <p:cNvGrpSpPr/>
          <p:nvPr/>
        </p:nvGrpSpPr>
        <p:grpSpPr>
          <a:xfrm>
            <a:off x="6086475" y="3823970"/>
            <a:ext cx="1649730" cy="2280920"/>
            <a:chOff x="9585" y="6022"/>
            <a:chExt cx="2598" cy="3592"/>
          </a:xfrm>
        </p:grpSpPr>
        <p:grpSp>
          <p:nvGrpSpPr>
            <p:cNvPr id="20" name="组合 19"/>
            <p:cNvGrpSpPr/>
            <p:nvPr/>
          </p:nvGrpSpPr>
          <p:grpSpPr>
            <a:xfrm>
              <a:off x="9585" y="6022"/>
              <a:ext cx="2598" cy="3593"/>
              <a:chOff x="6086476" y="3823719"/>
              <a:chExt cx="1649413" cy="2281238"/>
            </a:xfrm>
          </p:grpSpPr>
          <p:sp>
            <p:nvSpPr>
              <p:cNvPr id="21" name="Freeform 7"/>
              <p:cNvSpPr/>
              <p:nvPr/>
            </p:nvSpPr>
            <p:spPr bwMode="auto">
              <a:xfrm>
                <a:off x="6086476" y="3823719"/>
                <a:ext cx="1649413" cy="2281238"/>
              </a:xfrm>
              <a:custGeom>
                <a:avLst/>
                <a:gdLst>
                  <a:gd name="T0" fmla="*/ 49 w 182"/>
                  <a:gd name="T1" fmla="*/ 96 h 251"/>
                  <a:gd name="T2" fmla="*/ 1 w 182"/>
                  <a:gd name="T3" fmla="*/ 251 h 251"/>
                  <a:gd name="T4" fmla="*/ 132 w 182"/>
                  <a:gd name="T5" fmla="*/ 156 h 251"/>
                  <a:gd name="T6" fmla="*/ 181 w 182"/>
                  <a:gd name="T7" fmla="*/ 0 h 251"/>
                  <a:gd name="T8" fmla="*/ 49 w 182"/>
                  <a:gd name="T9" fmla="*/ 96 h 251"/>
                </a:gdLst>
                <a:ahLst/>
                <a:cxnLst>
                  <a:cxn ang="0">
                    <a:pos x="T0" y="T1"/>
                  </a:cxn>
                  <a:cxn ang="0">
                    <a:pos x="T2" y="T3"/>
                  </a:cxn>
                  <a:cxn ang="0">
                    <a:pos x="T4" y="T5"/>
                  </a:cxn>
                  <a:cxn ang="0">
                    <a:pos x="T6" y="T7"/>
                  </a:cxn>
                  <a:cxn ang="0">
                    <a:pos x="T8" y="T9"/>
                  </a:cxn>
                </a:cxnLst>
                <a:rect l="0" t="0" r="r" b="b"/>
                <a:pathLst>
                  <a:path w="182" h="251">
                    <a:moveTo>
                      <a:pt x="49" y="96"/>
                    </a:moveTo>
                    <a:cubicBezTo>
                      <a:pt x="15" y="143"/>
                      <a:pt x="0" y="197"/>
                      <a:pt x="1" y="251"/>
                    </a:cubicBezTo>
                    <a:cubicBezTo>
                      <a:pt x="52" y="235"/>
                      <a:pt x="99" y="203"/>
                      <a:pt x="132" y="156"/>
                    </a:cubicBezTo>
                    <a:cubicBezTo>
                      <a:pt x="166" y="109"/>
                      <a:pt x="182" y="54"/>
                      <a:pt x="181" y="0"/>
                    </a:cubicBezTo>
                    <a:cubicBezTo>
                      <a:pt x="130" y="16"/>
                      <a:pt x="83" y="49"/>
                      <a:pt x="49" y="96"/>
                    </a:cubicBezTo>
                    <a:close/>
                  </a:path>
                </a:pathLst>
              </a:custGeom>
              <a:solidFill>
                <a:schemeClr val="accent2">
                  <a:lumMod val="60000"/>
                  <a:lumOff val="40000"/>
                </a:schemeClr>
              </a:solidFill>
              <a:ln w="36513" cap="flat">
                <a:noFill/>
                <a:prstDash val="solid"/>
                <a:miter lim="800000"/>
              </a:ln>
            </p:spPr>
            <p:txBody>
              <a:bodyPr vert="horz" wrap="square" lIns="91440" tIns="45720" rIns="91440" bIns="45720" numCol="1" anchor="t" anchorCtr="0" compatLnSpc="1"/>
              <a:lstStyle/>
              <a:p>
                <a:endParaRPr lang="zh-CN" altLang="en-US"/>
              </a:p>
            </p:txBody>
          </p:sp>
          <p:sp>
            <p:nvSpPr>
              <p:cNvPr id="22" name="TextBox 8"/>
              <p:cNvSpPr txBox="1"/>
              <p:nvPr/>
            </p:nvSpPr>
            <p:spPr>
              <a:xfrm>
                <a:off x="7374496" y="4038005"/>
                <a:ext cx="181139" cy="276999"/>
              </a:xfrm>
              <a:prstGeom prst="rect">
                <a:avLst/>
              </a:prstGeom>
              <a:noFill/>
            </p:spPr>
            <p:txBody>
              <a:bodyPr wrap="none" lIns="0" tIns="0" rIns="0" bIns="0" rtlCol="0">
                <a:spAutoFit/>
              </a:bodyPr>
              <a:lstStyle/>
              <a:p>
                <a:pPr algn="ctr"/>
                <a:r>
                  <a:rPr lang="en-US" altLang="zh-CN" dirty="0" smtClean="0">
                    <a:solidFill>
                      <a:schemeClr val="bg1"/>
                    </a:solidFill>
                    <a:latin typeface="Bebas Neue Book" panose="00000500000000000000" pitchFamily="50" charset="0"/>
                    <a:ea typeface="微软雅黑" panose="020B0503020204020204" charset="-122"/>
                  </a:rPr>
                  <a:t>04</a:t>
                </a:r>
                <a:endParaRPr lang="zh-CN" altLang="en-US" dirty="0">
                  <a:solidFill>
                    <a:schemeClr val="bg1"/>
                  </a:solidFill>
                  <a:latin typeface="Bebas Neue Book" panose="00000500000000000000" pitchFamily="50" charset="0"/>
                  <a:ea typeface="微软雅黑" panose="020B0503020204020204" charset="-122"/>
                </a:endParaRPr>
              </a:p>
            </p:txBody>
          </p:sp>
        </p:grpSp>
        <p:pic>
          <p:nvPicPr>
            <p:cNvPr id="46" name="图片 45" descr="资源"/>
            <p:cNvPicPr>
              <a:picLocks noChangeAspect="1"/>
            </p:cNvPicPr>
            <p:nvPr/>
          </p:nvPicPr>
          <p:blipFill>
            <a:blip r:embed="rId3"/>
            <a:stretch>
              <a:fillRect/>
            </a:stretch>
          </p:blipFill>
          <p:spPr>
            <a:xfrm>
              <a:off x="10949" y="7115"/>
              <a:ext cx="567" cy="567"/>
            </a:xfrm>
            <a:prstGeom prst="rect">
              <a:avLst/>
            </a:prstGeom>
          </p:spPr>
        </p:pic>
      </p:grpSp>
      <p:grpSp>
        <p:nvGrpSpPr>
          <p:cNvPr id="53" name="组合 52"/>
          <p:cNvGrpSpPr/>
          <p:nvPr/>
        </p:nvGrpSpPr>
        <p:grpSpPr>
          <a:xfrm>
            <a:off x="6086475" y="5033645"/>
            <a:ext cx="2644140" cy="1226820"/>
            <a:chOff x="9585" y="7927"/>
            <a:chExt cx="4164" cy="1932"/>
          </a:xfrm>
        </p:grpSpPr>
        <p:grpSp>
          <p:nvGrpSpPr>
            <p:cNvPr id="15" name="组合 14"/>
            <p:cNvGrpSpPr/>
            <p:nvPr/>
          </p:nvGrpSpPr>
          <p:grpSpPr>
            <a:xfrm>
              <a:off x="9585" y="7927"/>
              <a:ext cx="4165" cy="1933"/>
              <a:chOff x="6086476" y="5033394"/>
              <a:chExt cx="2644775" cy="1227138"/>
            </a:xfrm>
          </p:grpSpPr>
          <p:sp>
            <p:nvSpPr>
              <p:cNvPr id="16" name="Freeform 6"/>
              <p:cNvSpPr/>
              <p:nvPr/>
            </p:nvSpPr>
            <p:spPr bwMode="auto">
              <a:xfrm>
                <a:off x="6086476" y="5033394"/>
                <a:ext cx="2644775" cy="1227138"/>
              </a:xfrm>
              <a:custGeom>
                <a:avLst/>
                <a:gdLst>
                  <a:gd name="T0" fmla="*/ 130 w 292"/>
                  <a:gd name="T1" fmla="*/ 19 h 135"/>
                  <a:gd name="T2" fmla="*/ 0 w 292"/>
                  <a:gd name="T3" fmla="*/ 118 h 135"/>
                  <a:gd name="T4" fmla="*/ 163 w 292"/>
                  <a:gd name="T5" fmla="*/ 116 h 135"/>
                  <a:gd name="T6" fmla="*/ 292 w 292"/>
                  <a:gd name="T7" fmla="*/ 17 h 135"/>
                  <a:gd name="T8" fmla="*/ 130 w 292"/>
                  <a:gd name="T9" fmla="*/ 19 h 135"/>
                </a:gdLst>
                <a:ahLst/>
                <a:cxnLst>
                  <a:cxn ang="0">
                    <a:pos x="T0" y="T1"/>
                  </a:cxn>
                  <a:cxn ang="0">
                    <a:pos x="T2" y="T3"/>
                  </a:cxn>
                  <a:cxn ang="0">
                    <a:pos x="T4" y="T5"/>
                  </a:cxn>
                  <a:cxn ang="0">
                    <a:pos x="T6" y="T7"/>
                  </a:cxn>
                  <a:cxn ang="0">
                    <a:pos x="T8" y="T9"/>
                  </a:cxn>
                </a:cxnLst>
                <a:rect l="0" t="0" r="r" b="b"/>
                <a:pathLst>
                  <a:path w="292" h="135">
                    <a:moveTo>
                      <a:pt x="130" y="19"/>
                    </a:moveTo>
                    <a:cubicBezTo>
                      <a:pt x="75" y="38"/>
                      <a:pt x="31" y="73"/>
                      <a:pt x="0" y="118"/>
                    </a:cubicBezTo>
                    <a:cubicBezTo>
                      <a:pt x="52" y="134"/>
                      <a:pt x="108" y="135"/>
                      <a:pt x="163" y="116"/>
                    </a:cubicBezTo>
                    <a:cubicBezTo>
                      <a:pt x="218" y="97"/>
                      <a:pt x="262" y="61"/>
                      <a:pt x="292" y="17"/>
                    </a:cubicBezTo>
                    <a:cubicBezTo>
                      <a:pt x="241" y="0"/>
                      <a:pt x="184" y="0"/>
                      <a:pt x="130" y="19"/>
                    </a:cubicBezTo>
                    <a:close/>
                  </a:path>
                </a:pathLst>
              </a:custGeom>
              <a:solidFill>
                <a:schemeClr val="accent5"/>
              </a:solidFill>
              <a:ln w="36513" cap="flat">
                <a:noFill/>
                <a:prstDash val="solid"/>
                <a:miter lim="800000"/>
              </a:ln>
            </p:spPr>
            <p:txBody>
              <a:bodyPr vert="horz" wrap="square" lIns="91440" tIns="45720" rIns="91440" bIns="45720" numCol="1" anchor="t" anchorCtr="0" compatLnSpc="1"/>
              <a:lstStyle/>
              <a:p>
                <a:endParaRPr lang="zh-CN" altLang="en-US"/>
              </a:p>
            </p:txBody>
          </p:sp>
          <p:sp>
            <p:nvSpPr>
              <p:cNvPr id="17" name="TextBox 8"/>
              <p:cNvSpPr txBox="1"/>
              <p:nvPr/>
            </p:nvSpPr>
            <p:spPr>
              <a:xfrm>
                <a:off x="8173446" y="5168564"/>
                <a:ext cx="174727" cy="276999"/>
              </a:xfrm>
              <a:prstGeom prst="rect">
                <a:avLst/>
              </a:prstGeom>
              <a:noFill/>
            </p:spPr>
            <p:txBody>
              <a:bodyPr wrap="none" lIns="0" tIns="0" rIns="0" bIns="0" rtlCol="0">
                <a:spAutoFit/>
              </a:bodyPr>
              <a:lstStyle/>
              <a:p>
                <a:pPr algn="ctr"/>
                <a:r>
                  <a:rPr lang="en-US" altLang="zh-CN" dirty="0" smtClean="0">
                    <a:solidFill>
                      <a:schemeClr val="bg1"/>
                    </a:solidFill>
                    <a:latin typeface="Bebas Neue Book" panose="00000500000000000000" pitchFamily="50" charset="0"/>
                    <a:ea typeface="微软雅黑" panose="020B0503020204020204" charset="-122"/>
                  </a:rPr>
                  <a:t>05</a:t>
                </a:r>
                <a:endParaRPr lang="zh-CN" altLang="en-US" dirty="0">
                  <a:solidFill>
                    <a:schemeClr val="bg1"/>
                  </a:solidFill>
                  <a:latin typeface="Bebas Neue Book" panose="00000500000000000000" pitchFamily="50" charset="0"/>
                  <a:ea typeface="微软雅黑" panose="020B0503020204020204" charset="-122"/>
                </a:endParaRPr>
              </a:p>
            </p:txBody>
          </p:sp>
        </p:grpSp>
        <p:pic>
          <p:nvPicPr>
            <p:cNvPr id="47" name="图片 46" descr="审计"/>
            <p:cNvPicPr>
              <a:picLocks noChangeAspect="1"/>
            </p:cNvPicPr>
            <p:nvPr/>
          </p:nvPicPr>
          <p:blipFill>
            <a:blip r:embed="rId4"/>
            <a:stretch>
              <a:fillRect/>
            </a:stretch>
          </p:blipFill>
          <p:spPr>
            <a:xfrm>
              <a:off x="11898" y="8428"/>
              <a:ext cx="567" cy="567"/>
            </a:xfrm>
            <a:prstGeom prst="rect">
              <a:avLst/>
            </a:prstGeom>
          </p:spPr>
        </p:pic>
      </p:grpSp>
      <p:grpSp>
        <p:nvGrpSpPr>
          <p:cNvPr id="50" name="组合 49"/>
          <p:cNvGrpSpPr/>
          <p:nvPr/>
        </p:nvGrpSpPr>
        <p:grpSpPr>
          <a:xfrm>
            <a:off x="4448175" y="3823970"/>
            <a:ext cx="1647190" cy="2280920"/>
            <a:chOff x="7005" y="6022"/>
            <a:chExt cx="2594" cy="3592"/>
          </a:xfrm>
        </p:grpSpPr>
        <p:grpSp>
          <p:nvGrpSpPr>
            <p:cNvPr id="30" name="组合 29"/>
            <p:cNvGrpSpPr/>
            <p:nvPr/>
          </p:nvGrpSpPr>
          <p:grpSpPr>
            <a:xfrm>
              <a:off x="7005" y="6022"/>
              <a:ext cx="2595" cy="3593"/>
              <a:chOff x="4448176" y="3823719"/>
              <a:chExt cx="1647825" cy="2281238"/>
            </a:xfrm>
          </p:grpSpPr>
          <p:sp>
            <p:nvSpPr>
              <p:cNvPr id="31" name="Freeform 9"/>
              <p:cNvSpPr/>
              <p:nvPr/>
            </p:nvSpPr>
            <p:spPr bwMode="auto">
              <a:xfrm>
                <a:off x="4448176" y="3823719"/>
                <a:ext cx="1647825" cy="2281238"/>
              </a:xfrm>
              <a:custGeom>
                <a:avLst/>
                <a:gdLst>
                  <a:gd name="T0" fmla="*/ 133 w 182"/>
                  <a:gd name="T1" fmla="*/ 96 h 251"/>
                  <a:gd name="T2" fmla="*/ 181 w 182"/>
                  <a:gd name="T3" fmla="*/ 251 h 251"/>
                  <a:gd name="T4" fmla="*/ 50 w 182"/>
                  <a:gd name="T5" fmla="*/ 156 h 251"/>
                  <a:gd name="T6" fmla="*/ 1 w 182"/>
                  <a:gd name="T7" fmla="*/ 0 h 251"/>
                  <a:gd name="T8" fmla="*/ 133 w 182"/>
                  <a:gd name="T9" fmla="*/ 96 h 251"/>
                </a:gdLst>
                <a:ahLst/>
                <a:cxnLst>
                  <a:cxn ang="0">
                    <a:pos x="T0" y="T1"/>
                  </a:cxn>
                  <a:cxn ang="0">
                    <a:pos x="T2" y="T3"/>
                  </a:cxn>
                  <a:cxn ang="0">
                    <a:pos x="T4" y="T5"/>
                  </a:cxn>
                  <a:cxn ang="0">
                    <a:pos x="T6" y="T7"/>
                  </a:cxn>
                  <a:cxn ang="0">
                    <a:pos x="T8" y="T9"/>
                  </a:cxn>
                </a:cxnLst>
                <a:rect l="0" t="0" r="r" b="b"/>
                <a:pathLst>
                  <a:path w="182" h="251">
                    <a:moveTo>
                      <a:pt x="133" y="96"/>
                    </a:moveTo>
                    <a:cubicBezTo>
                      <a:pt x="167" y="143"/>
                      <a:pt x="182" y="197"/>
                      <a:pt x="181" y="251"/>
                    </a:cubicBezTo>
                    <a:cubicBezTo>
                      <a:pt x="130" y="235"/>
                      <a:pt x="83" y="203"/>
                      <a:pt x="50" y="156"/>
                    </a:cubicBezTo>
                    <a:cubicBezTo>
                      <a:pt x="16" y="109"/>
                      <a:pt x="0" y="54"/>
                      <a:pt x="1" y="0"/>
                    </a:cubicBezTo>
                    <a:cubicBezTo>
                      <a:pt x="52" y="16"/>
                      <a:pt x="99" y="49"/>
                      <a:pt x="133" y="96"/>
                    </a:cubicBezTo>
                    <a:close/>
                  </a:path>
                </a:pathLst>
              </a:custGeom>
              <a:solidFill>
                <a:schemeClr val="accent4"/>
              </a:solidFill>
              <a:ln w="36513" cap="flat">
                <a:noFill/>
                <a:prstDash val="solid"/>
                <a:miter lim="800000"/>
              </a:ln>
            </p:spPr>
            <p:txBody>
              <a:bodyPr vert="horz" wrap="square" lIns="91440" tIns="45720" rIns="91440" bIns="45720" numCol="1" anchor="t" anchorCtr="0" compatLnSpc="1"/>
              <a:lstStyle/>
              <a:p>
                <a:endParaRPr lang="zh-CN" altLang="en-US"/>
              </a:p>
            </p:txBody>
          </p:sp>
          <p:sp>
            <p:nvSpPr>
              <p:cNvPr id="32" name="TextBox 8"/>
              <p:cNvSpPr txBox="1"/>
              <p:nvPr/>
            </p:nvSpPr>
            <p:spPr>
              <a:xfrm>
                <a:off x="4641166" y="4049120"/>
                <a:ext cx="174727" cy="276999"/>
              </a:xfrm>
              <a:prstGeom prst="rect">
                <a:avLst/>
              </a:prstGeom>
              <a:noFill/>
            </p:spPr>
            <p:txBody>
              <a:bodyPr wrap="none" lIns="0" tIns="0" rIns="0" bIns="0" rtlCol="0">
                <a:spAutoFit/>
              </a:bodyPr>
              <a:lstStyle/>
              <a:p>
                <a:pPr algn="ctr"/>
                <a:r>
                  <a:rPr lang="en-US" altLang="zh-CN" dirty="0" smtClean="0">
                    <a:solidFill>
                      <a:schemeClr val="bg1"/>
                    </a:solidFill>
                    <a:latin typeface="Bebas Neue Book" panose="00000500000000000000" pitchFamily="50" charset="0"/>
                    <a:ea typeface="微软雅黑" panose="020B0503020204020204" charset="-122"/>
                  </a:rPr>
                  <a:t>02</a:t>
                </a:r>
                <a:endParaRPr lang="zh-CN" altLang="en-US" dirty="0">
                  <a:solidFill>
                    <a:schemeClr val="bg1"/>
                  </a:solidFill>
                  <a:latin typeface="Bebas Neue Book" panose="00000500000000000000" pitchFamily="50" charset="0"/>
                  <a:ea typeface="微软雅黑" panose="020B0503020204020204" charset="-122"/>
                </a:endParaRPr>
              </a:p>
            </p:txBody>
          </p:sp>
        </p:grpSp>
        <p:pic>
          <p:nvPicPr>
            <p:cNvPr id="48" name="图片 47" descr="参数"/>
            <p:cNvPicPr>
              <a:picLocks noChangeAspect="1"/>
            </p:cNvPicPr>
            <p:nvPr/>
          </p:nvPicPr>
          <p:blipFill>
            <a:blip r:embed="rId5"/>
            <a:stretch>
              <a:fillRect/>
            </a:stretch>
          </p:blipFill>
          <p:spPr>
            <a:xfrm>
              <a:off x="7584" y="7124"/>
              <a:ext cx="567" cy="567"/>
            </a:xfrm>
            <a:prstGeom prst="rect">
              <a:avLst/>
            </a:prstGeom>
          </p:spPr>
        </p:pic>
      </p:grpSp>
      <p:grpSp>
        <p:nvGrpSpPr>
          <p:cNvPr id="64" name="组合 63"/>
          <p:cNvGrpSpPr/>
          <p:nvPr/>
        </p:nvGrpSpPr>
        <p:grpSpPr>
          <a:xfrm>
            <a:off x="10965180" y="100965"/>
            <a:ext cx="795020" cy="720090"/>
            <a:chOff x="17268" y="159"/>
            <a:chExt cx="1252" cy="1134"/>
          </a:xfrm>
        </p:grpSpPr>
        <p:sp>
          <p:nvSpPr>
            <p:cNvPr id="4" name="椭圆 3"/>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descr="光大"/>
            <p:cNvPicPr>
              <a:picLocks noChangeAspect="1"/>
            </p:cNvPicPr>
            <p:nvPr/>
          </p:nvPicPr>
          <p:blipFill>
            <a:blip r:embed="rId6"/>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arn(inVertical)">
                                      <p:cBhvr>
                                        <p:cTn id="44" dur="500"/>
                                        <p:tgtEl>
                                          <p:spTgt spid="3"/>
                                        </p:tgtEl>
                                      </p:cBhvr>
                                    </p:animEffect>
                                  </p:childTnLst>
                                </p:cTn>
                              </p:par>
                            </p:childTnLst>
                          </p:cTn>
                        </p:par>
                        <p:par>
                          <p:cTn id="45" fill="hold">
                            <p:stCondLst>
                              <p:cond delay="4000"/>
                            </p:stCondLst>
                            <p:childTnLst>
                              <p:par>
                                <p:cTn id="46" presetID="16" presetClass="entr" presetSubtype="21"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arn(inVertical)">
                                      <p:cBhvr>
                                        <p:cTn id="48" dur="500"/>
                                        <p:tgtEl>
                                          <p:spTgt spid="8"/>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inVertical)">
                                      <p:cBhvr>
                                        <p:cTn id="51" dur="500"/>
                                        <p:tgtEl>
                                          <p:spTgt spid="9"/>
                                        </p:tgtEl>
                                      </p:cBhvr>
                                    </p:animEffect>
                                  </p:childTnLst>
                                </p:cTn>
                              </p:par>
                            </p:childTnLst>
                          </p:cTn>
                        </p:par>
                        <p:par>
                          <p:cTn id="52" fill="hold">
                            <p:stCondLst>
                              <p:cond delay="4500"/>
                            </p:stCondLst>
                            <p:childTnLst>
                              <p:par>
                                <p:cTn id="53" presetID="16" presetClass="entr" presetSubtype="21"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arn(inVertical)">
                                      <p:cBhvr>
                                        <p:cTn id="55" dur="500"/>
                                        <p:tgtEl>
                                          <p:spTgt spid="1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arn(inVertical)">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P spid="10"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64178"/>
            <a:ext cx="12192000" cy="1674557"/>
          </a:xfrm>
          <a:prstGeom prst="rect">
            <a:avLst/>
          </a:prstGeom>
          <a:gradFill flip="none" rotWithShape="1">
            <a:gsLst>
              <a:gs pos="0">
                <a:srgbClr val="C00000"/>
              </a:gs>
              <a:gs pos="100000">
                <a:srgbClr val="C00000">
                  <a:alpha val="1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06880" y="1924685"/>
            <a:ext cx="2959735" cy="3153410"/>
          </a:xfrm>
          <a:prstGeom prst="rect">
            <a:avLst/>
          </a:prstGeom>
          <a:noFill/>
        </p:spPr>
        <p:txBody>
          <a:bodyPr wrap="square" rtlCol="0">
            <a:spAutoFit/>
          </a:bodyPr>
          <a:lstStyle/>
          <a:p>
            <a:r>
              <a:rPr lang="en-US" altLang="zh-CN" sz="19900" dirty="0">
                <a:solidFill>
                  <a:schemeClr val="bg1"/>
                </a:solidFill>
                <a:latin typeface="Impact" panose="020B0806030902050204" pitchFamily="34" charset="0"/>
              </a:rPr>
              <a:t>03</a:t>
            </a:r>
            <a:endParaRPr lang="zh-CN" altLang="en-US" sz="19900" dirty="0">
              <a:solidFill>
                <a:schemeClr val="bg1"/>
              </a:solidFill>
              <a:latin typeface="Impact" panose="020B0806030902050204" pitchFamily="34" charset="0"/>
            </a:endParaRPr>
          </a:p>
        </p:txBody>
      </p:sp>
      <p:grpSp>
        <p:nvGrpSpPr>
          <p:cNvPr id="6" name="组合 5"/>
          <p:cNvGrpSpPr/>
          <p:nvPr/>
        </p:nvGrpSpPr>
        <p:grpSpPr>
          <a:xfrm>
            <a:off x="4904740" y="2882265"/>
            <a:ext cx="5607050" cy="1104900"/>
            <a:chOff x="7724" y="4539"/>
            <a:chExt cx="8830" cy="1740"/>
          </a:xfrm>
        </p:grpSpPr>
        <p:sp>
          <p:nvSpPr>
            <p:cNvPr id="4" name="矩形 3"/>
            <p:cNvSpPr/>
            <p:nvPr/>
          </p:nvSpPr>
          <p:spPr>
            <a:xfrm>
              <a:off x="7724" y="4539"/>
              <a:ext cx="8831" cy="1210"/>
            </a:xfrm>
            <a:prstGeom prst="rect">
              <a:avLst/>
            </a:prstGeom>
          </p:spPr>
          <p:txBody>
            <a:bodyPr wrap="none">
              <a:spAutoFit/>
            </a:bodyPr>
            <a:lstStyle/>
            <a:p>
              <a:r>
                <a:rPr lang="en-US" altLang="zh-CN" sz="4400" dirty="0">
                  <a:solidFill>
                    <a:schemeClr val="bg1"/>
                  </a:solidFill>
                  <a:latin typeface="微软雅黑" panose="020B0503020204020204" charset="-122"/>
                  <a:ea typeface="微软雅黑" panose="020B0503020204020204" charset="-122"/>
                </a:rPr>
                <a:t>Kubernetes </a:t>
              </a:r>
              <a:r>
                <a:rPr lang="zh-CN" altLang="en-US" sz="4400" dirty="0">
                  <a:solidFill>
                    <a:schemeClr val="bg1"/>
                  </a:solidFill>
                  <a:latin typeface="微软雅黑" panose="020B0503020204020204" charset="-122"/>
                  <a:ea typeface="微软雅黑" panose="020B0503020204020204" charset="-122"/>
                </a:rPr>
                <a:t>安全评估</a:t>
              </a:r>
              <a:endParaRPr lang="zh-CN" altLang="en-US" sz="4400" dirty="0">
                <a:solidFill>
                  <a:schemeClr val="bg1"/>
                </a:solidFill>
                <a:latin typeface="微软雅黑" panose="020B0503020204020204" charset="-122"/>
                <a:ea typeface="微软雅黑" panose="020B0503020204020204" charset="-122"/>
              </a:endParaRPr>
            </a:p>
          </p:txBody>
        </p:sp>
        <p:sp>
          <p:nvSpPr>
            <p:cNvPr id="5" name="矩形 4"/>
            <p:cNvSpPr/>
            <p:nvPr/>
          </p:nvSpPr>
          <p:spPr>
            <a:xfrm>
              <a:off x="11255" y="5749"/>
              <a:ext cx="1769" cy="531"/>
            </a:xfrm>
            <a:prstGeom prst="rect">
              <a:avLst/>
            </a:prstGeom>
          </p:spPr>
          <p:txBody>
            <a:bodyPr wrap="none">
              <a:spAutoFit/>
            </a:bodyPr>
            <a:lstStyle/>
            <a:p>
              <a:pPr algn="l"/>
              <a:r>
                <a:rPr sz="1600" dirty="0">
                  <a:solidFill>
                    <a:schemeClr val="bg1"/>
                  </a:solidFill>
                  <a:latin typeface="微软雅黑 Light" panose="020B0502040204020203" pitchFamily="34" charset="-122"/>
                  <a:ea typeface="微软雅黑 Light" panose="020B0502040204020203" pitchFamily="34" charset="-122"/>
                </a:rPr>
                <a:t>Evaluation</a:t>
              </a:r>
              <a:endParaRPr sz="16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评估</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方式</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03</a:t>
            </a:r>
            <a:endParaRPr lang="en-US" altLang="ko-KR" sz="5400" dirty="0">
              <a:solidFill>
                <a:schemeClr val="bg1"/>
              </a:solidFill>
              <a:latin typeface="Arial" panose="020B0604020202020204" pitchFamily="34" charset="0"/>
              <a:ea typeface="나눔바른고딕" pitchFamily="50" charset="-127"/>
            </a:endParaRPr>
          </a:p>
        </p:txBody>
      </p:sp>
      <p:sp>
        <p:nvSpPr>
          <p:cNvPr id="2" name="任意多边形 1"/>
          <p:cNvSpPr>
            <a:spLocks noChangeAspect="1"/>
          </p:cNvSpPr>
          <p:nvPr/>
        </p:nvSpPr>
        <p:spPr>
          <a:xfrm>
            <a:off x="6224905" y="1885950"/>
            <a:ext cx="5176520" cy="4050665"/>
          </a:xfrm>
          <a:custGeom>
            <a:avLst/>
            <a:gdLst>
              <a:gd name="connsiteX0" fmla="*/ 999243 w 5176630"/>
              <a:gd name="connsiteY0" fmla="*/ 0 h 2548338"/>
              <a:gd name="connsiteX1" fmla="*/ 1866900 w 5176630"/>
              <a:gd name="connsiteY1" fmla="*/ 0 h 2548338"/>
              <a:gd name="connsiteX2" fmla="*/ 2316348 w 5176630"/>
              <a:gd name="connsiteY2" fmla="*/ 0 h 2548338"/>
              <a:gd name="connsiteX3" fmla="*/ 2565930 w 5176630"/>
              <a:gd name="connsiteY3" fmla="*/ 0 h 2548338"/>
              <a:gd name="connsiteX4" fmla="*/ 2610700 w 5176630"/>
              <a:gd name="connsiteY4" fmla="*/ 0 h 2548338"/>
              <a:gd name="connsiteX5" fmla="*/ 2860282 w 5176630"/>
              <a:gd name="connsiteY5" fmla="*/ 0 h 2548338"/>
              <a:gd name="connsiteX6" fmla="*/ 3309730 w 5176630"/>
              <a:gd name="connsiteY6" fmla="*/ 0 h 2548338"/>
              <a:gd name="connsiteX7" fmla="*/ 4177387 w 5176630"/>
              <a:gd name="connsiteY7" fmla="*/ 0 h 2548338"/>
              <a:gd name="connsiteX8" fmla="*/ 4177387 w 5176630"/>
              <a:gd name="connsiteY8" fmla="*/ 1042 h 2548338"/>
              <a:gd name="connsiteX9" fmla="*/ 4326636 w 5176630"/>
              <a:gd name="connsiteY9" fmla="*/ 1042 h 2548338"/>
              <a:gd name="connsiteX10" fmla="*/ 4470026 w 5176630"/>
              <a:gd name="connsiteY10" fmla="*/ 38550 h 2548338"/>
              <a:gd name="connsiteX11" fmla="*/ 4569051 w 5176630"/>
              <a:gd name="connsiteY11" fmla="*/ 137527 h 2548338"/>
              <a:gd name="connsiteX12" fmla="*/ 5137436 w 5176630"/>
              <a:gd name="connsiteY12" fmla="*/ 1131441 h 2548338"/>
              <a:gd name="connsiteX13" fmla="*/ 5176630 w 5176630"/>
              <a:gd name="connsiteY13" fmla="*/ 1274171 h 2548338"/>
              <a:gd name="connsiteX14" fmla="*/ 5136401 w 5176630"/>
              <a:gd name="connsiteY14" fmla="*/ 1417945 h 2548338"/>
              <a:gd name="connsiteX15" fmla="*/ 4569051 w 5176630"/>
              <a:gd name="connsiteY15" fmla="*/ 2411860 h 2548338"/>
              <a:gd name="connsiteX16" fmla="*/ 4470026 w 5176630"/>
              <a:gd name="connsiteY16" fmla="*/ 2510835 h 2548338"/>
              <a:gd name="connsiteX17" fmla="*/ 4328699 w 5176630"/>
              <a:gd name="connsiteY17" fmla="*/ 2547297 h 2548338"/>
              <a:gd name="connsiteX18" fmla="*/ 4177387 w 5176630"/>
              <a:gd name="connsiteY18" fmla="*/ 2547297 h 2548338"/>
              <a:gd name="connsiteX19" fmla="*/ 4177387 w 5176630"/>
              <a:gd name="connsiteY19" fmla="*/ 2548338 h 2548338"/>
              <a:gd name="connsiteX20" fmla="*/ 3309730 w 5176630"/>
              <a:gd name="connsiteY20" fmla="*/ 2548338 h 2548338"/>
              <a:gd name="connsiteX21" fmla="*/ 2860282 w 5176630"/>
              <a:gd name="connsiteY21" fmla="*/ 2548338 h 2548338"/>
              <a:gd name="connsiteX22" fmla="*/ 2610700 w 5176630"/>
              <a:gd name="connsiteY22" fmla="*/ 2548338 h 2548338"/>
              <a:gd name="connsiteX23" fmla="*/ 2565930 w 5176630"/>
              <a:gd name="connsiteY23" fmla="*/ 2548338 h 2548338"/>
              <a:gd name="connsiteX24" fmla="*/ 2316348 w 5176630"/>
              <a:gd name="connsiteY24" fmla="*/ 2548338 h 2548338"/>
              <a:gd name="connsiteX25" fmla="*/ 1866900 w 5176630"/>
              <a:gd name="connsiteY25" fmla="*/ 2548338 h 2548338"/>
              <a:gd name="connsiteX26" fmla="*/ 999243 w 5176630"/>
              <a:gd name="connsiteY26" fmla="*/ 2548338 h 2548338"/>
              <a:gd name="connsiteX27" fmla="*/ 999243 w 5176630"/>
              <a:gd name="connsiteY27" fmla="*/ 2547297 h 2548338"/>
              <a:gd name="connsiteX28" fmla="*/ 847931 w 5176630"/>
              <a:gd name="connsiteY28" fmla="*/ 2547297 h 2548338"/>
              <a:gd name="connsiteX29" fmla="*/ 706604 w 5176630"/>
              <a:gd name="connsiteY29" fmla="*/ 2510835 h 2548338"/>
              <a:gd name="connsiteX30" fmla="*/ 607579 w 5176630"/>
              <a:gd name="connsiteY30" fmla="*/ 2411860 h 2548338"/>
              <a:gd name="connsiteX31" fmla="*/ 40229 w 5176630"/>
              <a:gd name="connsiteY31" fmla="*/ 1417945 h 2548338"/>
              <a:gd name="connsiteX32" fmla="*/ 0 w 5176630"/>
              <a:gd name="connsiteY32" fmla="*/ 1274171 h 2548338"/>
              <a:gd name="connsiteX33" fmla="*/ 39194 w 5176630"/>
              <a:gd name="connsiteY33" fmla="*/ 1131441 h 2548338"/>
              <a:gd name="connsiteX34" fmla="*/ 607579 w 5176630"/>
              <a:gd name="connsiteY34" fmla="*/ 137527 h 2548338"/>
              <a:gd name="connsiteX35" fmla="*/ 706604 w 5176630"/>
              <a:gd name="connsiteY35" fmla="*/ 38550 h 2548338"/>
              <a:gd name="connsiteX36" fmla="*/ 849994 w 5176630"/>
              <a:gd name="connsiteY36" fmla="*/ 1042 h 2548338"/>
              <a:gd name="connsiteX37" fmla="*/ 999243 w 5176630"/>
              <a:gd name="connsiteY37" fmla="*/ 1042 h 254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76630" h="2548338">
                <a:moveTo>
                  <a:pt x="999243" y="0"/>
                </a:moveTo>
                <a:lnTo>
                  <a:pt x="1866900" y="0"/>
                </a:lnTo>
                <a:lnTo>
                  <a:pt x="2316348" y="0"/>
                </a:lnTo>
                <a:lnTo>
                  <a:pt x="2565930" y="0"/>
                </a:lnTo>
                <a:lnTo>
                  <a:pt x="2610700" y="0"/>
                </a:lnTo>
                <a:lnTo>
                  <a:pt x="2860282" y="0"/>
                </a:lnTo>
                <a:lnTo>
                  <a:pt x="3309730" y="0"/>
                </a:lnTo>
                <a:lnTo>
                  <a:pt x="4177387" y="0"/>
                </a:lnTo>
                <a:lnTo>
                  <a:pt x="4177387" y="1042"/>
                </a:lnTo>
                <a:lnTo>
                  <a:pt x="4326636" y="1042"/>
                </a:lnTo>
                <a:cubicBezTo>
                  <a:pt x="4375120" y="0"/>
                  <a:pt x="4424636" y="11461"/>
                  <a:pt x="4470026" y="38550"/>
                </a:cubicBezTo>
                <a:cubicBezTo>
                  <a:pt x="4512314" y="62513"/>
                  <a:pt x="4546358" y="96893"/>
                  <a:pt x="4569051" y="137527"/>
                </a:cubicBezTo>
                <a:lnTo>
                  <a:pt x="5137436" y="1131441"/>
                </a:lnTo>
                <a:cubicBezTo>
                  <a:pt x="5162189" y="1173113"/>
                  <a:pt x="5176630" y="1222078"/>
                  <a:pt x="5176630" y="1274171"/>
                </a:cubicBezTo>
                <a:cubicBezTo>
                  <a:pt x="5176630" y="1327307"/>
                  <a:pt x="5162189" y="1376272"/>
                  <a:pt x="5136401" y="1417945"/>
                </a:cubicBezTo>
                <a:lnTo>
                  <a:pt x="4569051" y="2411860"/>
                </a:lnTo>
                <a:cubicBezTo>
                  <a:pt x="4545328" y="2451450"/>
                  <a:pt x="4512314" y="2485831"/>
                  <a:pt x="4470026" y="2510835"/>
                </a:cubicBezTo>
                <a:cubicBezTo>
                  <a:pt x="4425666" y="2536877"/>
                  <a:pt x="4377185" y="2548338"/>
                  <a:pt x="4328699" y="2547297"/>
                </a:cubicBezTo>
                <a:lnTo>
                  <a:pt x="4177387" y="2547297"/>
                </a:lnTo>
                <a:lnTo>
                  <a:pt x="4177387" y="2548338"/>
                </a:lnTo>
                <a:lnTo>
                  <a:pt x="3309730" y="2548338"/>
                </a:lnTo>
                <a:lnTo>
                  <a:pt x="2860282" y="2548338"/>
                </a:lnTo>
                <a:lnTo>
                  <a:pt x="2610700" y="2548338"/>
                </a:lnTo>
                <a:lnTo>
                  <a:pt x="2565930" y="2548338"/>
                </a:lnTo>
                <a:lnTo>
                  <a:pt x="2316348" y="2548338"/>
                </a:lnTo>
                <a:lnTo>
                  <a:pt x="1866900" y="2548338"/>
                </a:lnTo>
                <a:lnTo>
                  <a:pt x="999243" y="2548338"/>
                </a:lnTo>
                <a:lnTo>
                  <a:pt x="999243" y="2547297"/>
                </a:lnTo>
                <a:lnTo>
                  <a:pt x="847931" y="2547297"/>
                </a:lnTo>
                <a:cubicBezTo>
                  <a:pt x="799445" y="2548338"/>
                  <a:pt x="750964" y="2536877"/>
                  <a:pt x="706604" y="2510835"/>
                </a:cubicBezTo>
                <a:cubicBezTo>
                  <a:pt x="664316" y="2485831"/>
                  <a:pt x="631302" y="2451450"/>
                  <a:pt x="607579" y="2411860"/>
                </a:cubicBezTo>
                <a:lnTo>
                  <a:pt x="40229" y="1417945"/>
                </a:lnTo>
                <a:cubicBezTo>
                  <a:pt x="14441" y="1376272"/>
                  <a:pt x="0" y="1327307"/>
                  <a:pt x="0" y="1274171"/>
                </a:cubicBezTo>
                <a:cubicBezTo>
                  <a:pt x="0" y="1222078"/>
                  <a:pt x="14441" y="1173113"/>
                  <a:pt x="39194" y="1131441"/>
                </a:cubicBezTo>
                <a:lnTo>
                  <a:pt x="607579" y="137527"/>
                </a:lnTo>
                <a:cubicBezTo>
                  <a:pt x="630272" y="96893"/>
                  <a:pt x="664316" y="62513"/>
                  <a:pt x="706604" y="38550"/>
                </a:cubicBezTo>
                <a:cubicBezTo>
                  <a:pt x="751994" y="11461"/>
                  <a:pt x="801510" y="0"/>
                  <a:pt x="849994" y="1042"/>
                </a:cubicBezTo>
                <a:lnTo>
                  <a:pt x="999243" y="1042"/>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16" name="TextBox 29"/>
          <p:cNvSpPr txBox="1"/>
          <p:nvPr/>
        </p:nvSpPr>
        <p:spPr>
          <a:xfrm>
            <a:off x="1680852" y="3046148"/>
            <a:ext cx="3607772" cy="2667000"/>
          </a:xfrm>
          <a:prstGeom prst="rect">
            <a:avLst/>
          </a:prstGeom>
          <a:noFill/>
        </p:spPr>
        <p:txBody>
          <a:bodyPr wrap="square" lIns="0" tIns="0" rIns="0" bIns="0" rtlCol="0">
            <a:spAutoFit/>
          </a:bodyPr>
          <a:p>
            <a:pPr algn="ctr">
              <a:lnSpc>
                <a:spcPts val="2600"/>
              </a:lnSpc>
            </a:pPr>
            <a:r>
              <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rPr>
              <a:t>通过被动或主动的方式对目标</a:t>
            </a:r>
            <a:r>
              <a:rPr lang="en-US" altLang="zh-CN" dirty="0">
                <a:solidFill>
                  <a:schemeClr val="accent2">
                    <a:lumMod val="20000"/>
                    <a:lumOff val="80000"/>
                  </a:schemeClr>
                </a:solidFill>
                <a:latin typeface="微软雅黑 Light" panose="020B0502040204020203" pitchFamily="34" charset="-122"/>
                <a:ea typeface="微软雅黑 Light" panose="020B0502040204020203" pitchFamily="34" charset="-122"/>
              </a:rPr>
              <a:t>Kubernetes</a:t>
            </a:r>
            <a:r>
              <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rPr>
              <a:t>集群进行自动渗透测试，探测集群中存在的潜在安全隐患，从而提高对</a:t>
            </a:r>
            <a:r>
              <a:rPr lang="en-US" altLang="zh-CN" dirty="0">
                <a:solidFill>
                  <a:schemeClr val="accent2">
                    <a:lumMod val="20000"/>
                    <a:lumOff val="80000"/>
                  </a:schemeClr>
                </a:solidFill>
                <a:latin typeface="微软雅黑 Light" panose="020B0502040204020203" pitchFamily="34" charset="-122"/>
                <a:ea typeface="微软雅黑 Light" panose="020B0502040204020203" pitchFamily="34" charset="-122"/>
              </a:rPr>
              <a:t>Kubernetes</a:t>
            </a:r>
            <a:r>
              <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rPr>
              <a:t>环境中安全问题的认识和可见性。这种评估方式有助于直观发现集群安全弱点，但具有一定攻击性，不建议在生产集群上使用</a:t>
            </a:r>
            <a:endPar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endParaRPr>
          </a:p>
        </p:txBody>
      </p:sp>
      <p:sp>
        <p:nvSpPr>
          <p:cNvPr id="17" name="任意多边形 16"/>
          <p:cNvSpPr>
            <a:spLocks noChangeAspect="1"/>
          </p:cNvSpPr>
          <p:nvPr/>
        </p:nvSpPr>
        <p:spPr>
          <a:xfrm>
            <a:off x="811530" y="1885950"/>
            <a:ext cx="5176520" cy="4050665"/>
          </a:xfrm>
          <a:custGeom>
            <a:avLst/>
            <a:gdLst>
              <a:gd name="connsiteX0" fmla="*/ 999243 w 5176630"/>
              <a:gd name="connsiteY0" fmla="*/ 0 h 2548338"/>
              <a:gd name="connsiteX1" fmla="*/ 1866900 w 5176630"/>
              <a:gd name="connsiteY1" fmla="*/ 0 h 2548338"/>
              <a:gd name="connsiteX2" fmla="*/ 2316348 w 5176630"/>
              <a:gd name="connsiteY2" fmla="*/ 0 h 2548338"/>
              <a:gd name="connsiteX3" fmla="*/ 2565930 w 5176630"/>
              <a:gd name="connsiteY3" fmla="*/ 0 h 2548338"/>
              <a:gd name="connsiteX4" fmla="*/ 2610700 w 5176630"/>
              <a:gd name="connsiteY4" fmla="*/ 0 h 2548338"/>
              <a:gd name="connsiteX5" fmla="*/ 2860282 w 5176630"/>
              <a:gd name="connsiteY5" fmla="*/ 0 h 2548338"/>
              <a:gd name="connsiteX6" fmla="*/ 3309730 w 5176630"/>
              <a:gd name="connsiteY6" fmla="*/ 0 h 2548338"/>
              <a:gd name="connsiteX7" fmla="*/ 4177387 w 5176630"/>
              <a:gd name="connsiteY7" fmla="*/ 0 h 2548338"/>
              <a:gd name="connsiteX8" fmla="*/ 4177387 w 5176630"/>
              <a:gd name="connsiteY8" fmla="*/ 1042 h 2548338"/>
              <a:gd name="connsiteX9" fmla="*/ 4326636 w 5176630"/>
              <a:gd name="connsiteY9" fmla="*/ 1042 h 2548338"/>
              <a:gd name="connsiteX10" fmla="*/ 4470026 w 5176630"/>
              <a:gd name="connsiteY10" fmla="*/ 38550 h 2548338"/>
              <a:gd name="connsiteX11" fmla="*/ 4569051 w 5176630"/>
              <a:gd name="connsiteY11" fmla="*/ 137527 h 2548338"/>
              <a:gd name="connsiteX12" fmla="*/ 5137436 w 5176630"/>
              <a:gd name="connsiteY12" fmla="*/ 1131441 h 2548338"/>
              <a:gd name="connsiteX13" fmla="*/ 5176630 w 5176630"/>
              <a:gd name="connsiteY13" fmla="*/ 1274171 h 2548338"/>
              <a:gd name="connsiteX14" fmla="*/ 5136401 w 5176630"/>
              <a:gd name="connsiteY14" fmla="*/ 1417945 h 2548338"/>
              <a:gd name="connsiteX15" fmla="*/ 4569051 w 5176630"/>
              <a:gd name="connsiteY15" fmla="*/ 2411860 h 2548338"/>
              <a:gd name="connsiteX16" fmla="*/ 4470026 w 5176630"/>
              <a:gd name="connsiteY16" fmla="*/ 2510835 h 2548338"/>
              <a:gd name="connsiteX17" fmla="*/ 4328699 w 5176630"/>
              <a:gd name="connsiteY17" fmla="*/ 2547297 h 2548338"/>
              <a:gd name="connsiteX18" fmla="*/ 4177387 w 5176630"/>
              <a:gd name="connsiteY18" fmla="*/ 2547297 h 2548338"/>
              <a:gd name="connsiteX19" fmla="*/ 4177387 w 5176630"/>
              <a:gd name="connsiteY19" fmla="*/ 2548338 h 2548338"/>
              <a:gd name="connsiteX20" fmla="*/ 3309730 w 5176630"/>
              <a:gd name="connsiteY20" fmla="*/ 2548338 h 2548338"/>
              <a:gd name="connsiteX21" fmla="*/ 2860282 w 5176630"/>
              <a:gd name="connsiteY21" fmla="*/ 2548338 h 2548338"/>
              <a:gd name="connsiteX22" fmla="*/ 2610700 w 5176630"/>
              <a:gd name="connsiteY22" fmla="*/ 2548338 h 2548338"/>
              <a:gd name="connsiteX23" fmla="*/ 2565930 w 5176630"/>
              <a:gd name="connsiteY23" fmla="*/ 2548338 h 2548338"/>
              <a:gd name="connsiteX24" fmla="*/ 2316348 w 5176630"/>
              <a:gd name="connsiteY24" fmla="*/ 2548338 h 2548338"/>
              <a:gd name="connsiteX25" fmla="*/ 1866900 w 5176630"/>
              <a:gd name="connsiteY25" fmla="*/ 2548338 h 2548338"/>
              <a:gd name="connsiteX26" fmla="*/ 999243 w 5176630"/>
              <a:gd name="connsiteY26" fmla="*/ 2548338 h 2548338"/>
              <a:gd name="connsiteX27" fmla="*/ 999243 w 5176630"/>
              <a:gd name="connsiteY27" fmla="*/ 2547297 h 2548338"/>
              <a:gd name="connsiteX28" fmla="*/ 847931 w 5176630"/>
              <a:gd name="connsiteY28" fmla="*/ 2547297 h 2548338"/>
              <a:gd name="connsiteX29" fmla="*/ 706604 w 5176630"/>
              <a:gd name="connsiteY29" fmla="*/ 2510835 h 2548338"/>
              <a:gd name="connsiteX30" fmla="*/ 607579 w 5176630"/>
              <a:gd name="connsiteY30" fmla="*/ 2411860 h 2548338"/>
              <a:gd name="connsiteX31" fmla="*/ 40229 w 5176630"/>
              <a:gd name="connsiteY31" fmla="*/ 1417945 h 2548338"/>
              <a:gd name="connsiteX32" fmla="*/ 0 w 5176630"/>
              <a:gd name="connsiteY32" fmla="*/ 1274171 h 2548338"/>
              <a:gd name="connsiteX33" fmla="*/ 39194 w 5176630"/>
              <a:gd name="connsiteY33" fmla="*/ 1131441 h 2548338"/>
              <a:gd name="connsiteX34" fmla="*/ 607579 w 5176630"/>
              <a:gd name="connsiteY34" fmla="*/ 137527 h 2548338"/>
              <a:gd name="connsiteX35" fmla="*/ 706604 w 5176630"/>
              <a:gd name="connsiteY35" fmla="*/ 38550 h 2548338"/>
              <a:gd name="connsiteX36" fmla="*/ 849994 w 5176630"/>
              <a:gd name="connsiteY36" fmla="*/ 1042 h 2548338"/>
              <a:gd name="connsiteX37" fmla="*/ 999243 w 5176630"/>
              <a:gd name="connsiteY37" fmla="*/ 1042 h 2548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176630" h="2548338">
                <a:moveTo>
                  <a:pt x="999243" y="0"/>
                </a:moveTo>
                <a:lnTo>
                  <a:pt x="1866900" y="0"/>
                </a:lnTo>
                <a:lnTo>
                  <a:pt x="2316348" y="0"/>
                </a:lnTo>
                <a:lnTo>
                  <a:pt x="2565930" y="0"/>
                </a:lnTo>
                <a:lnTo>
                  <a:pt x="2610700" y="0"/>
                </a:lnTo>
                <a:lnTo>
                  <a:pt x="2860282" y="0"/>
                </a:lnTo>
                <a:lnTo>
                  <a:pt x="3309730" y="0"/>
                </a:lnTo>
                <a:lnTo>
                  <a:pt x="4177387" y="0"/>
                </a:lnTo>
                <a:lnTo>
                  <a:pt x="4177387" y="1042"/>
                </a:lnTo>
                <a:lnTo>
                  <a:pt x="4326636" y="1042"/>
                </a:lnTo>
                <a:cubicBezTo>
                  <a:pt x="4375120" y="0"/>
                  <a:pt x="4424636" y="11461"/>
                  <a:pt x="4470026" y="38550"/>
                </a:cubicBezTo>
                <a:cubicBezTo>
                  <a:pt x="4512314" y="62513"/>
                  <a:pt x="4546358" y="96893"/>
                  <a:pt x="4569051" y="137527"/>
                </a:cubicBezTo>
                <a:lnTo>
                  <a:pt x="5137436" y="1131441"/>
                </a:lnTo>
                <a:cubicBezTo>
                  <a:pt x="5162189" y="1173113"/>
                  <a:pt x="5176630" y="1222078"/>
                  <a:pt x="5176630" y="1274171"/>
                </a:cubicBezTo>
                <a:cubicBezTo>
                  <a:pt x="5176630" y="1327307"/>
                  <a:pt x="5162189" y="1376272"/>
                  <a:pt x="5136401" y="1417945"/>
                </a:cubicBezTo>
                <a:lnTo>
                  <a:pt x="4569051" y="2411860"/>
                </a:lnTo>
                <a:cubicBezTo>
                  <a:pt x="4545328" y="2451450"/>
                  <a:pt x="4512314" y="2485831"/>
                  <a:pt x="4470026" y="2510835"/>
                </a:cubicBezTo>
                <a:cubicBezTo>
                  <a:pt x="4425666" y="2536877"/>
                  <a:pt x="4377185" y="2548338"/>
                  <a:pt x="4328699" y="2547297"/>
                </a:cubicBezTo>
                <a:lnTo>
                  <a:pt x="4177387" y="2547297"/>
                </a:lnTo>
                <a:lnTo>
                  <a:pt x="4177387" y="2548338"/>
                </a:lnTo>
                <a:lnTo>
                  <a:pt x="3309730" y="2548338"/>
                </a:lnTo>
                <a:lnTo>
                  <a:pt x="2860282" y="2548338"/>
                </a:lnTo>
                <a:lnTo>
                  <a:pt x="2610700" y="2548338"/>
                </a:lnTo>
                <a:lnTo>
                  <a:pt x="2565930" y="2548338"/>
                </a:lnTo>
                <a:lnTo>
                  <a:pt x="2316348" y="2548338"/>
                </a:lnTo>
                <a:lnTo>
                  <a:pt x="1866900" y="2548338"/>
                </a:lnTo>
                <a:lnTo>
                  <a:pt x="999243" y="2548338"/>
                </a:lnTo>
                <a:lnTo>
                  <a:pt x="999243" y="2547297"/>
                </a:lnTo>
                <a:lnTo>
                  <a:pt x="847931" y="2547297"/>
                </a:lnTo>
                <a:cubicBezTo>
                  <a:pt x="799445" y="2548338"/>
                  <a:pt x="750964" y="2536877"/>
                  <a:pt x="706604" y="2510835"/>
                </a:cubicBezTo>
                <a:cubicBezTo>
                  <a:pt x="664316" y="2485831"/>
                  <a:pt x="631302" y="2451450"/>
                  <a:pt x="607579" y="2411860"/>
                </a:cubicBezTo>
                <a:lnTo>
                  <a:pt x="40229" y="1417945"/>
                </a:lnTo>
                <a:cubicBezTo>
                  <a:pt x="14441" y="1376272"/>
                  <a:pt x="0" y="1327307"/>
                  <a:pt x="0" y="1274171"/>
                </a:cubicBezTo>
                <a:cubicBezTo>
                  <a:pt x="0" y="1222078"/>
                  <a:pt x="14441" y="1173113"/>
                  <a:pt x="39194" y="1131441"/>
                </a:cubicBezTo>
                <a:lnTo>
                  <a:pt x="607579" y="137527"/>
                </a:lnTo>
                <a:cubicBezTo>
                  <a:pt x="630272" y="96893"/>
                  <a:pt x="664316" y="62513"/>
                  <a:pt x="706604" y="38550"/>
                </a:cubicBezTo>
                <a:cubicBezTo>
                  <a:pt x="751994" y="11461"/>
                  <a:pt x="801510" y="0"/>
                  <a:pt x="849994" y="1042"/>
                </a:cubicBezTo>
                <a:lnTo>
                  <a:pt x="999243" y="1042"/>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3" name="梯形 2"/>
          <p:cNvSpPr/>
          <p:nvPr/>
        </p:nvSpPr>
        <p:spPr>
          <a:xfrm>
            <a:off x="1681126" y="1721162"/>
            <a:ext cx="3437044" cy="159723"/>
          </a:xfrm>
          <a:prstGeom prst="trapezoid">
            <a:avLst>
              <a:gd name="adj" fmla="val 6911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任意多边形 3"/>
          <p:cNvSpPr>
            <a:spLocks noChangeAspect="1"/>
          </p:cNvSpPr>
          <p:nvPr/>
        </p:nvSpPr>
        <p:spPr>
          <a:xfrm>
            <a:off x="1788795" y="1713230"/>
            <a:ext cx="3221355" cy="1199515"/>
          </a:xfrm>
          <a:custGeom>
            <a:avLst/>
            <a:gdLst>
              <a:gd name="connsiteX0" fmla="*/ 0 w 2490601"/>
              <a:gd name="connsiteY0" fmla="*/ 0 h 462588"/>
              <a:gd name="connsiteX1" fmla="*/ 2490601 w 2490601"/>
              <a:gd name="connsiteY1" fmla="*/ 0 h 462588"/>
              <a:gd name="connsiteX2" fmla="*/ 2489665 w 2490601"/>
              <a:gd name="connsiteY2" fmla="*/ 3346 h 462588"/>
              <a:gd name="connsiteX3" fmla="*/ 2259169 w 2490601"/>
              <a:gd name="connsiteY3" fmla="*/ 407142 h 462588"/>
              <a:gd name="connsiteX4" fmla="*/ 2218938 w 2490601"/>
              <a:gd name="connsiteY4" fmla="*/ 447352 h 462588"/>
              <a:gd name="connsiteX5" fmla="*/ 2161522 w 2490601"/>
              <a:gd name="connsiteY5" fmla="*/ 462165 h 462588"/>
              <a:gd name="connsiteX6" fmla="*/ 2100049 w 2490601"/>
              <a:gd name="connsiteY6" fmla="*/ 462165 h 462588"/>
              <a:gd name="connsiteX7" fmla="*/ 2100049 w 2490601"/>
              <a:gd name="connsiteY7" fmla="*/ 462588 h 462588"/>
              <a:gd name="connsiteX8" fmla="*/ 1445367 w 2490601"/>
              <a:gd name="connsiteY8" fmla="*/ 462588 h 462588"/>
              <a:gd name="connsiteX9" fmla="*/ 1343970 w 2490601"/>
              <a:gd name="connsiteY9" fmla="*/ 462588 h 462588"/>
              <a:gd name="connsiteX10" fmla="*/ 1146632 w 2490601"/>
              <a:gd name="connsiteY10" fmla="*/ 462588 h 462588"/>
              <a:gd name="connsiteX11" fmla="*/ 1045235 w 2490601"/>
              <a:gd name="connsiteY11" fmla="*/ 462588 h 462588"/>
              <a:gd name="connsiteX12" fmla="*/ 390553 w 2490601"/>
              <a:gd name="connsiteY12" fmla="*/ 462588 h 462588"/>
              <a:gd name="connsiteX13" fmla="*/ 390553 w 2490601"/>
              <a:gd name="connsiteY13" fmla="*/ 462165 h 462588"/>
              <a:gd name="connsiteX14" fmla="*/ 329080 w 2490601"/>
              <a:gd name="connsiteY14" fmla="*/ 462165 h 462588"/>
              <a:gd name="connsiteX15" fmla="*/ 271663 w 2490601"/>
              <a:gd name="connsiteY15" fmla="*/ 447352 h 462588"/>
              <a:gd name="connsiteX16" fmla="*/ 231432 w 2490601"/>
              <a:gd name="connsiteY16" fmla="*/ 407142 h 462588"/>
              <a:gd name="connsiteX17" fmla="*/ 937 w 2490601"/>
              <a:gd name="connsiteY17" fmla="*/ 3346 h 46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0601" h="462588">
                <a:moveTo>
                  <a:pt x="0" y="0"/>
                </a:moveTo>
                <a:lnTo>
                  <a:pt x="2490601" y="0"/>
                </a:lnTo>
                <a:lnTo>
                  <a:pt x="2489665" y="3346"/>
                </a:lnTo>
                <a:lnTo>
                  <a:pt x="2259169" y="407142"/>
                </a:lnTo>
                <a:cubicBezTo>
                  <a:pt x="2249531" y="423226"/>
                  <a:pt x="2236118" y="437194"/>
                  <a:pt x="2218938" y="447352"/>
                </a:cubicBezTo>
                <a:cubicBezTo>
                  <a:pt x="2200916" y="457932"/>
                  <a:pt x="2181220" y="462588"/>
                  <a:pt x="2161522" y="462165"/>
                </a:cubicBezTo>
                <a:lnTo>
                  <a:pt x="2100049" y="462165"/>
                </a:lnTo>
                <a:lnTo>
                  <a:pt x="2100049" y="462588"/>
                </a:lnTo>
                <a:lnTo>
                  <a:pt x="1445367" y="462588"/>
                </a:lnTo>
                <a:lnTo>
                  <a:pt x="1343970" y="462588"/>
                </a:lnTo>
                <a:lnTo>
                  <a:pt x="1146632" y="462588"/>
                </a:lnTo>
                <a:lnTo>
                  <a:pt x="1045235" y="462588"/>
                </a:lnTo>
                <a:lnTo>
                  <a:pt x="390553" y="462588"/>
                </a:lnTo>
                <a:lnTo>
                  <a:pt x="390553" y="462165"/>
                </a:lnTo>
                <a:lnTo>
                  <a:pt x="329080" y="462165"/>
                </a:lnTo>
                <a:cubicBezTo>
                  <a:pt x="309381" y="462588"/>
                  <a:pt x="289685" y="457932"/>
                  <a:pt x="271663" y="447352"/>
                </a:cubicBezTo>
                <a:cubicBezTo>
                  <a:pt x="254483" y="437194"/>
                  <a:pt x="241070" y="423226"/>
                  <a:pt x="231432" y="407142"/>
                </a:cubicBezTo>
                <a:lnTo>
                  <a:pt x="937" y="33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TextBox 29"/>
          <p:cNvSpPr txBox="1"/>
          <p:nvPr/>
        </p:nvSpPr>
        <p:spPr>
          <a:xfrm>
            <a:off x="7009298" y="3045979"/>
            <a:ext cx="3607772" cy="2667000"/>
          </a:xfrm>
          <a:prstGeom prst="rect">
            <a:avLst/>
          </a:prstGeom>
          <a:noFill/>
        </p:spPr>
        <p:txBody>
          <a:bodyPr wrap="square" lIns="0" tIns="0" rIns="0" bIns="0" rtlCol="0">
            <a:spAutoFit/>
          </a:bodyPr>
          <a:p>
            <a:pPr algn="ctr">
              <a:lnSpc>
                <a:spcPts val="2600"/>
              </a:lnSpc>
            </a:pPr>
            <a:r>
              <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rPr>
              <a:t>根据Center for Internet Security（互联网安全中心）制定的容器相关安全基准，对包括宿主系统，</a:t>
            </a:r>
            <a:r>
              <a:rPr lang="en-US" altLang="zh-CN" dirty="0">
                <a:solidFill>
                  <a:schemeClr val="accent2">
                    <a:lumMod val="20000"/>
                    <a:lumOff val="80000"/>
                  </a:schemeClr>
                </a:solidFill>
                <a:latin typeface="微软雅黑 Light" panose="020B0502040204020203" pitchFamily="34" charset="-122"/>
                <a:ea typeface="微软雅黑 Light" panose="020B0502040204020203" pitchFamily="34" charset="-122"/>
              </a:rPr>
              <a:t>Docker</a:t>
            </a:r>
            <a:r>
              <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rPr>
              <a:t>，</a:t>
            </a:r>
            <a:r>
              <a:rPr lang="en-US" altLang="zh-CN" dirty="0">
                <a:solidFill>
                  <a:schemeClr val="accent2">
                    <a:lumMod val="20000"/>
                    <a:lumOff val="80000"/>
                  </a:schemeClr>
                </a:solidFill>
                <a:latin typeface="微软雅黑 Light" panose="020B0502040204020203" pitchFamily="34" charset="-122"/>
                <a:ea typeface="微软雅黑 Light" panose="020B0502040204020203" pitchFamily="34" charset="-122"/>
              </a:rPr>
              <a:t>Kubernetes</a:t>
            </a:r>
            <a:r>
              <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rPr>
              <a:t>在内的容器云环境进行基准测试评估，以确保集群达到</a:t>
            </a:r>
            <a:r>
              <a:rPr lang="en-US" altLang="zh-CN" dirty="0">
                <a:solidFill>
                  <a:schemeClr val="accent2">
                    <a:lumMod val="20000"/>
                    <a:lumOff val="80000"/>
                  </a:schemeClr>
                </a:solidFill>
                <a:latin typeface="微软雅黑 Light" panose="020B0502040204020203" pitchFamily="34" charset="-122"/>
                <a:ea typeface="微软雅黑 Light" panose="020B0502040204020203" pitchFamily="34" charset="-122"/>
              </a:rPr>
              <a:t>CIS</a:t>
            </a:r>
            <a:r>
              <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rPr>
              <a:t>社区最佳实践建议的程度。这种评估方式能够量化反映集群安全状况，且不会对集群产生影响</a:t>
            </a:r>
            <a:endParaRPr lang="zh-CN" altLang="en-US" dirty="0">
              <a:solidFill>
                <a:schemeClr val="accent2">
                  <a:lumMod val="20000"/>
                  <a:lumOff val="80000"/>
                </a:schemeClr>
              </a:solidFill>
              <a:latin typeface="微软雅黑 Light" panose="020B0502040204020203" pitchFamily="34" charset="-122"/>
              <a:ea typeface="微软雅黑 Light" panose="020B0502040204020203" pitchFamily="34" charset="-122"/>
            </a:endParaRPr>
          </a:p>
        </p:txBody>
      </p:sp>
      <p:sp>
        <p:nvSpPr>
          <p:cNvPr id="22" name="梯形 21"/>
          <p:cNvSpPr/>
          <p:nvPr/>
        </p:nvSpPr>
        <p:spPr>
          <a:xfrm>
            <a:off x="7094662" y="1721162"/>
            <a:ext cx="3437044" cy="159723"/>
          </a:xfrm>
          <a:prstGeom prst="trapezoid">
            <a:avLst>
              <a:gd name="adj" fmla="val 69111"/>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8" name="任意多边形 7"/>
          <p:cNvSpPr>
            <a:spLocks noChangeAspect="1"/>
          </p:cNvSpPr>
          <p:nvPr/>
        </p:nvSpPr>
        <p:spPr>
          <a:xfrm>
            <a:off x="7202805" y="1720850"/>
            <a:ext cx="3221355" cy="1170305"/>
          </a:xfrm>
          <a:custGeom>
            <a:avLst/>
            <a:gdLst>
              <a:gd name="connsiteX0" fmla="*/ 0 w 2490601"/>
              <a:gd name="connsiteY0" fmla="*/ 0 h 462588"/>
              <a:gd name="connsiteX1" fmla="*/ 2490601 w 2490601"/>
              <a:gd name="connsiteY1" fmla="*/ 0 h 462588"/>
              <a:gd name="connsiteX2" fmla="*/ 2489665 w 2490601"/>
              <a:gd name="connsiteY2" fmla="*/ 3346 h 462588"/>
              <a:gd name="connsiteX3" fmla="*/ 2259169 w 2490601"/>
              <a:gd name="connsiteY3" fmla="*/ 407142 h 462588"/>
              <a:gd name="connsiteX4" fmla="*/ 2218938 w 2490601"/>
              <a:gd name="connsiteY4" fmla="*/ 447352 h 462588"/>
              <a:gd name="connsiteX5" fmla="*/ 2161522 w 2490601"/>
              <a:gd name="connsiteY5" fmla="*/ 462165 h 462588"/>
              <a:gd name="connsiteX6" fmla="*/ 2100049 w 2490601"/>
              <a:gd name="connsiteY6" fmla="*/ 462165 h 462588"/>
              <a:gd name="connsiteX7" fmla="*/ 2100049 w 2490601"/>
              <a:gd name="connsiteY7" fmla="*/ 462588 h 462588"/>
              <a:gd name="connsiteX8" fmla="*/ 1445367 w 2490601"/>
              <a:gd name="connsiteY8" fmla="*/ 462588 h 462588"/>
              <a:gd name="connsiteX9" fmla="*/ 1343970 w 2490601"/>
              <a:gd name="connsiteY9" fmla="*/ 462588 h 462588"/>
              <a:gd name="connsiteX10" fmla="*/ 1146632 w 2490601"/>
              <a:gd name="connsiteY10" fmla="*/ 462588 h 462588"/>
              <a:gd name="connsiteX11" fmla="*/ 1045235 w 2490601"/>
              <a:gd name="connsiteY11" fmla="*/ 462588 h 462588"/>
              <a:gd name="connsiteX12" fmla="*/ 390553 w 2490601"/>
              <a:gd name="connsiteY12" fmla="*/ 462588 h 462588"/>
              <a:gd name="connsiteX13" fmla="*/ 390553 w 2490601"/>
              <a:gd name="connsiteY13" fmla="*/ 462165 h 462588"/>
              <a:gd name="connsiteX14" fmla="*/ 329080 w 2490601"/>
              <a:gd name="connsiteY14" fmla="*/ 462165 h 462588"/>
              <a:gd name="connsiteX15" fmla="*/ 271663 w 2490601"/>
              <a:gd name="connsiteY15" fmla="*/ 447352 h 462588"/>
              <a:gd name="connsiteX16" fmla="*/ 231432 w 2490601"/>
              <a:gd name="connsiteY16" fmla="*/ 407142 h 462588"/>
              <a:gd name="connsiteX17" fmla="*/ 937 w 2490601"/>
              <a:gd name="connsiteY17" fmla="*/ 3346 h 46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0601" h="462588">
                <a:moveTo>
                  <a:pt x="0" y="0"/>
                </a:moveTo>
                <a:lnTo>
                  <a:pt x="2490601" y="0"/>
                </a:lnTo>
                <a:lnTo>
                  <a:pt x="2489665" y="3346"/>
                </a:lnTo>
                <a:lnTo>
                  <a:pt x="2259169" y="407142"/>
                </a:lnTo>
                <a:cubicBezTo>
                  <a:pt x="2249531" y="423226"/>
                  <a:pt x="2236118" y="437194"/>
                  <a:pt x="2218938" y="447352"/>
                </a:cubicBezTo>
                <a:cubicBezTo>
                  <a:pt x="2200916" y="457932"/>
                  <a:pt x="2181220" y="462588"/>
                  <a:pt x="2161522" y="462165"/>
                </a:cubicBezTo>
                <a:lnTo>
                  <a:pt x="2100049" y="462165"/>
                </a:lnTo>
                <a:lnTo>
                  <a:pt x="2100049" y="462588"/>
                </a:lnTo>
                <a:lnTo>
                  <a:pt x="1445367" y="462588"/>
                </a:lnTo>
                <a:lnTo>
                  <a:pt x="1343970" y="462588"/>
                </a:lnTo>
                <a:lnTo>
                  <a:pt x="1146632" y="462588"/>
                </a:lnTo>
                <a:lnTo>
                  <a:pt x="1045235" y="462588"/>
                </a:lnTo>
                <a:lnTo>
                  <a:pt x="390553" y="462588"/>
                </a:lnTo>
                <a:lnTo>
                  <a:pt x="390553" y="462165"/>
                </a:lnTo>
                <a:lnTo>
                  <a:pt x="329080" y="462165"/>
                </a:lnTo>
                <a:cubicBezTo>
                  <a:pt x="309381" y="462588"/>
                  <a:pt x="289685" y="457932"/>
                  <a:pt x="271663" y="447352"/>
                </a:cubicBezTo>
                <a:cubicBezTo>
                  <a:pt x="254483" y="437194"/>
                  <a:pt x="241070" y="423226"/>
                  <a:pt x="231432" y="407142"/>
                </a:cubicBezTo>
                <a:lnTo>
                  <a:pt x="937" y="33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1" name="组合 40"/>
          <p:cNvGrpSpPr/>
          <p:nvPr/>
        </p:nvGrpSpPr>
        <p:grpSpPr>
          <a:xfrm>
            <a:off x="2467610" y="1772920"/>
            <a:ext cx="1863090" cy="1158240"/>
            <a:chOff x="3886" y="2792"/>
            <a:chExt cx="2934" cy="1824"/>
          </a:xfrm>
        </p:grpSpPr>
        <p:grpSp>
          <p:nvGrpSpPr>
            <p:cNvPr id="40" name="组合 39"/>
            <p:cNvGrpSpPr/>
            <p:nvPr/>
          </p:nvGrpSpPr>
          <p:grpSpPr>
            <a:xfrm>
              <a:off x="4258" y="2792"/>
              <a:ext cx="2230" cy="1762"/>
              <a:chOff x="4258" y="2792"/>
              <a:chExt cx="2230" cy="1762"/>
            </a:xfrm>
          </p:grpSpPr>
          <p:pic>
            <p:nvPicPr>
              <p:cNvPr id="26" name="图片 25" descr="探测"/>
              <p:cNvPicPr>
                <a:picLocks noChangeAspect="1"/>
              </p:cNvPicPr>
              <p:nvPr/>
            </p:nvPicPr>
            <p:blipFill>
              <a:blip r:embed="rId1"/>
              <a:stretch>
                <a:fillRect/>
              </a:stretch>
            </p:blipFill>
            <p:spPr>
              <a:xfrm>
                <a:off x="4420" y="2792"/>
                <a:ext cx="1868" cy="1701"/>
              </a:xfrm>
              <a:prstGeom prst="rect">
                <a:avLst/>
              </a:prstGeom>
            </p:spPr>
          </p:pic>
          <p:sp>
            <p:nvSpPr>
              <p:cNvPr id="27" name="矩形 26"/>
              <p:cNvSpPr/>
              <p:nvPr/>
            </p:nvSpPr>
            <p:spPr>
              <a:xfrm>
                <a:off x="4258" y="4036"/>
                <a:ext cx="2231" cy="51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8" name="TextBox 30"/>
            <p:cNvSpPr txBox="1"/>
            <p:nvPr/>
          </p:nvSpPr>
          <p:spPr>
            <a:xfrm>
              <a:off x="3886" y="4036"/>
              <a:ext cx="2934" cy="581"/>
            </a:xfrm>
            <a:prstGeom prst="rect">
              <a:avLst/>
            </a:prstGeom>
            <a:noFill/>
          </p:spPr>
          <p:txBody>
            <a:bodyPr wrap="square" lIns="0" tIns="0" rIns="0" bIns="0" rtlCol="0">
              <a:spAutoFit/>
            </a:bodyPr>
            <a:p>
              <a:pPr algn="ctr"/>
              <a:r>
                <a:rPr lang="zh-CN" altLang="en-US" sz="2400" b="1" dirty="0" smtClean="0">
                  <a:solidFill>
                    <a:schemeClr val="bg1"/>
                  </a:solidFill>
                  <a:latin typeface="微软雅黑" panose="020B0503020204020204" charset="-122"/>
                  <a:ea typeface="微软雅黑" panose="020B0503020204020204" charset="-122"/>
                </a:rPr>
                <a:t>探测评估</a:t>
              </a:r>
              <a:endParaRPr lang="zh-CN" altLang="en-US" sz="2400" b="1" dirty="0" smtClean="0">
                <a:solidFill>
                  <a:schemeClr val="bg1"/>
                </a:solidFill>
                <a:latin typeface="微软雅黑" panose="020B0503020204020204" charset="-122"/>
                <a:ea typeface="微软雅黑" panose="020B0503020204020204" charset="-122"/>
              </a:endParaRPr>
            </a:p>
          </p:txBody>
        </p:sp>
      </p:grpSp>
      <p:grpSp>
        <p:nvGrpSpPr>
          <p:cNvPr id="43" name="组合 42"/>
          <p:cNvGrpSpPr/>
          <p:nvPr/>
        </p:nvGrpSpPr>
        <p:grpSpPr>
          <a:xfrm>
            <a:off x="7896860" y="1828165"/>
            <a:ext cx="1862834" cy="1075690"/>
            <a:chOff x="12436" y="2879"/>
            <a:chExt cx="2934" cy="1694"/>
          </a:xfrm>
        </p:grpSpPr>
        <p:grpSp>
          <p:nvGrpSpPr>
            <p:cNvPr id="42" name="组合 41"/>
            <p:cNvGrpSpPr/>
            <p:nvPr/>
          </p:nvGrpSpPr>
          <p:grpSpPr>
            <a:xfrm>
              <a:off x="12822" y="2879"/>
              <a:ext cx="2162" cy="1629"/>
              <a:chOff x="12822" y="2879"/>
              <a:chExt cx="2162" cy="1629"/>
            </a:xfrm>
          </p:grpSpPr>
          <p:pic>
            <p:nvPicPr>
              <p:cNvPr id="36" name="图片 35" descr="基准"/>
              <p:cNvPicPr>
                <a:picLocks noChangeAspect="1"/>
              </p:cNvPicPr>
              <p:nvPr/>
            </p:nvPicPr>
            <p:blipFill>
              <a:blip r:embed="rId2"/>
              <a:stretch>
                <a:fillRect/>
              </a:stretch>
            </p:blipFill>
            <p:spPr>
              <a:xfrm>
                <a:off x="13063" y="2879"/>
                <a:ext cx="1631" cy="1417"/>
              </a:xfrm>
              <a:prstGeom prst="rect">
                <a:avLst/>
              </a:prstGeom>
            </p:spPr>
          </p:pic>
          <p:sp>
            <p:nvSpPr>
              <p:cNvPr id="37" name="矩形 36"/>
              <p:cNvSpPr/>
              <p:nvPr/>
            </p:nvSpPr>
            <p:spPr>
              <a:xfrm>
                <a:off x="12822" y="4036"/>
                <a:ext cx="2163" cy="47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8" name="TextBox 30"/>
            <p:cNvSpPr txBox="1"/>
            <p:nvPr/>
          </p:nvSpPr>
          <p:spPr>
            <a:xfrm>
              <a:off x="12436" y="3992"/>
              <a:ext cx="2934" cy="581"/>
            </a:xfrm>
            <a:prstGeom prst="rect">
              <a:avLst/>
            </a:prstGeom>
            <a:noFill/>
          </p:spPr>
          <p:txBody>
            <a:bodyPr wrap="square" lIns="0" tIns="0" rIns="0" bIns="0" rtlCol="0">
              <a:spAutoFit/>
            </a:bodyPr>
            <a:p>
              <a:pPr algn="ctr"/>
              <a:r>
                <a:rPr lang="zh-CN" altLang="en-US" sz="2400" b="1" dirty="0" smtClean="0">
                  <a:solidFill>
                    <a:schemeClr val="bg1"/>
                  </a:solidFill>
                  <a:latin typeface="微软雅黑" panose="020B0503020204020204" charset="-122"/>
                  <a:ea typeface="微软雅黑" panose="020B0503020204020204" charset="-122"/>
                </a:rPr>
                <a:t>基准</a:t>
              </a:r>
              <a:r>
                <a:rPr lang="zh-CN" altLang="en-US" sz="2400" b="1" dirty="0" smtClean="0">
                  <a:solidFill>
                    <a:schemeClr val="bg1"/>
                  </a:solidFill>
                  <a:latin typeface="微软雅黑" panose="020B0503020204020204" charset="-122"/>
                  <a:ea typeface="微软雅黑" panose="020B0503020204020204" charset="-122"/>
                </a:rPr>
                <a:t>评估</a:t>
              </a:r>
              <a:endParaRPr lang="zh-CN" altLang="en-US" sz="2400" b="1" dirty="0" smtClean="0">
                <a:solidFill>
                  <a:schemeClr val="bg1"/>
                </a:solidFill>
                <a:latin typeface="微软雅黑" panose="020B0503020204020204" charset="-122"/>
                <a:ea typeface="微软雅黑" panose="020B0503020204020204" charset="-122"/>
              </a:endParaRPr>
            </a:p>
          </p:txBody>
        </p:sp>
      </p:grpSp>
      <p:grpSp>
        <p:nvGrpSpPr>
          <p:cNvPr id="64" name="组合 63"/>
          <p:cNvGrpSpPr/>
          <p:nvPr/>
        </p:nvGrpSpPr>
        <p:grpSpPr>
          <a:xfrm>
            <a:off x="10965180" y="100965"/>
            <a:ext cx="795020" cy="720090"/>
            <a:chOff x="17268" y="159"/>
            <a:chExt cx="1252" cy="1134"/>
          </a:xfrm>
        </p:grpSpPr>
        <p:sp>
          <p:nvSpPr>
            <p:cNvPr id="39" name="椭圆 38"/>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3"/>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15"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000" fill="hold"/>
                                        <p:tgtEl>
                                          <p:spTgt spid="41"/>
                                        </p:tgtEl>
                                        <p:attrNameLst>
                                          <p:attrName>ppt_w</p:attrName>
                                        </p:attrNameLst>
                                      </p:cBhvr>
                                      <p:tavLst>
                                        <p:tav tm="0">
                                          <p:val>
                                            <p:fltVal val="0"/>
                                          </p:val>
                                        </p:tav>
                                        <p:tav tm="100000">
                                          <p:val>
                                            <p:strVal val="#ppt_w"/>
                                          </p:val>
                                        </p:tav>
                                      </p:tavLst>
                                    </p:anim>
                                    <p:anim calcmode="lin" valueType="num">
                                      <p:cBhvr>
                                        <p:cTn id="20" dur="1000" fill="hold"/>
                                        <p:tgtEl>
                                          <p:spTgt spid="41"/>
                                        </p:tgtEl>
                                        <p:attrNameLst>
                                          <p:attrName>ppt_h</p:attrName>
                                        </p:attrNameLst>
                                      </p:cBhvr>
                                      <p:tavLst>
                                        <p:tav tm="0">
                                          <p:val>
                                            <p:fltVal val="0"/>
                                          </p:val>
                                        </p:tav>
                                        <p:tav tm="100000">
                                          <p:val>
                                            <p:strVal val="#ppt_h"/>
                                          </p:val>
                                        </p:tav>
                                      </p:tavLst>
                                    </p:anim>
                                    <p:anim calcmode="lin" valueType="num">
                                      <p:cBhvr>
                                        <p:cTn id="21"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2500"/>
                            </p:stCondLst>
                            <p:childTnLst>
                              <p:par>
                                <p:cTn id="24" presetID="12" presetClass="entr" presetSubtype="4" fill="hold" grpId="0" nodeType="afterEffect">
                                  <p:stCondLst>
                                    <p:cond delay="0"/>
                                  </p:stCondLst>
                                  <p:iterate type="lt">
                                    <p:tmPct val="4000"/>
                                  </p:iterate>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ppt_y</p:attrName>
                                        </p:attrNameLst>
                                      </p:cBhvr>
                                      <p:tavLst>
                                        <p:tav tm="0">
                                          <p:val>
                                            <p:strVal val="#ppt_y+#ppt_h*1.125000"/>
                                          </p:val>
                                        </p:tav>
                                        <p:tav tm="100000">
                                          <p:val>
                                            <p:strVal val="#ppt_y"/>
                                          </p:val>
                                        </p:tav>
                                      </p:tavLst>
                                    </p:anim>
                                    <p:animEffect transition="in" filter="wipe(up)">
                                      <p:cBhvr>
                                        <p:cTn id="27" dur="500"/>
                                        <p:tgtEl>
                                          <p:spTgt spid="16"/>
                                        </p:tgtEl>
                                      </p:cBhvr>
                                    </p:animEffect>
                                  </p:childTnLst>
                                </p:cTn>
                              </p:par>
                            </p:childTnLst>
                          </p:cTn>
                        </p:par>
                        <p:par>
                          <p:cTn id="28" fill="hold">
                            <p:stCondLst>
                              <p:cond delay="4859"/>
                            </p:stCondLst>
                            <p:childTnLst>
                              <p:par>
                                <p:cTn id="29" presetID="16" presetClass="entr" presetSubtype="21"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par>
                          <p:cTn id="32" fill="hold">
                            <p:stCondLst>
                              <p:cond delay="5359"/>
                            </p:stCondLst>
                            <p:childTnLst>
                              <p:par>
                                <p:cTn id="33" presetID="22" presetClass="entr" presetSubtype="4"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par>
                          <p:cTn id="36" fill="hold">
                            <p:stCondLst>
                              <p:cond delay="5859"/>
                            </p:stCondLst>
                            <p:childTnLst>
                              <p:par>
                                <p:cTn id="37" presetID="22" presetClass="entr" presetSubtype="1"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par>
                          <p:cTn id="40" fill="hold">
                            <p:stCondLst>
                              <p:cond delay="6359"/>
                            </p:stCondLst>
                            <p:childTnLst>
                              <p:par>
                                <p:cTn id="41" presetID="15" presetClass="entr" presetSubtype="0"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p:cTn id="43" dur="1000" fill="hold"/>
                                        <p:tgtEl>
                                          <p:spTgt spid="43"/>
                                        </p:tgtEl>
                                        <p:attrNameLst>
                                          <p:attrName>ppt_w</p:attrName>
                                        </p:attrNameLst>
                                      </p:cBhvr>
                                      <p:tavLst>
                                        <p:tav tm="0">
                                          <p:val>
                                            <p:fltVal val="0"/>
                                          </p:val>
                                        </p:tav>
                                        <p:tav tm="100000">
                                          <p:val>
                                            <p:strVal val="#ppt_w"/>
                                          </p:val>
                                        </p:tav>
                                      </p:tavLst>
                                    </p:anim>
                                    <p:anim calcmode="lin" valueType="num">
                                      <p:cBhvr>
                                        <p:cTn id="44" dur="1000" fill="hold"/>
                                        <p:tgtEl>
                                          <p:spTgt spid="43"/>
                                        </p:tgtEl>
                                        <p:attrNameLst>
                                          <p:attrName>ppt_h</p:attrName>
                                        </p:attrNameLst>
                                      </p:cBhvr>
                                      <p:tavLst>
                                        <p:tav tm="0">
                                          <p:val>
                                            <p:fltVal val="0"/>
                                          </p:val>
                                        </p:tav>
                                        <p:tav tm="100000">
                                          <p:val>
                                            <p:strVal val="#ppt_h"/>
                                          </p:val>
                                        </p:tav>
                                      </p:tavLst>
                                    </p:anim>
                                    <p:anim calcmode="lin" valueType="num">
                                      <p:cBhvr>
                                        <p:cTn id="45" dur="1000" fill="hold"/>
                                        <p:tgtEl>
                                          <p:spTgt spid="43"/>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43"/>
                                        </p:tgtEl>
                                        <p:attrNameLst>
                                          <p:attrName>ppt_y</p:attrName>
                                        </p:attrNameLst>
                                      </p:cBhvr>
                                      <p:tavLst>
                                        <p:tav tm="0" fmla="#ppt_y+(sin(-2*pi*(1-$))*-#ppt_x+cos(-2*pi*(1-$))*(1-#ppt_y))*(1-$)">
                                          <p:val>
                                            <p:fltVal val="0"/>
                                          </p:val>
                                        </p:tav>
                                        <p:tav tm="100000">
                                          <p:val>
                                            <p:fltVal val="1"/>
                                          </p:val>
                                        </p:tav>
                                      </p:tavLst>
                                    </p:anim>
                                  </p:childTnLst>
                                </p:cTn>
                              </p:par>
                            </p:childTnLst>
                          </p:cTn>
                        </p:par>
                        <p:par>
                          <p:cTn id="47" fill="hold">
                            <p:stCondLst>
                              <p:cond delay="7359"/>
                            </p:stCondLst>
                            <p:childTnLst>
                              <p:par>
                                <p:cTn id="48" presetID="12" presetClass="entr" presetSubtype="4" fill="hold" grpId="0" nodeType="afterEffect">
                                  <p:stCondLst>
                                    <p:cond delay="0"/>
                                  </p:stCondLst>
                                  <p:iterate type="lt">
                                    <p:tmPct val="4000"/>
                                  </p:iterate>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p:tgtEl>
                                          <p:spTgt spid="6"/>
                                        </p:tgtEl>
                                        <p:attrNameLst>
                                          <p:attrName>ppt_y</p:attrName>
                                        </p:attrNameLst>
                                      </p:cBhvr>
                                      <p:tavLst>
                                        <p:tav tm="0">
                                          <p:val>
                                            <p:strVal val="#ppt_y+#ppt_h*1.125000"/>
                                          </p:val>
                                        </p:tav>
                                        <p:tav tm="100000">
                                          <p:val>
                                            <p:strVal val="#ppt_y"/>
                                          </p:val>
                                        </p:tav>
                                      </p:tavLst>
                                    </p:anim>
                                    <p:animEffect transition="in" filter="wipe(up)">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6" grpId="0"/>
      <p:bldP spid="17" grpId="0" bldLvl="0" animBg="1"/>
      <p:bldP spid="3" grpId="0" bldLvl="0" animBg="1"/>
      <p:bldP spid="4" grpId="0" bldLvl="0" animBg="1"/>
      <p:bldP spid="6" grpId="0"/>
      <p:bldP spid="22" grpId="0" bldLvl="0" animBg="1"/>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评估</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探测评估</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03</a:t>
            </a:r>
            <a:endParaRPr lang="en-US" altLang="ko-KR" sz="5400" dirty="0">
              <a:solidFill>
                <a:schemeClr val="bg1"/>
              </a:solidFill>
              <a:latin typeface="Arial" panose="020B0604020202020204" pitchFamily="34" charset="0"/>
              <a:ea typeface="나눔바른고딕" pitchFamily="50" charset="-127"/>
            </a:endParaRPr>
          </a:p>
        </p:txBody>
      </p:sp>
      <p:grpSp>
        <p:nvGrpSpPr>
          <p:cNvPr id="49" name="组合 48"/>
          <p:cNvGrpSpPr/>
          <p:nvPr/>
        </p:nvGrpSpPr>
        <p:grpSpPr>
          <a:xfrm flipH="1">
            <a:off x="695324" y="1484784"/>
            <a:ext cx="5260225" cy="728790"/>
            <a:chOff x="695326" y="1484784"/>
            <a:chExt cx="5260225" cy="728790"/>
          </a:xfrm>
        </p:grpSpPr>
        <p:sp>
          <p:nvSpPr>
            <p:cNvPr id="50" name="五边形 49"/>
            <p:cNvSpPr/>
            <p:nvPr/>
          </p:nvSpPr>
          <p:spPr>
            <a:xfrm>
              <a:off x="695326" y="1484784"/>
              <a:ext cx="5260225" cy="72879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a:p>
          </p:txBody>
        </p:sp>
        <p:sp>
          <p:nvSpPr>
            <p:cNvPr id="51" name="TextBox 19"/>
            <p:cNvSpPr txBox="1"/>
            <p:nvPr/>
          </p:nvSpPr>
          <p:spPr>
            <a:xfrm>
              <a:off x="2471482" y="1556792"/>
              <a:ext cx="1848361"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被动模式</a:t>
              </a:r>
              <a:endParaRPr lang="zh-CN" altLang="en-US" sz="3200" dirty="0">
                <a:solidFill>
                  <a:schemeClr val="bg1"/>
                </a:solidFill>
                <a:latin typeface="微软雅黑" panose="020B0503020204020204" charset="-122"/>
                <a:ea typeface="微软雅黑" panose="020B0503020204020204" charset="-122"/>
              </a:endParaRPr>
            </a:p>
          </p:txBody>
        </p:sp>
      </p:grpSp>
      <p:grpSp>
        <p:nvGrpSpPr>
          <p:cNvPr id="52" name="组合 51"/>
          <p:cNvGrpSpPr/>
          <p:nvPr/>
        </p:nvGrpSpPr>
        <p:grpSpPr>
          <a:xfrm flipH="1">
            <a:off x="6248400" y="1484784"/>
            <a:ext cx="5248276" cy="728790"/>
            <a:chOff x="6248397" y="1484784"/>
            <a:chExt cx="5248276" cy="728790"/>
          </a:xfrm>
        </p:grpSpPr>
        <p:sp>
          <p:nvSpPr>
            <p:cNvPr id="53" name="五边形 52"/>
            <p:cNvSpPr/>
            <p:nvPr/>
          </p:nvSpPr>
          <p:spPr>
            <a:xfrm flipH="1">
              <a:off x="6248397" y="1484784"/>
              <a:ext cx="5248276" cy="728790"/>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a:p>
          </p:txBody>
        </p:sp>
        <p:sp>
          <p:nvSpPr>
            <p:cNvPr id="54" name="TextBox 19"/>
            <p:cNvSpPr txBox="1"/>
            <p:nvPr/>
          </p:nvSpPr>
          <p:spPr>
            <a:xfrm>
              <a:off x="7872156" y="1556792"/>
              <a:ext cx="1848361" cy="58356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主动模式</a:t>
              </a:r>
              <a:endParaRPr lang="zh-CN" altLang="en-US" sz="3200" dirty="0">
                <a:solidFill>
                  <a:schemeClr val="bg1"/>
                </a:solidFill>
                <a:latin typeface="微软雅黑" panose="020B0503020204020204" charset="-122"/>
                <a:ea typeface="微软雅黑" panose="020B0503020204020204" charset="-122"/>
              </a:endParaRPr>
            </a:p>
          </p:txBody>
        </p:sp>
      </p:grpSp>
      <p:cxnSp>
        <p:nvCxnSpPr>
          <p:cNvPr id="62" name="直接连接符 61"/>
          <p:cNvCxnSpPr/>
          <p:nvPr/>
        </p:nvCxnSpPr>
        <p:spPr>
          <a:xfrm>
            <a:off x="6096000" y="1484784"/>
            <a:ext cx="0" cy="4752528"/>
          </a:xfrm>
          <a:prstGeom prst="line">
            <a:avLst/>
          </a:prstGeom>
          <a:ln w="19050">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95325" y="6237312"/>
            <a:ext cx="10801350" cy="0"/>
          </a:xfrm>
          <a:prstGeom prst="line">
            <a:avLst/>
          </a:prstGeom>
          <a:ln w="19050">
            <a:solidFill>
              <a:schemeClr val="accent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782445" y="2462530"/>
            <a:ext cx="2946400" cy="467994"/>
            <a:chOff x="1347" y="11633"/>
            <a:chExt cx="4640" cy="723"/>
          </a:xfrm>
        </p:grpSpPr>
        <p:sp>
          <p:nvSpPr>
            <p:cNvPr id="18" name="燕尾形 17"/>
            <p:cNvSpPr/>
            <p:nvPr/>
          </p:nvSpPr>
          <p:spPr>
            <a:xfrm>
              <a:off x="1347" y="11633"/>
              <a:ext cx="4640" cy="723"/>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100" y="11717"/>
              <a:ext cx="3133" cy="569"/>
            </a:xfrm>
            <a:prstGeom prst="rect">
              <a:avLst/>
            </a:prstGeom>
            <a:noFill/>
          </p:spPr>
          <p:txBody>
            <a:bodyPr wrap="square" rtlCol="0">
              <a:spAutoFit/>
            </a:bodyPr>
            <a:p>
              <a:r>
                <a:rPr lang="zh-CN" altLang="en-US">
                  <a:solidFill>
                    <a:schemeClr val="accent2">
                      <a:lumMod val="60000"/>
                      <a:lumOff val="40000"/>
                    </a:schemeClr>
                  </a:solidFill>
                </a:rPr>
                <a:t>不影响集群状态</a:t>
              </a:r>
              <a:endParaRPr lang="zh-CN" altLang="en-US">
                <a:solidFill>
                  <a:schemeClr val="accent2">
                    <a:lumMod val="60000"/>
                    <a:lumOff val="40000"/>
                  </a:schemeClr>
                </a:solidFill>
              </a:endParaRPr>
            </a:p>
          </p:txBody>
        </p:sp>
      </p:grpSp>
      <p:grpSp>
        <p:nvGrpSpPr>
          <p:cNvPr id="22" name="组合 21"/>
          <p:cNvGrpSpPr/>
          <p:nvPr/>
        </p:nvGrpSpPr>
        <p:grpSpPr>
          <a:xfrm>
            <a:off x="1746250" y="3981450"/>
            <a:ext cx="2946400" cy="468000"/>
            <a:chOff x="1347" y="11633"/>
            <a:chExt cx="4640" cy="879"/>
          </a:xfrm>
        </p:grpSpPr>
        <p:sp>
          <p:nvSpPr>
            <p:cNvPr id="23" name="燕尾形 22"/>
            <p:cNvSpPr/>
            <p:nvPr/>
          </p:nvSpPr>
          <p:spPr>
            <a:xfrm>
              <a:off x="1347" y="11633"/>
              <a:ext cx="4640" cy="879"/>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2100" y="11783"/>
              <a:ext cx="3246" cy="580"/>
            </a:xfrm>
            <a:prstGeom prst="rect">
              <a:avLst/>
            </a:prstGeom>
            <a:noFill/>
          </p:spPr>
          <p:txBody>
            <a:bodyPr wrap="square" rtlCol="0">
              <a:spAutoFit/>
            </a:bodyPr>
            <a:p>
              <a:r>
                <a:rPr lang="zh-CN" altLang="en-US">
                  <a:solidFill>
                    <a:schemeClr val="accent2">
                      <a:lumMod val="60000"/>
                      <a:lumOff val="40000"/>
                    </a:schemeClr>
                  </a:solidFill>
                </a:rPr>
                <a:t>尝试访问和挂载卷</a:t>
              </a:r>
              <a:endParaRPr lang="zh-CN" altLang="en-US">
                <a:solidFill>
                  <a:schemeClr val="accent2">
                    <a:lumMod val="60000"/>
                    <a:lumOff val="40000"/>
                  </a:schemeClr>
                </a:solidFill>
              </a:endParaRPr>
            </a:p>
          </p:txBody>
        </p:sp>
      </p:grpSp>
      <p:grpSp>
        <p:nvGrpSpPr>
          <p:cNvPr id="25" name="组合 24"/>
          <p:cNvGrpSpPr/>
          <p:nvPr/>
        </p:nvGrpSpPr>
        <p:grpSpPr>
          <a:xfrm>
            <a:off x="1782445" y="3197225"/>
            <a:ext cx="2946400" cy="468000"/>
            <a:chOff x="1347" y="11633"/>
            <a:chExt cx="4640" cy="879"/>
          </a:xfrm>
        </p:grpSpPr>
        <p:sp>
          <p:nvSpPr>
            <p:cNvPr id="26" name="燕尾形 25"/>
            <p:cNvSpPr/>
            <p:nvPr/>
          </p:nvSpPr>
          <p:spPr>
            <a:xfrm>
              <a:off x="1347" y="11633"/>
              <a:ext cx="4640" cy="879"/>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2100" y="11783"/>
              <a:ext cx="3133" cy="580"/>
            </a:xfrm>
            <a:prstGeom prst="rect">
              <a:avLst/>
            </a:prstGeom>
            <a:noFill/>
          </p:spPr>
          <p:txBody>
            <a:bodyPr wrap="square" rtlCol="0">
              <a:spAutoFit/>
            </a:bodyPr>
            <a:p>
              <a:r>
                <a:rPr lang="zh-CN" altLang="en-US">
                  <a:solidFill>
                    <a:schemeClr val="accent2">
                      <a:lumMod val="60000"/>
                      <a:lumOff val="40000"/>
                    </a:schemeClr>
                  </a:solidFill>
                </a:rPr>
                <a:t>扫描服务和端口</a:t>
              </a:r>
              <a:endParaRPr lang="zh-CN" altLang="en-US">
                <a:solidFill>
                  <a:schemeClr val="accent2">
                    <a:lumMod val="60000"/>
                    <a:lumOff val="40000"/>
                  </a:schemeClr>
                </a:solidFill>
              </a:endParaRPr>
            </a:p>
          </p:txBody>
        </p:sp>
      </p:grpSp>
      <p:grpSp>
        <p:nvGrpSpPr>
          <p:cNvPr id="28" name="组合 27"/>
          <p:cNvGrpSpPr/>
          <p:nvPr/>
        </p:nvGrpSpPr>
        <p:grpSpPr>
          <a:xfrm>
            <a:off x="1746250" y="4766310"/>
            <a:ext cx="2946400" cy="468000"/>
            <a:chOff x="1347" y="11633"/>
            <a:chExt cx="4640" cy="879"/>
          </a:xfrm>
        </p:grpSpPr>
        <p:sp>
          <p:nvSpPr>
            <p:cNvPr id="29" name="燕尾形 28"/>
            <p:cNvSpPr/>
            <p:nvPr/>
          </p:nvSpPr>
          <p:spPr>
            <a:xfrm>
              <a:off x="1347" y="11633"/>
              <a:ext cx="4640" cy="879"/>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2303" y="11782"/>
              <a:ext cx="2729" cy="580"/>
            </a:xfrm>
            <a:prstGeom prst="rect">
              <a:avLst/>
            </a:prstGeom>
            <a:noFill/>
          </p:spPr>
          <p:txBody>
            <a:bodyPr wrap="square" rtlCol="0">
              <a:spAutoFit/>
            </a:bodyPr>
            <a:p>
              <a:r>
                <a:rPr lang="zh-CN" altLang="en-US">
                  <a:solidFill>
                    <a:schemeClr val="accent2">
                      <a:lumMod val="60000"/>
                      <a:lumOff val="40000"/>
                    </a:schemeClr>
                  </a:solidFill>
                </a:rPr>
                <a:t>探测</a:t>
              </a:r>
              <a:r>
                <a:rPr lang="en-US" altLang="zh-CN">
                  <a:solidFill>
                    <a:schemeClr val="accent2">
                      <a:lumMod val="60000"/>
                      <a:lumOff val="40000"/>
                    </a:schemeClr>
                  </a:solidFill>
                </a:rPr>
                <a:t>CVE</a:t>
              </a:r>
              <a:r>
                <a:rPr lang="zh-CN" altLang="en-US">
                  <a:solidFill>
                    <a:schemeClr val="accent2">
                      <a:lumMod val="60000"/>
                      <a:lumOff val="40000"/>
                    </a:schemeClr>
                  </a:solidFill>
                </a:rPr>
                <a:t>漏洞</a:t>
              </a:r>
              <a:endParaRPr lang="zh-CN" altLang="en-US">
                <a:solidFill>
                  <a:schemeClr val="accent2">
                    <a:lumMod val="60000"/>
                    <a:lumOff val="40000"/>
                  </a:schemeClr>
                </a:solidFill>
              </a:endParaRPr>
            </a:p>
          </p:txBody>
        </p:sp>
      </p:grpSp>
      <p:grpSp>
        <p:nvGrpSpPr>
          <p:cNvPr id="31" name="组合 30"/>
          <p:cNvGrpSpPr/>
          <p:nvPr/>
        </p:nvGrpSpPr>
        <p:grpSpPr>
          <a:xfrm>
            <a:off x="1745615" y="5522595"/>
            <a:ext cx="2946400" cy="468000"/>
            <a:chOff x="1347" y="11633"/>
            <a:chExt cx="4640" cy="879"/>
          </a:xfrm>
        </p:grpSpPr>
        <p:sp>
          <p:nvSpPr>
            <p:cNvPr id="32" name="燕尾形 31"/>
            <p:cNvSpPr/>
            <p:nvPr/>
          </p:nvSpPr>
          <p:spPr>
            <a:xfrm>
              <a:off x="1347" y="11633"/>
              <a:ext cx="4640" cy="879"/>
            </a:xfrm>
            <a:prstGeom prst="chevr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2220" y="11727"/>
              <a:ext cx="3127" cy="692"/>
            </a:xfrm>
            <a:prstGeom prst="rect">
              <a:avLst/>
            </a:prstGeom>
            <a:noFill/>
          </p:spPr>
          <p:txBody>
            <a:bodyPr wrap="square" rtlCol="0">
              <a:spAutoFit/>
            </a:bodyPr>
            <a:p>
              <a:r>
                <a:rPr lang="en-US" altLang="zh-CN">
                  <a:solidFill>
                    <a:schemeClr val="accent2">
                      <a:lumMod val="60000"/>
                      <a:lumOff val="40000"/>
                    </a:schemeClr>
                  </a:solidFill>
                </a:rPr>
                <a:t>Etcd</a:t>
              </a:r>
              <a:r>
                <a:rPr lang="zh-CN" altLang="en-US">
                  <a:solidFill>
                    <a:schemeClr val="accent2">
                      <a:lumMod val="60000"/>
                      <a:lumOff val="40000"/>
                    </a:schemeClr>
                  </a:solidFill>
                </a:rPr>
                <a:t>数据库远程读</a:t>
              </a:r>
              <a:endParaRPr lang="zh-CN" altLang="en-US">
                <a:solidFill>
                  <a:schemeClr val="accent2">
                    <a:lumMod val="60000"/>
                    <a:lumOff val="40000"/>
                  </a:schemeClr>
                </a:solidFill>
              </a:endParaRPr>
            </a:p>
          </p:txBody>
        </p:sp>
      </p:grpSp>
      <p:grpSp>
        <p:nvGrpSpPr>
          <p:cNvPr id="35" name="组合 34"/>
          <p:cNvGrpSpPr/>
          <p:nvPr/>
        </p:nvGrpSpPr>
        <p:grpSpPr>
          <a:xfrm>
            <a:off x="7559040" y="2440940"/>
            <a:ext cx="2943860" cy="467360"/>
            <a:chOff x="7875" y="11776"/>
            <a:chExt cx="4636" cy="736"/>
          </a:xfrm>
        </p:grpSpPr>
        <p:sp>
          <p:nvSpPr>
            <p:cNvPr id="16" name="燕尾形 15"/>
            <p:cNvSpPr/>
            <p:nvPr/>
          </p:nvSpPr>
          <p:spPr>
            <a:xfrm flipH="1">
              <a:off x="7875" y="11776"/>
              <a:ext cx="4637" cy="73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8600" y="11854"/>
              <a:ext cx="3494" cy="580"/>
            </a:xfrm>
            <a:prstGeom prst="rect">
              <a:avLst/>
            </a:prstGeom>
            <a:noFill/>
          </p:spPr>
          <p:txBody>
            <a:bodyPr wrap="square" rtlCol="0">
              <a:spAutoFit/>
            </a:bodyPr>
            <a:p>
              <a:r>
                <a:rPr lang="zh-CN" altLang="en-US">
                  <a:solidFill>
                    <a:schemeClr val="accent2">
                      <a:lumMod val="60000"/>
                      <a:lumOff val="40000"/>
                    </a:schemeClr>
                  </a:solidFill>
                </a:rPr>
                <a:t>可能影响集群状态</a:t>
              </a:r>
              <a:endParaRPr lang="zh-CN" altLang="en-US">
                <a:solidFill>
                  <a:schemeClr val="accent2">
                    <a:lumMod val="60000"/>
                    <a:lumOff val="40000"/>
                  </a:schemeClr>
                </a:solidFill>
              </a:endParaRPr>
            </a:p>
          </p:txBody>
        </p:sp>
      </p:grpSp>
      <p:grpSp>
        <p:nvGrpSpPr>
          <p:cNvPr id="36" name="组合 35"/>
          <p:cNvGrpSpPr/>
          <p:nvPr/>
        </p:nvGrpSpPr>
        <p:grpSpPr>
          <a:xfrm>
            <a:off x="7559040" y="3175635"/>
            <a:ext cx="2944495" cy="467995"/>
            <a:chOff x="7875" y="11776"/>
            <a:chExt cx="4637" cy="737"/>
          </a:xfrm>
        </p:grpSpPr>
        <p:sp>
          <p:nvSpPr>
            <p:cNvPr id="37" name="燕尾形 36"/>
            <p:cNvSpPr/>
            <p:nvPr/>
          </p:nvSpPr>
          <p:spPr>
            <a:xfrm flipH="1">
              <a:off x="7875" y="11776"/>
              <a:ext cx="4637" cy="73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8600" y="11854"/>
              <a:ext cx="3494" cy="580"/>
            </a:xfrm>
            <a:prstGeom prst="rect">
              <a:avLst/>
            </a:prstGeom>
            <a:noFill/>
          </p:spPr>
          <p:txBody>
            <a:bodyPr wrap="square" rtlCol="0">
              <a:spAutoFit/>
            </a:bodyPr>
            <a:p>
              <a:r>
                <a:rPr lang="zh-CN" altLang="en-US">
                  <a:solidFill>
                    <a:schemeClr val="accent2">
                      <a:lumMod val="60000"/>
                      <a:lumOff val="40000"/>
                    </a:schemeClr>
                  </a:solidFill>
                </a:rPr>
                <a:t>试图进行欺诈攻击</a:t>
              </a:r>
              <a:endParaRPr lang="zh-CN" altLang="en-US">
                <a:solidFill>
                  <a:schemeClr val="accent2">
                    <a:lumMod val="60000"/>
                    <a:lumOff val="40000"/>
                  </a:schemeClr>
                </a:solidFill>
              </a:endParaRPr>
            </a:p>
          </p:txBody>
        </p:sp>
      </p:grpSp>
      <p:grpSp>
        <p:nvGrpSpPr>
          <p:cNvPr id="39" name="组合 38"/>
          <p:cNvGrpSpPr/>
          <p:nvPr/>
        </p:nvGrpSpPr>
        <p:grpSpPr>
          <a:xfrm>
            <a:off x="7559040" y="3959860"/>
            <a:ext cx="2944495" cy="467995"/>
            <a:chOff x="7875" y="11776"/>
            <a:chExt cx="4637" cy="737"/>
          </a:xfrm>
        </p:grpSpPr>
        <p:sp>
          <p:nvSpPr>
            <p:cNvPr id="40" name="燕尾形 39"/>
            <p:cNvSpPr/>
            <p:nvPr/>
          </p:nvSpPr>
          <p:spPr>
            <a:xfrm flipH="1">
              <a:off x="7875" y="11776"/>
              <a:ext cx="4637" cy="73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8600" y="11854"/>
              <a:ext cx="3494" cy="580"/>
            </a:xfrm>
            <a:prstGeom prst="rect">
              <a:avLst/>
            </a:prstGeom>
            <a:noFill/>
          </p:spPr>
          <p:txBody>
            <a:bodyPr wrap="square" rtlCol="0">
              <a:spAutoFit/>
            </a:bodyPr>
            <a:p>
              <a:r>
                <a:rPr lang="zh-CN" altLang="en-US">
                  <a:solidFill>
                    <a:schemeClr val="accent2">
                      <a:lumMod val="60000"/>
                      <a:lumOff val="40000"/>
                    </a:schemeClr>
                  </a:solidFill>
                </a:rPr>
                <a:t>尝试获取集群数据</a:t>
              </a:r>
              <a:endParaRPr lang="zh-CN" altLang="en-US">
                <a:solidFill>
                  <a:schemeClr val="accent2">
                    <a:lumMod val="60000"/>
                    <a:lumOff val="40000"/>
                  </a:schemeClr>
                </a:solidFill>
              </a:endParaRPr>
            </a:p>
          </p:txBody>
        </p:sp>
      </p:grpSp>
      <p:grpSp>
        <p:nvGrpSpPr>
          <p:cNvPr id="42" name="组合 41"/>
          <p:cNvGrpSpPr/>
          <p:nvPr/>
        </p:nvGrpSpPr>
        <p:grpSpPr>
          <a:xfrm>
            <a:off x="7559040" y="4744720"/>
            <a:ext cx="2944495" cy="467995"/>
            <a:chOff x="7875" y="11776"/>
            <a:chExt cx="4637" cy="737"/>
          </a:xfrm>
        </p:grpSpPr>
        <p:sp>
          <p:nvSpPr>
            <p:cNvPr id="43" name="燕尾形 42"/>
            <p:cNvSpPr/>
            <p:nvPr/>
          </p:nvSpPr>
          <p:spPr>
            <a:xfrm flipH="1">
              <a:off x="7875" y="11776"/>
              <a:ext cx="4637" cy="73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9070" y="11879"/>
              <a:ext cx="2683" cy="580"/>
            </a:xfrm>
            <a:prstGeom prst="rect">
              <a:avLst/>
            </a:prstGeom>
            <a:noFill/>
          </p:spPr>
          <p:txBody>
            <a:bodyPr wrap="square" rtlCol="0">
              <a:spAutoFit/>
            </a:bodyPr>
            <a:p>
              <a:r>
                <a:rPr lang="zh-CN" altLang="en-US">
                  <a:solidFill>
                    <a:schemeClr val="accent2">
                      <a:lumMod val="60000"/>
                      <a:lumOff val="40000"/>
                    </a:schemeClr>
                  </a:solidFill>
                </a:rPr>
                <a:t>侵入容器操作</a:t>
              </a:r>
              <a:endParaRPr lang="zh-CN" altLang="en-US">
                <a:solidFill>
                  <a:schemeClr val="accent2">
                    <a:lumMod val="60000"/>
                    <a:lumOff val="40000"/>
                  </a:schemeClr>
                </a:solidFill>
              </a:endParaRPr>
            </a:p>
          </p:txBody>
        </p:sp>
      </p:grpSp>
      <p:grpSp>
        <p:nvGrpSpPr>
          <p:cNvPr id="45" name="组合 44"/>
          <p:cNvGrpSpPr/>
          <p:nvPr/>
        </p:nvGrpSpPr>
        <p:grpSpPr>
          <a:xfrm>
            <a:off x="7559040" y="5535295"/>
            <a:ext cx="2944495" cy="467995"/>
            <a:chOff x="7875" y="11776"/>
            <a:chExt cx="4637" cy="737"/>
          </a:xfrm>
        </p:grpSpPr>
        <p:sp>
          <p:nvSpPr>
            <p:cNvPr id="46" name="燕尾形 45"/>
            <p:cNvSpPr/>
            <p:nvPr/>
          </p:nvSpPr>
          <p:spPr>
            <a:xfrm flipH="1">
              <a:off x="7875" y="11776"/>
              <a:ext cx="4637" cy="737"/>
            </a:xfrm>
            <a:prstGeom prst="chevr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8748" y="11879"/>
              <a:ext cx="3345" cy="580"/>
            </a:xfrm>
            <a:prstGeom prst="rect">
              <a:avLst/>
            </a:prstGeom>
            <a:noFill/>
          </p:spPr>
          <p:txBody>
            <a:bodyPr wrap="square" rtlCol="0">
              <a:spAutoFit/>
            </a:bodyPr>
            <a:p>
              <a:r>
                <a:rPr lang="en-US" altLang="zh-CN">
                  <a:solidFill>
                    <a:schemeClr val="accent2">
                      <a:lumMod val="60000"/>
                      <a:lumOff val="40000"/>
                    </a:schemeClr>
                  </a:solidFill>
                </a:rPr>
                <a:t>Etcd</a:t>
              </a:r>
              <a:r>
                <a:rPr lang="zh-CN" altLang="en-US">
                  <a:solidFill>
                    <a:schemeClr val="accent2">
                      <a:lumMod val="60000"/>
                      <a:lumOff val="40000"/>
                    </a:schemeClr>
                  </a:solidFill>
                </a:rPr>
                <a:t>数据库远程写</a:t>
              </a:r>
              <a:endParaRPr lang="zh-CN" altLang="en-US">
                <a:solidFill>
                  <a:schemeClr val="accent2">
                    <a:lumMod val="60000"/>
                    <a:lumOff val="40000"/>
                  </a:schemeClr>
                </a:solidFill>
              </a:endParaRPr>
            </a:p>
          </p:txBody>
        </p:sp>
      </p:grpSp>
      <p:grpSp>
        <p:nvGrpSpPr>
          <p:cNvPr id="64" name="组合 63"/>
          <p:cNvGrpSpPr/>
          <p:nvPr/>
        </p:nvGrpSpPr>
        <p:grpSpPr>
          <a:xfrm>
            <a:off x="10965180" y="100965"/>
            <a:ext cx="795020" cy="720090"/>
            <a:chOff x="17268" y="159"/>
            <a:chExt cx="1252" cy="1134"/>
          </a:xfrm>
        </p:grpSpPr>
        <p:sp>
          <p:nvSpPr>
            <p:cNvPr id="19" name="椭圆 18"/>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1"/>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ipe(up)">
                                      <p:cBhvr>
                                        <p:cTn id="14" dur="500"/>
                                        <p:tgtEl>
                                          <p:spTgt spid="6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barn(outVertical)">
                                      <p:cBhvr>
                                        <p:cTn id="18" dur="1000"/>
                                        <p:tgtEl>
                                          <p:spTgt spid="63"/>
                                        </p:tgtEl>
                                      </p:cBhvr>
                                    </p:animEffect>
                                  </p:childTnLst>
                                </p:cTn>
                              </p:par>
                            </p:childTnLst>
                          </p:cTn>
                        </p:par>
                        <p:par>
                          <p:cTn id="19" fill="hold">
                            <p:stCondLst>
                              <p:cond delay="2000"/>
                            </p:stCondLst>
                            <p:childTnLst>
                              <p:par>
                                <p:cTn id="20" presetID="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0-#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 presetClass="entr" presetSubtype="8"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0-#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childTnLst>
                          </p:cTn>
                        </p:par>
                        <p:par>
                          <p:cTn id="39" fill="hold">
                            <p:stCondLst>
                              <p:cond delay="4000"/>
                            </p:stCondLst>
                            <p:childTnLst>
                              <p:par>
                                <p:cTn id="40" presetID="2" presetClass="entr" presetSubtype="8"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0-#ppt_w/2"/>
                                          </p:val>
                                        </p:tav>
                                        <p:tav tm="100000">
                                          <p:val>
                                            <p:strVal val="#ppt_x"/>
                                          </p:val>
                                        </p:tav>
                                      </p:tavLst>
                                    </p:anim>
                                    <p:anim calcmode="lin" valueType="num">
                                      <p:cBhvr additive="base">
                                        <p:cTn id="43" dur="500" fill="hold"/>
                                        <p:tgtEl>
                                          <p:spTgt spid="31"/>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 presetClass="entr" presetSubtype="2"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additive="base">
                                        <p:cTn id="47" dur="500" fill="hold"/>
                                        <p:tgtEl>
                                          <p:spTgt spid="35"/>
                                        </p:tgtEl>
                                        <p:attrNameLst>
                                          <p:attrName>ppt_x</p:attrName>
                                        </p:attrNameLst>
                                      </p:cBhvr>
                                      <p:tavLst>
                                        <p:tav tm="0">
                                          <p:val>
                                            <p:strVal val="1+#ppt_w/2"/>
                                          </p:val>
                                        </p:tav>
                                        <p:tav tm="100000">
                                          <p:val>
                                            <p:strVal val="#ppt_x"/>
                                          </p:val>
                                        </p:tav>
                                      </p:tavLst>
                                    </p:anim>
                                    <p:anim calcmode="lin" valueType="num">
                                      <p:cBhvr additive="base">
                                        <p:cTn id="48" dur="500" fill="hold"/>
                                        <p:tgtEl>
                                          <p:spTgt spid="35"/>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 presetClass="entr" presetSubtype="2"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anim calcmode="lin" valueType="num">
                                      <p:cBhvr additive="base">
                                        <p:cTn id="52" dur="500" fill="hold"/>
                                        <p:tgtEl>
                                          <p:spTgt spid="36"/>
                                        </p:tgtEl>
                                        <p:attrNameLst>
                                          <p:attrName>ppt_x</p:attrName>
                                        </p:attrNameLst>
                                      </p:cBhvr>
                                      <p:tavLst>
                                        <p:tav tm="0">
                                          <p:val>
                                            <p:strVal val="1+#ppt_w/2"/>
                                          </p:val>
                                        </p:tav>
                                        <p:tav tm="100000">
                                          <p:val>
                                            <p:strVal val="#ppt_x"/>
                                          </p:val>
                                        </p:tav>
                                      </p:tavLst>
                                    </p:anim>
                                    <p:anim calcmode="lin" valueType="num">
                                      <p:cBhvr additive="base">
                                        <p:cTn id="53" dur="500" fill="hold"/>
                                        <p:tgtEl>
                                          <p:spTgt spid="36"/>
                                        </p:tgtEl>
                                        <p:attrNameLst>
                                          <p:attrName>ppt_y</p:attrName>
                                        </p:attrNameLst>
                                      </p:cBhvr>
                                      <p:tavLst>
                                        <p:tav tm="0">
                                          <p:val>
                                            <p:strVal val="#ppt_y"/>
                                          </p:val>
                                        </p:tav>
                                        <p:tav tm="100000">
                                          <p:val>
                                            <p:strVal val="#ppt_y"/>
                                          </p:val>
                                        </p:tav>
                                      </p:tavLst>
                                    </p:anim>
                                  </p:childTnLst>
                                </p:cTn>
                              </p:par>
                            </p:childTnLst>
                          </p:cTn>
                        </p:par>
                        <p:par>
                          <p:cTn id="54" fill="hold">
                            <p:stCondLst>
                              <p:cond delay="5500"/>
                            </p:stCondLst>
                            <p:childTnLst>
                              <p:par>
                                <p:cTn id="55" presetID="2" presetClass="entr" presetSubtype="2"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additive="base">
                                        <p:cTn id="57" dur="500" fill="hold"/>
                                        <p:tgtEl>
                                          <p:spTgt spid="39"/>
                                        </p:tgtEl>
                                        <p:attrNameLst>
                                          <p:attrName>ppt_x</p:attrName>
                                        </p:attrNameLst>
                                      </p:cBhvr>
                                      <p:tavLst>
                                        <p:tav tm="0">
                                          <p:val>
                                            <p:strVal val="1+#ppt_w/2"/>
                                          </p:val>
                                        </p:tav>
                                        <p:tav tm="100000">
                                          <p:val>
                                            <p:strVal val="#ppt_x"/>
                                          </p:val>
                                        </p:tav>
                                      </p:tavLst>
                                    </p:anim>
                                    <p:anim calcmode="lin" valueType="num">
                                      <p:cBhvr additive="base">
                                        <p:cTn id="58" dur="500" fill="hold"/>
                                        <p:tgtEl>
                                          <p:spTgt spid="39"/>
                                        </p:tgtEl>
                                        <p:attrNameLst>
                                          <p:attrName>ppt_y</p:attrName>
                                        </p:attrNameLst>
                                      </p:cBhvr>
                                      <p:tavLst>
                                        <p:tav tm="0">
                                          <p:val>
                                            <p:strVal val="#ppt_y"/>
                                          </p:val>
                                        </p:tav>
                                        <p:tav tm="100000">
                                          <p:val>
                                            <p:strVal val="#ppt_y"/>
                                          </p:val>
                                        </p:tav>
                                      </p:tavLst>
                                    </p:anim>
                                  </p:childTnLst>
                                </p:cTn>
                              </p:par>
                            </p:childTnLst>
                          </p:cTn>
                        </p:par>
                        <p:par>
                          <p:cTn id="59" fill="hold">
                            <p:stCondLst>
                              <p:cond delay="6000"/>
                            </p:stCondLst>
                            <p:childTnLst>
                              <p:par>
                                <p:cTn id="60" presetID="2" presetClass="entr" presetSubtype="2" fill="hold" nodeType="after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additive="base">
                                        <p:cTn id="62" dur="500" fill="hold"/>
                                        <p:tgtEl>
                                          <p:spTgt spid="42"/>
                                        </p:tgtEl>
                                        <p:attrNameLst>
                                          <p:attrName>ppt_x</p:attrName>
                                        </p:attrNameLst>
                                      </p:cBhvr>
                                      <p:tavLst>
                                        <p:tav tm="0">
                                          <p:val>
                                            <p:strVal val="1+#ppt_w/2"/>
                                          </p:val>
                                        </p:tav>
                                        <p:tav tm="100000">
                                          <p:val>
                                            <p:strVal val="#ppt_x"/>
                                          </p:val>
                                        </p:tav>
                                      </p:tavLst>
                                    </p:anim>
                                    <p:anim calcmode="lin" valueType="num">
                                      <p:cBhvr additive="base">
                                        <p:cTn id="63" dur="500" fill="hold"/>
                                        <p:tgtEl>
                                          <p:spTgt spid="42"/>
                                        </p:tgtEl>
                                        <p:attrNameLst>
                                          <p:attrName>ppt_y</p:attrName>
                                        </p:attrNameLst>
                                      </p:cBhvr>
                                      <p:tavLst>
                                        <p:tav tm="0">
                                          <p:val>
                                            <p:strVal val="#ppt_y"/>
                                          </p:val>
                                        </p:tav>
                                        <p:tav tm="100000">
                                          <p:val>
                                            <p:strVal val="#ppt_y"/>
                                          </p:val>
                                        </p:tav>
                                      </p:tavLst>
                                    </p:anim>
                                  </p:childTnLst>
                                </p:cTn>
                              </p:par>
                            </p:childTnLst>
                          </p:cTn>
                        </p:par>
                        <p:par>
                          <p:cTn id="64" fill="hold">
                            <p:stCondLst>
                              <p:cond delay="6500"/>
                            </p:stCondLst>
                            <p:childTnLst>
                              <p:par>
                                <p:cTn id="65" presetID="2" presetClass="entr" presetSubtype="2"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fill="hold"/>
                                        <p:tgtEl>
                                          <p:spTgt spid="45"/>
                                        </p:tgtEl>
                                        <p:attrNameLst>
                                          <p:attrName>ppt_x</p:attrName>
                                        </p:attrNameLst>
                                      </p:cBhvr>
                                      <p:tavLst>
                                        <p:tav tm="0">
                                          <p:val>
                                            <p:strVal val="1+#ppt_w/2"/>
                                          </p:val>
                                        </p:tav>
                                        <p:tav tm="100000">
                                          <p:val>
                                            <p:strVal val="#ppt_x"/>
                                          </p:val>
                                        </p:tav>
                                      </p:tavLst>
                                    </p:anim>
                                    <p:anim calcmode="lin" valueType="num">
                                      <p:cBhvr additive="base">
                                        <p:cTn id="68"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评估</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基准评估</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03</a:t>
            </a:r>
            <a:endParaRPr lang="en-US" altLang="ko-KR" sz="5400" dirty="0">
              <a:solidFill>
                <a:schemeClr val="bg1"/>
              </a:solidFill>
              <a:latin typeface="Arial" panose="020B0604020202020204" pitchFamily="34" charset="0"/>
              <a:ea typeface="나눔바른고딕" pitchFamily="50" charset="-127"/>
            </a:endParaRPr>
          </a:p>
        </p:txBody>
      </p:sp>
      <p:grpSp>
        <p:nvGrpSpPr>
          <p:cNvPr id="2" name="组合 1"/>
          <p:cNvGrpSpPr/>
          <p:nvPr/>
        </p:nvGrpSpPr>
        <p:grpSpPr>
          <a:xfrm>
            <a:off x="3510560" y="1959610"/>
            <a:ext cx="5051425" cy="4705434"/>
            <a:chOff x="3539135" y="1229995"/>
            <a:chExt cx="5051425" cy="4705434"/>
          </a:xfrm>
        </p:grpSpPr>
        <p:sp>
          <p:nvSpPr>
            <p:cNvPr id="35" name="任意多边形: 形状 34"/>
            <p:cNvSpPr/>
            <p:nvPr/>
          </p:nvSpPr>
          <p:spPr>
            <a:xfrm>
              <a:off x="4162090" y="1658851"/>
              <a:ext cx="4428470" cy="4276578"/>
            </a:xfrm>
            <a:custGeom>
              <a:avLst/>
              <a:gdLst>
                <a:gd name="connsiteX0" fmla="*/ 3215603 w 3742785"/>
                <a:gd name="connsiteY0" fmla="*/ 1392967 h 3614411"/>
                <a:gd name="connsiteX1" fmla="*/ 3298610 w 3742785"/>
                <a:gd name="connsiteY1" fmla="*/ 1451981 h 3614411"/>
                <a:gd name="connsiteX2" fmla="*/ 3742785 w 3742785"/>
                <a:gd name="connsiteY2" fmla="*/ 2393836 h 3614411"/>
                <a:gd name="connsiteX3" fmla="*/ 2522210 w 3742785"/>
                <a:gd name="connsiteY3" fmla="*/ 3614411 h 3614411"/>
                <a:gd name="connsiteX4" fmla="*/ 1745811 w 3742785"/>
                <a:gd name="connsiteY4" fmla="*/ 3335691 h 3614411"/>
                <a:gd name="connsiteX5" fmla="*/ 1694896 w 3742785"/>
                <a:gd name="connsiteY5" fmla="*/ 3289416 h 3614411"/>
                <a:gd name="connsiteX6" fmla="*/ 1643980 w 3742785"/>
                <a:gd name="connsiteY6" fmla="*/ 3335691 h 3614411"/>
                <a:gd name="connsiteX7" fmla="*/ 867581 w 3742785"/>
                <a:gd name="connsiteY7" fmla="*/ 3614411 h 3614411"/>
                <a:gd name="connsiteX8" fmla="*/ 4504 w 3742785"/>
                <a:gd name="connsiteY8" fmla="*/ 3256913 h 3614411"/>
                <a:gd name="connsiteX9" fmla="*/ 0 w 3742785"/>
                <a:gd name="connsiteY9" fmla="*/ 3251957 h 3614411"/>
                <a:gd name="connsiteX10" fmla="*/ 11641 w 3742785"/>
                <a:gd name="connsiteY10" fmla="*/ 3260662 h 3614411"/>
                <a:gd name="connsiteX11" fmla="*/ 694076 w 3742785"/>
                <a:gd name="connsiteY11" fmla="*/ 3469117 h 3614411"/>
                <a:gd name="connsiteX12" fmla="*/ 1470475 w 3742785"/>
                <a:gd name="connsiteY12" fmla="*/ 3190397 h 3614411"/>
                <a:gd name="connsiteX13" fmla="*/ 1521391 w 3742785"/>
                <a:gd name="connsiteY13" fmla="*/ 3144122 h 3614411"/>
                <a:gd name="connsiteX14" fmla="*/ 1572306 w 3742785"/>
                <a:gd name="connsiteY14" fmla="*/ 3190397 h 3614411"/>
                <a:gd name="connsiteX15" fmla="*/ 2348705 w 3742785"/>
                <a:gd name="connsiteY15" fmla="*/ 3469117 h 3614411"/>
                <a:gd name="connsiteX16" fmla="*/ 3569280 w 3742785"/>
                <a:gd name="connsiteY16" fmla="*/ 2248542 h 3614411"/>
                <a:gd name="connsiteX17" fmla="*/ 3252197 w 3742785"/>
                <a:gd name="connsiteY17" fmla="*/ 1427855 h 3614411"/>
                <a:gd name="connsiteX18" fmla="*/ 1572327 w 3742785"/>
                <a:gd name="connsiteY18" fmla="*/ 1306672 h 3614411"/>
                <a:gd name="connsiteX19" fmla="*/ 1572306 w 3742785"/>
                <a:gd name="connsiteY19" fmla="*/ 1306687 h 3614411"/>
                <a:gd name="connsiteX20" fmla="*/ 1521391 w 3742785"/>
                <a:gd name="connsiteY20" fmla="*/ 1352962 h 3614411"/>
                <a:gd name="connsiteX21" fmla="*/ 1572305 w 3742785"/>
                <a:gd name="connsiteY21" fmla="*/ 1306687 h 3614411"/>
                <a:gd name="connsiteX22" fmla="*/ 1724075 w 3742785"/>
                <a:gd name="connsiteY22" fmla="*/ 1201515 h 3614411"/>
                <a:gd name="connsiteX23" fmla="*/ 1572327 w 3742785"/>
                <a:gd name="connsiteY23" fmla="*/ 1306672 h 3614411"/>
                <a:gd name="connsiteX24" fmla="*/ 1697031 w 3742785"/>
                <a:gd name="connsiteY24" fmla="*/ 1216307 h 3614411"/>
                <a:gd name="connsiteX25" fmla="*/ 1772153 w 3742785"/>
                <a:gd name="connsiteY25" fmla="*/ 1175218 h 3614411"/>
                <a:gd name="connsiteX26" fmla="*/ 1724075 w 3742785"/>
                <a:gd name="connsiteY26" fmla="*/ 1201515 h 3614411"/>
                <a:gd name="connsiteX27" fmla="*/ 1741155 w 3742785"/>
                <a:gd name="connsiteY27" fmla="*/ 1189679 h 3614411"/>
                <a:gd name="connsiteX28" fmla="*/ 1897254 w 3742785"/>
                <a:gd name="connsiteY28" fmla="*/ 1116856 h 3614411"/>
                <a:gd name="connsiteX29" fmla="*/ 1772153 w 3742785"/>
                <a:gd name="connsiteY29" fmla="*/ 1175218 h 3614411"/>
                <a:gd name="connsiteX30" fmla="*/ 1832921 w 3742785"/>
                <a:gd name="connsiteY30" fmla="*/ 1141980 h 3614411"/>
                <a:gd name="connsiteX31" fmla="*/ 1962193 w 3742785"/>
                <a:gd name="connsiteY31" fmla="*/ 1091495 h 3614411"/>
                <a:gd name="connsiteX32" fmla="*/ 1897254 w 3742785"/>
                <a:gd name="connsiteY32" fmla="*/ 1116856 h 3614411"/>
                <a:gd name="connsiteX33" fmla="*/ 1929030 w 3742785"/>
                <a:gd name="connsiteY33" fmla="*/ 1102031 h 3614411"/>
                <a:gd name="connsiteX34" fmla="*/ 1995478 w 3742785"/>
                <a:gd name="connsiteY34" fmla="*/ 1080919 h 3614411"/>
                <a:gd name="connsiteX35" fmla="*/ 1962193 w 3742785"/>
                <a:gd name="connsiteY35" fmla="*/ 1091495 h 3614411"/>
                <a:gd name="connsiteX36" fmla="*/ 1978587 w 3742785"/>
                <a:gd name="connsiteY36" fmla="*/ 1085092 h 3614411"/>
                <a:gd name="connsiteX37" fmla="*/ 2080702 w 3742785"/>
                <a:gd name="connsiteY37" fmla="*/ 1059864 h 3614411"/>
                <a:gd name="connsiteX38" fmla="*/ 1995478 w 3742785"/>
                <a:gd name="connsiteY38" fmla="*/ 1080919 h 3614411"/>
                <a:gd name="connsiteX39" fmla="*/ 2029074 w 3742785"/>
                <a:gd name="connsiteY39" fmla="*/ 1070245 h 3614411"/>
                <a:gd name="connsiteX40" fmla="*/ 2153811 w 3742785"/>
                <a:gd name="connsiteY40" fmla="*/ 1045164 h 3614411"/>
                <a:gd name="connsiteX41" fmla="*/ 2080702 w 3742785"/>
                <a:gd name="connsiteY41" fmla="*/ 1059864 h 3614411"/>
                <a:gd name="connsiteX42" fmla="*/ 2132643 w 3742785"/>
                <a:gd name="connsiteY42" fmla="*/ 1047031 h 3614411"/>
                <a:gd name="connsiteX43" fmla="*/ 2348704 w 3742785"/>
                <a:gd name="connsiteY43" fmla="*/ 1027967 h 3614411"/>
                <a:gd name="connsiteX44" fmla="*/ 2348705 w 3742785"/>
                <a:gd name="connsiteY44" fmla="*/ 1027967 h 3614411"/>
                <a:gd name="connsiteX45" fmla="*/ 2153811 w 3742785"/>
                <a:gd name="connsiteY45" fmla="*/ 1045164 h 3614411"/>
                <a:gd name="connsiteX46" fmla="*/ 2185619 w 3742785"/>
                <a:gd name="connsiteY46" fmla="*/ 1038768 h 3614411"/>
                <a:gd name="connsiteX47" fmla="*/ 2348704 w 3742785"/>
                <a:gd name="connsiteY47" fmla="*/ 1027967 h 3614411"/>
                <a:gd name="connsiteX48" fmla="*/ 694075 w 3742785"/>
                <a:gd name="connsiteY48" fmla="*/ 1027967 h 3614411"/>
                <a:gd name="connsiteX49" fmla="*/ 694076 w 3742785"/>
                <a:gd name="connsiteY49" fmla="*/ 1027967 h 3614411"/>
                <a:gd name="connsiteX50" fmla="*/ 508195 w 3742785"/>
                <a:gd name="connsiteY50" fmla="*/ 1042031 h 3614411"/>
                <a:gd name="connsiteX51" fmla="*/ 476637 w 3742785"/>
                <a:gd name="connsiteY51" fmla="*/ 1049304 h 3614411"/>
                <a:gd name="connsiteX52" fmla="*/ 476637 w 3742785"/>
                <a:gd name="connsiteY52" fmla="*/ 1049304 h 3614411"/>
                <a:gd name="connsiteX53" fmla="*/ 508194 w 3742785"/>
                <a:gd name="connsiteY53" fmla="*/ 1042031 h 3614411"/>
                <a:gd name="connsiteX54" fmla="*/ 694075 w 3742785"/>
                <a:gd name="connsiteY54" fmla="*/ 1027967 h 3614411"/>
                <a:gd name="connsiteX55" fmla="*/ 2388970 w 3742785"/>
                <a:gd name="connsiteY55" fmla="*/ 0 h 3614411"/>
                <a:gd name="connsiteX56" fmla="*/ 2471293 w 3742785"/>
                <a:gd name="connsiteY56" fmla="*/ 61560 h 3614411"/>
                <a:gd name="connsiteX57" fmla="*/ 2915469 w 3742785"/>
                <a:gd name="connsiteY57" fmla="*/ 1003415 h 3614411"/>
                <a:gd name="connsiteX58" fmla="*/ 2909167 w 3742785"/>
                <a:gd name="connsiteY58" fmla="*/ 1128212 h 3614411"/>
                <a:gd name="connsiteX59" fmla="*/ 2903594 w 3742785"/>
                <a:gd name="connsiteY59" fmla="*/ 1164731 h 3614411"/>
                <a:gd name="connsiteX60" fmla="*/ 2823808 w 3742785"/>
                <a:gd name="connsiteY60" fmla="*/ 1123886 h 3614411"/>
                <a:gd name="connsiteX61" fmla="*/ 2719950 w 3742785"/>
                <a:gd name="connsiteY61" fmla="*/ 1085874 h 3614411"/>
                <a:gd name="connsiteX62" fmla="*/ 2719949 w 3742785"/>
                <a:gd name="connsiteY62" fmla="*/ 1085874 h 3614411"/>
                <a:gd name="connsiteX63" fmla="*/ 2735662 w 3742785"/>
                <a:gd name="connsiteY63" fmla="*/ 982918 h 3614411"/>
                <a:gd name="connsiteX64" fmla="*/ 2741964 w 3742785"/>
                <a:gd name="connsiteY64" fmla="*/ 858121 h 3614411"/>
                <a:gd name="connsiteX65" fmla="*/ 2463244 w 3742785"/>
                <a:gd name="connsiteY65" fmla="*/ 81722 h 3614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742785" h="3614411">
                  <a:moveTo>
                    <a:pt x="3215603" y="1392967"/>
                  </a:moveTo>
                  <a:lnTo>
                    <a:pt x="3298610" y="1451981"/>
                  </a:lnTo>
                  <a:cubicBezTo>
                    <a:pt x="3569879" y="1675852"/>
                    <a:pt x="3742785" y="2014652"/>
                    <a:pt x="3742785" y="2393836"/>
                  </a:cubicBezTo>
                  <a:cubicBezTo>
                    <a:pt x="3742785" y="3067941"/>
                    <a:pt x="3196315" y="3614411"/>
                    <a:pt x="2522210" y="3614411"/>
                  </a:cubicBezTo>
                  <a:cubicBezTo>
                    <a:pt x="2227289" y="3614411"/>
                    <a:pt x="1956799" y="3509813"/>
                    <a:pt x="1745811" y="3335691"/>
                  </a:cubicBezTo>
                  <a:lnTo>
                    <a:pt x="1694896" y="3289416"/>
                  </a:lnTo>
                  <a:lnTo>
                    <a:pt x="1643980" y="3335691"/>
                  </a:lnTo>
                  <a:cubicBezTo>
                    <a:pt x="1432993" y="3509813"/>
                    <a:pt x="1162502" y="3614411"/>
                    <a:pt x="867581" y="3614411"/>
                  </a:cubicBezTo>
                  <a:cubicBezTo>
                    <a:pt x="530529" y="3614411"/>
                    <a:pt x="225385" y="3477794"/>
                    <a:pt x="4504" y="3256913"/>
                  </a:cubicBezTo>
                  <a:lnTo>
                    <a:pt x="0" y="3251957"/>
                  </a:lnTo>
                  <a:lnTo>
                    <a:pt x="11641" y="3260662"/>
                  </a:lnTo>
                  <a:cubicBezTo>
                    <a:pt x="206446" y="3392270"/>
                    <a:pt x="441287" y="3469117"/>
                    <a:pt x="694076" y="3469117"/>
                  </a:cubicBezTo>
                  <a:cubicBezTo>
                    <a:pt x="988997" y="3469117"/>
                    <a:pt x="1259488" y="3364519"/>
                    <a:pt x="1470475" y="3190397"/>
                  </a:cubicBezTo>
                  <a:lnTo>
                    <a:pt x="1521391" y="3144122"/>
                  </a:lnTo>
                  <a:lnTo>
                    <a:pt x="1572306" y="3190397"/>
                  </a:lnTo>
                  <a:cubicBezTo>
                    <a:pt x="1783294" y="3364519"/>
                    <a:pt x="2053784" y="3469117"/>
                    <a:pt x="2348705" y="3469117"/>
                  </a:cubicBezTo>
                  <a:cubicBezTo>
                    <a:pt x="3022810" y="3469117"/>
                    <a:pt x="3569280" y="2922647"/>
                    <a:pt x="3569280" y="2248542"/>
                  </a:cubicBezTo>
                  <a:cubicBezTo>
                    <a:pt x="3569280" y="1932555"/>
                    <a:pt x="3449206" y="1644613"/>
                    <a:pt x="3252197" y="1427855"/>
                  </a:cubicBezTo>
                  <a:close/>
                  <a:moveTo>
                    <a:pt x="1572327" y="1306672"/>
                  </a:moveTo>
                  <a:lnTo>
                    <a:pt x="1572306" y="1306687"/>
                  </a:lnTo>
                  <a:lnTo>
                    <a:pt x="1521391" y="1352962"/>
                  </a:lnTo>
                  <a:lnTo>
                    <a:pt x="1572305" y="1306687"/>
                  </a:lnTo>
                  <a:close/>
                  <a:moveTo>
                    <a:pt x="1724075" y="1201515"/>
                  </a:moveTo>
                  <a:lnTo>
                    <a:pt x="1572327" y="1306672"/>
                  </a:lnTo>
                  <a:lnTo>
                    <a:pt x="1697031" y="1216307"/>
                  </a:lnTo>
                  <a:close/>
                  <a:moveTo>
                    <a:pt x="1772153" y="1175218"/>
                  </a:moveTo>
                  <a:lnTo>
                    <a:pt x="1724075" y="1201515"/>
                  </a:lnTo>
                  <a:lnTo>
                    <a:pt x="1741155" y="1189679"/>
                  </a:lnTo>
                  <a:close/>
                  <a:moveTo>
                    <a:pt x="1897254" y="1116856"/>
                  </a:moveTo>
                  <a:lnTo>
                    <a:pt x="1772153" y="1175218"/>
                  </a:lnTo>
                  <a:lnTo>
                    <a:pt x="1832921" y="1141980"/>
                  </a:lnTo>
                  <a:close/>
                  <a:moveTo>
                    <a:pt x="1962193" y="1091495"/>
                  </a:moveTo>
                  <a:lnTo>
                    <a:pt x="1897254" y="1116856"/>
                  </a:lnTo>
                  <a:lnTo>
                    <a:pt x="1929030" y="1102031"/>
                  </a:lnTo>
                  <a:close/>
                  <a:moveTo>
                    <a:pt x="1995478" y="1080919"/>
                  </a:moveTo>
                  <a:lnTo>
                    <a:pt x="1962193" y="1091495"/>
                  </a:lnTo>
                  <a:lnTo>
                    <a:pt x="1978587" y="1085092"/>
                  </a:lnTo>
                  <a:close/>
                  <a:moveTo>
                    <a:pt x="2080702" y="1059864"/>
                  </a:moveTo>
                  <a:lnTo>
                    <a:pt x="1995478" y="1080919"/>
                  </a:lnTo>
                  <a:lnTo>
                    <a:pt x="2029074" y="1070245"/>
                  </a:lnTo>
                  <a:close/>
                  <a:moveTo>
                    <a:pt x="2153811" y="1045164"/>
                  </a:moveTo>
                  <a:lnTo>
                    <a:pt x="2080702" y="1059864"/>
                  </a:lnTo>
                  <a:lnTo>
                    <a:pt x="2132643" y="1047031"/>
                  </a:lnTo>
                  <a:close/>
                  <a:moveTo>
                    <a:pt x="2348704" y="1027967"/>
                  </a:moveTo>
                  <a:lnTo>
                    <a:pt x="2348705" y="1027967"/>
                  </a:lnTo>
                  <a:lnTo>
                    <a:pt x="2153811" y="1045164"/>
                  </a:lnTo>
                  <a:lnTo>
                    <a:pt x="2185619" y="1038768"/>
                  </a:lnTo>
                  <a:cubicBezTo>
                    <a:pt x="2238968" y="1031644"/>
                    <a:pt x="2293407" y="1027967"/>
                    <a:pt x="2348704" y="1027967"/>
                  </a:cubicBezTo>
                  <a:close/>
                  <a:moveTo>
                    <a:pt x="694075" y="1027967"/>
                  </a:moveTo>
                  <a:lnTo>
                    <a:pt x="694076" y="1027967"/>
                  </a:lnTo>
                  <a:lnTo>
                    <a:pt x="508195" y="1042031"/>
                  </a:lnTo>
                  <a:lnTo>
                    <a:pt x="476637" y="1049304"/>
                  </a:lnTo>
                  <a:lnTo>
                    <a:pt x="476637" y="1049304"/>
                  </a:lnTo>
                  <a:lnTo>
                    <a:pt x="508194" y="1042031"/>
                  </a:lnTo>
                  <a:cubicBezTo>
                    <a:pt x="568802" y="1032770"/>
                    <a:pt x="630878" y="1027967"/>
                    <a:pt x="694075" y="1027967"/>
                  </a:cubicBezTo>
                  <a:close/>
                  <a:moveTo>
                    <a:pt x="2388970" y="0"/>
                  </a:moveTo>
                  <a:lnTo>
                    <a:pt x="2471293" y="61560"/>
                  </a:lnTo>
                  <a:cubicBezTo>
                    <a:pt x="2742563" y="285432"/>
                    <a:pt x="2915469" y="624231"/>
                    <a:pt x="2915469" y="1003415"/>
                  </a:cubicBezTo>
                  <a:cubicBezTo>
                    <a:pt x="2915469" y="1045546"/>
                    <a:pt x="2913335" y="1087179"/>
                    <a:pt x="2909167" y="1128212"/>
                  </a:cubicBezTo>
                  <a:lnTo>
                    <a:pt x="2903594" y="1164731"/>
                  </a:lnTo>
                  <a:lnTo>
                    <a:pt x="2823808" y="1123886"/>
                  </a:lnTo>
                  <a:lnTo>
                    <a:pt x="2719950" y="1085874"/>
                  </a:lnTo>
                  <a:lnTo>
                    <a:pt x="2719949" y="1085874"/>
                  </a:lnTo>
                  <a:lnTo>
                    <a:pt x="2735662" y="982918"/>
                  </a:lnTo>
                  <a:cubicBezTo>
                    <a:pt x="2739830" y="941885"/>
                    <a:pt x="2741964" y="900252"/>
                    <a:pt x="2741964" y="858121"/>
                  </a:cubicBezTo>
                  <a:cubicBezTo>
                    <a:pt x="2741964" y="563200"/>
                    <a:pt x="2637366" y="292709"/>
                    <a:pt x="2463244" y="81722"/>
                  </a:cubicBezTo>
                  <a:close/>
                </a:path>
              </a:pathLst>
            </a:cu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5" name="任意多边形: 形状 24"/>
            <p:cNvSpPr/>
            <p:nvPr/>
          </p:nvSpPr>
          <p:spPr>
            <a:xfrm>
              <a:off x="4544063" y="2875144"/>
              <a:ext cx="1418140" cy="1174709"/>
            </a:xfrm>
            <a:custGeom>
              <a:avLst/>
              <a:gdLst>
                <a:gd name="connsiteX0" fmla="*/ 371246 w 1198561"/>
                <a:gd name="connsiteY0" fmla="*/ 0 h 992822"/>
                <a:gd name="connsiteX1" fmla="*/ 1147645 w 1198561"/>
                <a:gd name="connsiteY1" fmla="*/ 278720 h 992822"/>
                <a:gd name="connsiteX2" fmla="*/ 1198561 w 1198561"/>
                <a:gd name="connsiteY2" fmla="*/ 324995 h 992822"/>
                <a:gd name="connsiteX3" fmla="*/ 1162798 w 1198561"/>
                <a:gd name="connsiteY3" fmla="*/ 357498 h 992822"/>
                <a:gd name="connsiteX4" fmla="*/ 830098 w 1198561"/>
                <a:gd name="connsiteY4" fmla="*/ 974587 h 992822"/>
                <a:gd name="connsiteX5" fmla="*/ 827315 w 1198561"/>
                <a:gd name="connsiteY5" fmla="*/ 992822 h 992822"/>
                <a:gd name="connsiteX6" fmla="*/ 723457 w 1198561"/>
                <a:gd name="connsiteY6" fmla="*/ 954810 h 992822"/>
                <a:gd name="connsiteX7" fmla="*/ 2783 w 1198561"/>
                <a:gd name="connsiteY7" fmla="*/ 76142 h 992822"/>
                <a:gd name="connsiteX8" fmla="*/ 0 w 1198561"/>
                <a:gd name="connsiteY8" fmla="*/ 57907 h 992822"/>
                <a:gd name="connsiteX9" fmla="*/ 8284 w 1198561"/>
                <a:gd name="connsiteY9" fmla="*/ 54875 h 992822"/>
                <a:gd name="connsiteX10" fmla="*/ 371246 w 1198561"/>
                <a:gd name="connsiteY10" fmla="*/ 0 h 99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8561" h="992822">
                  <a:moveTo>
                    <a:pt x="371246" y="0"/>
                  </a:moveTo>
                  <a:cubicBezTo>
                    <a:pt x="666167" y="0"/>
                    <a:pt x="936658" y="104598"/>
                    <a:pt x="1147645" y="278720"/>
                  </a:cubicBezTo>
                  <a:lnTo>
                    <a:pt x="1198561" y="324995"/>
                  </a:lnTo>
                  <a:lnTo>
                    <a:pt x="1162798" y="357498"/>
                  </a:lnTo>
                  <a:cubicBezTo>
                    <a:pt x="997138" y="523159"/>
                    <a:pt x="878875" y="736217"/>
                    <a:pt x="830098" y="974587"/>
                  </a:cubicBezTo>
                  <a:lnTo>
                    <a:pt x="827315" y="992822"/>
                  </a:lnTo>
                  <a:lnTo>
                    <a:pt x="723457" y="954810"/>
                  </a:lnTo>
                  <a:cubicBezTo>
                    <a:pt x="358388" y="800399"/>
                    <a:pt x="84078" y="473425"/>
                    <a:pt x="2783" y="76142"/>
                  </a:cubicBezTo>
                  <a:lnTo>
                    <a:pt x="0" y="57907"/>
                  </a:lnTo>
                  <a:lnTo>
                    <a:pt x="8284" y="54875"/>
                  </a:lnTo>
                  <a:cubicBezTo>
                    <a:pt x="122944" y="19212"/>
                    <a:pt x="244851" y="0"/>
                    <a:pt x="371246" y="0"/>
                  </a:cubicBezTo>
                  <a:close/>
                </a:path>
              </a:pathLst>
            </a:custGeom>
            <a:solidFill>
              <a:srgbClr val="F2AA5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形状 22"/>
            <p:cNvSpPr/>
            <p:nvPr/>
          </p:nvSpPr>
          <p:spPr>
            <a:xfrm>
              <a:off x="5962202" y="2875144"/>
              <a:ext cx="1418137" cy="1174709"/>
            </a:xfrm>
            <a:custGeom>
              <a:avLst/>
              <a:gdLst>
                <a:gd name="connsiteX0" fmla="*/ 827314 w 1198559"/>
                <a:gd name="connsiteY0" fmla="*/ 0 h 992822"/>
                <a:gd name="connsiteX1" fmla="*/ 1190276 w 1198559"/>
                <a:gd name="connsiteY1" fmla="*/ 54875 h 992822"/>
                <a:gd name="connsiteX2" fmla="*/ 1198559 w 1198559"/>
                <a:gd name="connsiteY2" fmla="*/ 57907 h 992822"/>
                <a:gd name="connsiteX3" fmla="*/ 1195776 w 1198559"/>
                <a:gd name="connsiteY3" fmla="*/ 76142 h 992822"/>
                <a:gd name="connsiteX4" fmla="*/ 475102 w 1198559"/>
                <a:gd name="connsiteY4" fmla="*/ 954810 h 992822"/>
                <a:gd name="connsiteX5" fmla="*/ 371245 w 1198559"/>
                <a:gd name="connsiteY5" fmla="*/ 992822 h 992822"/>
                <a:gd name="connsiteX6" fmla="*/ 368462 w 1198559"/>
                <a:gd name="connsiteY6" fmla="*/ 974587 h 992822"/>
                <a:gd name="connsiteX7" fmla="*/ 35762 w 1198559"/>
                <a:gd name="connsiteY7" fmla="*/ 357498 h 992822"/>
                <a:gd name="connsiteX8" fmla="*/ 0 w 1198559"/>
                <a:gd name="connsiteY8" fmla="*/ 324995 h 992822"/>
                <a:gd name="connsiteX9" fmla="*/ 50915 w 1198559"/>
                <a:gd name="connsiteY9" fmla="*/ 278720 h 992822"/>
                <a:gd name="connsiteX10" fmla="*/ 827314 w 1198559"/>
                <a:gd name="connsiteY10" fmla="*/ 0 h 99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8559" h="992822">
                  <a:moveTo>
                    <a:pt x="827314" y="0"/>
                  </a:moveTo>
                  <a:cubicBezTo>
                    <a:pt x="953709" y="0"/>
                    <a:pt x="1075616" y="19212"/>
                    <a:pt x="1190276" y="54875"/>
                  </a:cubicBezTo>
                  <a:lnTo>
                    <a:pt x="1198559" y="57907"/>
                  </a:lnTo>
                  <a:lnTo>
                    <a:pt x="1195776" y="76142"/>
                  </a:lnTo>
                  <a:cubicBezTo>
                    <a:pt x="1114481" y="473425"/>
                    <a:pt x="840171" y="800399"/>
                    <a:pt x="475102" y="954810"/>
                  </a:cubicBezTo>
                  <a:lnTo>
                    <a:pt x="371245" y="992822"/>
                  </a:lnTo>
                  <a:lnTo>
                    <a:pt x="368462" y="974587"/>
                  </a:lnTo>
                  <a:cubicBezTo>
                    <a:pt x="319685" y="736217"/>
                    <a:pt x="201423" y="523159"/>
                    <a:pt x="35762" y="357498"/>
                  </a:cubicBezTo>
                  <a:lnTo>
                    <a:pt x="0" y="324995"/>
                  </a:lnTo>
                  <a:lnTo>
                    <a:pt x="50915" y="278720"/>
                  </a:lnTo>
                  <a:cubicBezTo>
                    <a:pt x="261903" y="104598"/>
                    <a:pt x="532393" y="0"/>
                    <a:pt x="827314" y="0"/>
                  </a:cubicBezTo>
                  <a:close/>
                </a:path>
              </a:pathLst>
            </a:custGeom>
            <a:solidFill>
              <a:srgbClr val="DB6B7B"/>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形状 21"/>
            <p:cNvSpPr/>
            <p:nvPr/>
          </p:nvSpPr>
          <p:spPr>
            <a:xfrm>
              <a:off x="5496895" y="4049853"/>
              <a:ext cx="930613" cy="1329130"/>
            </a:xfrm>
            <a:custGeom>
              <a:avLst/>
              <a:gdLst>
                <a:gd name="connsiteX0" fmla="*/ 764506 w 786521"/>
                <a:gd name="connsiteY0" fmla="*/ 0 h 1123333"/>
                <a:gd name="connsiteX1" fmla="*/ 780219 w 786521"/>
                <a:gd name="connsiteY1" fmla="*/ 102956 h 1123333"/>
                <a:gd name="connsiteX2" fmla="*/ 786521 w 786521"/>
                <a:gd name="connsiteY2" fmla="*/ 227753 h 1123333"/>
                <a:gd name="connsiteX3" fmla="*/ 429023 w 786521"/>
                <a:gd name="connsiteY3" fmla="*/ 1090830 h 1123333"/>
                <a:gd name="connsiteX4" fmla="*/ 393261 w 786521"/>
                <a:gd name="connsiteY4" fmla="*/ 1123333 h 1123333"/>
                <a:gd name="connsiteX5" fmla="*/ 357498 w 786521"/>
                <a:gd name="connsiteY5" fmla="*/ 1090830 h 1123333"/>
                <a:gd name="connsiteX6" fmla="*/ 0 w 786521"/>
                <a:gd name="connsiteY6" fmla="*/ 227753 h 1123333"/>
                <a:gd name="connsiteX7" fmla="*/ 6302 w 786521"/>
                <a:gd name="connsiteY7" fmla="*/ 102956 h 1123333"/>
                <a:gd name="connsiteX8" fmla="*/ 22015 w 786521"/>
                <a:gd name="connsiteY8" fmla="*/ 0 h 1123333"/>
                <a:gd name="connsiteX9" fmla="*/ 30298 w 786521"/>
                <a:gd name="connsiteY9" fmla="*/ 3032 h 1123333"/>
                <a:gd name="connsiteX10" fmla="*/ 393260 w 786521"/>
                <a:gd name="connsiteY10" fmla="*/ 57907 h 1123333"/>
                <a:gd name="connsiteX11" fmla="*/ 756222 w 786521"/>
                <a:gd name="connsiteY11" fmla="*/ 3032 h 1123333"/>
                <a:gd name="connsiteX12" fmla="*/ 764506 w 786521"/>
                <a:gd name="connsiteY12" fmla="*/ 0 h 112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6521" h="1123333">
                  <a:moveTo>
                    <a:pt x="764506" y="0"/>
                  </a:moveTo>
                  <a:lnTo>
                    <a:pt x="780219" y="102956"/>
                  </a:lnTo>
                  <a:cubicBezTo>
                    <a:pt x="784387" y="143989"/>
                    <a:pt x="786521" y="185622"/>
                    <a:pt x="786521" y="227753"/>
                  </a:cubicBezTo>
                  <a:cubicBezTo>
                    <a:pt x="786521" y="564806"/>
                    <a:pt x="649904" y="869949"/>
                    <a:pt x="429023" y="1090830"/>
                  </a:cubicBezTo>
                  <a:lnTo>
                    <a:pt x="393261" y="1123333"/>
                  </a:lnTo>
                  <a:lnTo>
                    <a:pt x="357498" y="1090830"/>
                  </a:lnTo>
                  <a:cubicBezTo>
                    <a:pt x="136618" y="869949"/>
                    <a:pt x="0" y="564806"/>
                    <a:pt x="0" y="227753"/>
                  </a:cubicBezTo>
                  <a:cubicBezTo>
                    <a:pt x="0" y="185622"/>
                    <a:pt x="2135" y="143989"/>
                    <a:pt x="6302" y="102956"/>
                  </a:cubicBezTo>
                  <a:lnTo>
                    <a:pt x="22015" y="0"/>
                  </a:lnTo>
                  <a:lnTo>
                    <a:pt x="30298" y="3032"/>
                  </a:lnTo>
                  <a:cubicBezTo>
                    <a:pt x="144958" y="38695"/>
                    <a:pt x="266866" y="57907"/>
                    <a:pt x="393260" y="57907"/>
                  </a:cubicBezTo>
                  <a:cubicBezTo>
                    <a:pt x="519655" y="57907"/>
                    <a:pt x="641562" y="38695"/>
                    <a:pt x="756222" y="3032"/>
                  </a:cubicBezTo>
                  <a:lnTo>
                    <a:pt x="764506" y="0"/>
                  </a:lnTo>
                  <a:close/>
                </a:path>
              </a:pathLst>
            </a:cu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任意多边形: 形状 20"/>
            <p:cNvSpPr/>
            <p:nvPr/>
          </p:nvSpPr>
          <p:spPr>
            <a:xfrm>
              <a:off x="4518013" y="1229995"/>
              <a:ext cx="2888373" cy="2029683"/>
            </a:xfrm>
            <a:custGeom>
              <a:avLst/>
              <a:gdLst>
                <a:gd name="connsiteX0" fmla="*/ 1220575 w 2441150"/>
                <a:gd name="connsiteY0" fmla="*/ 0 h 1715416"/>
                <a:gd name="connsiteX1" fmla="*/ 2441150 w 2441150"/>
                <a:gd name="connsiteY1" fmla="*/ 1220575 h 1715416"/>
                <a:gd name="connsiteX2" fmla="*/ 2434848 w 2441150"/>
                <a:gd name="connsiteY2" fmla="*/ 1345372 h 1715416"/>
                <a:gd name="connsiteX3" fmla="*/ 2419135 w 2441150"/>
                <a:gd name="connsiteY3" fmla="*/ 1448328 h 1715416"/>
                <a:gd name="connsiteX4" fmla="*/ 2410852 w 2441150"/>
                <a:gd name="connsiteY4" fmla="*/ 1445296 h 1715416"/>
                <a:gd name="connsiteX5" fmla="*/ 2047890 w 2441150"/>
                <a:gd name="connsiteY5" fmla="*/ 1390421 h 1715416"/>
                <a:gd name="connsiteX6" fmla="*/ 1271491 w 2441150"/>
                <a:gd name="connsiteY6" fmla="*/ 1669141 h 1715416"/>
                <a:gd name="connsiteX7" fmla="*/ 1220576 w 2441150"/>
                <a:gd name="connsiteY7" fmla="*/ 1715416 h 1715416"/>
                <a:gd name="connsiteX8" fmla="*/ 1169660 w 2441150"/>
                <a:gd name="connsiteY8" fmla="*/ 1669141 h 1715416"/>
                <a:gd name="connsiteX9" fmla="*/ 393261 w 2441150"/>
                <a:gd name="connsiteY9" fmla="*/ 1390421 h 1715416"/>
                <a:gd name="connsiteX10" fmla="*/ 30299 w 2441150"/>
                <a:gd name="connsiteY10" fmla="*/ 1445296 h 1715416"/>
                <a:gd name="connsiteX11" fmla="*/ 22015 w 2441150"/>
                <a:gd name="connsiteY11" fmla="*/ 1448328 h 1715416"/>
                <a:gd name="connsiteX12" fmla="*/ 6302 w 2441150"/>
                <a:gd name="connsiteY12" fmla="*/ 1345372 h 1715416"/>
                <a:gd name="connsiteX13" fmla="*/ 0 w 2441150"/>
                <a:gd name="connsiteY13" fmla="*/ 1220575 h 1715416"/>
                <a:gd name="connsiteX14" fmla="*/ 1220575 w 2441150"/>
                <a:gd name="connsiteY14" fmla="*/ 0 h 1715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41150" h="1715416">
                  <a:moveTo>
                    <a:pt x="1220575" y="0"/>
                  </a:moveTo>
                  <a:cubicBezTo>
                    <a:pt x="1894680" y="0"/>
                    <a:pt x="2441150" y="546470"/>
                    <a:pt x="2441150" y="1220575"/>
                  </a:cubicBezTo>
                  <a:cubicBezTo>
                    <a:pt x="2441150" y="1262706"/>
                    <a:pt x="2439016" y="1304339"/>
                    <a:pt x="2434848" y="1345372"/>
                  </a:cubicBezTo>
                  <a:lnTo>
                    <a:pt x="2419135" y="1448328"/>
                  </a:lnTo>
                  <a:lnTo>
                    <a:pt x="2410852" y="1445296"/>
                  </a:lnTo>
                  <a:cubicBezTo>
                    <a:pt x="2296192" y="1409633"/>
                    <a:pt x="2174285" y="1390421"/>
                    <a:pt x="2047890" y="1390421"/>
                  </a:cubicBezTo>
                  <a:cubicBezTo>
                    <a:pt x="1752969" y="1390421"/>
                    <a:pt x="1482479" y="1495019"/>
                    <a:pt x="1271491" y="1669141"/>
                  </a:cubicBezTo>
                  <a:lnTo>
                    <a:pt x="1220576" y="1715416"/>
                  </a:lnTo>
                  <a:lnTo>
                    <a:pt x="1169660" y="1669141"/>
                  </a:lnTo>
                  <a:cubicBezTo>
                    <a:pt x="958673" y="1495019"/>
                    <a:pt x="688182" y="1390421"/>
                    <a:pt x="393261" y="1390421"/>
                  </a:cubicBezTo>
                  <a:cubicBezTo>
                    <a:pt x="266866" y="1390421"/>
                    <a:pt x="144959" y="1409633"/>
                    <a:pt x="30299" y="1445296"/>
                  </a:cubicBezTo>
                  <a:lnTo>
                    <a:pt x="22015" y="1448328"/>
                  </a:lnTo>
                  <a:lnTo>
                    <a:pt x="6302" y="1345372"/>
                  </a:lnTo>
                  <a:cubicBezTo>
                    <a:pt x="2134" y="1304339"/>
                    <a:pt x="0" y="1262706"/>
                    <a:pt x="0" y="1220575"/>
                  </a:cubicBezTo>
                  <a:cubicBezTo>
                    <a:pt x="0" y="546470"/>
                    <a:pt x="546470" y="0"/>
                    <a:pt x="122057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形状 19"/>
            <p:cNvSpPr/>
            <p:nvPr/>
          </p:nvSpPr>
          <p:spPr>
            <a:xfrm>
              <a:off x="5962202" y="2943659"/>
              <a:ext cx="2423066" cy="2819858"/>
            </a:xfrm>
            <a:custGeom>
              <a:avLst/>
              <a:gdLst>
                <a:gd name="connsiteX0" fmla="*/ 1198559 w 2047889"/>
                <a:gd name="connsiteY0" fmla="*/ 0 h 2383243"/>
                <a:gd name="connsiteX1" fmla="*/ 1302417 w 2047889"/>
                <a:gd name="connsiteY1" fmla="*/ 38012 h 2383243"/>
                <a:gd name="connsiteX2" fmla="*/ 2047889 w 2047889"/>
                <a:gd name="connsiteY2" fmla="*/ 1162668 h 2383243"/>
                <a:gd name="connsiteX3" fmla="*/ 827314 w 2047889"/>
                <a:gd name="connsiteY3" fmla="*/ 2383243 h 2383243"/>
                <a:gd name="connsiteX4" fmla="*/ 50915 w 2047889"/>
                <a:gd name="connsiteY4" fmla="*/ 2104523 h 2383243"/>
                <a:gd name="connsiteX5" fmla="*/ 0 w 2047889"/>
                <a:gd name="connsiteY5" fmla="*/ 2058248 h 2383243"/>
                <a:gd name="connsiteX6" fmla="*/ 35762 w 2047889"/>
                <a:gd name="connsiteY6" fmla="*/ 2025745 h 2383243"/>
                <a:gd name="connsiteX7" fmla="*/ 393260 w 2047889"/>
                <a:gd name="connsiteY7" fmla="*/ 1162668 h 2383243"/>
                <a:gd name="connsiteX8" fmla="*/ 386958 w 2047889"/>
                <a:gd name="connsiteY8" fmla="*/ 1037871 h 2383243"/>
                <a:gd name="connsiteX9" fmla="*/ 371245 w 2047889"/>
                <a:gd name="connsiteY9" fmla="*/ 934915 h 2383243"/>
                <a:gd name="connsiteX10" fmla="*/ 475102 w 2047889"/>
                <a:gd name="connsiteY10" fmla="*/ 896903 h 2383243"/>
                <a:gd name="connsiteX11" fmla="*/ 1195776 w 2047889"/>
                <a:gd name="connsiteY11" fmla="*/ 18235 h 2383243"/>
                <a:gd name="connsiteX12" fmla="*/ 1198559 w 2047889"/>
                <a:gd name="connsiteY12" fmla="*/ 0 h 238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7889" h="2383243">
                  <a:moveTo>
                    <a:pt x="1198559" y="0"/>
                  </a:moveTo>
                  <a:lnTo>
                    <a:pt x="1302417" y="38012"/>
                  </a:lnTo>
                  <a:cubicBezTo>
                    <a:pt x="1740500" y="223305"/>
                    <a:pt x="2047889" y="657089"/>
                    <a:pt x="2047889" y="1162668"/>
                  </a:cubicBezTo>
                  <a:cubicBezTo>
                    <a:pt x="2047889" y="1836773"/>
                    <a:pt x="1501419" y="2383243"/>
                    <a:pt x="827314" y="2383243"/>
                  </a:cubicBezTo>
                  <a:cubicBezTo>
                    <a:pt x="532393" y="2383243"/>
                    <a:pt x="261903" y="2278645"/>
                    <a:pt x="50915" y="2104523"/>
                  </a:cubicBezTo>
                  <a:lnTo>
                    <a:pt x="0" y="2058248"/>
                  </a:lnTo>
                  <a:lnTo>
                    <a:pt x="35762" y="2025745"/>
                  </a:lnTo>
                  <a:cubicBezTo>
                    <a:pt x="256643" y="1804864"/>
                    <a:pt x="393260" y="1499721"/>
                    <a:pt x="393260" y="1162668"/>
                  </a:cubicBezTo>
                  <a:cubicBezTo>
                    <a:pt x="393260" y="1120537"/>
                    <a:pt x="391126" y="1078904"/>
                    <a:pt x="386958" y="1037871"/>
                  </a:cubicBezTo>
                  <a:lnTo>
                    <a:pt x="371245" y="934915"/>
                  </a:lnTo>
                  <a:lnTo>
                    <a:pt x="475102" y="896903"/>
                  </a:lnTo>
                  <a:cubicBezTo>
                    <a:pt x="840171" y="742492"/>
                    <a:pt x="1114481" y="415518"/>
                    <a:pt x="1195776" y="18235"/>
                  </a:cubicBezTo>
                  <a:lnTo>
                    <a:pt x="119855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形状 18"/>
            <p:cNvSpPr/>
            <p:nvPr/>
          </p:nvSpPr>
          <p:spPr>
            <a:xfrm>
              <a:off x="3539135" y="2943659"/>
              <a:ext cx="2423067" cy="2819858"/>
            </a:xfrm>
            <a:custGeom>
              <a:avLst/>
              <a:gdLst>
                <a:gd name="connsiteX0" fmla="*/ 849329 w 2047890"/>
                <a:gd name="connsiteY0" fmla="*/ 0 h 2383243"/>
                <a:gd name="connsiteX1" fmla="*/ 852112 w 2047890"/>
                <a:gd name="connsiteY1" fmla="*/ 18235 h 2383243"/>
                <a:gd name="connsiteX2" fmla="*/ 1572786 w 2047890"/>
                <a:gd name="connsiteY2" fmla="*/ 896903 h 2383243"/>
                <a:gd name="connsiteX3" fmla="*/ 1676644 w 2047890"/>
                <a:gd name="connsiteY3" fmla="*/ 934915 h 2383243"/>
                <a:gd name="connsiteX4" fmla="*/ 1660931 w 2047890"/>
                <a:gd name="connsiteY4" fmla="*/ 1037871 h 2383243"/>
                <a:gd name="connsiteX5" fmla="*/ 1654629 w 2047890"/>
                <a:gd name="connsiteY5" fmla="*/ 1162668 h 2383243"/>
                <a:gd name="connsiteX6" fmla="*/ 2012127 w 2047890"/>
                <a:gd name="connsiteY6" fmla="*/ 2025745 h 2383243"/>
                <a:gd name="connsiteX7" fmla="*/ 2047890 w 2047890"/>
                <a:gd name="connsiteY7" fmla="*/ 2058248 h 2383243"/>
                <a:gd name="connsiteX8" fmla="*/ 1996974 w 2047890"/>
                <a:gd name="connsiteY8" fmla="*/ 2104523 h 2383243"/>
                <a:gd name="connsiteX9" fmla="*/ 1220575 w 2047890"/>
                <a:gd name="connsiteY9" fmla="*/ 2383243 h 2383243"/>
                <a:gd name="connsiteX10" fmla="*/ 0 w 2047890"/>
                <a:gd name="connsiteY10" fmla="*/ 1162668 h 2383243"/>
                <a:gd name="connsiteX11" fmla="*/ 745472 w 2047890"/>
                <a:gd name="connsiteY11" fmla="*/ 38012 h 2383243"/>
                <a:gd name="connsiteX12" fmla="*/ 849329 w 2047890"/>
                <a:gd name="connsiteY12" fmla="*/ 0 h 238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47890" h="2383243">
                  <a:moveTo>
                    <a:pt x="849329" y="0"/>
                  </a:moveTo>
                  <a:lnTo>
                    <a:pt x="852112" y="18235"/>
                  </a:lnTo>
                  <a:cubicBezTo>
                    <a:pt x="933407" y="415518"/>
                    <a:pt x="1207717" y="742492"/>
                    <a:pt x="1572786" y="896903"/>
                  </a:cubicBezTo>
                  <a:lnTo>
                    <a:pt x="1676644" y="934915"/>
                  </a:lnTo>
                  <a:lnTo>
                    <a:pt x="1660931" y="1037871"/>
                  </a:lnTo>
                  <a:cubicBezTo>
                    <a:pt x="1656764" y="1078904"/>
                    <a:pt x="1654629" y="1120537"/>
                    <a:pt x="1654629" y="1162668"/>
                  </a:cubicBezTo>
                  <a:cubicBezTo>
                    <a:pt x="1654629" y="1499721"/>
                    <a:pt x="1791247" y="1804864"/>
                    <a:pt x="2012127" y="2025745"/>
                  </a:cubicBezTo>
                  <a:lnTo>
                    <a:pt x="2047890" y="2058248"/>
                  </a:lnTo>
                  <a:lnTo>
                    <a:pt x="1996974" y="2104523"/>
                  </a:lnTo>
                  <a:cubicBezTo>
                    <a:pt x="1785987" y="2278645"/>
                    <a:pt x="1515496" y="2383243"/>
                    <a:pt x="1220575" y="2383243"/>
                  </a:cubicBezTo>
                  <a:cubicBezTo>
                    <a:pt x="546470" y="2383243"/>
                    <a:pt x="0" y="1836773"/>
                    <a:pt x="0" y="1162668"/>
                  </a:cubicBezTo>
                  <a:cubicBezTo>
                    <a:pt x="0" y="657089"/>
                    <a:pt x="307389" y="223305"/>
                    <a:pt x="745472" y="38012"/>
                  </a:cubicBezTo>
                  <a:lnTo>
                    <a:pt x="849329"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任意多边形: 形状 17"/>
            <p:cNvSpPr/>
            <p:nvPr/>
          </p:nvSpPr>
          <p:spPr>
            <a:xfrm>
              <a:off x="5522943" y="3259678"/>
              <a:ext cx="878517" cy="858690"/>
            </a:xfrm>
            <a:custGeom>
              <a:avLst/>
              <a:gdLst>
                <a:gd name="connsiteX0" fmla="*/ 371246 w 742491"/>
                <a:gd name="connsiteY0" fmla="*/ 0 h 725734"/>
                <a:gd name="connsiteX1" fmla="*/ 407008 w 742491"/>
                <a:gd name="connsiteY1" fmla="*/ 32503 h 725734"/>
                <a:gd name="connsiteX2" fmla="*/ 739708 w 742491"/>
                <a:gd name="connsiteY2" fmla="*/ 649592 h 725734"/>
                <a:gd name="connsiteX3" fmla="*/ 742491 w 742491"/>
                <a:gd name="connsiteY3" fmla="*/ 667827 h 725734"/>
                <a:gd name="connsiteX4" fmla="*/ 734207 w 742491"/>
                <a:gd name="connsiteY4" fmla="*/ 670859 h 725734"/>
                <a:gd name="connsiteX5" fmla="*/ 371245 w 742491"/>
                <a:gd name="connsiteY5" fmla="*/ 725734 h 725734"/>
                <a:gd name="connsiteX6" fmla="*/ 8283 w 742491"/>
                <a:gd name="connsiteY6" fmla="*/ 670859 h 725734"/>
                <a:gd name="connsiteX7" fmla="*/ 0 w 742491"/>
                <a:gd name="connsiteY7" fmla="*/ 667827 h 725734"/>
                <a:gd name="connsiteX8" fmla="*/ 2783 w 742491"/>
                <a:gd name="connsiteY8" fmla="*/ 649592 h 725734"/>
                <a:gd name="connsiteX9" fmla="*/ 335483 w 742491"/>
                <a:gd name="connsiteY9" fmla="*/ 32503 h 725734"/>
                <a:gd name="connsiteX10" fmla="*/ 371246 w 742491"/>
                <a:gd name="connsiteY10" fmla="*/ 0 h 72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2491" h="725734">
                  <a:moveTo>
                    <a:pt x="371246" y="0"/>
                  </a:moveTo>
                  <a:lnTo>
                    <a:pt x="407008" y="32503"/>
                  </a:lnTo>
                  <a:cubicBezTo>
                    <a:pt x="572669" y="198164"/>
                    <a:pt x="690931" y="411222"/>
                    <a:pt x="739708" y="649592"/>
                  </a:cubicBezTo>
                  <a:lnTo>
                    <a:pt x="742491" y="667827"/>
                  </a:lnTo>
                  <a:lnTo>
                    <a:pt x="734207" y="670859"/>
                  </a:lnTo>
                  <a:cubicBezTo>
                    <a:pt x="619547" y="706522"/>
                    <a:pt x="497640" y="725734"/>
                    <a:pt x="371245" y="725734"/>
                  </a:cubicBezTo>
                  <a:cubicBezTo>
                    <a:pt x="244851" y="725734"/>
                    <a:pt x="122943" y="706522"/>
                    <a:pt x="8283" y="670859"/>
                  </a:cubicBezTo>
                  <a:lnTo>
                    <a:pt x="0" y="667827"/>
                  </a:lnTo>
                  <a:lnTo>
                    <a:pt x="2783" y="649592"/>
                  </a:lnTo>
                  <a:cubicBezTo>
                    <a:pt x="51560" y="411222"/>
                    <a:pt x="169823" y="198164"/>
                    <a:pt x="335483" y="32503"/>
                  </a:cubicBezTo>
                  <a:lnTo>
                    <a:pt x="37124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2" name="Freeform 127"/>
            <p:cNvSpPr>
              <a:spLocks noChangeArrowheads="1"/>
            </p:cNvSpPr>
            <p:nvPr/>
          </p:nvSpPr>
          <p:spPr bwMode="auto">
            <a:xfrm>
              <a:off x="5767824" y="4351512"/>
              <a:ext cx="434016" cy="495633"/>
            </a:xfrm>
            <a:custGeom>
              <a:avLst/>
              <a:gdLst>
                <a:gd name="T0" fmla="*/ 502 w 531"/>
                <a:gd name="T1" fmla="*/ 311 h 602"/>
                <a:gd name="T2" fmla="*/ 417 w 531"/>
                <a:gd name="T3" fmla="*/ 283 h 602"/>
                <a:gd name="T4" fmla="*/ 445 w 531"/>
                <a:gd name="T5" fmla="*/ 142 h 602"/>
                <a:gd name="T6" fmla="*/ 530 w 531"/>
                <a:gd name="T7" fmla="*/ 170 h 602"/>
                <a:gd name="T8" fmla="*/ 502 w 531"/>
                <a:gd name="T9" fmla="*/ 311 h 602"/>
                <a:gd name="T10" fmla="*/ 445 w 531"/>
                <a:gd name="T11" fmla="*/ 29 h 602"/>
                <a:gd name="T12" fmla="*/ 502 w 531"/>
                <a:gd name="T13" fmla="*/ 29 h 602"/>
                <a:gd name="T14" fmla="*/ 445 w 531"/>
                <a:gd name="T15" fmla="*/ 113 h 602"/>
                <a:gd name="T16" fmla="*/ 290 w 531"/>
                <a:gd name="T17" fmla="*/ 460 h 602"/>
                <a:gd name="T18" fmla="*/ 233 w 531"/>
                <a:gd name="T19" fmla="*/ 460 h 602"/>
                <a:gd name="T20" fmla="*/ 205 w 531"/>
                <a:gd name="T21" fmla="*/ 318 h 602"/>
                <a:gd name="T22" fmla="*/ 290 w 531"/>
                <a:gd name="T23" fmla="*/ 290 h 602"/>
                <a:gd name="T24" fmla="*/ 318 w 531"/>
                <a:gd name="T25" fmla="*/ 431 h 602"/>
                <a:gd name="T26" fmla="*/ 233 w 531"/>
                <a:gd name="T27" fmla="*/ 29 h 602"/>
                <a:gd name="T28" fmla="*/ 261 w 531"/>
                <a:gd name="T29" fmla="*/ 0 h 602"/>
                <a:gd name="T30" fmla="*/ 290 w 531"/>
                <a:gd name="T31" fmla="*/ 262 h 602"/>
                <a:gd name="T32" fmla="*/ 233 w 531"/>
                <a:gd name="T33" fmla="*/ 29 h 602"/>
                <a:gd name="T34" fmla="*/ 85 w 531"/>
                <a:gd name="T35" fmla="*/ 389 h 602"/>
                <a:gd name="T36" fmla="*/ 0 w 531"/>
                <a:gd name="T37" fmla="*/ 361 h 602"/>
                <a:gd name="T38" fmla="*/ 28 w 531"/>
                <a:gd name="T39" fmla="*/ 219 h 602"/>
                <a:gd name="T40" fmla="*/ 113 w 531"/>
                <a:gd name="T41" fmla="*/ 248 h 602"/>
                <a:gd name="T42" fmla="*/ 85 w 531"/>
                <a:gd name="T43" fmla="*/ 389 h 602"/>
                <a:gd name="T44" fmla="*/ 28 w 531"/>
                <a:gd name="T45" fmla="*/ 29 h 602"/>
                <a:gd name="T46" fmla="*/ 85 w 531"/>
                <a:gd name="T47" fmla="*/ 29 h 602"/>
                <a:gd name="T48" fmla="*/ 28 w 531"/>
                <a:gd name="T49" fmla="*/ 191 h 602"/>
                <a:gd name="T50" fmla="*/ 85 w 531"/>
                <a:gd name="T51" fmla="*/ 573 h 602"/>
                <a:gd name="T52" fmla="*/ 56 w 531"/>
                <a:gd name="T53" fmla="*/ 601 h 602"/>
                <a:gd name="T54" fmla="*/ 28 w 531"/>
                <a:gd name="T55" fmla="*/ 417 h 602"/>
                <a:gd name="T56" fmla="*/ 85 w 531"/>
                <a:gd name="T57" fmla="*/ 573 h 602"/>
                <a:gd name="T58" fmla="*/ 290 w 531"/>
                <a:gd name="T59" fmla="*/ 573 h 602"/>
                <a:gd name="T60" fmla="*/ 233 w 531"/>
                <a:gd name="T61" fmla="*/ 573 h 602"/>
                <a:gd name="T62" fmla="*/ 290 w 531"/>
                <a:gd name="T63" fmla="*/ 488 h 602"/>
                <a:gd name="T64" fmla="*/ 502 w 531"/>
                <a:gd name="T65" fmla="*/ 573 h 602"/>
                <a:gd name="T66" fmla="*/ 473 w 531"/>
                <a:gd name="T67" fmla="*/ 601 h 602"/>
                <a:gd name="T68" fmla="*/ 445 w 531"/>
                <a:gd name="T69" fmla="*/ 340 h 602"/>
                <a:gd name="T70" fmla="*/ 502 w 531"/>
                <a:gd name="T71" fmla="*/ 57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1" h="602">
                  <a:moveTo>
                    <a:pt x="502" y="311"/>
                  </a:moveTo>
                  <a:lnTo>
                    <a:pt x="502" y="311"/>
                  </a:lnTo>
                  <a:cubicBezTo>
                    <a:pt x="445" y="311"/>
                    <a:pt x="445" y="311"/>
                    <a:pt x="445" y="311"/>
                  </a:cubicBezTo>
                  <a:cubicBezTo>
                    <a:pt x="424" y="311"/>
                    <a:pt x="417" y="297"/>
                    <a:pt x="417" y="283"/>
                  </a:cubicBezTo>
                  <a:cubicBezTo>
                    <a:pt x="417" y="170"/>
                    <a:pt x="417" y="170"/>
                    <a:pt x="417" y="170"/>
                  </a:cubicBezTo>
                  <a:cubicBezTo>
                    <a:pt x="417" y="156"/>
                    <a:pt x="424" y="142"/>
                    <a:pt x="445" y="142"/>
                  </a:cubicBezTo>
                  <a:cubicBezTo>
                    <a:pt x="502" y="142"/>
                    <a:pt x="502" y="142"/>
                    <a:pt x="502" y="142"/>
                  </a:cubicBezTo>
                  <a:cubicBezTo>
                    <a:pt x="516" y="142"/>
                    <a:pt x="530" y="156"/>
                    <a:pt x="530" y="170"/>
                  </a:cubicBezTo>
                  <a:cubicBezTo>
                    <a:pt x="530" y="283"/>
                    <a:pt x="530" y="283"/>
                    <a:pt x="530" y="283"/>
                  </a:cubicBezTo>
                  <a:cubicBezTo>
                    <a:pt x="530" y="297"/>
                    <a:pt x="516" y="311"/>
                    <a:pt x="502" y="311"/>
                  </a:cubicBezTo>
                  <a:close/>
                  <a:moveTo>
                    <a:pt x="445" y="29"/>
                  </a:moveTo>
                  <a:lnTo>
                    <a:pt x="445" y="29"/>
                  </a:lnTo>
                  <a:cubicBezTo>
                    <a:pt x="445" y="15"/>
                    <a:pt x="452" y="0"/>
                    <a:pt x="473" y="0"/>
                  </a:cubicBezTo>
                  <a:cubicBezTo>
                    <a:pt x="487" y="0"/>
                    <a:pt x="502" y="15"/>
                    <a:pt x="502" y="29"/>
                  </a:cubicBezTo>
                  <a:cubicBezTo>
                    <a:pt x="502" y="113"/>
                    <a:pt x="502" y="113"/>
                    <a:pt x="502" y="113"/>
                  </a:cubicBezTo>
                  <a:cubicBezTo>
                    <a:pt x="445" y="113"/>
                    <a:pt x="445" y="113"/>
                    <a:pt x="445" y="113"/>
                  </a:cubicBezTo>
                  <a:lnTo>
                    <a:pt x="445" y="29"/>
                  </a:lnTo>
                  <a:close/>
                  <a:moveTo>
                    <a:pt x="290" y="460"/>
                  </a:moveTo>
                  <a:lnTo>
                    <a:pt x="290" y="460"/>
                  </a:lnTo>
                  <a:cubicBezTo>
                    <a:pt x="233" y="460"/>
                    <a:pt x="233" y="460"/>
                    <a:pt x="233" y="460"/>
                  </a:cubicBezTo>
                  <a:cubicBezTo>
                    <a:pt x="219" y="460"/>
                    <a:pt x="205" y="453"/>
                    <a:pt x="205" y="431"/>
                  </a:cubicBezTo>
                  <a:cubicBezTo>
                    <a:pt x="205" y="318"/>
                    <a:pt x="205" y="318"/>
                    <a:pt x="205" y="318"/>
                  </a:cubicBezTo>
                  <a:cubicBezTo>
                    <a:pt x="205" y="304"/>
                    <a:pt x="219" y="290"/>
                    <a:pt x="233" y="290"/>
                  </a:cubicBezTo>
                  <a:cubicBezTo>
                    <a:pt x="290" y="290"/>
                    <a:pt x="290" y="290"/>
                    <a:pt x="290" y="290"/>
                  </a:cubicBezTo>
                  <a:cubicBezTo>
                    <a:pt x="311" y="290"/>
                    <a:pt x="318" y="304"/>
                    <a:pt x="318" y="318"/>
                  </a:cubicBezTo>
                  <a:cubicBezTo>
                    <a:pt x="318" y="431"/>
                    <a:pt x="318" y="431"/>
                    <a:pt x="318" y="431"/>
                  </a:cubicBezTo>
                  <a:cubicBezTo>
                    <a:pt x="318" y="453"/>
                    <a:pt x="311" y="460"/>
                    <a:pt x="290" y="460"/>
                  </a:cubicBezTo>
                  <a:close/>
                  <a:moveTo>
                    <a:pt x="233" y="29"/>
                  </a:moveTo>
                  <a:lnTo>
                    <a:pt x="233" y="29"/>
                  </a:lnTo>
                  <a:cubicBezTo>
                    <a:pt x="233" y="15"/>
                    <a:pt x="247" y="0"/>
                    <a:pt x="261" y="0"/>
                  </a:cubicBezTo>
                  <a:cubicBezTo>
                    <a:pt x="283" y="0"/>
                    <a:pt x="290" y="15"/>
                    <a:pt x="290" y="29"/>
                  </a:cubicBezTo>
                  <a:cubicBezTo>
                    <a:pt x="290" y="262"/>
                    <a:pt x="290" y="262"/>
                    <a:pt x="290" y="262"/>
                  </a:cubicBezTo>
                  <a:cubicBezTo>
                    <a:pt x="233" y="262"/>
                    <a:pt x="233" y="262"/>
                    <a:pt x="233" y="262"/>
                  </a:cubicBezTo>
                  <a:lnTo>
                    <a:pt x="233" y="29"/>
                  </a:lnTo>
                  <a:close/>
                  <a:moveTo>
                    <a:pt x="85" y="389"/>
                  </a:moveTo>
                  <a:lnTo>
                    <a:pt x="85" y="389"/>
                  </a:lnTo>
                  <a:cubicBezTo>
                    <a:pt x="28" y="389"/>
                    <a:pt x="28" y="389"/>
                    <a:pt x="28" y="389"/>
                  </a:cubicBezTo>
                  <a:cubicBezTo>
                    <a:pt x="14" y="389"/>
                    <a:pt x="0" y="375"/>
                    <a:pt x="0" y="361"/>
                  </a:cubicBezTo>
                  <a:cubicBezTo>
                    <a:pt x="0" y="248"/>
                    <a:pt x="0" y="248"/>
                    <a:pt x="0" y="248"/>
                  </a:cubicBezTo>
                  <a:cubicBezTo>
                    <a:pt x="0" y="226"/>
                    <a:pt x="14" y="219"/>
                    <a:pt x="28" y="219"/>
                  </a:cubicBezTo>
                  <a:cubicBezTo>
                    <a:pt x="85" y="219"/>
                    <a:pt x="85" y="219"/>
                    <a:pt x="85" y="219"/>
                  </a:cubicBezTo>
                  <a:cubicBezTo>
                    <a:pt x="99" y="219"/>
                    <a:pt x="113" y="226"/>
                    <a:pt x="113" y="248"/>
                  </a:cubicBezTo>
                  <a:cubicBezTo>
                    <a:pt x="113" y="361"/>
                    <a:pt x="113" y="361"/>
                    <a:pt x="113" y="361"/>
                  </a:cubicBezTo>
                  <a:cubicBezTo>
                    <a:pt x="113" y="375"/>
                    <a:pt x="99" y="389"/>
                    <a:pt x="85" y="389"/>
                  </a:cubicBezTo>
                  <a:close/>
                  <a:moveTo>
                    <a:pt x="28" y="29"/>
                  </a:moveTo>
                  <a:lnTo>
                    <a:pt x="28" y="29"/>
                  </a:lnTo>
                  <a:cubicBezTo>
                    <a:pt x="28" y="15"/>
                    <a:pt x="42" y="0"/>
                    <a:pt x="56" y="0"/>
                  </a:cubicBezTo>
                  <a:cubicBezTo>
                    <a:pt x="71" y="0"/>
                    <a:pt x="85" y="15"/>
                    <a:pt x="85" y="29"/>
                  </a:cubicBezTo>
                  <a:cubicBezTo>
                    <a:pt x="85" y="191"/>
                    <a:pt x="85" y="191"/>
                    <a:pt x="85" y="191"/>
                  </a:cubicBezTo>
                  <a:cubicBezTo>
                    <a:pt x="28" y="191"/>
                    <a:pt x="28" y="191"/>
                    <a:pt x="28" y="191"/>
                  </a:cubicBezTo>
                  <a:lnTo>
                    <a:pt x="28" y="29"/>
                  </a:lnTo>
                  <a:close/>
                  <a:moveTo>
                    <a:pt x="85" y="573"/>
                  </a:moveTo>
                  <a:lnTo>
                    <a:pt x="85" y="573"/>
                  </a:lnTo>
                  <a:cubicBezTo>
                    <a:pt x="85" y="594"/>
                    <a:pt x="71" y="601"/>
                    <a:pt x="56" y="601"/>
                  </a:cubicBezTo>
                  <a:cubicBezTo>
                    <a:pt x="42" y="601"/>
                    <a:pt x="28" y="594"/>
                    <a:pt x="28" y="573"/>
                  </a:cubicBezTo>
                  <a:cubicBezTo>
                    <a:pt x="28" y="417"/>
                    <a:pt x="28" y="417"/>
                    <a:pt x="28" y="417"/>
                  </a:cubicBezTo>
                  <a:cubicBezTo>
                    <a:pt x="85" y="417"/>
                    <a:pt x="85" y="417"/>
                    <a:pt x="85" y="417"/>
                  </a:cubicBezTo>
                  <a:lnTo>
                    <a:pt x="85" y="573"/>
                  </a:lnTo>
                  <a:close/>
                  <a:moveTo>
                    <a:pt x="290" y="573"/>
                  </a:moveTo>
                  <a:lnTo>
                    <a:pt x="290" y="573"/>
                  </a:lnTo>
                  <a:cubicBezTo>
                    <a:pt x="290" y="594"/>
                    <a:pt x="283" y="601"/>
                    <a:pt x="261" y="601"/>
                  </a:cubicBezTo>
                  <a:cubicBezTo>
                    <a:pt x="247" y="601"/>
                    <a:pt x="233" y="594"/>
                    <a:pt x="233" y="573"/>
                  </a:cubicBezTo>
                  <a:cubicBezTo>
                    <a:pt x="233" y="488"/>
                    <a:pt x="233" y="488"/>
                    <a:pt x="233" y="488"/>
                  </a:cubicBezTo>
                  <a:cubicBezTo>
                    <a:pt x="290" y="488"/>
                    <a:pt x="290" y="488"/>
                    <a:pt x="290" y="488"/>
                  </a:cubicBezTo>
                  <a:lnTo>
                    <a:pt x="290" y="573"/>
                  </a:lnTo>
                  <a:close/>
                  <a:moveTo>
                    <a:pt x="502" y="573"/>
                  </a:moveTo>
                  <a:lnTo>
                    <a:pt x="502" y="573"/>
                  </a:lnTo>
                  <a:cubicBezTo>
                    <a:pt x="502" y="594"/>
                    <a:pt x="487" y="601"/>
                    <a:pt x="473" y="601"/>
                  </a:cubicBezTo>
                  <a:cubicBezTo>
                    <a:pt x="452" y="601"/>
                    <a:pt x="445" y="594"/>
                    <a:pt x="445" y="573"/>
                  </a:cubicBezTo>
                  <a:cubicBezTo>
                    <a:pt x="445" y="340"/>
                    <a:pt x="445" y="340"/>
                    <a:pt x="445" y="340"/>
                  </a:cubicBezTo>
                  <a:cubicBezTo>
                    <a:pt x="502" y="340"/>
                    <a:pt x="502" y="340"/>
                    <a:pt x="502" y="340"/>
                  </a:cubicBezTo>
                  <a:lnTo>
                    <a:pt x="502" y="573"/>
                  </a:lnTo>
                  <a:close/>
                </a:path>
              </a:pathLst>
            </a:custGeom>
            <a:solidFill>
              <a:srgbClr val="FFFFFF"/>
            </a:solidFill>
            <a:ln>
              <a:noFill/>
            </a:ln>
            <a:effectLst/>
          </p:spPr>
          <p:txBody>
            <a:bodyPr wrap="none" anchor="ctr"/>
            <a:p>
              <a:pPr>
                <a:defRPr/>
              </a:pPr>
              <a:endParaRPr lang="en-US">
                <a:latin typeface="+mn-lt"/>
                <a:ea typeface="+mn-ea"/>
                <a:cs typeface="+mn-cs"/>
              </a:endParaRPr>
            </a:p>
          </p:txBody>
        </p:sp>
        <p:sp>
          <p:nvSpPr>
            <p:cNvPr id="13" name="Freeform 22"/>
            <p:cNvSpPr>
              <a:spLocks noChangeArrowheads="1"/>
            </p:cNvSpPr>
            <p:nvPr/>
          </p:nvSpPr>
          <p:spPr bwMode="auto">
            <a:xfrm>
              <a:off x="6427508" y="3144372"/>
              <a:ext cx="495501" cy="470307"/>
            </a:xfrm>
            <a:custGeom>
              <a:avLst/>
              <a:gdLst>
                <a:gd name="T0" fmla="*/ 587 w 602"/>
                <a:gd name="T1" fmla="*/ 360 h 573"/>
                <a:gd name="T2" fmla="*/ 516 w 602"/>
                <a:gd name="T3" fmla="*/ 346 h 573"/>
                <a:gd name="T4" fmla="*/ 467 w 602"/>
                <a:gd name="T5" fmla="*/ 247 h 573"/>
                <a:gd name="T6" fmla="*/ 601 w 602"/>
                <a:gd name="T7" fmla="*/ 261 h 573"/>
                <a:gd name="T8" fmla="*/ 587 w 602"/>
                <a:gd name="T9" fmla="*/ 360 h 573"/>
                <a:gd name="T10" fmla="*/ 467 w 602"/>
                <a:gd name="T11" fmla="*/ 311 h 573"/>
                <a:gd name="T12" fmla="*/ 474 w 602"/>
                <a:gd name="T13" fmla="*/ 311 h 573"/>
                <a:gd name="T14" fmla="*/ 495 w 602"/>
                <a:gd name="T15" fmla="*/ 360 h 573"/>
                <a:gd name="T16" fmla="*/ 446 w 602"/>
                <a:gd name="T17" fmla="*/ 396 h 573"/>
                <a:gd name="T18" fmla="*/ 283 w 602"/>
                <a:gd name="T19" fmla="*/ 7 h 573"/>
                <a:gd name="T20" fmla="*/ 453 w 602"/>
                <a:gd name="T21" fmla="*/ 283 h 573"/>
                <a:gd name="T22" fmla="*/ 460 w 602"/>
                <a:gd name="T23" fmla="*/ 297 h 573"/>
                <a:gd name="T24" fmla="*/ 467 w 602"/>
                <a:gd name="T25" fmla="*/ 304 h 573"/>
                <a:gd name="T26" fmla="*/ 467 w 602"/>
                <a:gd name="T27" fmla="*/ 311 h 573"/>
                <a:gd name="T28" fmla="*/ 297 w 602"/>
                <a:gd name="T29" fmla="*/ 191 h 573"/>
                <a:gd name="T30" fmla="*/ 198 w 602"/>
                <a:gd name="T31" fmla="*/ 360 h 573"/>
                <a:gd name="T32" fmla="*/ 106 w 602"/>
                <a:gd name="T33" fmla="*/ 488 h 573"/>
                <a:gd name="T34" fmla="*/ 71 w 602"/>
                <a:gd name="T35" fmla="*/ 445 h 573"/>
                <a:gd name="T36" fmla="*/ 184 w 602"/>
                <a:gd name="T37" fmla="*/ 247 h 573"/>
                <a:gd name="T38" fmla="*/ 255 w 602"/>
                <a:gd name="T39" fmla="*/ 148 h 573"/>
                <a:gd name="T40" fmla="*/ 297 w 602"/>
                <a:gd name="T41" fmla="*/ 191 h 573"/>
                <a:gd name="T42" fmla="*/ 7 w 602"/>
                <a:gd name="T43" fmla="*/ 360 h 573"/>
                <a:gd name="T44" fmla="*/ 0 w 602"/>
                <a:gd name="T45" fmla="*/ 261 h 573"/>
                <a:gd name="T46" fmla="*/ 149 w 602"/>
                <a:gd name="T47" fmla="*/ 247 h 573"/>
                <a:gd name="T48" fmla="*/ 7 w 602"/>
                <a:gd name="T49" fmla="*/ 360 h 573"/>
                <a:gd name="T50" fmla="*/ 64 w 602"/>
                <a:gd name="T51" fmla="*/ 481 h 573"/>
                <a:gd name="T52" fmla="*/ 99 w 602"/>
                <a:gd name="T53" fmla="*/ 516 h 573"/>
                <a:gd name="T54" fmla="*/ 43 w 602"/>
                <a:gd name="T55" fmla="*/ 544 h 573"/>
                <a:gd name="T56" fmla="*/ 64 w 602"/>
                <a:gd name="T57" fmla="*/ 481 h 573"/>
                <a:gd name="T58" fmla="*/ 347 w 602"/>
                <a:gd name="T59" fmla="*/ 247 h 573"/>
                <a:gd name="T60" fmla="*/ 226 w 602"/>
                <a:gd name="T61" fmla="*/ 360 h 573"/>
                <a:gd name="T62" fmla="*/ 347 w 602"/>
                <a:gd name="T63" fmla="*/ 247 h 573"/>
                <a:gd name="T64" fmla="*/ 474 w 602"/>
                <a:gd name="T65" fmla="*/ 417 h 573"/>
                <a:gd name="T66" fmla="*/ 516 w 602"/>
                <a:gd name="T67" fmla="*/ 410 h 573"/>
                <a:gd name="T68" fmla="*/ 530 w 602"/>
                <a:gd name="T69" fmla="*/ 466 h 573"/>
                <a:gd name="T70" fmla="*/ 495 w 602"/>
                <a:gd name="T71" fmla="*/ 473 h 573"/>
                <a:gd name="T72" fmla="*/ 474 w 602"/>
                <a:gd name="T73" fmla="*/ 417 h 573"/>
                <a:gd name="T74" fmla="*/ 580 w 602"/>
                <a:gd name="T75" fmla="*/ 572 h 573"/>
                <a:gd name="T76" fmla="*/ 530 w 602"/>
                <a:gd name="T77"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lnTo>
                    <a:pt x="467" y="311"/>
                  </a:lnTo>
                  <a:cubicBezTo>
                    <a:pt x="474" y="311"/>
                    <a:pt x="474" y="311"/>
                    <a:pt x="474" y="311"/>
                  </a:cubicBezTo>
                  <a:cubicBezTo>
                    <a:pt x="481" y="332"/>
                    <a:pt x="488" y="353"/>
                    <a:pt x="495" y="360"/>
                  </a:cubicBezTo>
                  <a:lnTo>
                    <a:pt x="495" y="360"/>
                  </a:ln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lnTo>
                    <a:pt x="460" y="297"/>
                  </a:lnTo>
                  <a:cubicBezTo>
                    <a:pt x="460" y="297"/>
                    <a:pt x="460" y="297"/>
                    <a:pt x="467" y="304"/>
                  </a:cubicBezTo>
                  <a:lnTo>
                    <a:pt x="467" y="304"/>
                  </a:ln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p:spPr>
          <p:txBody>
            <a:bodyPr wrap="none" anchor="ctr"/>
            <a:p>
              <a:pPr>
                <a:defRPr/>
              </a:pPr>
              <a:endParaRPr lang="en-US">
                <a:latin typeface="+mn-lt"/>
                <a:ea typeface="+mn-ea"/>
                <a:cs typeface="+mn-cs"/>
              </a:endParaRPr>
            </a:p>
          </p:txBody>
        </p:sp>
        <p:sp>
          <p:nvSpPr>
            <p:cNvPr id="14" name="Freeform 27"/>
            <p:cNvSpPr>
              <a:spLocks noChangeArrowheads="1"/>
            </p:cNvSpPr>
            <p:nvPr/>
          </p:nvSpPr>
          <p:spPr bwMode="auto">
            <a:xfrm>
              <a:off x="5027439" y="3144372"/>
              <a:ext cx="495505" cy="419659"/>
            </a:xfrm>
            <a:custGeom>
              <a:avLst/>
              <a:gdLst>
                <a:gd name="T0" fmla="*/ 579 w 602"/>
                <a:gd name="T1" fmla="*/ 509 h 510"/>
                <a:gd name="T2" fmla="*/ 579 w 602"/>
                <a:gd name="T3" fmla="*/ 509 h 510"/>
                <a:gd name="T4" fmla="*/ 21 w 602"/>
                <a:gd name="T5" fmla="*/ 509 h 510"/>
                <a:gd name="T6" fmla="*/ 0 w 602"/>
                <a:gd name="T7" fmla="*/ 488 h 510"/>
                <a:gd name="T8" fmla="*/ 0 w 602"/>
                <a:gd name="T9" fmla="*/ 481 h 510"/>
                <a:gd name="T10" fmla="*/ 21 w 602"/>
                <a:gd name="T11" fmla="*/ 452 h 510"/>
                <a:gd name="T12" fmla="*/ 579 w 602"/>
                <a:gd name="T13" fmla="*/ 452 h 510"/>
                <a:gd name="T14" fmla="*/ 601 w 602"/>
                <a:gd name="T15" fmla="*/ 481 h 510"/>
                <a:gd name="T16" fmla="*/ 601 w 602"/>
                <a:gd name="T17" fmla="*/ 488 h 510"/>
                <a:gd name="T18" fmla="*/ 579 w 602"/>
                <a:gd name="T19" fmla="*/ 509 h 510"/>
                <a:gd name="T20" fmla="*/ 487 w 602"/>
                <a:gd name="T21" fmla="*/ 424 h 510"/>
                <a:gd name="T22" fmla="*/ 487 w 602"/>
                <a:gd name="T23" fmla="*/ 424 h 510"/>
                <a:gd name="T24" fmla="*/ 431 w 602"/>
                <a:gd name="T25" fmla="*/ 424 h 510"/>
                <a:gd name="T26" fmla="*/ 403 w 602"/>
                <a:gd name="T27" fmla="*/ 396 h 510"/>
                <a:gd name="T28" fmla="*/ 403 w 602"/>
                <a:gd name="T29" fmla="*/ 28 h 510"/>
                <a:gd name="T30" fmla="*/ 431 w 602"/>
                <a:gd name="T31" fmla="*/ 0 h 510"/>
                <a:gd name="T32" fmla="*/ 487 w 602"/>
                <a:gd name="T33" fmla="*/ 0 h 510"/>
                <a:gd name="T34" fmla="*/ 516 w 602"/>
                <a:gd name="T35" fmla="*/ 28 h 510"/>
                <a:gd name="T36" fmla="*/ 516 w 602"/>
                <a:gd name="T37" fmla="*/ 396 h 510"/>
                <a:gd name="T38" fmla="*/ 487 w 602"/>
                <a:gd name="T39" fmla="*/ 424 h 510"/>
                <a:gd name="T40" fmla="*/ 332 w 602"/>
                <a:gd name="T41" fmla="*/ 424 h 510"/>
                <a:gd name="T42" fmla="*/ 332 w 602"/>
                <a:gd name="T43" fmla="*/ 424 h 510"/>
                <a:gd name="T44" fmla="*/ 276 w 602"/>
                <a:gd name="T45" fmla="*/ 424 h 510"/>
                <a:gd name="T46" fmla="*/ 247 w 602"/>
                <a:gd name="T47" fmla="*/ 396 h 510"/>
                <a:gd name="T48" fmla="*/ 247 w 602"/>
                <a:gd name="T49" fmla="*/ 163 h 510"/>
                <a:gd name="T50" fmla="*/ 276 w 602"/>
                <a:gd name="T51" fmla="*/ 134 h 510"/>
                <a:gd name="T52" fmla="*/ 332 w 602"/>
                <a:gd name="T53" fmla="*/ 134 h 510"/>
                <a:gd name="T54" fmla="*/ 360 w 602"/>
                <a:gd name="T55" fmla="*/ 163 h 510"/>
                <a:gd name="T56" fmla="*/ 360 w 602"/>
                <a:gd name="T57" fmla="*/ 396 h 510"/>
                <a:gd name="T58" fmla="*/ 332 w 602"/>
                <a:gd name="T59" fmla="*/ 424 h 510"/>
                <a:gd name="T60" fmla="*/ 169 w 602"/>
                <a:gd name="T61" fmla="*/ 424 h 510"/>
                <a:gd name="T62" fmla="*/ 169 w 602"/>
                <a:gd name="T63" fmla="*/ 424 h 510"/>
                <a:gd name="T64" fmla="*/ 113 w 602"/>
                <a:gd name="T65" fmla="*/ 424 h 510"/>
                <a:gd name="T66" fmla="*/ 85 w 602"/>
                <a:gd name="T67" fmla="*/ 396 h 510"/>
                <a:gd name="T68" fmla="*/ 85 w 602"/>
                <a:gd name="T69" fmla="*/ 297 h 510"/>
                <a:gd name="T70" fmla="*/ 113 w 602"/>
                <a:gd name="T71" fmla="*/ 269 h 510"/>
                <a:gd name="T72" fmla="*/ 169 w 602"/>
                <a:gd name="T73" fmla="*/ 269 h 510"/>
                <a:gd name="T74" fmla="*/ 198 w 602"/>
                <a:gd name="T75" fmla="*/ 297 h 510"/>
                <a:gd name="T76" fmla="*/ 198 w 602"/>
                <a:gd name="T77" fmla="*/ 396 h 510"/>
                <a:gd name="T78" fmla="*/ 169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579" y="509"/>
                  </a:moveTo>
                  <a:lnTo>
                    <a:pt x="579" y="509"/>
                  </a:lnTo>
                  <a:cubicBezTo>
                    <a:pt x="21" y="509"/>
                    <a:pt x="21" y="509"/>
                    <a:pt x="21" y="509"/>
                  </a:cubicBezTo>
                  <a:cubicBezTo>
                    <a:pt x="7" y="509"/>
                    <a:pt x="0" y="502"/>
                    <a:pt x="0" y="488"/>
                  </a:cubicBezTo>
                  <a:cubicBezTo>
                    <a:pt x="0" y="481"/>
                    <a:pt x="0" y="481"/>
                    <a:pt x="0" y="481"/>
                  </a:cubicBezTo>
                  <a:cubicBezTo>
                    <a:pt x="0" y="467"/>
                    <a:pt x="7" y="452"/>
                    <a:pt x="21" y="452"/>
                  </a:cubicBezTo>
                  <a:cubicBezTo>
                    <a:pt x="579" y="452"/>
                    <a:pt x="579" y="452"/>
                    <a:pt x="579" y="452"/>
                  </a:cubicBezTo>
                  <a:cubicBezTo>
                    <a:pt x="594" y="452"/>
                    <a:pt x="601" y="467"/>
                    <a:pt x="601" y="481"/>
                  </a:cubicBezTo>
                  <a:cubicBezTo>
                    <a:pt x="601" y="488"/>
                    <a:pt x="601" y="488"/>
                    <a:pt x="601" y="488"/>
                  </a:cubicBezTo>
                  <a:cubicBezTo>
                    <a:pt x="601" y="502"/>
                    <a:pt x="594" y="509"/>
                    <a:pt x="579" y="509"/>
                  </a:cubicBezTo>
                  <a:close/>
                  <a:moveTo>
                    <a:pt x="487" y="424"/>
                  </a:moveTo>
                  <a:lnTo>
                    <a:pt x="487" y="424"/>
                  </a:lnTo>
                  <a:cubicBezTo>
                    <a:pt x="431" y="424"/>
                    <a:pt x="431" y="424"/>
                    <a:pt x="431" y="424"/>
                  </a:cubicBezTo>
                  <a:cubicBezTo>
                    <a:pt x="417" y="424"/>
                    <a:pt x="403" y="417"/>
                    <a:pt x="403" y="396"/>
                  </a:cubicBezTo>
                  <a:cubicBezTo>
                    <a:pt x="403" y="28"/>
                    <a:pt x="403" y="28"/>
                    <a:pt x="403" y="28"/>
                  </a:cubicBezTo>
                  <a:cubicBezTo>
                    <a:pt x="403" y="14"/>
                    <a:pt x="417" y="0"/>
                    <a:pt x="431" y="0"/>
                  </a:cubicBezTo>
                  <a:cubicBezTo>
                    <a:pt x="487" y="0"/>
                    <a:pt x="487" y="0"/>
                    <a:pt x="487" y="0"/>
                  </a:cubicBezTo>
                  <a:cubicBezTo>
                    <a:pt x="509" y="0"/>
                    <a:pt x="516" y="14"/>
                    <a:pt x="516" y="28"/>
                  </a:cubicBezTo>
                  <a:cubicBezTo>
                    <a:pt x="516" y="396"/>
                    <a:pt x="516" y="396"/>
                    <a:pt x="516" y="396"/>
                  </a:cubicBezTo>
                  <a:cubicBezTo>
                    <a:pt x="516" y="417"/>
                    <a:pt x="509" y="424"/>
                    <a:pt x="487" y="424"/>
                  </a:cubicBezTo>
                  <a:close/>
                  <a:moveTo>
                    <a:pt x="332" y="424"/>
                  </a:moveTo>
                  <a:lnTo>
                    <a:pt x="332" y="424"/>
                  </a:lnTo>
                  <a:cubicBezTo>
                    <a:pt x="276" y="424"/>
                    <a:pt x="276" y="424"/>
                    <a:pt x="276" y="424"/>
                  </a:cubicBezTo>
                  <a:cubicBezTo>
                    <a:pt x="254" y="424"/>
                    <a:pt x="247" y="417"/>
                    <a:pt x="247" y="396"/>
                  </a:cubicBezTo>
                  <a:cubicBezTo>
                    <a:pt x="247" y="163"/>
                    <a:pt x="247" y="163"/>
                    <a:pt x="247" y="163"/>
                  </a:cubicBezTo>
                  <a:cubicBezTo>
                    <a:pt x="247" y="149"/>
                    <a:pt x="254" y="134"/>
                    <a:pt x="276" y="134"/>
                  </a:cubicBezTo>
                  <a:cubicBezTo>
                    <a:pt x="332" y="134"/>
                    <a:pt x="332" y="134"/>
                    <a:pt x="332" y="134"/>
                  </a:cubicBezTo>
                  <a:cubicBezTo>
                    <a:pt x="346" y="134"/>
                    <a:pt x="360" y="149"/>
                    <a:pt x="360" y="163"/>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297"/>
                    <a:pt x="85" y="297"/>
                    <a:pt x="85" y="297"/>
                  </a:cubicBezTo>
                  <a:cubicBezTo>
                    <a:pt x="85" y="276"/>
                    <a:pt x="99" y="269"/>
                    <a:pt x="113" y="269"/>
                  </a:cubicBezTo>
                  <a:cubicBezTo>
                    <a:pt x="169" y="269"/>
                    <a:pt x="169" y="269"/>
                    <a:pt x="169" y="269"/>
                  </a:cubicBezTo>
                  <a:cubicBezTo>
                    <a:pt x="184" y="269"/>
                    <a:pt x="198" y="276"/>
                    <a:pt x="198" y="297"/>
                  </a:cubicBezTo>
                  <a:cubicBezTo>
                    <a:pt x="198" y="396"/>
                    <a:pt x="198" y="396"/>
                    <a:pt x="198" y="396"/>
                  </a:cubicBezTo>
                  <a:cubicBezTo>
                    <a:pt x="198" y="417"/>
                    <a:pt x="184" y="424"/>
                    <a:pt x="169" y="424"/>
                  </a:cubicBezTo>
                  <a:close/>
                </a:path>
              </a:pathLst>
            </a:custGeom>
            <a:solidFill>
              <a:srgbClr val="FFFFFF"/>
            </a:solidFill>
            <a:ln>
              <a:noFill/>
            </a:ln>
            <a:effectLst/>
          </p:spPr>
          <p:txBody>
            <a:bodyPr wrap="none" anchor="ctr"/>
            <a:p>
              <a:pPr>
                <a:defRPr/>
              </a:pPr>
              <a:endParaRPr lang="en-US">
                <a:latin typeface="+mn-lt"/>
                <a:ea typeface="+mn-ea"/>
                <a:cs typeface="+mn-cs"/>
              </a:endParaRPr>
            </a:p>
          </p:txBody>
        </p:sp>
        <p:sp>
          <p:nvSpPr>
            <p:cNvPr id="37" name="矩形 36"/>
            <p:cNvSpPr/>
            <p:nvPr/>
          </p:nvSpPr>
          <p:spPr>
            <a:xfrm>
              <a:off x="4847870" y="1478915"/>
              <a:ext cx="2230755" cy="1531620"/>
            </a:xfrm>
            <a:prstGeom prst="rect">
              <a:avLst/>
            </a:prstGeom>
          </p:spPr>
          <p:txBody>
            <a:bodyPr wrap="square">
              <a:spAutoFit/>
            </a:bodyPr>
            <a:p>
              <a:pPr algn="ctr">
                <a:lnSpc>
                  <a:spcPct val="130000"/>
                </a:lnSpc>
              </a:pPr>
              <a:r>
                <a:rPr lang="en-US" altLang="zh-CN" sz="3200" b="1">
                  <a:solidFill>
                    <a:schemeClr val="accent5">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01</a:t>
              </a:r>
              <a:endParaRPr lang="en-US" altLang="zh-CN" sz="3200">
                <a:solidFill>
                  <a:schemeClr val="accent5">
                    <a:lumMod val="60000"/>
                    <a:lumOff val="40000"/>
                  </a:schemeClr>
                </a:solidFill>
                <a:latin typeface="微软雅黑 Semibold" panose="020B0702040204020203" pitchFamily="34" charset="-122"/>
                <a:ea typeface="微软雅黑 Semibold" panose="020B0702040204020203" pitchFamily="34" charset="-122"/>
                <a:cs typeface="Open Sans" panose="020B0606030504020204" pitchFamily="34" charset="0"/>
                <a:sym typeface="Open Sans" panose="020B0606030504020204" pitchFamily="34" charset="0"/>
              </a:endParaRPr>
            </a:p>
            <a:p>
              <a:pPr algn="ctr">
                <a:lnSpc>
                  <a:spcPct val="130000"/>
                </a:lnSpc>
              </a:pPr>
              <a:r>
                <a:rPr lang="en-US" altLang="zh-CN" sz="2000" b="1" dirty="0">
                  <a:solidFill>
                    <a:schemeClr val="accent5">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Linux </a:t>
              </a:r>
              <a:endParaRPr lang="en-US" altLang="zh-CN" sz="2000" b="1" dirty="0">
                <a:solidFill>
                  <a:schemeClr val="accent5">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endParaRPr>
            </a:p>
            <a:p>
              <a:pPr algn="ctr">
                <a:lnSpc>
                  <a:spcPct val="130000"/>
                </a:lnSpc>
              </a:pPr>
              <a:r>
                <a:rPr lang="en-US" altLang="zh-CN" sz="2000" b="1" dirty="0">
                  <a:solidFill>
                    <a:schemeClr val="accent5">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Benchmark</a:t>
              </a:r>
              <a:endParaRPr lang="en-US" altLang="zh-CN" sz="2000" b="1" dirty="0">
                <a:solidFill>
                  <a:schemeClr val="accent5">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endParaRPr>
            </a:p>
          </p:txBody>
        </p:sp>
        <p:sp>
          <p:nvSpPr>
            <p:cNvPr id="40" name="矩形 39"/>
            <p:cNvSpPr/>
            <p:nvPr/>
          </p:nvSpPr>
          <p:spPr>
            <a:xfrm>
              <a:off x="3542945" y="3785235"/>
              <a:ext cx="2419350" cy="1531620"/>
            </a:xfrm>
            <a:prstGeom prst="rect">
              <a:avLst/>
            </a:prstGeom>
          </p:spPr>
          <p:txBody>
            <a:bodyPr wrap="square">
              <a:spAutoFit/>
            </a:bodyPr>
            <a:p>
              <a:pPr algn="ctr">
                <a:lnSpc>
                  <a:spcPct val="130000"/>
                </a:lnSpc>
              </a:pPr>
              <a:r>
                <a:rPr lang="en-US" altLang="zh-CN" sz="3200" b="1">
                  <a:solidFill>
                    <a:schemeClr val="accent6">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02</a:t>
              </a:r>
              <a:endParaRPr lang="en-US" altLang="zh-CN" sz="3200">
                <a:solidFill>
                  <a:schemeClr val="accent6">
                    <a:lumMod val="60000"/>
                    <a:lumOff val="40000"/>
                  </a:schemeClr>
                </a:solidFill>
                <a:latin typeface="微软雅黑 Semibold" panose="020B0702040204020203" pitchFamily="34" charset="-122"/>
                <a:ea typeface="微软雅黑 Semibold" panose="020B0702040204020203" pitchFamily="34" charset="-122"/>
                <a:cs typeface="Open Sans" panose="020B0606030504020204" pitchFamily="34" charset="0"/>
                <a:sym typeface="Open Sans" panose="020B0606030504020204" pitchFamily="34" charset="0"/>
              </a:endParaRPr>
            </a:p>
            <a:p>
              <a:pPr algn="ctr">
                <a:lnSpc>
                  <a:spcPct val="130000"/>
                </a:lnSpc>
              </a:pPr>
              <a:r>
                <a:rPr lang="en-US" altLang="zh-CN" sz="2000" b="1">
                  <a:solidFill>
                    <a:schemeClr val="accent6">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Docker Benchmark</a:t>
              </a:r>
              <a:endParaRPr lang="en-US" altLang="zh-CN" sz="2000" b="1">
                <a:solidFill>
                  <a:schemeClr val="accent6">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endParaRPr>
            </a:p>
          </p:txBody>
        </p:sp>
        <p:sp>
          <p:nvSpPr>
            <p:cNvPr id="41" name="矩形 40"/>
            <p:cNvSpPr/>
            <p:nvPr/>
          </p:nvSpPr>
          <p:spPr>
            <a:xfrm>
              <a:off x="6201690" y="3785235"/>
              <a:ext cx="2179320" cy="1531620"/>
            </a:xfrm>
            <a:prstGeom prst="rect">
              <a:avLst/>
            </a:prstGeom>
          </p:spPr>
          <p:txBody>
            <a:bodyPr wrap="square">
              <a:spAutoFit/>
            </a:bodyPr>
            <a:p>
              <a:pPr algn="ctr">
                <a:lnSpc>
                  <a:spcPct val="130000"/>
                </a:lnSpc>
              </a:pPr>
              <a:r>
                <a:rPr lang="en-US" altLang="zh-CN" sz="3200" b="1">
                  <a:solidFill>
                    <a:schemeClr val="accent2">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03</a:t>
              </a:r>
              <a:endParaRPr lang="en-US" altLang="zh-CN" sz="3200" b="1">
                <a:solidFill>
                  <a:schemeClr val="accent2">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endParaRPr>
            </a:p>
            <a:p>
              <a:pPr algn="ctr">
                <a:lnSpc>
                  <a:spcPct val="130000"/>
                </a:lnSpc>
              </a:pPr>
              <a:r>
                <a:rPr lang="en-US" altLang="zh-CN" sz="2000" b="1">
                  <a:solidFill>
                    <a:schemeClr val="accent2">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Kubernetes</a:t>
              </a:r>
              <a:endParaRPr lang="en-US" altLang="zh-CN" sz="2000" b="1">
                <a:solidFill>
                  <a:schemeClr val="accent2">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endParaRPr>
            </a:p>
            <a:p>
              <a:pPr algn="ctr">
                <a:lnSpc>
                  <a:spcPct val="130000"/>
                </a:lnSpc>
              </a:pPr>
              <a:r>
                <a:rPr lang="en-US" altLang="zh-CN" sz="2000" b="1">
                  <a:solidFill>
                    <a:schemeClr val="accent2">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rPr>
                <a:t>Benchmark</a:t>
              </a:r>
              <a:endParaRPr lang="en-US" altLang="zh-CN" sz="2000" b="1">
                <a:solidFill>
                  <a:schemeClr val="accent2">
                    <a:lumMod val="60000"/>
                    <a:lumOff val="40000"/>
                  </a:schemeClr>
                </a:solidFill>
                <a:latin typeface="微软雅黑" panose="020B0503020204020204" charset="-122"/>
                <a:ea typeface="微软雅黑" panose="020B0503020204020204" charset="-122"/>
                <a:cs typeface="Open Sans" panose="020B0606030504020204" pitchFamily="34" charset="0"/>
                <a:sym typeface="Open Sans" panose="020B0606030504020204" pitchFamily="34" charset="0"/>
              </a:endParaRPr>
            </a:p>
          </p:txBody>
        </p:sp>
      </p:grpSp>
      <p:grpSp>
        <p:nvGrpSpPr>
          <p:cNvPr id="15" name="组合 14"/>
          <p:cNvGrpSpPr/>
          <p:nvPr/>
        </p:nvGrpSpPr>
        <p:grpSpPr>
          <a:xfrm>
            <a:off x="2256790" y="1068705"/>
            <a:ext cx="7397750" cy="729615"/>
            <a:chOff x="3554" y="1683"/>
            <a:chExt cx="11650" cy="1149"/>
          </a:xfrm>
        </p:grpSpPr>
        <p:sp>
          <p:nvSpPr>
            <p:cNvPr id="5" name="六边形 4"/>
            <p:cNvSpPr/>
            <p:nvPr/>
          </p:nvSpPr>
          <p:spPr>
            <a:xfrm>
              <a:off x="3554" y="1706"/>
              <a:ext cx="11651" cy="1126"/>
            </a:xfrm>
            <a:prstGeom prst="hexagon">
              <a:avLst/>
            </a:prstGeom>
            <a:solidFill>
              <a:srgbClr val="C0392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131" y="1761"/>
              <a:ext cx="8671" cy="1016"/>
            </a:xfrm>
            <a:prstGeom prst="rect">
              <a:avLst/>
            </a:prstGeom>
            <a:noFill/>
          </p:spPr>
          <p:txBody>
            <a:bodyPr wrap="square" rtlCol="0">
              <a:spAutoFit/>
            </a:bodyPr>
            <a:p>
              <a:r>
                <a:rPr lang="zh-CN" altLang="en-US" b="1">
                  <a:solidFill>
                    <a:schemeClr val="accent6">
                      <a:lumMod val="20000"/>
                      <a:lumOff val="80000"/>
                    </a:schemeClr>
                  </a:solidFill>
                  <a:latin typeface="微软雅黑" panose="020B0503020204020204" charset="-122"/>
                  <a:ea typeface="微软雅黑" panose="020B0503020204020204" charset="-122"/>
                </a:rPr>
                <a:t>识别开发验证推广和维持网络防御最佳实践解决方案</a:t>
              </a:r>
              <a:endParaRPr lang="zh-CN" altLang="en-US" b="1">
                <a:solidFill>
                  <a:schemeClr val="accent6">
                    <a:lumMod val="20000"/>
                    <a:lumOff val="80000"/>
                  </a:schemeClr>
                </a:solidFill>
                <a:latin typeface="微软雅黑" panose="020B0503020204020204" charset="-122"/>
                <a:ea typeface="微软雅黑" panose="020B0503020204020204" charset="-122"/>
              </a:endParaRPr>
            </a:p>
            <a:p>
              <a:r>
                <a:rPr lang="zh-CN" altLang="en-US" b="1">
                  <a:solidFill>
                    <a:schemeClr val="accent6">
                      <a:lumMod val="20000"/>
                      <a:lumOff val="80000"/>
                    </a:schemeClr>
                  </a:solidFill>
                  <a:latin typeface="微软雅黑" panose="020B0503020204020204" charset="-122"/>
                  <a:ea typeface="微软雅黑" panose="020B0503020204020204" charset="-122"/>
                </a:rPr>
                <a:t>通过共识性决策领导社区建立安全网络空间信任环境</a:t>
              </a:r>
              <a:endParaRPr lang="zh-CN" altLang="en-US" b="1">
                <a:solidFill>
                  <a:schemeClr val="accent6">
                    <a:lumMod val="20000"/>
                    <a:lumOff val="80000"/>
                  </a:schemeClr>
                </a:solidFill>
                <a:latin typeface="微软雅黑" panose="020B0503020204020204" charset="-122"/>
                <a:ea typeface="微软雅黑" panose="020B0503020204020204" charset="-122"/>
              </a:endParaRPr>
            </a:p>
          </p:txBody>
        </p:sp>
        <p:sp>
          <p:nvSpPr>
            <p:cNvPr id="9" name="任意多边形 8"/>
            <p:cNvSpPr/>
            <p:nvPr/>
          </p:nvSpPr>
          <p:spPr>
            <a:xfrm rot="10800000">
              <a:off x="3554" y="1683"/>
              <a:ext cx="2344" cy="1149"/>
            </a:xfrm>
            <a:custGeom>
              <a:avLst/>
              <a:gdLst>
                <a:gd name="connsiteX0" fmla="*/ 0 w 2073"/>
                <a:gd name="connsiteY0" fmla="*/ 0 h 1149"/>
                <a:gd name="connsiteX1" fmla="*/ 1769 w 2073"/>
                <a:gd name="connsiteY1" fmla="*/ 0 h 1149"/>
                <a:gd name="connsiteX2" fmla="*/ 2073 w 2073"/>
                <a:gd name="connsiteY2" fmla="*/ 563 h 1149"/>
                <a:gd name="connsiteX3" fmla="*/ 1792 w 2073"/>
                <a:gd name="connsiteY3" fmla="*/ 1149 h 1149"/>
                <a:gd name="connsiteX4" fmla="*/ 0 w 2073"/>
                <a:gd name="connsiteY4" fmla="*/ 1126 h 1149"/>
                <a:gd name="connsiteX5" fmla="*/ 0 w 2073"/>
                <a:gd name="connsiteY5" fmla="*/ 0 h 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3" h="1149">
                  <a:moveTo>
                    <a:pt x="0" y="0"/>
                  </a:moveTo>
                  <a:lnTo>
                    <a:pt x="1769" y="0"/>
                  </a:lnTo>
                  <a:lnTo>
                    <a:pt x="2073" y="563"/>
                  </a:lnTo>
                  <a:lnTo>
                    <a:pt x="1792" y="1149"/>
                  </a:lnTo>
                  <a:lnTo>
                    <a:pt x="0" y="1126"/>
                  </a:lnTo>
                  <a:lnTo>
                    <a:pt x="0" y="0"/>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3860" y="1834"/>
              <a:ext cx="2038" cy="871"/>
            </a:xfrm>
            <a:prstGeom prst="rect">
              <a:avLst/>
            </a:prstGeom>
            <a:noFill/>
          </p:spPr>
          <p:txBody>
            <a:bodyPr wrap="square" rtlCol="0">
              <a:spAutoFit/>
            </a:bodyPr>
            <a:p>
              <a:pPr algn="ctr"/>
              <a:r>
                <a:rPr lang="en-US" altLang="zh-CN" b="1"/>
                <a:t>CIS</a:t>
              </a:r>
              <a:endParaRPr lang="en-US" altLang="zh-CN" b="1"/>
            </a:p>
            <a:p>
              <a:pPr algn="ctr"/>
              <a:r>
                <a:rPr lang="zh-CN" altLang="en-US" sz="1200" b="1">
                  <a:latin typeface="微软雅黑" panose="020B0503020204020204" charset="-122"/>
                  <a:ea typeface="微软雅黑" panose="020B0503020204020204" charset="-122"/>
                </a:rPr>
                <a:t>互联网安全中心</a:t>
              </a:r>
              <a:endParaRPr lang="zh-CN" altLang="en-US" sz="1200" b="1">
                <a:latin typeface="微软雅黑" panose="020B0503020204020204" charset="-122"/>
                <a:ea typeface="微软雅黑" panose="020B0503020204020204" charset="-122"/>
              </a:endParaRPr>
            </a:p>
          </p:txBody>
        </p:sp>
      </p:grpSp>
      <p:grpSp>
        <p:nvGrpSpPr>
          <p:cNvPr id="64" name="组合 63"/>
          <p:cNvGrpSpPr/>
          <p:nvPr/>
        </p:nvGrpSpPr>
        <p:grpSpPr>
          <a:xfrm>
            <a:off x="10965180" y="100965"/>
            <a:ext cx="795020" cy="720090"/>
            <a:chOff x="17268" y="159"/>
            <a:chExt cx="1252" cy="1134"/>
          </a:xfrm>
        </p:grpSpPr>
        <p:sp>
          <p:nvSpPr>
            <p:cNvPr id="16" name="椭圆 15"/>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1"/>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评估</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en-US" altLang="zh-CN" sz="2000" b="1" dirty="0">
                <a:solidFill>
                  <a:srgbClr val="7F7F7F"/>
                </a:solidFill>
                <a:latin typeface="微软雅黑" panose="020B0503020204020204" charset="-122"/>
                <a:ea typeface="微软雅黑" panose="020B0503020204020204" charset="-122"/>
              </a:rPr>
              <a:t>OS </a:t>
            </a:r>
            <a:r>
              <a:rPr lang="zh-CN" altLang="en-US" sz="2000" b="1" dirty="0">
                <a:solidFill>
                  <a:srgbClr val="7F7F7F"/>
                </a:solidFill>
                <a:latin typeface="微软雅黑" panose="020B0503020204020204" charset="-122"/>
                <a:ea typeface="微软雅黑" panose="020B0503020204020204" charset="-122"/>
              </a:rPr>
              <a:t>基准评估</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03</a:t>
            </a:r>
            <a:endParaRPr lang="en-US" altLang="ko-KR" sz="5400" dirty="0">
              <a:solidFill>
                <a:schemeClr val="bg1"/>
              </a:solidFill>
              <a:latin typeface="Arial" panose="020B0604020202020204" pitchFamily="34" charset="0"/>
              <a:ea typeface="나눔바른고딕" pitchFamily="50" charset="-127"/>
            </a:endParaRPr>
          </a:p>
        </p:txBody>
      </p:sp>
      <p:grpSp>
        <p:nvGrpSpPr>
          <p:cNvPr id="9" name="组合 8"/>
          <p:cNvGrpSpPr/>
          <p:nvPr/>
        </p:nvGrpSpPr>
        <p:grpSpPr>
          <a:xfrm>
            <a:off x="448945" y="3027045"/>
            <a:ext cx="4636770" cy="1633220"/>
            <a:chOff x="707" y="4767"/>
            <a:chExt cx="7302" cy="2572"/>
          </a:xfrm>
        </p:grpSpPr>
        <p:cxnSp>
          <p:nvCxnSpPr>
            <p:cNvPr id="86" name="直接连接符 85"/>
            <p:cNvCxnSpPr/>
            <p:nvPr/>
          </p:nvCxnSpPr>
          <p:spPr>
            <a:xfrm flipH="1">
              <a:off x="4988" y="6051"/>
              <a:ext cx="504" cy="0"/>
            </a:xfrm>
            <a:prstGeom prst="line">
              <a:avLst/>
            </a:prstGeom>
            <a:ln>
              <a:solidFill>
                <a:schemeClr val="tx2">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707" y="5730"/>
              <a:ext cx="4113" cy="580"/>
            </a:xfrm>
            <a:prstGeom prst="rect">
              <a:avLst/>
            </a:prstGeom>
            <a:noFill/>
          </p:spPr>
          <p:txBody>
            <a:bodyPr wrap="square">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fontAlgn="auto">
                <a:spcBef>
                  <a:spcPts val="0"/>
                </a:spcBef>
                <a:spcAft>
                  <a:spcPts val="0"/>
                </a:spcAft>
                <a:defRPr/>
              </a:pPr>
              <a:r>
                <a:rPr lang="zh-CN" altLang="en-US" b="1" dirty="0">
                  <a:solidFill>
                    <a:schemeClr val="accent5"/>
                  </a:solidFill>
                  <a:latin typeface="微软雅黑" panose="020B0503020204020204" charset="-122"/>
                  <a:ea typeface="微软雅黑" panose="020B0503020204020204" charset="-122"/>
                  <a:cs typeface="微软雅黑" panose="020B0503020204020204" charset="-122"/>
                  <a:sym typeface="+mn-lt"/>
                </a:rPr>
                <a:t>初始化设置基准（</a:t>
              </a:r>
              <a:r>
                <a:rPr lang="en-US" altLang="zh-CN" b="1" dirty="0">
                  <a:solidFill>
                    <a:schemeClr val="accent5"/>
                  </a:solidFill>
                  <a:latin typeface="微软雅黑" panose="020B0503020204020204" charset="-122"/>
                  <a:ea typeface="微软雅黑" panose="020B0503020204020204" charset="-122"/>
                  <a:cs typeface="微软雅黑" panose="020B0503020204020204" charset="-122"/>
                  <a:sym typeface="+mn-lt"/>
                </a:rPr>
                <a:t>51</a:t>
              </a:r>
              <a:r>
                <a:rPr lang="zh-CN" altLang="en-US" b="1" dirty="0">
                  <a:solidFill>
                    <a:schemeClr val="accent5"/>
                  </a:solidFill>
                  <a:latin typeface="微软雅黑" panose="020B0503020204020204" charset="-122"/>
                  <a:ea typeface="微软雅黑" panose="020B0503020204020204" charset="-122"/>
                  <a:cs typeface="微软雅黑" panose="020B0503020204020204" charset="-122"/>
                  <a:sym typeface="+mn-lt"/>
                </a:rPr>
                <a:t>项）</a:t>
              </a:r>
              <a:endParaRPr lang="zh-CN" altLang="en-US" b="1" dirty="0">
                <a:solidFill>
                  <a:schemeClr val="accent5"/>
                </a:solidFill>
                <a:latin typeface="微软雅黑" panose="020B0503020204020204" charset="-122"/>
                <a:ea typeface="微软雅黑" panose="020B0503020204020204" charset="-122"/>
                <a:cs typeface="微软雅黑" panose="020B0503020204020204" charset="-122"/>
                <a:sym typeface="+mn-lt"/>
              </a:endParaRPr>
            </a:p>
          </p:txBody>
        </p:sp>
        <p:sp>
          <p:nvSpPr>
            <p:cNvPr id="33" name="椭圆 32"/>
            <p:cNvSpPr/>
            <p:nvPr/>
          </p:nvSpPr>
          <p:spPr>
            <a:xfrm>
              <a:off x="5437" y="4767"/>
              <a:ext cx="2572" cy="2572"/>
            </a:xfrm>
            <a:prstGeom prst="ellipse">
              <a:avLst/>
            </a:prstGeom>
            <a:gradFill flip="none" rotWithShape="1">
              <a:gsLst>
                <a:gs pos="0">
                  <a:srgbClr val="FE4444"/>
                </a:gs>
                <a:gs pos="100000">
                  <a:srgbClr val="832B2B"/>
                </a:gs>
              </a:gsLst>
              <a:lin ang="13500000" scaled="0"/>
            </a:gradFill>
            <a:ln w="15875">
              <a:gradFill flip="none" rotWithShape="1">
                <a:gsLst>
                  <a:gs pos="0">
                    <a:schemeClr val="bg1"/>
                  </a:gs>
                  <a:gs pos="100000">
                    <a:schemeClr val="bg1">
                      <a:lumMod val="50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4" name="椭圆 43"/>
            <p:cNvSpPr>
              <a:spLocks noChangeAspect="1"/>
            </p:cNvSpPr>
            <p:nvPr/>
          </p:nvSpPr>
          <p:spPr>
            <a:xfrm>
              <a:off x="5620" y="4952"/>
              <a:ext cx="2206" cy="220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5" name="椭圆 44"/>
            <p:cNvSpPr>
              <a:spLocks noChangeAspect="1"/>
            </p:cNvSpPr>
            <p:nvPr/>
          </p:nvSpPr>
          <p:spPr>
            <a:xfrm>
              <a:off x="5779" y="5109"/>
              <a:ext cx="1888" cy="189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106521" name="文本框 122"/>
            <p:cNvSpPr txBox="1">
              <a:spLocks noChangeArrowheads="1"/>
            </p:cNvSpPr>
            <p:nvPr/>
          </p:nvSpPr>
          <p:spPr bwMode="auto">
            <a:xfrm>
              <a:off x="5682" y="5477"/>
              <a:ext cx="2084" cy="1114"/>
            </a:xfrm>
            <a:prstGeom prst="rect">
              <a:avLst/>
            </a:prstGeom>
            <a:noFill/>
            <a:ln w="9525">
              <a:noFill/>
              <a:miter lim="800000"/>
            </a:ln>
          </p:spPr>
          <p:txBody>
            <a:bodyPr>
              <a:spAutoFit/>
            </a:bodyPr>
            <a:p>
              <a:pPr algn="ctr"/>
              <a:r>
                <a:rPr lang="en-US" altLang="zh-CN" sz="4000">
                  <a:solidFill>
                    <a:schemeClr val="bg1"/>
                  </a:solidFill>
                  <a:latin typeface="Impact" panose="020B0806030902050204" pitchFamily="34" charset="0"/>
                </a:rPr>
                <a:t>01</a:t>
              </a:r>
              <a:endParaRPr lang="en-US" altLang="zh-CN" sz="4000">
                <a:solidFill>
                  <a:schemeClr val="bg1"/>
                </a:solidFill>
                <a:latin typeface="Impact" panose="020B0806030902050204" pitchFamily="34" charset="0"/>
              </a:endParaRPr>
            </a:p>
          </p:txBody>
        </p:sp>
      </p:grpSp>
      <p:grpSp>
        <p:nvGrpSpPr>
          <p:cNvPr id="10" name="组合 9"/>
          <p:cNvGrpSpPr/>
          <p:nvPr/>
        </p:nvGrpSpPr>
        <p:grpSpPr>
          <a:xfrm>
            <a:off x="1124585" y="1414145"/>
            <a:ext cx="4892040" cy="1633220"/>
            <a:chOff x="1771" y="2227"/>
            <a:chExt cx="7704" cy="2572"/>
          </a:xfrm>
        </p:grpSpPr>
        <p:cxnSp>
          <p:nvCxnSpPr>
            <p:cNvPr id="84" name="直接连接符 83"/>
            <p:cNvCxnSpPr/>
            <p:nvPr/>
          </p:nvCxnSpPr>
          <p:spPr>
            <a:xfrm flipH="1">
              <a:off x="4957" y="3514"/>
              <a:ext cx="1946" cy="12"/>
            </a:xfrm>
            <a:prstGeom prst="line">
              <a:avLst/>
            </a:prstGeom>
            <a:ln>
              <a:solidFill>
                <a:schemeClr val="tx2">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1771" y="3230"/>
              <a:ext cx="3912" cy="580"/>
            </a:xfrm>
            <a:prstGeom prst="rect">
              <a:avLst/>
            </a:prstGeom>
            <a:noFill/>
          </p:spPr>
          <p:txBody>
            <a:bodyPr wrap="square">
              <a:spAutoFit/>
            </a:bodyPr>
            <a:lstStyle/>
            <a:p>
              <a:pPr fontAlgn="auto">
                <a:spcBef>
                  <a:spcPts val="0"/>
                </a:spcBef>
                <a:spcAft>
                  <a:spcPts val="0"/>
                </a:spcAft>
                <a:defRPr/>
              </a:pPr>
              <a:r>
                <a:rPr lang="zh-CN" altLang="en-US" b="1" dirty="0">
                  <a:solidFill>
                    <a:srgbClr val="7030A0"/>
                  </a:solidFill>
                  <a:latin typeface="微软雅黑" panose="020B0503020204020204" charset="-122"/>
                  <a:ea typeface="微软雅黑" panose="020B0503020204020204" charset="-122"/>
                  <a:cs typeface="微软雅黑" panose="020B0503020204020204" charset="-122"/>
                  <a:sym typeface="+mn-lt"/>
                </a:rPr>
                <a:t>服务基准（</a:t>
              </a:r>
              <a:r>
                <a:rPr lang="en-US" altLang="zh-CN" b="1" dirty="0">
                  <a:solidFill>
                    <a:srgbClr val="7030A0"/>
                  </a:solidFill>
                  <a:latin typeface="微软雅黑" panose="020B0503020204020204" charset="-122"/>
                  <a:ea typeface="微软雅黑" panose="020B0503020204020204" charset="-122"/>
                  <a:cs typeface="微软雅黑" panose="020B0503020204020204" charset="-122"/>
                  <a:sym typeface="+mn-lt"/>
                </a:rPr>
                <a:t>35</a:t>
              </a:r>
              <a:r>
                <a:rPr lang="zh-CN" altLang="en-US" b="1" dirty="0">
                  <a:solidFill>
                    <a:srgbClr val="7030A0"/>
                  </a:solidFill>
                  <a:latin typeface="微软雅黑" panose="020B0503020204020204" charset="-122"/>
                  <a:ea typeface="微软雅黑" panose="020B0503020204020204" charset="-122"/>
                  <a:cs typeface="微软雅黑" panose="020B0503020204020204" charset="-122"/>
                  <a:sym typeface="+mn-lt"/>
                </a:rPr>
                <a:t>项）</a:t>
              </a:r>
              <a:endParaRPr lang="zh-CN" altLang="en-US" b="1" dirty="0">
                <a:solidFill>
                  <a:srgbClr val="7030A0"/>
                </a:solidFill>
                <a:latin typeface="微软雅黑" panose="020B0503020204020204" charset="-122"/>
                <a:ea typeface="微软雅黑" panose="020B0503020204020204" charset="-122"/>
                <a:cs typeface="微软雅黑" panose="020B0503020204020204" charset="-122"/>
                <a:sym typeface="+mn-lt"/>
              </a:endParaRPr>
            </a:p>
          </p:txBody>
        </p:sp>
        <p:sp>
          <p:nvSpPr>
            <p:cNvPr id="34" name="椭圆 33"/>
            <p:cNvSpPr/>
            <p:nvPr/>
          </p:nvSpPr>
          <p:spPr>
            <a:xfrm>
              <a:off x="6903" y="2227"/>
              <a:ext cx="2572" cy="2572"/>
            </a:xfrm>
            <a:prstGeom prst="ellipse">
              <a:avLst/>
            </a:prstGeom>
            <a:gradFill flip="none" rotWithShape="1">
              <a:gsLst>
                <a:gs pos="0">
                  <a:srgbClr val="FE4444"/>
                </a:gs>
                <a:gs pos="100000">
                  <a:srgbClr val="832B2B"/>
                </a:gs>
              </a:gsLst>
              <a:lin ang="13500000" scaled="0"/>
            </a:gradFill>
            <a:ln w="15875">
              <a:gradFill flip="none" rotWithShape="1">
                <a:gsLst>
                  <a:gs pos="0">
                    <a:schemeClr val="bg1"/>
                  </a:gs>
                  <a:gs pos="100000">
                    <a:schemeClr val="bg1">
                      <a:lumMod val="50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6" name="椭圆 45"/>
            <p:cNvSpPr>
              <a:spLocks noChangeAspect="1"/>
            </p:cNvSpPr>
            <p:nvPr/>
          </p:nvSpPr>
          <p:spPr>
            <a:xfrm>
              <a:off x="7086" y="2411"/>
              <a:ext cx="2205" cy="220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7" name="椭圆 46"/>
            <p:cNvSpPr>
              <a:spLocks noChangeAspect="1"/>
            </p:cNvSpPr>
            <p:nvPr/>
          </p:nvSpPr>
          <p:spPr>
            <a:xfrm>
              <a:off x="7245" y="2570"/>
              <a:ext cx="1887" cy="188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106519" name="文本框 125"/>
            <p:cNvSpPr txBox="1">
              <a:spLocks noChangeArrowheads="1"/>
            </p:cNvSpPr>
            <p:nvPr/>
          </p:nvSpPr>
          <p:spPr bwMode="auto">
            <a:xfrm>
              <a:off x="7134" y="2907"/>
              <a:ext cx="2084" cy="1114"/>
            </a:xfrm>
            <a:prstGeom prst="rect">
              <a:avLst/>
            </a:prstGeom>
            <a:noFill/>
            <a:ln w="9525">
              <a:noFill/>
              <a:miter lim="800000"/>
            </a:ln>
          </p:spPr>
          <p:txBody>
            <a:bodyPr>
              <a:spAutoFit/>
            </a:bodyPr>
            <a:p>
              <a:pPr algn="ctr"/>
              <a:r>
                <a:rPr lang="en-US" altLang="zh-CN" sz="4000">
                  <a:solidFill>
                    <a:schemeClr val="bg1"/>
                  </a:solidFill>
                  <a:latin typeface="Impact" panose="020B0806030902050204" pitchFamily="34" charset="0"/>
                </a:rPr>
                <a:t>02</a:t>
              </a:r>
              <a:endParaRPr lang="en-US" altLang="zh-CN" sz="4000">
                <a:solidFill>
                  <a:schemeClr val="bg1"/>
                </a:solidFill>
                <a:latin typeface="Impact" panose="020B0806030902050204" pitchFamily="34" charset="0"/>
              </a:endParaRPr>
            </a:p>
          </p:txBody>
        </p:sp>
      </p:grpSp>
      <p:grpSp>
        <p:nvGrpSpPr>
          <p:cNvPr id="13" name="组合 12"/>
          <p:cNvGrpSpPr/>
          <p:nvPr/>
        </p:nvGrpSpPr>
        <p:grpSpPr>
          <a:xfrm>
            <a:off x="7176770" y="3027045"/>
            <a:ext cx="4507865" cy="1633220"/>
            <a:chOff x="11302" y="4767"/>
            <a:chExt cx="7099" cy="2572"/>
          </a:xfrm>
        </p:grpSpPr>
        <p:cxnSp>
          <p:nvCxnSpPr>
            <p:cNvPr id="88" name="直接连接符 87"/>
            <p:cNvCxnSpPr/>
            <p:nvPr/>
          </p:nvCxnSpPr>
          <p:spPr>
            <a:xfrm>
              <a:off x="13737" y="6051"/>
              <a:ext cx="504" cy="0"/>
            </a:xfrm>
            <a:prstGeom prst="line">
              <a:avLst/>
            </a:prstGeom>
            <a:ln>
              <a:solidFill>
                <a:schemeClr val="tx2">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14489" y="5761"/>
              <a:ext cx="3913" cy="580"/>
            </a:xfrm>
            <a:prstGeom prst="rect">
              <a:avLst/>
            </a:prstGeom>
            <a:noFill/>
          </p:spPr>
          <p:txBody>
            <a:bodyPr wrap="square">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fontAlgn="auto">
                <a:spcBef>
                  <a:spcPts val="0"/>
                </a:spcBef>
                <a:spcAft>
                  <a:spcPts val="0"/>
                </a:spcAft>
                <a:defRPr/>
              </a:pPr>
              <a:r>
                <a:rPr lang="zh-CN" altLang="en-US" b="1" dirty="0">
                  <a:solidFill>
                    <a:schemeClr val="accent4"/>
                  </a:solidFill>
                  <a:latin typeface="微软雅黑" panose="020B0503020204020204" charset="-122"/>
                  <a:ea typeface="微软雅黑" panose="020B0503020204020204" charset="-122"/>
                  <a:cs typeface="微软雅黑" panose="020B0503020204020204" charset="-122"/>
                  <a:sym typeface="+mn-lt"/>
                </a:rPr>
                <a:t>日志审计基准（</a:t>
              </a:r>
              <a:r>
                <a:rPr lang="en-US" altLang="zh-CN" b="1" dirty="0">
                  <a:solidFill>
                    <a:schemeClr val="accent4"/>
                  </a:solidFill>
                  <a:latin typeface="微软雅黑" panose="020B0503020204020204" charset="-122"/>
                  <a:ea typeface="微软雅黑" panose="020B0503020204020204" charset="-122"/>
                  <a:cs typeface="微软雅黑" panose="020B0503020204020204" charset="-122"/>
                  <a:sym typeface="+mn-lt"/>
                </a:rPr>
                <a:t>33</a:t>
              </a:r>
              <a:r>
                <a:rPr lang="zh-CN" altLang="en-US" b="1" dirty="0">
                  <a:solidFill>
                    <a:schemeClr val="accent4"/>
                  </a:solidFill>
                  <a:latin typeface="微软雅黑" panose="020B0503020204020204" charset="-122"/>
                  <a:ea typeface="微软雅黑" panose="020B0503020204020204" charset="-122"/>
                  <a:cs typeface="微软雅黑" panose="020B0503020204020204" charset="-122"/>
                  <a:sym typeface="+mn-lt"/>
                </a:rPr>
                <a:t>项）</a:t>
              </a:r>
              <a:endParaRPr lang="zh-CN" altLang="en-US" b="1" dirty="0">
                <a:solidFill>
                  <a:schemeClr val="accent4"/>
                </a:solidFill>
                <a:latin typeface="微软雅黑" panose="020B0503020204020204" charset="-122"/>
                <a:ea typeface="微软雅黑" panose="020B0503020204020204" charset="-122"/>
                <a:cs typeface="微软雅黑" panose="020B0503020204020204" charset="-122"/>
                <a:sym typeface="+mn-lt"/>
              </a:endParaRPr>
            </a:p>
          </p:txBody>
        </p:sp>
        <p:sp>
          <p:nvSpPr>
            <p:cNvPr id="36" name="椭圆 35"/>
            <p:cNvSpPr/>
            <p:nvPr/>
          </p:nvSpPr>
          <p:spPr>
            <a:xfrm>
              <a:off x="11302" y="4767"/>
              <a:ext cx="2572" cy="2572"/>
            </a:xfrm>
            <a:prstGeom prst="ellipse">
              <a:avLst/>
            </a:prstGeom>
            <a:gradFill flip="none" rotWithShape="1">
              <a:gsLst>
                <a:gs pos="0">
                  <a:srgbClr val="FE4444"/>
                </a:gs>
                <a:gs pos="100000">
                  <a:srgbClr val="832B2B"/>
                </a:gs>
              </a:gsLst>
              <a:lin ang="13500000" scaled="0"/>
            </a:gradFill>
            <a:ln w="15875">
              <a:gradFill flip="none" rotWithShape="1">
                <a:gsLst>
                  <a:gs pos="0">
                    <a:schemeClr val="bg1"/>
                  </a:gs>
                  <a:gs pos="100000">
                    <a:schemeClr val="bg1">
                      <a:lumMod val="50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39" name="椭圆 38"/>
            <p:cNvSpPr>
              <a:spLocks noChangeAspect="1"/>
            </p:cNvSpPr>
            <p:nvPr/>
          </p:nvSpPr>
          <p:spPr>
            <a:xfrm>
              <a:off x="11486" y="4952"/>
              <a:ext cx="2205" cy="220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1" name="椭圆 40"/>
            <p:cNvSpPr>
              <a:spLocks noChangeAspect="1"/>
            </p:cNvSpPr>
            <p:nvPr/>
          </p:nvSpPr>
          <p:spPr>
            <a:xfrm>
              <a:off x="11645" y="5109"/>
              <a:ext cx="1887" cy="18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106517" name="文本框 128"/>
            <p:cNvSpPr txBox="1">
              <a:spLocks noChangeArrowheads="1"/>
            </p:cNvSpPr>
            <p:nvPr/>
          </p:nvSpPr>
          <p:spPr bwMode="auto">
            <a:xfrm>
              <a:off x="11532" y="5533"/>
              <a:ext cx="2084" cy="1114"/>
            </a:xfrm>
            <a:prstGeom prst="rect">
              <a:avLst/>
            </a:prstGeom>
            <a:noFill/>
            <a:ln w="9525">
              <a:noFill/>
              <a:miter lim="800000"/>
            </a:ln>
          </p:spPr>
          <p:txBody>
            <a:bodyPr>
              <a:spAutoFit/>
            </a:bodyPr>
            <a:p>
              <a:pPr algn="ctr"/>
              <a:r>
                <a:rPr lang="en-US" altLang="zh-CN" sz="4000">
                  <a:solidFill>
                    <a:schemeClr val="bg1"/>
                  </a:solidFill>
                  <a:latin typeface="Impact" panose="020B0806030902050204" pitchFamily="34" charset="0"/>
                </a:rPr>
                <a:t>04</a:t>
              </a:r>
              <a:endParaRPr lang="en-US" altLang="zh-CN" sz="4000">
                <a:solidFill>
                  <a:schemeClr val="bg1"/>
                </a:solidFill>
                <a:latin typeface="Impact" panose="020B0806030902050204" pitchFamily="34" charset="0"/>
              </a:endParaRPr>
            </a:p>
          </p:txBody>
        </p:sp>
      </p:grpSp>
      <p:grpSp>
        <p:nvGrpSpPr>
          <p:cNvPr id="12" name="组合 11"/>
          <p:cNvGrpSpPr/>
          <p:nvPr/>
        </p:nvGrpSpPr>
        <p:grpSpPr>
          <a:xfrm>
            <a:off x="6245860" y="1414145"/>
            <a:ext cx="5438775" cy="1633220"/>
            <a:chOff x="9836" y="2227"/>
            <a:chExt cx="8565" cy="2572"/>
          </a:xfrm>
        </p:grpSpPr>
        <p:cxnSp>
          <p:nvCxnSpPr>
            <p:cNvPr id="89" name="直接连接符 88"/>
            <p:cNvCxnSpPr/>
            <p:nvPr/>
          </p:nvCxnSpPr>
          <p:spPr>
            <a:xfrm flipV="1">
              <a:off x="12302" y="3514"/>
              <a:ext cx="1946" cy="0"/>
            </a:xfrm>
            <a:prstGeom prst="line">
              <a:avLst/>
            </a:prstGeom>
            <a:ln>
              <a:solidFill>
                <a:schemeClr val="tx2">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4489" y="3230"/>
              <a:ext cx="3913" cy="580"/>
            </a:xfrm>
            <a:prstGeom prst="rect">
              <a:avLst/>
            </a:prstGeom>
            <a:noFill/>
          </p:spPr>
          <p:txBody>
            <a:bodyPr wrap="square">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fontAlgn="auto">
                <a:spcBef>
                  <a:spcPts val="0"/>
                </a:spcBef>
                <a:spcAft>
                  <a:spcPts val="0"/>
                </a:spcAft>
                <a:defRPr/>
              </a:pPr>
              <a:r>
                <a:rPr lang="zh-CN" altLang="en-US" b="1" dirty="0">
                  <a:solidFill>
                    <a:schemeClr val="accent6"/>
                  </a:solidFill>
                  <a:latin typeface="微软雅黑" panose="020B0503020204020204" charset="-122"/>
                  <a:ea typeface="微软雅黑" panose="020B0503020204020204" charset="-122"/>
                  <a:cs typeface="微软雅黑" panose="020B0503020204020204" charset="-122"/>
                  <a:sym typeface="+mn-lt"/>
                </a:rPr>
                <a:t>网络配置基准（</a:t>
              </a:r>
              <a:r>
                <a:rPr lang="en-US" altLang="zh-CN" b="1" dirty="0">
                  <a:solidFill>
                    <a:schemeClr val="accent6"/>
                  </a:solidFill>
                  <a:latin typeface="微软雅黑" panose="020B0503020204020204" charset="-122"/>
                  <a:ea typeface="微软雅黑" panose="020B0503020204020204" charset="-122"/>
                  <a:cs typeface="微软雅黑" panose="020B0503020204020204" charset="-122"/>
                  <a:sym typeface="+mn-lt"/>
                </a:rPr>
                <a:t>28</a:t>
              </a:r>
              <a:r>
                <a:rPr lang="zh-CN" altLang="en-US" b="1" dirty="0">
                  <a:solidFill>
                    <a:schemeClr val="accent6"/>
                  </a:solidFill>
                  <a:latin typeface="微软雅黑" panose="020B0503020204020204" charset="-122"/>
                  <a:ea typeface="微软雅黑" panose="020B0503020204020204" charset="-122"/>
                  <a:cs typeface="微软雅黑" panose="020B0503020204020204" charset="-122"/>
                  <a:sym typeface="+mn-lt"/>
                </a:rPr>
                <a:t>项）</a:t>
              </a:r>
              <a:endParaRPr lang="zh-CN" altLang="en-US" b="1" dirty="0">
                <a:solidFill>
                  <a:schemeClr val="accent6"/>
                </a:solidFill>
                <a:latin typeface="微软雅黑" panose="020B0503020204020204" charset="-122"/>
                <a:ea typeface="微软雅黑" panose="020B0503020204020204" charset="-122"/>
                <a:cs typeface="微软雅黑" panose="020B0503020204020204" charset="-122"/>
                <a:sym typeface="+mn-lt"/>
              </a:endParaRPr>
            </a:p>
          </p:txBody>
        </p:sp>
        <p:sp>
          <p:nvSpPr>
            <p:cNvPr id="35" name="椭圆 34"/>
            <p:cNvSpPr/>
            <p:nvPr/>
          </p:nvSpPr>
          <p:spPr>
            <a:xfrm>
              <a:off x="9836" y="2227"/>
              <a:ext cx="2572" cy="2572"/>
            </a:xfrm>
            <a:prstGeom prst="ellipse">
              <a:avLst/>
            </a:prstGeom>
            <a:gradFill flip="none" rotWithShape="1">
              <a:gsLst>
                <a:gs pos="0">
                  <a:srgbClr val="FE4444"/>
                </a:gs>
                <a:gs pos="100000">
                  <a:srgbClr val="832B2B"/>
                </a:gs>
              </a:gsLst>
              <a:lin ang="13500000" scaled="0"/>
            </a:gradFill>
            <a:ln w="15875">
              <a:gradFill flip="none" rotWithShape="1">
                <a:gsLst>
                  <a:gs pos="0">
                    <a:schemeClr val="bg1"/>
                  </a:gs>
                  <a:gs pos="100000">
                    <a:schemeClr val="bg1">
                      <a:lumMod val="50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52" name="椭圆 51"/>
            <p:cNvSpPr>
              <a:spLocks noChangeAspect="1"/>
            </p:cNvSpPr>
            <p:nvPr/>
          </p:nvSpPr>
          <p:spPr>
            <a:xfrm>
              <a:off x="10020" y="2411"/>
              <a:ext cx="2206" cy="220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53" name="椭圆 52"/>
            <p:cNvSpPr>
              <a:spLocks noChangeAspect="1"/>
            </p:cNvSpPr>
            <p:nvPr/>
          </p:nvSpPr>
          <p:spPr>
            <a:xfrm>
              <a:off x="10176" y="2570"/>
              <a:ext cx="1891" cy="18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106515" name="文本框 131"/>
            <p:cNvSpPr txBox="1">
              <a:spLocks noChangeArrowheads="1"/>
            </p:cNvSpPr>
            <p:nvPr/>
          </p:nvSpPr>
          <p:spPr bwMode="auto">
            <a:xfrm>
              <a:off x="10071" y="2959"/>
              <a:ext cx="2084" cy="1114"/>
            </a:xfrm>
            <a:prstGeom prst="rect">
              <a:avLst/>
            </a:prstGeom>
            <a:noFill/>
            <a:ln w="9525">
              <a:noFill/>
              <a:miter lim="800000"/>
            </a:ln>
          </p:spPr>
          <p:txBody>
            <a:bodyPr>
              <a:spAutoFit/>
            </a:bodyPr>
            <a:p>
              <a:pPr algn="ctr"/>
              <a:r>
                <a:rPr lang="en-US" altLang="zh-CN" sz="4000">
                  <a:solidFill>
                    <a:schemeClr val="bg1"/>
                  </a:solidFill>
                  <a:latin typeface="Impact" panose="020B0806030902050204" pitchFamily="34" charset="0"/>
                </a:rPr>
                <a:t>03</a:t>
              </a:r>
              <a:endParaRPr lang="en-US" altLang="zh-CN" sz="4000">
                <a:solidFill>
                  <a:schemeClr val="bg1"/>
                </a:solidFill>
                <a:latin typeface="Impact" panose="020B0806030902050204" pitchFamily="34" charset="0"/>
              </a:endParaRPr>
            </a:p>
          </p:txBody>
        </p:sp>
      </p:grpSp>
      <p:grpSp>
        <p:nvGrpSpPr>
          <p:cNvPr id="14" name="组合 13"/>
          <p:cNvGrpSpPr/>
          <p:nvPr/>
        </p:nvGrpSpPr>
        <p:grpSpPr>
          <a:xfrm>
            <a:off x="6245860" y="4639945"/>
            <a:ext cx="5808345" cy="1633220"/>
            <a:chOff x="9836" y="7307"/>
            <a:chExt cx="9147" cy="2572"/>
          </a:xfrm>
        </p:grpSpPr>
        <p:cxnSp>
          <p:nvCxnSpPr>
            <p:cNvPr id="90" name="直接连接符 89"/>
            <p:cNvCxnSpPr/>
            <p:nvPr/>
          </p:nvCxnSpPr>
          <p:spPr>
            <a:xfrm flipV="1">
              <a:off x="12302" y="8609"/>
              <a:ext cx="1946" cy="0"/>
            </a:xfrm>
            <a:prstGeom prst="line">
              <a:avLst/>
            </a:prstGeom>
            <a:ln>
              <a:solidFill>
                <a:schemeClr val="tx2">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14489" y="8319"/>
              <a:ext cx="4495" cy="580"/>
            </a:xfrm>
            <a:prstGeom prst="rect">
              <a:avLst/>
            </a:prstGeom>
            <a:noFill/>
          </p:spPr>
          <p:txBody>
            <a:bodyPr wrap="square">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fontAlgn="auto">
                <a:spcBef>
                  <a:spcPts val="0"/>
                </a:spcBef>
                <a:spcAft>
                  <a:spcPts val="0"/>
                </a:spcAft>
                <a:defRPr/>
              </a:pPr>
              <a:r>
                <a:rPr lang="zh-CN" altLang="en-US" b="1" dirty="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sym typeface="+mn-lt"/>
                </a:rPr>
                <a:t>访问授权审计基准（</a:t>
              </a:r>
              <a:r>
                <a:rPr lang="en-US" altLang="zh-CN" b="1" dirty="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sym typeface="+mn-lt"/>
                </a:rPr>
                <a:t>38</a:t>
              </a:r>
              <a:r>
                <a:rPr lang="zh-CN" altLang="en-US" b="1" dirty="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sym typeface="+mn-lt"/>
                </a:rPr>
                <a:t>项）</a:t>
              </a:r>
              <a:endParaRPr lang="zh-CN" altLang="en-US" b="1" dirty="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7" name="椭圆 36"/>
            <p:cNvSpPr/>
            <p:nvPr/>
          </p:nvSpPr>
          <p:spPr>
            <a:xfrm>
              <a:off x="9836" y="7307"/>
              <a:ext cx="2572" cy="2572"/>
            </a:xfrm>
            <a:prstGeom prst="ellipse">
              <a:avLst/>
            </a:prstGeom>
            <a:gradFill flip="none" rotWithShape="1">
              <a:gsLst>
                <a:gs pos="0">
                  <a:srgbClr val="FE4444"/>
                </a:gs>
                <a:gs pos="100000">
                  <a:srgbClr val="832B2B"/>
                </a:gs>
              </a:gsLst>
              <a:lin ang="13500000" scaled="0"/>
            </a:gradFill>
            <a:ln w="15875">
              <a:gradFill flip="none" rotWithShape="1">
                <a:gsLst>
                  <a:gs pos="0">
                    <a:schemeClr val="bg1"/>
                  </a:gs>
                  <a:gs pos="100000">
                    <a:schemeClr val="bg1">
                      <a:lumMod val="50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50" name="椭圆 49"/>
            <p:cNvSpPr>
              <a:spLocks noChangeAspect="1"/>
            </p:cNvSpPr>
            <p:nvPr/>
          </p:nvSpPr>
          <p:spPr>
            <a:xfrm>
              <a:off x="10020" y="7491"/>
              <a:ext cx="2206" cy="220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51" name="椭圆 50"/>
            <p:cNvSpPr>
              <a:spLocks noChangeAspect="1"/>
            </p:cNvSpPr>
            <p:nvPr/>
          </p:nvSpPr>
          <p:spPr>
            <a:xfrm>
              <a:off x="10176" y="7648"/>
              <a:ext cx="1891" cy="189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 name="文本框 128"/>
            <p:cNvSpPr txBox="1">
              <a:spLocks noChangeArrowheads="1"/>
            </p:cNvSpPr>
            <p:nvPr/>
          </p:nvSpPr>
          <p:spPr bwMode="auto">
            <a:xfrm>
              <a:off x="10032" y="8031"/>
              <a:ext cx="2084" cy="1114"/>
            </a:xfrm>
            <a:prstGeom prst="rect">
              <a:avLst/>
            </a:prstGeom>
            <a:noFill/>
            <a:ln w="9525">
              <a:noFill/>
              <a:miter lim="800000"/>
            </a:ln>
          </p:spPr>
          <p:txBody>
            <a:bodyPr>
              <a:spAutoFit/>
            </a:bodyPr>
            <a:p>
              <a:pPr algn="ctr"/>
              <a:r>
                <a:rPr lang="en-US" altLang="zh-CN" sz="4000">
                  <a:solidFill>
                    <a:schemeClr val="bg1"/>
                  </a:solidFill>
                  <a:latin typeface="Impact" panose="020B0806030902050204" pitchFamily="34" charset="0"/>
                </a:rPr>
                <a:t>05</a:t>
              </a:r>
              <a:endParaRPr lang="en-US" altLang="zh-CN" sz="4000">
                <a:solidFill>
                  <a:schemeClr val="bg1"/>
                </a:solidFill>
                <a:latin typeface="Impact" panose="020B0806030902050204" pitchFamily="34" charset="0"/>
              </a:endParaRPr>
            </a:p>
          </p:txBody>
        </p:sp>
      </p:grpSp>
      <p:grpSp>
        <p:nvGrpSpPr>
          <p:cNvPr id="15" name="组合 14"/>
          <p:cNvGrpSpPr/>
          <p:nvPr/>
        </p:nvGrpSpPr>
        <p:grpSpPr>
          <a:xfrm>
            <a:off x="683260" y="4639945"/>
            <a:ext cx="5333365" cy="1633220"/>
            <a:chOff x="1076" y="7307"/>
            <a:chExt cx="8399" cy="2572"/>
          </a:xfrm>
        </p:grpSpPr>
        <p:sp>
          <p:nvSpPr>
            <p:cNvPr id="63" name="文本框 62"/>
            <p:cNvSpPr txBox="1"/>
            <p:nvPr/>
          </p:nvSpPr>
          <p:spPr>
            <a:xfrm>
              <a:off x="1076" y="8319"/>
              <a:ext cx="3912" cy="580"/>
            </a:xfrm>
            <a:prstGeom prst="rect">
              <a:avLst/>
            </a:prstGeom>
            <a:noFill/>
          </p:spPr>
          <p:txBody>
            <a:bodyPr wrap="square">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fontAlgn="auto">
                <a:spcBef>
                  <a:spcPts val="0"/>
                </a:spcBef>
                <a:spcAft>
                  <a:spcPts val="0"/>
                </a:spcAft>
                <a:defRPr/>
              </a:pPr>
              <a:r>
                <a:rPr lang="zh-CN" altLang="en-US" b="1" dirty="0">
                  <a:solidFill>
                    <a:schemeClr val="bg2"/>
                  </a:solidFill>
                  <a:latin typeface="微软雅黑" panose="020B0503020204020204" charset="-122"/>
                  <a:ea typeface="微软雅黑" panose="020B0503020204020204" charset="-122"/>
                  <a:cs typeface="微软雅黑" panose="020B0503020204020204" charset="-122"/>
                  <a:sym typeface="+mn-lt"/>
                </a:rPr>
                <a:t>系统维护基准（</a:t>
              </a:r>
              <a:r>
                <a:rPr lang="en-US" altLang="zh-CN" b="1" dirty="0">
                  <a:solidFill>
                    <a:schemeClr val="bg2"/>
                  </a:solidFill>
                  <a:latin typeface="微软雅黑" panose="020B0503020204020204" charset="-122"/>
                  <a:ea typeface="微软雅黑" panose="020B0503020204020204" charset="-122"/>
                  <a:cs typeface="微软雅黑" panose="020B0503020204020204" charset="-122"/>
                  <a:sym typeface="+mn-lt"/>
                </a:rPr>
                <a:t>33</a:t>
              </a:r>
              <a:r>
                <a:rPr lang="zh-CN" altLang="en-US" b="1" dirty="0">
                  <a:solidFill>
                    <a:schemeClr val="bg2"/>
                  </a:solidFill>
                  <a:latin typeface="微软雅黑" panose="020B0503020204020204" charset="-122"/>
                  <a:ea typeface="微软雅黑" panose="020B0503020204020204" charset="-122"/>
                  <a:cs typeface="微软雅黑" panose="020B0503020204020204" charset="-122"/>
                  <a:sym typeface="+mn-lt"/>
                </a:rPr>
                <a:t>项）</a:t>
              </a:r>
              <a:endParaRPr lang="zh-CN" altLang="en-US" b="1" dirty="0">
                <a:solidFill>
                  <a:schemeClr val="bg2"/>
                </a:solidFill>
                <a:latin typeface="微软雅黑" panose="020B0503020204020204" charset="-122"/>
                <a:ea typeface="微软雅黑" panose="020B0503020204020204" charset="-122"/>
                <a:cs typeface="微软雅黑" panose="020B0503020204020204" charset="-122"/>
                <a:sym typeface="+mn-lt"/>
              </a:endParaRPr>
            </a:p>
          </p:txBody>
        </p:sp>
        <p:sp>
          <p:nvSpPr>
            <p:cNvPr id="38" name="椭圆 37"/>
            <p:cNvSpPr/>
            <p:nvPr/>
          </p:nvSpPr>
          <p:spPr>
            <a:xfrm>
              <a:off x="6903" y="7307"/>
              <a:ext cx="2572" cy="2572"/>
            </a:xfrm>
            <a:prstGeom prst="ellipse">
              <a:avLst/>
            </a:prstGeom>
            <a:gradFill flip="none" rotWithShape="1">
              <a:gsLst>
                <a:gs pos="0">
                  <a:srgbClr val="FE4444"/>
                </a:gs>
                <a:gs pos="100000">
                  <a:srgbClr val="832B2B"/>
                </a:gs>
              </a:gsLst>
              <a:lin ang="13500000" scaled="0"/>
            </a:gradFill>
            <a:ln w="15875">
              <a:gradFill flip="none" rotWithShape="1">
                <a:gsLst>
                  <a:gs pos="0">
                    <a:schemeClr val="bg1"/>
                  </a:gs>
                  <a:gs pos="100000">
                    <a:schemeClr val="bg1">
                      <a:lumMod val="50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8" name="椭圆 47"/>
            <p:cNvSpPr>
              <a:spLocks noChangeAspect="1"/>
            </p:cNvSpPr>
            <p:nvPr/>
          </p:nvSpPr>
          <p:spPr>
            <a:xfrm>
              <a:off x="7086" y="7491"/>
              <a:ext cx="2205" cy="220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9" name="椭圆 48"/>
            <p:cNvSpPr>
              <a:spLocks noChangeAspect="1"/>
            </p:cNvSpPr>
            <p:nvPr/>
          </p:nvSpPr>
          <p:spPr>
            <a:xfrm>
              <a:off x="7245" y="7648"/>
              <a:ext cx="1887" cy="18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cxnSp>
          <p:nvCxnSpPr>
            <p:cNvPr id="85" name="直接连接符 84"/>
            <p:cNvCxnSpPr/>
            <p:nvPr/>
          </p:nvCxnSpPr>
          <p:spPr>
            <a:xfrm flipH="1" flipV="1">
              <a:off x="4957" y="8609"/>
              <a:ext cx="1946" cy="0"/>
            </a:xfrm>
            <a:prstGeom prst="line">
              <a:avLst/>
            </a:prstGeom>
            <a:ln>
              <a:solidFill>
                <a:schemeClr val="tx2">
                  <a:lumMod val="65000"/>
                  <a:lumOff val="3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 name="文本框 128"/>
            <p:cNvSpPr txBox="1">
              <a:spLocks noChangeArrowheads="1"/>
            </p:cNvSpPr>
            <p:nvPr/>
          </p:nvSpPr>
          <p:spPr bwMode="auto">
            <a:xfrm>
              <a:off x="7154" y="8034"/>
              <a:ext cx="2084" cy="1114"/>
            </a:xfrm>
            <a:prstGeom prst="rect">
              <a:avLst/>
            </a:prstGeom>
            <a:noFill/>
            <a:ln w="9525">
              <a:noFill/>
              <a:miter lim="800000"/>
            </a:ln>
          </p:spPr>
          <p:txBody>
            <a:bodyPr>
              <a:spAutoFit/>
            </a:bodyPr>
            <a:p>
              <a:pPr algn="ctr"/>
              <a:r>
                <a:rPr lang="en-US" altLang="zh-CN" sz="4000">
                  <a:solidFill>
                    <a:schemeClr val="bg1"/>
                  </a:solidFill>
                  <a:latin typeface="Impact" panose="020B0806030902050204" pitchFamily="34" charset="0"/>
                </a:rPr>
                <a:t>06</a:t>
              </a:r>
              <a:endParaRPr lang="en-US" altLang="zh-CN" sz="4000">
                <a:solidFill>
                  <a:schemeClr val="bg1"/>
                </a:solidFill>
                <a:latin typeface="Impact" panose="020B0806030902050204" pitchFamily="34" charset="0"/>
              </a:endParaRPr>
            </a:p>
          </p:txBody>
        </p:sp>
      </p:grpSp>
      <p:grpSp>
        <p:nvGrpSpPr>
          <p:cNvPr id="8" name="组合 7"/>
          <p:cNvGrpSpPr/>
          <p:nvPr/>
        </p:nvGrpSpPr>
        <p:grpSpPr>
          <a:xfrm>
            <a:off x="5314315" y="3027045"/>
            <a:ext cx="1633220" cy="1633220"/>
            <a:chOff x="8369" y="4767"/>
            <a:chExt cx="2572" cy="2572"/>
          </a:xfrm>
        </p:grpSpPr>
        <p:sp>
          <p:nvSpPr>
            <p:cNvPr id="42" name="椭圆 41"/>
            <p:cNvSpPr>
              <a:spLocks noChangeAspect="1"/>
            </p:cNvSpPr>
            <p:nvPr/>
          </p:nvSpPr>
          <p:spPr>
            <a:xfrm>
              <a:off x="8555" y="4952"/>
              <a:ext cx="2203" cy="2203"/>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26" name="椭圆 25"/>
            <p:cNvSpPr/>
            <p:nvPr/>
          </p:nvSpPr>
          <p:spPr>
            <a:xfrm>
              <a:off x="8369" y="4767"/>
              <a:ext cx="2572" cy="2572"/>
            </a:xfrm>
            <a:prstGeom prst="ellipse">
              <a:avLst/>
            </a:prstGeom>
            <a:gradFill flip="none" rotWithShape="1">
              <a:gsLst>
                <a:gs pos="0">
                  <a:schemeClr val="bg1"/>
                </a:gs>
                <a:gs pos="100000">
                  <a:schemeClr val="bg1">
                    <a:lumMod val="85000"/>
                  </a:schemeClr>
                </a:gs>
              </a:gsLst>
              <a:lin ang="13500000" scaled="1"/>
              <a:tileRect/>
            </a:gradFill>
            <a:ln w="15875">
              <a:gradFill flip="none" rotWithShape="1">
                <a:gsLst>
                  <a:gs pos="0">
                    <a:schemeClr val="bg1"/>
                  </a:gs>
                  <a:gs pos="100000">
                    <a:schemeClr val="bg1">
                      <a:lumMod val="50000"/>
                    </a:schemeClr>
                  </a:gs>
                </a:gsLst>
                <a:lin ang="2700000" scaled="1"/>
                <a:tileRect/>
              </a:gradFill>
            </a:ln>
            <a:effectLst>
              <a:outerShdw blurRad="101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sp>
          <p:nvSpPr>
            <p:cNvPr id="43" name="椭圆 42"/>
            <p:cNvSpPr>
              <a:spLocks noChangeAspect="1"/>
            </p:cNvSpPr>
            <p:nvPr/>
          </p:nvSpPr>
          <p:spPr>
            <a:xfrm>
              <a:off x="8710" y="5109"/>
              <a:ext cx="1891" cy="18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ym typeface="+mn-lt"/>
              </a:endParaRPr>
            </a:p>
          </p:txBody>
        </p:sp>
        <p:pic>
          <p:nvPicPr>
            <p:cNvPr id="2" name="图片 1" descr="系统"/>
            <p:cNvPicPr>
              <a:picLocks noChangeAspect="1"/>
            </p:cNvPicPr>
            <p:nvPr/>
          </p:nvPicPr>
          <p:blipFill>
            <a:blip r:embed="rId1"/>
            <a:stretch>
              <a:fillRect/>
            </a:stretch>
          </p:blipFill>
          <p:spPr>
            <a:xfrm>
              <a:off x="9000" y="5533"/>
              <a:ext cx="1314" cy="1153"/>
            </a:xfrm>
            <a:prstGeom prst="rect">
              <a:avLst/>
            </a:prstGeom>
          </p:spPr>
        </p:pic>
      </p:grpSp>
      <p:grpSp>
        <p:nvGrpSpPr>
          <p:cNvPr id="16" name="组合 15"/>
          <p:cNvGrpSpPr/>
          <p:nvPr/>
        </p:nvGrpSpPr>
        <p:grpSpPr>
          <a:xfrm>
            <a:off x="10965180" y="100965"/>
            <a:ext cx="795020" cy="720090"/>
            <a:chOff x="17268" y="159"/>
            <a:chExt cx="1252" cy="1134"/>
          </a:xfrm>
        </p:grpSpPr>
        <p:sp>
          <p:nvSpPr>
            <p:cNvPr id="17" name="椭圆 16"/>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8" name="图片 17" descr="光大"/>
            <p:cNvPicPr>
              <a:picLocks noChangeAspect="1"/>
            </p:cNvPicPr>
            <p:nvPr/>
          </p:nvPicPr>
          <p:blipFill>
            <a:blip r:embed="rId2"/>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49" presetClass="entr" presetSubtype="0" decel="10000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360"/>
                                          </p:val>
                                        </p:tav>
                                        <p:tav tm="100000">
                                          <p:val>
                                            <p:fltVal val="0"/>
                                          </p:val>
                                        </p:tav>
                                      </p:tavLst>
                                    </p:anim>
                                    <p:animEffect transition="in" filter="fade">
                                      <p:cBhvr>
                                        <p:cTn id="23" dur="500"/>
                                        <p:tgtEl>
                                          <p:spTgt spid="10"/>
                                        </p:tgtEl>
                                      </p:cBhvr>
                                    </p:animEffect>
                                  </p:childTnLst>
                                </p:cTn>
                              </p:par>
                            </p:childTnLst>
                          </p:cTn>
                        </p:par>
                        <p:par>
                          <p:cTn id="24" fill="hold">
                            <p:stCondLst>
                              <p:cond delay="1000"/>
                            </p:stCondLst>
                            <p:childTnLst>
                              <p:par>
                                <p:cTn id="25" presetID="49" presetClass="entr" presetSubtype="0" decel="10000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 calcmode="lin" valueType="num">
                                      <p:cBhvr>
                                        <p:cTn id="29" dur="500" fill="hold"/>
                                        <p:tgtEl>
                                          <p:spTgt spid="12"/>
                                        </p:tgtEl>
                                        <p:attrNameLst>
                                          <p:attrName>style.rotation</p:attrName>
                                        </p:attrNameLst>
                                      </p:cBhvr>
                                      <p:tavLst>
                                        <p:tav tm="0">
                                          <p:val>
                                            <p:fltVal val="360"/>
                                          </p:val>
                                        </p:tav>
                                        <p:tav tm="100000">
                                          <p:val>
                                            <p:fltVal val="0"/>
                                          </p:val>
                                        </p:tav>
                                      </p:tavLst>
                                    </p:anim>
                                    <p:animEffect transition="in" filter="fade">
                                      <p:cBhvr>
                                        <p:cTn id="30" dur="500"/>
                                        <p:tgtEl>
                                          <p:spTgt spid="12"/>
                                        </p:tgtEl>
                                      </p:cBhvr>
                                    </p:animEffect>
                                  </p:childTnLst>
                                </p:cTn>
                              </p:par>
                            </p:childTnLst>
                          </p:cTn>
                        </p:par>
                        <p:par>
                          <p:cTn id="31" fill="hold">
                            <p:stCondLst>
                              <p:cond delay="1500"/>
                            </p:stCondLst>
                            <p:childTnLst>
                              <p:par>
                                <p:cTn id="32" presetID="49" presetClass="entr" presetSubtype="0" decel="10000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 calcmode="lin" valueType="num">
                                      <p:cBhvr>
                                        <p:cTn id="36" dur="500" fill="hold"/>
                                        <p:tgtEl>
                                          <p:spTgt spid="13"/>
                                        </p:tgtEl>
                                        <p:attrNameLst>
                                          <p:attrName>style.rotation</p:attrName>
                                        </p:attrNameLst>
                                      </p:cBhvr>
                                      <p:tavLst>
                                        <p:tav tm="0">
                                          <p:val>
                                            <p:fltVal val="360"/>
                                          </p:val>
                                        </p:tav>
                                        <p:tav tm="100000">
                                          <p:val>
                                            <p:fltVal val="0"/>
                                          </p:val>
                                        </p:tav>
                                      </p:tavLst>
                                    </p:anim>
                                    <p:animEffect transition="in" filter="fade">
                                      <p:cBhvr>
                                        <p:cTn id="37" dur="500"/>
                                        <p:tgtEl>
                                          <p:spTgt spid="13"/>
                                        </p:tgtEl>
                                      </p:cBhvr>
                                    </p:animEffect>
                                  </p:childTnLst>
                                </p:cTn>
                              </p:par>
                            </p:childTnLst>
                          </p:cTn>
                        </p:par>
                        <p:par>
                          <p:cTn id="38" fill="hold">
                            <p:stCondLst>
                              <p:cond delay="2000"/>
                            </p:stCondLst>
                            <p:childTnLst>
                              <p:par>
                                <p:cTn id="39" presetID="49" presetClass="entr" presetSubtype="0"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 calcmode="lin" valueType="num">
                                      <p:cBhvr>
                                        <p:cTn id="43" dur="500" fill="hold"/>
                                        <p:tgtEl>
                                          <p:spTgt spid="14"/>
                                        </p:tgtEl>
                                        <p:attrNameLst>
                                          <p:attrName>style.rotation</p:attrName>
                                        </p:attrNameLst>
                                      </p:cBhvr>
                                      <p:tavLst>
                                        <p:tav tm="0">
                                          <p:val>
                                            <p:fltVal val="360"/>
                                          </p:val>
                                        </p:tav>
                                        <p:tav tm="100000">
                                          <p:val>
                                            <p:fltVal val="0"/>
                                          </p:val>
                                        </p:tav>
                                      </p:tavLst>
                                    </p:anim>
                                    <p:animEffect transition="in" filter="fade">
                                      <p:cBhvr>
                                        <p:cTn id="44" dur="500"/>
                                        <p:tgtEl>
                                          <p:spTgt spid="14"/>
                                        </p:tgtEl>
                                      </p:cBhvr>
                                    </p:animEffect>
                                  </p:childTnLst>
                                </p:cTn>
                              </p:par>
                            </p:childTnLst>
                          </p:cTn>
                        </p:par>
                        <p:par>
                          <p:cTn id="45" fill="hold">
                            <p:stCondLst>
                              <p:cond delay="2500"/>
                            </p:stCondLst>
                            <p:childTnLst>
                              <p:par>
                                <p:cTn id="46" presetID="49" presetClass="entr" presetSubtype="0" decel="10000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 calcmode="lin" valueType="num">
                                      <p:cBhvr>
                                        <p:cTn id="50" dur="500" fill="hold"/>
                                        <p:tgtEl>
                                          <p:spTgt spid="15"/>
                                        </p:tgtEl>
                                        <p:attrNameLst>
                                          <p:attrName>style.rotation</p:attrName>
                                        </p:attrNameLst>
                                      </p:cBhvr>
                                      <p:tavLst>
                                        <p:tav tm="0">
                                          <p:val>
                                            <p:fltVal val="360"/>
                                          </p:val>
                                        </p:tav>
                                        <p:tav tm="100000">
                                          <p:val>
                                            <p:fltVal val="0"/>
                                          </p:val>
                                        </p:tav>
                                      </p:tavLst>
                                    </p:anim>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评估</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en-US" altLang="zh-CN" sz="2000" b="1" dirty="0">
                <a:solidFill>
                  <a:srgbClr val="7F7F7F"/>
                </a:solidFill>
                <a:latin typeface="微软雅黑" panose="020B0503020204020204" charset="-122"/>
                <a:ea typeface="微软雅黑" panose="020B0503020204020204" charset="-122"/>
              </a:rPr>
              <a:t>Docker </a:t>
            </a:r>
            <a:r>
              <a:rPr lang="zh-CN" altLang="en-US" sz="2000" b="1" dirty="0">
                <a:solidFill>
                  <a:srgbClr val="7F7F7F"/>
                </a:solidFill>
                <a:latin typeface="微软雅黑" panose="020B0503020204020204" charset="-122"/>
                <a:ea typeface="微软雅黑" panose="020B0503020204020204" charset="-122"/>
              </a:rPr>
              <a:t>基准评估</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03</a:t>
            </a:r>
            <a:endParaRPr lang="en-US" altLang="ko-KR" sz="5400" dirty="0">
              <a:solidFill>
                <a:schemeClr val="bg1"/>
              </a:solidFill>
              <a:latin typeface="Arial" panose="020B0604020202020204" pitchFamily="34" charset="0"/>
              <a:ea typeface="나눔바른고딕" pitchFamily="50" charset="-127"/>
            </a:endParaRPr>
          </a:p>
        </p:txBody>
      </p:sp>
      <p:grpSp>
        <p:nvGrpSpPr>
          <p:cNvPr id="12" name="组合 11"/>
          <p:cNvGrpSpPr/>
          <p:nvPr/>
        </p:nvGrpSpPr>
        <p:grpSpPr>
          <a:xfrm>
            <a:off x="3575685" y="2129155"/>
            <a:ext cx="5012690" cy="3317875"/>
            <a:chOff x="5631" y="3353"/>
            <a:chExt cx="7894" cy="5225"/>
          </a:xfrm>
        </p:grpSpPr>
        <p:cxnSp>
          <p:nvCxnSpPr>
            <p:cNvPr id="6" name="Elbow Connector 2"/>
            <p:cNvCxnSpPr/>
            <p:nvPr/>
          </p:nvCxnSpPr>
          <p:spPr>
            <a:xfrm>
              <a:off x="10194" y="6278"/>
              <a:ext cx="3330" cy="2300"/>
            </a:xfrm>
            <a:prstGeom prst="bentConnector3">
              <a:avLst/>
            </a:prstGeom>
            <a:ln w="412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3"/>
            <p:cNvCxnSpPr/>
            <p:nvPr/>
          </p:nvCxnSpPr>
          <p:spPr>
            <a:xfrm>
              <a:off x="9943" y="5986"/>
              <a:ext cx="3582" cy="0"/>
            </a:xfrm>
            <a:prstGeom prst="straightConnector1">
              <a:avLst/>
            </a:prstGeom>
            <a:ln w="412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4"/>
            <p:cNvCxnSpPr/>
            <p:nvPr/>
          </p:nvCxnSpPr>
          <p:spPr>
            <a:xfrm rot="10800000">
              <a:off x="5657" y="3353"/>
              <a:ext cx="3512" cy="2309"/>
            </a:xfrm>
            <a:prstGeom prst="bentConnector3">
              <a:avLst>
                <a:gd name="adj1" fmla="val 53151"/>
              </a:avLst>
            </a:prstGeom>
            <a:ln w="412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5"/>
            <p:cNvCxnSpPr/>
            <p:nvPr/>
          </p:nvCxnSpPr>
          <p:spPr>
            <a:xfrm flipH="1">
              <a:off x="5631" y="6278"/>
              <a:ext cx="3330" cy="2300"/>
            </a:xfrm>
            <a:prstGeom prst="bentConnector3">
              <a:avLst/>
            </a:prstGeom>
            <a:ln w="412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6"/>
            <p:cNvCxnSpPr/>
            <p:nvPr/>
          </p:nvCxnSpPr>
          <p:spPr>
            <a:xfrm flipH="1">
              <a:off x="5631" y="5986"/>
              <a:ext cx="3508" cy="0"/>
            </a:xfrm>
            <a:prstGeom prst="straightConnector1">
              <a:avLst/>
            </a:prstGeom>
            <a:ln w="412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rot="10800000" flipH="1">
              <a:off x="9793" y="3393"/>
              <a:ext cx="3722" cy="2309"/>
            </a:xfrm>
            <a:prstGeom prst="bentConnector3">
              <a:avLst>
                <a:gd name="adj1" fmla="val 55946"/>
              </a:avLst>
            </a:prstGeom>
            <a:ln w="412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8661400" y="1891665"/>
            <a:ext cx="2837180" cy="539750"/>
            <a:chOff x="13640" y="2979"/>
            <a:chExt cx="4468" cy="850"/>
          </a:xfrm>
        </p:grpSpPr>
        <p:sp>
          <p:nvSpPr>
            <p:cNvPr id="110" name="Rounded Rectangle 49"/>
            <p:cNvSpPr/>
            <p:nvPr/>
          </p:nvSpPr>
          <p:spPr>
            <a:xfrm>
              <a:off x="13640" y="2979"/>
              <a:ext cx="4468" cy="85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en-US" altLang="zh-CN" dirty="0">
                <a:solidFill>
                  <a:srgbClr val="FFFFFF"/>
                </a:solidFill>
                <a:latin typeface="Calibri" panose="020F0502020204030204" pitchFamily="34" charset="0"/>
              </a:endParaRPr>
            </a:p>
          </p:txBody>
        </p:sp>
        <p:sp>
          <p:nvSpPr>
            <p:cNvPr id="133" name="Rectangle 60"/>
            <p:cNvSpPr/>
            <p:nvPr/>
          </p:nvSpPr>
          <p:spPr>
            <a:xfrm>
              <a:off x="13887" y="3134"/>
              <a:ext cx="4075" cy="484"/>
            </a:xfrm>
            <a:prstGeom prst="rect">
              <a:avLst/>
            </a:prstGeom>
          </p:spPr>
          <p:txBody>
            <a:bodyPr wrap="square" lIns="0" tIns="0" rIns="0" bIns="0">
              <a:spAutoFit/>
            </a:bodyPr>
            <a:p>
              <a:pPr algn="ctr"/>
              <a:r>
                <a:rPr lang="zh-CN" altLang="en-US" sz="2000" dirty="0">
                  <a:solidFill>
                    <a:schemeClr val="bg1"/>
                  </a:solidFill>
                  <a:latin typeface="+mn-ea"/>
                </a:rPr>
                <a:t>容器运行时基准（</a:t>
              </a:r>
              <a:r>
                <a:rPr lang="en-US" altLang="zh-CN" sz="2000" dirty="0">
                  <a:solidFill>
                    <a:schemeClr val="bg1"/>
                  </a:solidFill>
                  <a:latin typeface="+mn-ea"/>
                </a:rPr>
                <a:t>31</a:t>
              </a:r>
              <a:r>
                <a:rPr lang="zh-CN" altLang="en-US" sz="2000" dirty="0">
                  <a:solidFill>
                    <a:schemeClr val="bg1"/>
                  </a:solidFill>
                  <a:latin typeface="+mn-ea"/>
                </a:rPr>
                <a:t>项）</a:t>
              </a:r>
              <a:endParaRPr lang="zh-CN" altLang="en-US" sz="2000" dirty="0">
                <a:solidFill>
                  <a:schemeClr val="bg1"/>
                </a:solidFill>
                <a:latin typeface="+mn-ea"/>
              </a:endParaRPr>
            </a:p>
          </p:txBody>
        </p:sp>
      </p:grpSp>
      <p:grpSp>
        <p:nvGrpSpPr>
          <p:cNvPr id="17" name="组合 16"/>
          <p:cNvGrpSpPr/>
          <p:nvPr/>
        </p:nvGrpSpPr>
        <p:grpSpPr>
          <a:xfrm>
            <a:off x="8641715" y="3517265"/>
            <a:ext cx="2871470" cy="539750"/>
            <a:chOff x="13609" y="5539"/>
            <a:chExt cx="4522" cy="850"/>
          </a:xfrm>
        </p:grpSpPr>
        <p:sp>
          <p:nvSpPr>
            <p:cNvPr id="109" name="Rounded Rectangle 52"/>
            <p:cNvSpPr/>
            <p:nvPr/>
          </p:nvSpPr>
          <p:spPr>
            <a:xfrm>
              <a:off x="13609" y="5539"/>
              <a:ext cx="4522" cy="850"/>
            </a:xfrm>
            <a:prstGeom prst="roundRect">
              <a:avLst/>
            </a:prstGeom>
            <a:solidFill>
              <a:srgbClr val="CF60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en-US" altLang="zh-CN" dirty="0">
                <a:solidFill>
                  <a:srgbClr val="FFFFFF"/>
                </a:solidFill>
                <a:latin typeface="Calibri" panose="020F0502020204030204" pitchFamily="34" charset="0"/>
              </a:endParaRPr>
            </a:p>
          </p:txBody>
        </p:sp>
        <p:sp>
          <p:nvSpPr>
            <p:cNvPr id="134" name="Rectangle 60"/>
            <p:cNvSpPr/>
            <p:nvPr/>
          </p:nvSpPr>
          <p:spPr>
            <a:xfrm>
              <a:off x="13718" y="5771"/>
              <a:ext cx="4413" cy="387"/>
            </a:xfrm>
            <a:prstGeom prst="rect">
              <a:avLst/>
            </a:prstGeom>
          </p:spPr>
          <p:txBody>
            <a:bodyPr wrap="square" lIns="0" tIns="0" rIns="0" bIns="0">
              <a:spAutoFit/>
            </a:bodyPr>
            <a:p>
              <a:pPr algn="ctr"/>
              <a:r>
                <a:rPr lang="en-US" altLang="zh-CN" sz="1600" dirty="0">
                  <a:solidFill>
                    <a:schemeClr val="bg1"/>
                  </a:solidFill>
                  <a:latin typeface="+mn-ea"/>
                </a:rPr>
                <a:t>Docker</a:t>
              </a:r>
              <a:r>
                <a:rPr lang="zh-CN" altLang="en-US" sz="1600" dirty="0">
                  <a:solidFill>
                    <a:schemeClr val="bg1"/>
                  </a:solidFill>
                  <a:latin typeface="+mn-ea"/>
                </a:rPr>
                <a:t>企业级配置基准（</a:t>
              </a:r>
              <a:r>
                <a:rPr lang="en-US" altLang="zh-CN" sz="1600" dirty="0">
                  <a:solidFill>
                    <a:schemeClr val="bg1"/>
                  </a:solidFill>
                  <a:latin typeface="+mn-ea"/>
                </a:rPr>
                <a:t>8</a:t>
              </a:r>
              <a:r>
                <a:rPr lang="zh-CN" altLang="en-US" sz="1600" dirty="0">
                  <a:solidFill>
                    <a:schemeClr val="bg1"/>
                  </a:solidFill>
                  <a:latin typeface="+mn-ea"/>
                </a:rPr>
                <a:t>项）</a:t>
              </a:r>
              <a:endParaRPr lang="zh-CN" altLang="en-US" sz="1600" dirty="0">
                <a:solidFill>
                  <a:schemeClr val="bg1"/>
                </a:solidFill>
                <a:latin typeface="+mn-ea"/>
              </a:endParaRPr>
            </a:p>
          </p:txBody>
        </p:sp>
      </p:grpSp>
      <p:grpSp>
        <p:nvGrpSpPr>
          <p:cNvPr id="18" name="组合 17"/>
          <p:cNvGrpSpPr/>
          <p:nvPr/>
        </p:nvGrpSpPr>
        <p:grpSpPr>
          <a:xfrm>
            <a:off x="8641715" y="5169535"/>
            <a:ext cx="2870835" cy="539750"/>
            <a:chOff x="13609" y="8141"/>
            <a:chExt cx="4521" cy="850"/>
          </a:xfrm>
        </p:grpSpPr>
        <p:sp>
          <p:nvSpPr>
            <p:cNvPr id="111" name="Rounded Rectangle 52"/>
            <p:cNvSpPr/>
            <p:nvPr/>
          </p:nvSpPr>
          <p:spPr>
            <a:xfrm>
              <a:off x="13609" y="8141"/>
              <a:ext cx="4498" cy="85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en-US" altLang="zh-CN" dirty="0">
                <a:solidFill>
                  <a:srgbClr val="FFFFFF"/>
                </a:solidFill>
                <a:latin typeface="Calibri" panose="020F0502020204030204" pitchFamily="34" charset="0"/>
              </a:endParaRPr>
            </a:p>
          </p:txBody>
        </p:sp>
        <p:sp>
          <p:nvSpPr>
            <p:cNvPr id="135" name="Rectangle 60"/>
            <p:cNvSpPr/>
            <p:nvPr/>
          </p:nvSpPr>
          <p:spPr>
            <a:xfrm>
              <a:off x="13718" y="8334"/>
              <a:ext cx="4413" cy="436"/>
            </a:xfrm>
            <a:prstGeom prst="rect">
              <a:avLst/>
            </a:prstGeom>
          </p:spPr>
          <p:txBody>
            <a:bodyPr wrap="square" lIns="0" tIns="0" rIns="0" bIns="0">
              <a:spAutoFit/>
            </a:bodyPr>
            <a:p>
              <a:pPr algn="ctr"/>
              <a:r>
                <a:rPr lang="en-US" altLang="zh-CN" dirty="0">
                  <a:solidFill>
                    <a:schemeClr val="bg1"/>
                  </a:solidFill>
                  <a:latin typeface="+mn-ea"/>
                </a:rPr>
                <a:t>Docker</a:t>
              </a:r>
              <a:r>
                <a:rPr lang="zh-CN" altLang="en-US" dirty="0">
                  <a:solidFill>
                    <a:schemeClr val="bg1"/>
                  </a:solidFill>
                  <a:latin typeface="+mn-ea"/>
                </a:rPr>
                <a:t>安全操作基准（</a:t>
              </a:r>
              <a:r>
                <a:rPr lang="en-US" altLang="zh-CN" dirty="0">
                  <a:solidFill>
                    <a:schemeClr val="bg1"/>
                  </a:solidFill>
                  <a:latin typeface="+mn-ea"/>
                </a:rPr>
                <a:t>2</a:t>
              </a:r>
              <a:r>
                <a:rPr lang="zh-CN" altLang="en-US" dirty="0">
                  <a:solidFill>
                    <a:schemeClr val="bg1"/>
                  </a:solidFill>
                  <a:latin typeface="+mn-ea"/>
                </a:rPr>
                <a:t>项）</a:t>
              </a:r>
              <a:endParaRPr lang="zh-CN" altLang="en-US" dirty="0">
                <a:solidFill>
                  <a:schemeClr val="bg1"/>
                </a:solidFill>
                <a:latin typeface="+mn-ea"/>
              </a:endParaRPr>
            </a:p>
          </p:txBody>
        </p:sp>
      </p:grpSp>
      <p:grpSp>
        <p:nvGrpSpPr>
          <p:cNvPr id="13" name="组合 12"/>
          <p:cNvGrpSpPr/>
          <p:nvPr/>
        </p:nvGrpSpPr>
        <p:grpSpPr>
          <a:xfrm>
            <a:off x="678180" y="1873885"/>
            <a:ext cx="2904490" cy="539750"/>
            <a:chOff x="1068" y="2951"/>
            <a:chExt cx="4574" cy="850"/>
          </a:xfrm>
        </p:grpSpPr>
        <p:sp>
          <p:nvSpPr>
            <p:cNvPr id="50" name="Rounded Rectangle 49"/>
            <p:cNvSpPr/>
            <p:nvPr/>
          </p:nvSpPr>
          <p:spPr>
            <a:xfrm>
              <a:off x="1068" y="2951"/>
              <a:ext cx="4467" cy="85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en-US" altLang="zh-CN" dirty="0">
                <a:solidFill>
                  <a:srgbClr val="FFFFFF"/>
                </a:solidFill>
                <a:latin typeface="Calibri" panose="020F0502020204030204" pitchFamily="34" charset="0"/>
              </a:endParaRPr>
            </a:p>
          </p:txBody>
        </p:sp>
        <p:sp>
          <p:nvSpPr>
            <p:cNvPr id="136" name="Rectangle 60"/>
            <p:cNvSpPr/>
            <p:nvPr/>
          </p:nvSpPr>
          <p:spPr>
            <a:xfrm>
              <a:off x="1488" y="3134"/>
              <a:ext cx="4154" cy="484"/>
            </a:xfrm>
            <a:prstGeom prst="rect">
              <a:avLst/>
            </a:prstGeom>
          </p:spPr>
          <p:txBody>
            <a:bodyPr wrap="square" lIns="0" tIns="0" rIns="0" bIns="0">
              <a:spAutoFit/>
            </a:bodyPr>
            <a:p>
              <a:pPr algn="ctr"/>
              <a:r>
                <a:rPr lang="zh-CN" altLang="en-US" sz="2000" dirty="0">
                  <a:solidFill>
                    <a:schemeClr val="bg1"/>
                  </a:solidFill>
                  <a:latin typeface="+mn-ea"/>
                </a:rPr>
                <a:t>主机配置基准（</a:t>
              </a:r>
              <a:r>
                <a:rPr lang="en-US" altLang="zh-CN" sz="2000" dirty="0">
                  <a:solidFill>
                    <a:schemeClr val="bg1"/>
                  </a:solidFill>
                  <a:latin typeface="+mn-ea"/>
                </a:rPr>
                <a:t>14</a:t>
              </a:r>
              <a:r>
                <a:rPr lang="zh-CN" altLang="en-US" sz="2000" dirty="0">
                  <a:solidFill>
                    <a:schemeClr val="bg1"/>
                  </a:solidFill>
                  <a:latin typeface="+mn-ea"/>
                </a:rPr>
                <a:t>项</a:t>
              </a:r>
              <a:r>
                <a:rPr lang="zh-CN" altLang="en-US" sz="2000" dirty="0">
                  <a:solidFill>
                    <a:schemeClr val="bg1"/>
                  </a:solidFill>
                  <a:latin typeface="+mn-ea"/>
                </a:rPr>
                <a:t>）</a:t>
              </a:r>
              <a:endParaRPr lang="zh-CN" altLang="en-US" sz="2000" dirty="0">
                <a:solidFill>
                  <a:schemeClr val="bg1"/>
                </a:solidFill>
                <a:latin typeface="+mn-ea"/>
              </a:endParaRPr>
            </a:p>
          </p:txBody>
        </p:sp>
      </p:grpSp>
      <p:grpSp>
        <p:nvGrpSpPr>
          <p:cNvPr id="14" name="组合 13"/>
          <p:cNvGrpSpPr/>
          <p:nvPr/>
        </p:nvGrpSpPr>
        <p:grpSpPr>
          <a:xfrm>
            <a:off x="678815" y="3514725"/>
            <a:ext cx="2903855" cy="539750"/>
            <a:chOff x="1069" y="5535"/>
            <a:chExt cx="4573" cy="850"/>
          </a:xfrm>
        </p:grpSpPr>
        <p:sp>
          <p:nvSpPr>
            <p:cNvPr id="53" name="Rounded Rectangle 52"/>
            <p:cNvSpPr/>
            <p:nvPr/>
          </p:nvSpPr>
          <p:spPr>
            <a:xfrm>
              <a:off x="1069" y="5535"/>
              <a:ext cx="4466" cy="850"/>
            </a:xfrm>
            <a:prstGeom prst="roundRect">
              <a:avLst/>
            </a:prstGeom>
            <a:solidFill>
              <a:srgbClr val="ECAF7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en-US" altLang="zh-CN" dirty="0">
                <a:solidFill>
                  <a:srgbClr val="FFFFFF"/>
                </a:solidFill>
                <a:latin typeface="Calibri" panose="020F0502020204030204" pitchFamily="34" charset="0"/>
              </a:endParaRPr>
            </a:p>
          </p:txBody>
        </p:sp>
        <p:sp>
          <p:nvSpPr>
            <p:cNvPr id="137" name="Rectangle 60"/>
            <p:cNvSpPr/>
            <p:nvPr/>
          </p:nvSpPr>
          <p:spPr>
            <a:xfrm>
              <a:off x="1488" y="5761"/>
              <a:ext cx="4154" cy="387"/>
            </a:xfrm>
            <a:prstGeom prst="rect">
              <a:avLst/>
            </a:prstGeom>
          </p:spPr>
          <p:txBody>
            <a:bodyPr wrap="square" lIns="0" tIns="0" rIns="0" bIns="0">
              <a:spAutoFit/>
            </a:bodyPr>
            <a:p>
              <a:pPr algn="ctr"/>
              <a:r>
                <a:rPr lang="en-US" altLang="zh-CN" sz="1600" dirty="0">
                  <a:solidFill>
                    <a:schemeClr val="bg1"/>
                  </a:solidFill>
                  <a:latin typeface="+mn-ea"/>
                </a:rPr>
                <a:t>Docker</a:t>
              </a:r>
              <a:r>
                <a:rPr lang="zh-CN" altLang="en-US" sz="1600" dirty="0">
                  <a:solidFill>
                    <a:schemeClr val="bg1"/>
                  </a:solidFill>
                  <a:latin typeface="+mn-ea"/>
                </a:rPr>
                <a:t>守护进程基准（</a:t>
              </a:r>
              <a:r>
                <a:rPr lang="en-US" altLang="zh-CN" sz="1600" dirty="0">
                  <a:solidFill>
                    <a:schemeClr val="bg1"/>
                  </a:solidFill>
                  <a:latin typeface="+mn-ea"/>
                </a:rPr>
                <a:t>39</a:t>
              </a:r>
              <a:r>
                <a:rPr lang="zh-CN" altLang="en-US" sz="1600" dirty="0">
                  <a:solidFill>
                    <a:schemeClr val="bg1"/>
                  </a:solidFill>
                  <a:latin typeface="+mn-ea"/>
                </a:rPr>
                <a:t>项）</a:t>
              </a:r>
              <a:endParaRPr lang="zh-CN" altLang="en-US" sz="1600" dirty="0">
                <a:solidFill>
                  <a:schemeClr val="bg1"/>
                </a:solidFill>
                <a:latin typeface="+mn-ea"/>
              </a:endParaRPr>
            </a:p>
          </p:txBody>
        </p:sp>
      </p:grpSp>
      <p:grpSp>
        <p:nvGrpSpPr>
          <p:cNvPr id="15" name="组合 14"/>
          <p:cNvGrpSpPr/>
          <p:nvPr/>
        </p:nvGrpSpPr>
        <p:grpSpPr>
          <a:xfrm>
            <a:off x="678180" y="5169535"/>
            <a:ext cx="2904490" cy="539750"/>
            <a:chOff x="1068" y="8141"/>
            <a:chExt cx="4574" cy="850"/>
          </a:xfrm>
        </p:grpSpPr>
        <p:sp>
          <p:nvSpPr>
            <p:cNvPr id="108" name="Rounded Rectangle 52"/>
            <p:cNvSpPr/>
            <p:nvPr/>
          </p:nvSpPr>
          <p:spPr>
            <a:xfrm>
              <a:off x="1068" y="8141"/>
              <a:ext cx="4467" cy="850"/>
            </a:xfrm>
            <a:prstGeom prst="roundRect">
              <a:avLst/>
            </a:prstGeom>
            <a:solidFill>
              <a:srgbClr val="ED70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eaLnBrk="1" hangingPunct="1">
                <a:buNone/>
              </a:pPr>
              <a:endParaRPr lang="en-US" altLang="zh-CN" dirty="0">
                <a:solidFill>
                  <a:srgbClr val="FFFFFF"/>
                </a:solidFill>
                <a:latin typeface="Calibri" panose="020F0502020204030204" pitchFamily="34" charset="0"/>
              </a:endParaRPr>
            </a:p>
          </p:txBody>
        </p:sp>
        <p:sp>
          <p:nvSpPr>
            <p:cNvPr id="138" name="Rectangle 60"/>
            <p:cNvSpPr/>
            <p:nvPr/>
          </p:nvSpPr>
          <p:spPr>
            <a:xfrm>
              <a:off x="1488" y="8334"/>
              <a:ext cx="4154" cy="484"/>
            </a:xfrm>
            <a:prstGeom prst="rect">
              <a:avLst/>
            </a:prstGeom>
          </p:spPr>
          <p:txBody>
            <a:bodyPr wrap="square" lIns="0" tIns="0" rIns="0" bIns="0">
              <a:spAutoFit/>
            </a:bodyPr>
            <a:p>
              <a:pPr algn="ctr"/>
              <a:r>
                <a:rPr lang="zh-CN" altLang="en-US" sz="2000" dirty="0">
                  <a:solidFill>
                    <a:schemeClr val="bg1"/>
                  </a:solidFill>
                  <a:latin typeface="+mn-ea"/>
                </a:rPr>
                <a:t>容器镜像基准（</a:t>
              </a:r>
              <a:r>
                <a:rPr lang="en-US" altLang="zh-CN" sz="2000" dirty="0">
                  <a:solidFill>
                    <a:schemeClr val="bg1"/>
                  </a:solidFill>
                  <a:latin typeface="+mn-ea"/>
                </a:rPr>
                <a:t>11</a:t>
              </a:r>
              <a:r>
                <a:rPr lang="zh-CN" altLang="en-US" sz="2000" dirty="0">
                  <a:solidFill>
                    <a:schemeClr val="bg1"/>
                  </a:solidFill>
                  <a:latin typeface="+mn-ea"/>
                </a:rPr>
                <a:t>项</a:t>
              </a:r>
              <a:r>
                <a:rPr lang="zh-CN" altLang="en-US" sz="2000" dirty="0">
                  <a:solidFill>
                    <a:schemeClr val="bg1"/>
                  </a:solidFill>
                  <a:latin typeface="+mn-ea"/>
                </a:rPr>
                <a:t>）</a:t>
              </a:r>
              <a:endParaRPr lang="zh-CN" altLang="en-US" sz="2000" dirty="0">
                <a:solidFill>
                  <a:schemeClr val="bg1"/>
                </a:solidFill>
                <a:latin typeface="+mn-ea"/>
              </a:endParaRPr>
            </a:p>
          </p:txBody>
        </p:sp>
      </p:grpSp>
      <p:grpSp>
        <p:nvGrpSpPr>
          <p:cNvPr id="5" name="组合 4"/>
          <p:cNvGrpSpPr/>
          <p:nvPr/>
        </p:nvGrpSpPr>
        <p:grpSpPr>
          <a:xfrm>
            <a:off x="5254625" y="2934335"/>
            <a:ext cx="1692910" cy="1692910"/>
            <a:chOff x="8275" y="4621"/>
            <a:chExt cx="2666" cy="2666"/>
          </a:xfrm>
        </p:grpSpPr>
        <p:sp>
          <p:nvSpPr>
            <p:cNvPr id="24" name="椭圆 23"/>
            <p:cNvSpPr/>
            <p:nvPr/>
          </p:nvSpPr>
          <p:spPr>
            <a:xfrm>
              <a:off x="8275" y="4621"/>
              <a:ext cx="2667" cy="26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ocker"/>
            <p:cNvPicPr>
              <a:picLocks noChangeAspect="1"/>
            </p:cNvPicPr>
            <p:nvPr/>
          </p:nvPicPr>
          <p:blipFill>
            <a:blip r:embed="rId1"/>
            <a:stretch>
              <a:fillRect/>
            </a:stretch>
          </p:blipFill>
          <p:spPr>
            <a:xfrm>
              <a:off x="8886" y="5130"/>
              <a:ext cx="1648" cy="1648"/>
            </a:xfrm>
            <a:prstGeom prst="rect">
              <a:avLst/>
            </a:prstGeom>
          </p:spPr>
        </p:pic>
      </p:grpSp>
      <p:grpSp>
        <p:nvGrpSpPr>
          <p:cNvPr id="64" name="组合 63"/>
          <p:cNvGrpSpPr/>
          <p:nvPr/>
        </p:nvGrpSpPr>
        <p:grpSpPr>
          <a:xfrm>
            <a:off x="10965180" y="100965"/>
            <a:ext cx="795020" cy="720090"/>
            <a:chOff x="17268" y="159"/>
            <a:chExt cx="1252" cy="1134"/>
          </a:xfrm>
        </p:grpSpPr>
        <p:sp>
          <p:nvSpPr>
            <p:cNvPr id="20" name="椭圆 19"/>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2"/>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500" fill="hold">
                                          <p:stCondLst>
                                            <p:cond delay="0"/>
                                          </p:stCondLst>
                                        </p:cTn>
                                        <p:tgtEl>
                                          <p:spTgt spid="5"/>
                                        </p:tgtEl>
                                        <p:attrNameLst>
                                          <p:attrName>style.visibility</p:attrName>
                                        </p:attrNameLst>
                                      </p:cBhvr>
                                      <p:to>
                                        <p:strVal val="visible"/>
                                      </p:to>
                                    </p:set>
                                    <p:animEffect transition="in" filter="plus(in)">
                                      <p:cBhvr>
                                        <p:cTn id="7" dur="500"/>
                                        <p:tgtEl>
                                          <p:spTgt spid="5"/>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500"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ppt_w*0.70"/>
                                          </p:val>
                                        </p:tav>
                                        <p:tav tm="100000">
                                          <p:val>
                                            <p:strVal val="#ppt_w"/>
                                          </p:val>
                                        </p:tav>
                                      </p:tavLst>
                                    </p:anim>
                                    <p:anim calcmode="lin" valueType="num">
                                      <p:cBhvr>
                                        <p:cTn id="12" dur="500" fill="hold"/>
                                        <p:tgtEl>
                                          <p:spTgt spid="12"/>
                                        </p:tgtEl>
                                        <p:attrNameLst>
                                          <p:attrName>ppt_h</p:attrName>
                                        </p:attrNameLst>
                                      </p:cBhvr>
                                      <p:tavLst>
                                        <p:tav tm="0">
                                          <p:val>
                                            <p:strVal val="#ppt_h"/>
                                          </p:val>
                                        </p:tav>
                                        <p:tav tm="100000">
                                          <p:val>
                                            <p:strVal val="#ppt_h"/>
                                          </p:val>
                                        </p:tav>
                                      </p:tavLst>
                                    </p:anim>
                                    <p:animEffect transition="in" filter="fade">
                                      <p:cBhvr>
                                        <p:cTn id="13" dur="500"/>
                                        <p:tgtEl>
                                          <p:spTgt spid="1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par>
                          <p:cTn id="30" fill="hold">
                            <p:stCondLst>
                              <p:cond delay="3000"/>
                            </p:stCondLst>
                            <p:childTnLst>
                              <p:par>
                                <p:cTn id="31" presetID="2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3500"/>
                            </p:stCondLst>
                            <p:childTnLst>
                              <p:par>
                                <p:cTn id="35" presetID="22" presetClass="entr" presetSubtype="4"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评估</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en-US" altLang="zh-CN" sz="2000" b="1" dirty="0">
                <a:solidFill>
                  <a:srgbClr val="7F7F7F"/>
                </a:solidFill>
                <a:latin typeface="微软雅黑" panose="020B0503020204020204" charset="-122"/>
                <a:ea typeface="微软雅黑" panose="020B0503020204020204" charset="-122"/>
              </a:rPr>
              <a:t>Kubernetes </a:t>
            </a:r>
            <a:r>
              <a:rPr lang="zh-CN" altLang="en-US" sz="2000" b="1" dirty="0">
                <a:solidFill>
                  <a:srgbClr val="7F7F7F"/>
                </a:solidFill>
                <a:latin typeface="微软雅黑" panose="020B0503020204020204" charset="-122"/>
                <a:ea typeface="微软雅黑" panose="020B0503020204020204" charset="-122"/>
              </a:rPr>
              <a:t>基准评估</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03</a:t>
            </a:r>
            <a:endParaRPr lang="en-US" altLang="ko-KR" sz="5400" dirty="0">
              <a:solidFill>
                <a:schemeClr val="bg1"/>
              </a:solidFill>
              <a:latin typeface="Arial" panose="020B0604020202020204" pitchFamily="34" charset="0"/>
              <a:ea typeface="나눔바른고딕" pitchFamily="50" charset="-127"/>
            </a:endParaRPr>
          </a:p>
        </p:txBody>
      </p:sp>
      <p:sp>
        <p:nvSpPr>
          <p:cNvPr id="6" name="Arc 4"/>
          <p:cNvSpPr/>
          <p:nvPr/>
        </p:nvSpPr>
        <p:spPr>
          <a:xfrm>
            <a:off x="1443990" y="2078990"/>
            <a:ext cx="3583940" cy="3583940"/>
          </a:xfrm>
          <a:prstGeom prst="arc">
            <a:avLst>
              <a:gd name="adj1" fmla="val 17048231"/>
              <a:gd name="adj2" fmla="val 10793851"/>
            </a:avLst>
          </a:prstGeom>
          <a:ln w="215900">
            <a:solidFill>
              <a:srgbClr val="FFC000"/>
            </a:solidFill>
          </a:ln>
        </p:spPr>
        <p:style>
          <a:lnRef idx="1">
            <a:schemeClr val="accent1"/>
          </a:lnRef>
          <a:fillRef idx="0">
            <a:schemeClr val="accent1"/>
          </a:fillRef>
          <a:effectRef idx="0">
            <a:schemeClr val="accent1"/>
          </a:effectRef>
          <a:fontRef idx="minor">
            <a:schemeClr val="tx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sp>
        <p:nvSpPr>
          <p:cNvPr id="16" name="Arc 44"/>
          <p:cNvSpPr/>
          <p:nvPr/>
        </p:nvSpPr>
        <p:spPr>
          <a:xfrm>
            <a:off x="1161415" y="1785620"/>
            <a:ext cx="4165600" cy="4171315"/>
          </a:xfrm>
          <a:prstGeom prst="arc">
            <a:avLst>
              <a:gd name="adj1" fmla="val 15968802"/>
              <a:gd name="adj2" fmla="val 10758414"/>
            </a:avLst>
          </a:prstGeom>
          <a:ln w="215900">
            <a:solidFill>
              <a:schemeClr val="accent2"/>
            </a:solidFill>
          </a:ln>
        </p:spPr>
        <p:style>
          <a:lnRef idx="1">
            <a:schemeClr val="accent1"/>
          </a:lnRef>
          <a:fillRef idx="0">
            <a:schemeClr val="accent1"/>
          </a:fillRef>
          <a:effectRef idx="0">
            <a:schemeClr val="accent1"/>
          </a:effectRef>
          <a:fontRef idx="minor">
            <a:schemeClr val="tx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sp>
        <p:nvSpPr>
          <p:cNvPr id="2" name="Arc 5"/>
          <p:cNvSpPr/>
          <p:nvPr/>
        </p:nvSpPr>
        <p:spPr>
          <a:xfrm>
            <a:off x="1719580" y="2366010"/>
            <a:ext cx="3032760" cy="3032760"/>
          </a:xfrm>
          <a:prstGeom prst="arc">
            <a:avLst>
              <a:gd name="adj1" fmla="val 18257933"/>
              <a:gd name="adj2" fmla="val 10793851"/>
            </a:avLst>
          </a:prstGeom>
          <a:ln w="2159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sp>
        <p:nvSpPr>
          <p:cNvPr id="8" name="Arc 6"/>
          <p:cNvSpPr/>
          <p:nvPr/>
        </p:nvSpPr>
        <p:spPr>
          <a:xfrm>
            <a:off x="1995170" y="2641600"/>
            <a:ext cx="2481580" cy="2481580"/>
          </a:xfrm>
          <a:prstGeom prst="arc">
            <a:avLst>
              <a:gd name="adj1" fmla="val 19868952"/>
              <a:gd name="adj2" fmla="val 10793851"/>
            </a:avLst>
          </a:prstGeom>
          <a:ln w="215900">
            <a:solidFill>
              <a:srgbClr val="ACC66F"/>
            </a:solidFill>
          </a:ln>
        </p:spPr>
        <p:style>
          <a:lnRef idx="1">
            <a:schemeClr val="accent1"/>
          </a:lnRef>
          <a:fillRef idx="0">
            <a:schemeClr val="accent1"/>
          </a:fillRef>
          <a:effectRef idx="0">
            <a:schemeClr val="accent1"/>
          </a:effectRef>
          <a:fontRef idx="minor">
            <a:schemeClr val="tx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sp>
        <p:nvSpPr>
          <p:cNvPr id="5" name="Arc 7"/>
          <p:cNvSpPr/>
          <p:nvPr/>
        </p:nvSpPr>
        <p:spPr>
          <a:xfrm>
            <a:off x="2270760" y="2917190"/>
            <a:ext cx="1929765" cy="1929765"/>
          </a:xfrm>
          <a:prstGeom prst="arc">
            <a:avLst>
              <a:gd name="adj1" fmla="val 68065"/>
              <a:gd name="adj2" fmla="val 10793851"/>
            </a:avLst>
          </a:prstGeom>
          <a:ln w="2159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grpSp>
        <p:nvGrpSpPr>
          <p:cNvPr id="4" name="组合 3"/>
          <p:cNvGrpSpPr/>
          <p:nvPr/>
        </p:nvGrpSpPr>
        <p:grpSpPr>
          <a:xfrm>
            <a:off x="4231640" y="1662430"/>
            <a:ext cx="6501130" cy="698500"/>
            <a:chOff x="6664" y="2618"/>
            <a:chExt cx="10238" cy="1100"/>
          </a:xfrm>
        </p:grpSpPr>
        <p:grpSp>
          <p:nvGrpSpPr>
            <p:cNvPr id="192" name="组合 191"/>
            <p:cNvGrpSpPr/>
            <p:nvPr/>
          </p:nvGrpSpPr>
          <p:grpSpPr>
            <a:xfrm rot="0" flipV="1">
              <a:off x="6664" y="2618"/>
              <a:ext cx="5394" cy="1100"/>
              <a:chOff x="3566" y="4529"/>
              <a:chExt cx="5394" cy="1100"/>
            </a:xfrm>
          </p:grpSpPr>
          <p:sp>
            <p:nvSpPr>
              <p:cNvPr id="193" name="Arc 15"/>
              <p:cNvSpPr/>
              <p:nvPr/>
            </p:nvSpPr>
            <p:spPr>
              <a:xfrm rot="5400000">
                <a:off x="7859" y="4528"/>
                <a:ext cx="1100" cy="1101"/>
              </a:xfrm>
              <a:prstGeom prst="arc">
                <a:avLst>
                  <a:gd name="adj1" fmla="val 2657162"/>
                  <a:gd name="adj2" fmla="val 8176062"/>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dirty="0">
                  <a:solidFill>
                    <a:schemeClr val="tx1">
                      <a:lumMod val="75000"/>
                      <a:lumOff val="25000"/>
                    </a:schemeClr>
                  </a:solidFill>
                  <a:latin typeface="思源黑体 Normal" panose="020B0400000000000000" pitchFamily="34" charset="-122"/>
                  <a:ea typeface="思源黑体 Normal" panose="020B0400000000000000" pitchFamily="34" charset="-122"/>
                  <a:sym typeface="+mn-ea"/>
                </a:endParaRPr>
              </a:p>
            </p:txBody>
          </p:sp>
          <p:sp>
            <p:nvSpPr>
              <p:cNvPr id="194" name="Oval 16"/>
              <p:cNvSpPr/>
              <p:nvPr/>
            </p:nvSpPr>
            <p:spPr>
              <a:xfrm rot="5400000">
                <a:off x="7968" y="4597"/>
                <a:ext cx="963" cy="963"/>
              </a:xfrm>
              <a:prstGeom prst="ellipse">
                <a:avLst/>
              </a:prstGeom>
              <a:gradFill>
                <a:gsLst>
                  <a:gs pos="0">
                    <a:srgbClr val="FE4444"/>
                  </a:gs>
                  <a:gs pos="100000">
                    <a:srgbClr val="832B2B"/>
                  </a:gs>
                </a:gsLst>
                <a:lin ang="13500000" scaled="0"/>
              </a:grad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cxnSp>
            <p:nvCxnSpPr>
              <p:cNvPr id="195" name="Straight Connector 14"/>
              <p:cNvCxnSpPr/>
              <p:nvPr/>
            </p:nvCxnSpPr>
            <p:spPr>
              <a:xfrm>
                <a:off x="3566" y="5079"/>
                <a:ext cx="4294" cy="0"/>
              </a:xfrm>
              <a:prstGeom prst="line">
                <a:avLst/>
              </a:prstGeom>
              <a:noFill/>
              <a:ln w="15875">
                <a:solidFill>
                  <a:schemeClr val="bg1">
                    <a:lumMod val="50000"/>
                  </a:schemeClr>
                </a:solidFill>
                <a:headEnd type="oval"/>
              </a:ln>
            </p:spPr>
            <p:style>
              <a:lnRef idx="2">
                <a:schemeClr val="accent1">
                  <a:shade val="50000"/>
                </a:schemeClr>
              </a:lnRef>
              <a:fillRef idx="1">
                <a:schemeClr val="accent1"/>
              </a:fillRef>
              <a:effectRef idx="0">
                <a:schemeClr val="accent1"/>
              </a:effectRef>
              <a:fontRef idx="minor">
                <a:schemeClr val="lt1"/>
              </a:fontRef>
            </p:style>
          </p:cxnSp>
        </p:grpSp>
        <p:sp>
          <p:nvSpPr>
            <p:cNvPr id="59" name="Freeform 140"/>
            <p:cNvSpPr>
              <a:spLocks noEditPoints="1"/>
            </p:cNvSpPr>
            <p:nvPr/>
          </p:nvSpPr>
          <p:spPr bwMode="auto">
            <a:xfrm>
              <a:off x="11281" y="2864"/>
              <a:ext cx="558" cy="534"/>
            </a:xfrm>
            <a:custGeom>
              <a:avLst/>
              <a:gdLst>
                <a:gd name="T0" fmla="*/ 129 w 130"/>
                <a:gd name="T1" fmla="*/ 46 h 124"/>
                <a:gd name="T2" fmla="*/ 121 w 130"/>
                <a:gd name="T3" fmla="*/ 40 h 124"/>
                <a:gd name="T4" fmla="*/ 88 w 130"/>
                <a:gd name="T5" fmla="*/ 35 h 124"/>
                <a:gd name="T6" fmla="*/ 73 w 130"/>
                <a:gd name="T7" fmla="*/ 5 h 124"/>
                <a:gd name="T8" fmla="*/ 65 w 130"/>
                <a:gd name="T9" fmla="*/ 0 h 124"/>
                <a:gd name="T10" fmla="*/ 57 w 130"/>
                <a:gd name="T11" fmla="*/ 5 h 124"/>
                <a:gd name="T12" fmla="*/ 42 w 130"/>
                <a:gd name="T13" fmla="*/ 35 h 124"/>
                <a:gd name="T14" fmla="*/ 9 w 130"/>
                <a:gd name="T15" fmla="*/ 40 h 124"/>
                <a:gd name="T16" fmla="*/ 1 w 130"/>
                <a:gd name="T17" fmla="*/ 46 h 124"/>
                <a:gd name="T18" fmla="*/ 4 w 130"/>
                <a:gd name="T19" fmla="*/ 55 h 124"/>
                <a:gd name="T20" fmla="*/ 28 w 130"/>
                <a:gd name="T21" fmla="*/ 80 h 124"/>
                <a:gd name="T22" fmla="*/ 22 w 130"/>
                <a:gd name="T23" fmla="*/ 114 h 124"/>
                <a:gd name="T24" fmla="*/ 26 w 130"/>
                <a:gd name="T25" fmla="*/ 122 h 124"/>
                <a:gd name="T26" fmla="*/ 31 w 130"/>
                <a:gd name="T27" fmla="*/ 124 h 124"/>
                <a:gd name="T28" fmla="*/ 36 w 130"/>
                <a:gd name="T29" fmla="*/ 123 h 124"/>
                <a:gd name="T30" fmla="*/ 65 w 130"/>
                <a:gd name="T31" fmla="*/ 107 h 124"/>
                <a:gd name="T32" fmla="*/ 94 w 130"/>
                <a:gd name="T33" fmla="*/ 123 h 124"/>
                <a:gd name="T34" fmla="*/ 99 w 130"/>
                <a:gd name="T35" fmla="*/ 124 h 124"/>
                <a:gd name="T36" fmla="*/ 104 w 130"/>
                <a:gd name="T37" fmla="*/ 122 h 124"/>
                <a:gd name="T38" fmla="*/ 108 w 130"/>
                <a:gd name="T39" fmla="*/ 114 h 124"/>
                <a:gd name="T40" fmla="*/ 102 w 130"/>
                <a:gd name="T41" fmla="*/ 80 h 124"/>
                <a:gd name="T42" fmla="*/ 126 w 130"/>
                <a:gd name="T43" fmla="*/ 55 h 124"/>
                <a:gd name="T44" fmla="*/ 129 w 130"/>
                <a:gd name="T45" fmla="*/ 46 h 124"/>
                <a:gd name="T46" fmla="*/ 95 w 130"/>
                <a:gd name="T47" fmla="*/ 73 h 124"/>
                <a:gd name="T48" fmla="*/ 93 w 130"/>
                <a:gd name="T49" fmla="*/ 81 h 124"/>
                <a:gd name="T50" fmla="*/ 99 w 130"/>
                <a:gd name="T51" fmla="*/ 115 h 124"/>
                <a:gd name="T52" fmla="*/ 69 w 130"/>
                <a:gd name="T53" fmla="*/ 99 h 124"/>
                <a:gd name="T54" fmla="*/ 65 w 130"/>
                <a:gd name="T55" fmla="*/ 98 h 124"/>
                <a:gd name="T56" fmla="*/ 61 w 130"/>
                <a:gd name="T57" fmla="*/ 99 h 124"/>
                <a:gd name="T58" fmla="*/ 31 w 130"/>
                <a:gd name="T59" fmla="*/ 115 h 124"/>
                <a:gd name="T60" fmla="*/ 37 w 130"/>
                <a:gd name="T61" fmla="*/ 81 h 124"/>
                <a:gd name="T62" fmla="*/ 35 w 130"/>
                <a:gd name="T63" fmla="*/ 73 h 124"/>
                <a:gd name="T64" fmla="*/ 10 w 130"/>
                <a:gd name="T65" fmla="*/ 49 h 124"/>
                <a:gd name="T66" fmla="*/ 44 w 130"/>
                <a:gd name="T67" fmla="*/ 44 h 124"/>
                <a:gd name="T68" fmla="*/ 51 w 130"/>
                <a:gd name="T69" fmla="*/ 39 h 124"/>
                <a:gd name="T70" fmla="*/ 65 w 130"/>
                <a:gd name="T71" fmla="*/ 9 h 124"/>
                <a:gd name="T72" fmla="*/ 79 w 130"/>
                <a:gd name="T73" fmla="*/ 39 h 124"/>
                <a:gd name="T74" fmla="*/ 86 w 130"/>
                <a:gd name="T75" fmla="*/ 44 h 124"/>
                <a:gd name="T76" fmla="*/ 120 w 130"/>
                <a:gd name="T77" fmla="*/ 49 h 124"/>
                <a:gd name="T78" fmla="*/ 95 w 130"/>
                <a:gd name="T79" fmla="*/ 7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 h="124">
                  <a:moveTo>
                    <a:pt x="129" y="46"/>
                  </a:moveTo>
                  <a:cubicBezTo>
                    <a:pt x="127" y="43"/>
                    <a:pt x="125" y="41"/>
                    <a:pt x="121" y="40"/>
                  </a:cubicBezTo>
                  <a:cubicBezTo>
                    <a:pt x="88" y="35"/>
                    <a:pt x="88" y="35"/>
                    <a:pt x="88" y="35"/>
                  </a:cubicBezTo>
                  <a:cubicBezTo>
                    <a:pt x="73" y="5"/>
                    <a:pt x="73" y="5"/>
                    <a:pt x="73" y="5"/>
                  </a:cubicBezTo>
                  <a:cubicBezTo>
                    <a:pt x="72" y="2"/>
                    <a:pt x="69" y="0"/>
                    <a:pt x="65" y="0"/>
                  </a:cubicBezTo>
                  <a:cubicBezTo>
                    <a:pt x="61" y="0"/>
                    <a:pt x="58" y="2"/>
                    <a:pt x="57" y="5"/>
                  </a:cubicBezTo>
                  <a:cubicBezTo>
                    <a:pt x="42" y="35"/>
                    <a:pt x="42" y="35"/>
                    <a:pt x="42" y="35"/>
                  </a:cubicBezTo>
                  <a:cubicBezTo>
                    <a:pt x="9" y="40"/>
                    <a:pt x="9" y="40"/>
                    <a:pt x="9" y="40"/>
                  </a:cubicBezTo>
                  <a:cubicBezTo>
                    <a:pt x="5" y="41"/>
                    <a:pt x="3" y="43"/>
                    <a:pt x="1" y="46"/>
                  </a:cubicBezTo>
                  <a:cubicBezTo>
                    <a:pt x="0" y="49"/>
                    <a:pt x="1" y="53"/>
                    <a:pt x="4" y="55"/>
                  </a:cubicBezTo>
                  <a:cubicBezTo>
                    <a:pt x="28" y="80"/>
                    <a:pt x="28" y="80"/>
                    <a:pt x="28" y="80"/>
                  </a:cubicBezTo>
                  <a:cubicBezTo>
                    <a:pt x="22" y="114"/>
                    <a:pt x="22" y="114"/>
                    <a:pt x="22" y="114"/>
                  </a:cubicBezTo>
                  <a:cubicBezTo>
                    <a:pt x="22" y="117"/>
                    <a:pt x="23" y="120"/>
                    <a:pt x="26" y="122"/>
                  </a:cubicBezTo>
                  <a:cubicBezTo>
                    <a:pt x="28" y="123"/>
                    <a:pt x="30" y="124"/>
                    <a:pt x="31" y="124"/>
                  </a:cubicBezTo>
                  <a:cubicBezTo>
                    <a:pt x="33" y="124"/>
                    <a:pt x="35" y="124"/>
                    <a:pt x="36" y="123"/>
                  </a:cubicBezTo>
                  <a:cubicBezTo>
                    <a:pt x="65" y="107"/>
                    <a:pt x="65" y="107"/>
                    <a:pt x="65" y="107"/>
                  </a:cubicBezTo>
                  <a:cubicBezTo>
                    <a:pt x="94" y="123"/>
                    <a:pt x="94" y="123"/>
                    <a:pt x="94" y="123"/>
                  </a:cubicBezTo>
                  <a:cubicBezTo>
                    <a:pt x="95" y="124"/>
                    <a:pt x="97" y="124"/>
                    <a:pt x="99" y="124"/>
                  </a:cubicBezTo>
                  <a:cubicBezTo>
                    <a:pt x="100" y="124"/>
                    <a:pt x="102" y="123"/>
                    <a:pt x="104" y="122"/>
                  </a:cubicBezTo>
                  <a:cubicBezTo>
                    <a:pt x="107" y="120"/>
                    <a:pt x="108" y="117"/>
                    <a:pt x="108" y="114"/>
                  </a:cubicBezTo>
                  <a:cubicBezTo>
                    <a:pt x="102" y="80"/>
                    <a:pt x="102" y="80"/>
                    <a:pt x="102" y="80"/>
                  </a:cubicBezTo>
                  <a:cubicBezTo>
                    <a:pt x="126" y="55"/>
                    <a:pt x="126" y="55"/>
                    <a:pt x="126" y="55"/>
                  </a:cubicBezTo>
                  <a:cubicBezTo>
                    <a:pt x="129" y="53"/>
                    <a:pt x="130" y="49"/>
                    <a:pt x="129" y="46"/>
                  </a:cubicBezTo>
                  <a:close/>
                  <a:moveTo>
                    <a:pt x="95" y="73"/>
                  </a:moveTo>
                  <a:cubicBezTo>
                    <a:pt x="93" y="75"/>
                    <a:pt x="92" y="78"/>
                    <a:pt x="93" y="81"/>
                  </a:cubicBezTo>
                  <a:cubicBezTo>
                    <a:pt x="99" y="115"/>
                    <a:pt x="99" y="115"/>
                    <a:pt x="99" y="115"/>
                  </a:cubicBezTo>
                  <a:cubicBezTo>
                    <a:pt x="69" y="99"/>
                    <a:pt x="69" y="99"/>
                    <a:pt x="69" y="99"/>
                  </a:cubicBezTo>
                  <a:cubicBezTo>
                    <a:pt x="68" y="99"/>
                    <a:pt x="67" y="98"/>
                    <a:pt x="65" y="98"/>
                  </a:cubicBezTo>
                  <a:cubicBezTo>
                    <a:pt x="63" y="98"/>
                    <a:pt x="62" y="99"/>
                    <a:pt x="61" y="99"/>
                  </a:cubicBezTo>
                  <a:cubicBezTo>
                    <a:pt x="31" y="115"/>
                    <a:pt x="31" y="115"/>
                    <a:pt x="31" y="115"/>
                  </a:cubicBezTo>
                  <a:cubicBezTo>
                    <a:pt x="37" y="81"/>
                    <a:pt x="37" y="81"/>
                    <a:pt x="37" y="81"/>
                  </a:cubicBezTo>
                  <a:cubicBezTo>
                    <a:pt x="38" y="78"/>
                    <a:pt x="37" y="75"/>
                    <a:pt x="35" y="73"/>
                  </a:cubicBezTo>
                  <a:cubicBezTo>
                    <a:pt x="10" y="49"/>
                    <a:pt x="10" y="49"/>
                    <a:pt x="10" y="49"/>
                  </a:cubicBezTo>
                  <a:cubicBezTo>
                    <a:pt x="44" y="44"/>
                    <a:pt x="44" y="44"/>
                    <a:pt x="44" y="44"/>
                  </a:cubicBezTo>
                  <a:cubicBezTo>
                    <a:pt x="47" y="44"/>
                    <a:pt x="49" y="42"/>
                    <a:pt x="51" y="39"/>
                  </a:cubicBezTo>
                  <a:cubicBezTo>
                    <a:pt x="65" y="9"/>
                    <a:pt x="65" y="9"/>
                    <a:pt x="65" y="9"/>
                  </a:cubicBezTo>
                  <a:cubicBezTo>
                    <a:pt x="79" y="39"/>
                    <a:pt x="79" y="39"/>
                    <a:pt x="79" y="39"/>
                  </a:cubicBezTo>
                  <a:cubicBezTo>
                    <a:pt x="81" y="42"/>
                    <a:pt x="83" y="44"/>
                    <a:pt x="86" y="44"/>
                  </a:cubicBezTo>
                  <a:cubicBezTo>
                    <a:pt x="120" y="49"/>
                    <a:pt x="120" y="49"/>
                    <a:pt x="120" y="49"/>
                  </a:cubicBezTo>
                  <a:lnTo>
                    <a:pt x="95" y="73"/>
                  </a:lnTo>
                  <a:close/>
                </a:path>
              </a:pathLst>
            </a:custGeom>
            <a:solidFill>
              <a:schemeClr val="bg1">
                <a:lumMod val="50000"/>
              </a:schemeClr>
            </a:solidFill>
            <a:ln>
              <a:noFill/>
            </a:ln>
          </p:spPr>
          <p:txBody>
            <a:bodyPr vert="horz" wrap="square" lIns="91440" tIns="45720" rIns="91440" bIns="45720" numCol="1" anchor="t" anchorCtr="0" compatLnSpc="1"/>
            <a:p>
              <a:endParaRPr lang="id-ID" sz="1050">
                <a:cs typeface="+mn-ea"/>
                <a:sym typeface="+mn-lt"/>
              </a:endParaRPr>
            </a:p>
          </p:txBody>
        </p:sp>
        <p:sp>
          <p:nvSpPr>
            <p:cNvPr id="198" name="TextBox 22"/>
            <p:cNvSpPr txBox="1"/>
            <p:nvPr/>
          </p:nvSpPr>
          <p:spPr>
            <a:xfrm>
              <a:off x="12428" y="2854"/>
              <a:ext cx="4474" cy="628"/>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kumimoji="0" lang="zh-CN" altLang="en-US" sz="2000" b="1" kern="1200" cap="none" spc="0" normalizeH="0" baseline="0" noProof="0" smtClean="0">
                  <a:solidFill>
                    <a:schemeClr val="accent2"/>
                  </a:solidFill>
                  <a:latin typeface="微软雅黑" panose="020B0503020204020204" charset="-122"/>
                  <a:ea typeface="微软雅黑" panose="020B0503020204020204" charset="-122"/>
                  <a:cs typeface="Arial" panose="020B0604020202020204" pitchFamily="34" charset="0"/>
                </a:rPr>
                <a:t>控制面组件基准（</a:t>
              </a:r>
              <a:r>
                <a:rPr kumimoji="0" lang="en-US" altLang="zh-CN" sz="2000" b="1" kern="1200" cap="none" spc="0" normalizeH="0" baseline="0" noProof="0" smtClean="0">
                  <a:solidFill>
                    <a:schemeClr val="accent2"/>
                  </a:solidFill>
                  <a:latin typeface="微软雅黑" panose="020B0503020204020204" charset="-122"/>
                  <a:ea typeface="微软雅黑" panose="020B0503020204020204" charset="-122"/>
                  <a:cs typeface="Arial" panose="020B0604020202020204" pitchFamily="34" charset="0"/>
                </a:rPr>
                <a:t>65</a:t>
              </a:r>
              <a:r>
                <a:rPr kumimoji="0" lang="zh-CN" altLang="en-US" sz="2000" b="1" kern="1200" cap="none" spc="0" normalizeH="0" baseline="0" noProof="0" smtClean="0">
                  <a:solidFill>
                    <a:schemeClr val="accent2"/>
                  </a:solidFill>
                  <a:latin typeface="微软雅黑" panose="020B0503020204020204" charset="-122"/>
                  <a:ea typeface="微软雅黑" panose="020B0503020204020204" charset="-122"/>
                  <a:cs typeface="Arial" panose="020B0604020202020204" pitchFamily="34" charset="0"/>
                </a:rPr>
                <a:t>项）</a:t>
              </a:r>
              <a:endParaRPr kumimoji="0" lang="zh-CN" altLang="en-US" sz="2000" b="1" kern="1200" cap="none" spc="0" normalizeH="0" baseline="0" noProof="0" smtClean="0">
                <a:solidFill>
                  <a:schemeClr val="accent2"/>
                </a:solidFill>
                <a:latin typeface="微软雅黑" panose="020B0503020204020204" charset="-122"/>
                <a:ea typeface="微软雅黑" panose="020B0503020204020204" charset="-122"/>
                <a:cs typeface="Arial" panose="020B0604020202020204" pitchFamily="34" charset="0"/>
              </a:endParaRPr>
            </a:p>
          </p:txBody>
        </p:sp>
      </p:grpSp>
      <p:grpSp>
        <p:nvGrpSpPr>
          <p:cNvPr id="9" name="组合 8"/>
          <p:cNvGrpSpPr/>
          <p:nvPr/>
        </p:nvGrpSpPr>
        <p:grpSpPr>
          <a:xfrm>
            <a:off x="4655820" y="2371090"/>
            <a:ext cx="6076315" cy="698500"/>
            <a:chOff x="7332" y="3734"/>
            <a:chExt cx="9569" cy="1100"/>
          </a:xfrm>
        </p:grpSpPr>
        <p:grpSp>
          <p:nvGrpSpPr>
            <p:cNvPr id="188" name="组合 187"/>
            <p:cNvGrpSpPr/>
            <p:nvPr/>
          </p:nvGrpSpPr>
          <p:grpSpPr>
            <a:xfrm rot="0" flipV="1">
              <a:off x="7332" y="3734"/>
              <a:ext cx="4726" cy="1100"/>
              <a:chOff x="4234" y="4529"/>
              <a:chExt cx="4726" cy="1100"/>
            </a:xfrm>
          </p:grpSpPr>
          <p:sp>
            <p:nvSpPr>
              <p:cNvPr id="189" name="Arc 15"/>
              <p:cNvSpPr/>
              <p:nvPr/>
            </p:nvSpPr>
            <p:spPr>
              <a:xfrm rot="5400000">
                <a:off x="7859" y="4528"/>
                <a:ext cx="1100" cy="1101"/>
              </a:xfrm>
              <a:prstGeom prst="arc">
                <a:avLst>
                  <a:gd name="adj1" fmla="val 2657162"/>
                  <a:gd name="adj2" fmla="val 8176062"/>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dirty="0">
                  <a:solidFill>
                    <a:schemeClr val="tx1">
                      <a:lumMod val="75000"/>
                      <a:lumOff val="25000"/>
                    </a:schemeClr>
                  </a:solidFill>
                  <a:latin typeface="思源黑体 Normal" panose="020B0400000000000000" pitchFamily="34" charset="-122"/>
                  <a:ea typeface="思源黑体 Normal" panose="020B0400000000000000" pitchFamily="34" charset="-122"/>
                  <a:sym typeface="+mn-ea"/>
                </a:endParaRPr>
              </a:p>
            </p:txBody>
          </p:sp>
          <p:sp>
            <p:nvSpPr>
              <p:cNvPr id="190" name="Oval 16"/>
              <p:cNvSpPr/>
              <p:nvPr/>
            </p:nvSpPr>
            <p:spPr>
              <a:xfrm rot="5400000">
                <a:off x="7968" y="4597"/>
                <a:ext cx="963" cy="963"/>
              </a:xfrm>
              <a:prstGeom prst="ellipse">
                <a:avLst/>
              </a:prstGeom>
              <a:gradFill>
                <a:gsLst>
                  <a:gs pos="0">
                    <a:srgbClr val="FECF40"/>
                  </a:gs>
                  <a:gs pos="100000">
                    <a:srgbClr val="846C21"/>
                  </a:gs>
                </a:gsLst>
                <a:lin ang="13500000" scaled="0"/>
              </a:grad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cxnSp>
            <p:nvCxnSpPr>
              <p:cNvPr id="191" name="Straight Connector 14"/>
              <p:cNvCxnSpPr/>
              <p:nvPr/>
            </p:nvCxnSpPr>
            <p:spPr>
              <a:xfrm>
                <a:off x="4234" y="5079"/>
                <a:ext cx="3626" cy="0"/>
              </a:xfrm>
              <a:prstGeom prst="line">
                <a:avLst/>
              </a:prstGeom>
              <a:noFill/>
              <a:ln w="15875">
                <a:solidFill>
                  <a:schemeClr val="bg1">
                    <a:lumMod val="50000"/>
                  </a:schemeClr>
                </a:solidFill>
                <a:headEnd type="oval"/>
              </a:ln>
            </p:spPr>
            <p:style>
              <a:lnRef idx="2">
                <a:schemeClr val="accent1">
                  <a:shade val="50000"/>
                </a:schemeClr>
              </a:lnRef>
              <a:fillRef idx="1">
                <a:schemeClr val="accent1"/>
              </a:fillRef>
              <a:effectRef idx="0">
                <a:schemeClr val="accent1"/>
              </a:effectRef>
              <a:fontRef idx="minor">
                <a:schemeClr val="lt1"/>
              </a:fontRef>
            </p:style>
          </p:cxnSp>
        </p:grpSp>
        <p:sp>
          <p:nvSpPr>
            <p:cNvPr id="124" name="Freeform 61"/>
            <p:cNvSpPr/>
            <p:nvPr/>
          </p:nvSpPr>
          <p:spPr bwMode="auto">
            <a:xfrm>
              <a:off x="11317" y="4050"/>
              <a:ext cx="466" cy="486"/>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4 h 142"/>
                <a:gd name="T16" fmla="*/ 62 w 137"/>
                <a:gd name="T17" fmla="*/ 5 h 142"/>
                <a:gd name="T18" fmla="*/ 43 w 137"/>
                <a:gd name="T19" fmla="*/ 57 h 142"/>
                <a:gd name="T20" fmla="*/ 64 w 137"/>
                <a:gd name="T21" fmla="*/ 57 h 142"/>
                <a:gd name="T22" fmla="*/ 64 w 137"/>
                <a:gd name="T23" fmla="*/ 122 h 142"/>
                <a:gd name="T24" fmla="*/ 64 w 137"/>
                <a:gd name="T25" fmla="*/ 125 h 142"/>
                <a:gd name="T26" fmla="*/ 64 w 137"/>
                <a:gd name="T27" fmla="*/ 130 h 142"/>
                <a:gd name="T28" fmla="*/ 76 w 137"/>
                <a:gd name="T29" fmla="*/ 142 h 142"/>
                <a:gd name="T30" fmla="*/ 87 w 137"/>
                <a:gd name="T31" fmla="*/ 130 h 142"/>
                <a:gd name="T32" fmla="*/ 87 w 137"/>
                <a:gd name="T33" fmla="*/ 125 h 142"/>
                <a:gd name="T34" fmla="*/ 79 w 137"/>
                <a:gd name="T35" fmla="*/ 125 h 142"/>
                <a:gd name="T36" fmla="*/ 79 w 137"/>
                <a:gd name="T37" fmla="*/ 127 h 142"/>
                <a:gd name="T38" fmla="*/ 79 w 137"/>
                <a:gd name="T39" fmla="*/ 129 h 142"/>
                <a:gd name="T40" fmla="*/ 76 w 137"/>
                <a:gd name="T41" fmla="*/ 133 h 142"/>
                <a:gd name="T42" fmla="*/ 72 w 137"/>
                <a:gd name="T43" fmla="*/ 129 h 142"/>
                <a:gd name="T44" fmla="*/ 72 w 137"/>
                <a:gd name="T45" fmla="*/ 127 h 142"/>
                <a:gd name="T46" fmla="*/ 72 w 137"/>
                <a:gd name="T47" fmla="*/ 125 h 142"/>
                <a:gd name="T48" fmla="*/ 72 w 137"/>
                <a:gd name="T49" fmla="*/ 111 h 142"/>
                <a:gd name="T50" fmla="*/ 72 w 137"/>
                <a:gd name="T51" fmla="*/ 57 h 142"/>
                <a:gd name="T52" fmla="*/ 94 w 137"/>
                <a:gd name="T53" fmla="*/ 57 h 142"/>
                <a:gd name="T54" fmla="*/ 76 w 137"/>
                <a:gd name="T55" fmla="*/ 5 h 142"/>
                <a:gd name="T56" fmla="*/ 76 w 137"/>
                <a:gd name="T57" fmla="*/ 4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8"/>
                    <a:pt x="105" y="7"/>
                    <a:pt x="76" y="4"/>
                  </a:cubicBezTo>
                  <a:cubicBezTo>
                    <a:pt x="74" y="1"/>
                    <a:pt x="72" y="0"/>
                    <a:pt x="69" y="0"/>
                  </a:cubicBezTo>
                  <a:cubicBezTo>
                    <a:pt x="66" y="0"/>
                    <a:pt x="64" y="1"/>
                    <a:pt x="62" y="4"/>
                  </a:cubicBezTo>
                  <a:cubicBezTo>
                    <a:pt x="32" y="6"/>
                    <a:pt x="7" y="28"/>
                    <a:pt x="0" y="57"/>
                  </a:cubicBezTo>
                  <a:cubicBezTo>
                    <a:pt x="39" y="57"/>
                    <a:pt x="39" y="57"/>
                    <a:pt x="39" y="57"/>
                  </a:cubicBezTo>
                  <a:cubicBezTo>
                    <a:pt x="39" y="24"/>
                    <a:pt x="58" y="7"/>
                    <a:pt x="62" y="4"/>
                  </a:cubicBezTo>
                  <a:cubicBezTo>
                    <a:pt x="62" y="4"/>
                    <a:pt x="62" y="5"/>
                    <a:pt x="62" y="5"/>
                  </a:cubicBezTo>
                  <a:cubicBezTo>
                    <a:pt x="41" y="31"/>
                    <a:pt x="43" y="57"/>
                    <a:pt x="43" y="57"/>
                  </a:cubicBezTo>
                  <a:cubicBezTo>
                    <a:pt x="64" y="57"/>
                    <a:pt x="64" y="57"/>
                    <a:pt x="64" y="57"/>
                  </a:cubicBezTo>
                  <a:cubicBezTo>
                    <a:pt x="64" y="122"/>
                    <a:pt x="64" y="122"/>
                    <a:pt x="64" y="122"/>
                  </a:cubicBezTo>
                  <a:cubicBezTo>
                    <a:pt x="64" y="125"/>
                    <a:pt x="64" y="125"/>
                    <a:pt x="64" y="125"/>
                  </a:cubicBezTo>
                  <a:cubicBezTo>
                    <a:pt x="64" y="130"/>
                    <a:pt x="64" y="130"/>
                    <a:pt x="64" y="130"/>
                  </a:cubicBezTo>
                  <a:cubicBezTo>
                    <a:pt x="64" y="136"/>
                    <a:pt x="69" y="142"/>
                    <a:pt x="76" y="142"/>
                  </a:cubicBezTo>
                  <a:cubicBezTo>
                    <a:pt x="82" y="142"/>
                    <a:pt x="87" y="136"/>
                    <a:pt x="87" y="130"/>
                  </a:cubicBezTo>
                  <a:cubicBezTo>
                    <a:pt x="87" y="125"/>
                    <a:pt x="87" y="125"/>
                    <a:pt x="87" y="125"/>
                  </a:cubicBezTo>
                  <a:cubicBezTo>
                    <a:pt x="79" y="125"/>
                    <a:pt x="79" y="125"/>
                    <a:pt x="79" y="125"/>
                  </a:cubicBezTo>
                  <a:cubicBezTo>
                    <a:pt x="79" y="127"/>
                    <a:pt x="79" y="127"/>
                    <a:pt x="79" y="127"/>
                  </a:cubicBezTo>
                  <a:cubicBezTo>
                    <a:pt x="79" y="129"/>
                    <a:pt x="79" y="129"/>
                    <a:pt x="79" y="129"/>
                  </a:cubicBezTo>
                  <a:cubicBezTo>
                    <a:pt x="79" y="131"/>
                    <a:pt x="78" y="133"/>
                    <a:pt x="76" y="133"/>
                  </a:cubicBezTo>
                  <a:cubicBezTo>
                    <a:pt x="74" y="133"/>
                    <a:pt x="72" y="131"/>
                    <a:pt x="72" y="129"/>
                  </a:cubicBezTo>
                  <a:cubicBezTo>
                    <a:pt x="72" y="127"/>
                    <a:pt x="72" y="127"/>
                    <a:pt x="72" y="127"/>
                  </a:cubicBezTo>
                  <a:cubicBezTo>
                    <a:pt x="72" y="125"/>
                    <a:pt x="72" y="125"/>
                    <a:pt x="72" y="125"/>
                  </a:cubicBezTo>
                  <a:cubicBezTo>
                    <a:pt x="72" y="111"/>
                    <a:pt x="72" y="111"/>
                    <a:pt x="72" y="111"/>
                  </a:cubicBezTo>
                  <a:cubicBezTo>
                    <a:pt x="72" y="57"/>
                    <a:pt x="72" y="57"/>
                    <a:pt x="72" y="57"/>
                  </a:cubicBezTo>
                  <a:cubicBezTo>
                    <a:pt x="94" y="57"/>
                    <a:pt x="94" y="57"/>
                    <a:pt x="94" y="57"/>
                  </a:cubicBezTo>
                  <a:cubicBezTo>
                    <a:pt x="94" y="57"/>
                    <a:pt x="97" y="31"/>
                    <a:pt x="76" y="5"/>
                  </a:cubicBezTo>
                  <a:cubicBezTo>
                    <a:pt x="76" y="5"/>
                    <a:pt x="76" y="4"/>
                    <a:pt x="76" y="4"/>
                  </a:cubicBezTo>
                  <a:cubicBezTo>
                    <a:pt x="80" y="7"/>
                    <a:pt x="99" y="24"/>
                    <a:pt x="99" y="57"/>
                  </a:cubicBezTo>
                  <a:close/>
                </a:path>
              </a:pathLst>
            </a:custGeom>
            <a:solidFill>
              <a:schemeClr val="bg1">
                <a:lumMod val="50000"/>
              </a:schemeClr>
            </a:solidFill>
            <a:ln>
              <a:noFill/>
            </a:ln>
          </p:spPr>
          <p:txBody>
            <a:bodyPr vert="horz" wrap="square" lIns="91440" tIns="45720" rIns="91440" bIns="45720" numCol="1" anchor="t" anchorCtr="0" compatLnSpc="1"/>
            <a:p>
              <a:endParaRPr lang="en-US"/>
            </a:p>
          </p:txBody>
        </p:sp>
        <p:sp>
          <p:nvSpPr>
            <p:cNvPr id="200" name="TextBox 22"/>
            <p:cNvSpPr txBox="1"/>
            <p:nvPr/>
          </p:nvSpPr>
          <p:spPr>
            <a:xfrm>
              <a:off x="12429" y="3908"/>
              <a:ext cx="4473" cy="628"/>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kumimoji="0" lang="en-US" altLang="zh-CN" sz="2000" b="1" kern="1200" cap="none" spc="0" normalizeH="0" baseline="0" noProof="0" smtClean="0">
                  <a:solidFill>
                    <a:schemeClr val="accent4"/>
                  </a:solidFill>
                  <a:latin typeface="微软雅黑" panose="020B0503020204020204" charset="-122"/>
                  <a:ea typeface="微软雅黑" panose="020B0503020204020204" charset="-122"/>
                  <a:cs typeface="微软雅黑" panose="020B0503020204020204" charset="-122"/>
                </a:rPr>
                <a:t>Etcd</a:t>
              </a:r>
              <a:r>
                <a:rPr kumimoji="0" lang="zh-CN" altLang="en-US" sz="2000" b="1" kern="1200" cap="none" spc="0" normalizeH="0" baseline="0" noProof="0" smtClean="0">
                  <a:solidFill>
                    <a:schemeClr val="accent4"/>
                  </a:solidFill>
                  <a:latin typeface="微软雅黑" panose="020B0503020204020204" charset="-122"/>
                  <a:ea typeface="微软雅黑" panose="020B0503020204020204" charset="-122"/>
                  <a:cs typeface="微软雅黑" panose="020B0503020204020204" charset="-122"/>
                </a:rPr>
                <a:t>基准（</a:t>
              </a:r>
              <a:r>
                <a:rPr kumimoji="0" lang="en-US" altLang="zh-CN" sz="2000" b="1" kern="1200" cap="none" spc="0" normalizeH="0" baseline="0" noProof="0" smtClean="0">
                  <a:solidFill>
                    <a:schemeClr val="accent4"/>
                  </a:solidFill>
                  <a:latin typeface="微软雅黑" panose="020B0503020204020204" charset="-122"/>
                  <a:ea typeface="微软雅黑" panose="020B0503020204020204" charset="-122"/>
                  <a:cs typeface="微软雅黑" panose="020B0503020204020204" charset="-122"/>
                </a:rPr>
                <a:t>7</a:t>
              </a:r>
              <a:r>
                <a:rPr kumimoji="0" lang="zh-CN" altLang="en-US" sz="2000" b="1" kern="1200" cap="none" spc="0" normalizeH="0" baseline="0" noProof="0" smtClean="0">
                  <a:solidFill>
                    <a:schemeClr val="accent4"/>
                  </a:solidFill>
                  <a:latin typeface="微软雅黑" panose="020B0503020204020204" charset="-122"/>
                  <a:ea typeface="微软雅黑" panose="020B0503020204020204" charset="-122"/>
                  <a:cs typeface="微软雅黑" panose="020B0503020204020204" charset="-122"/>
                </a:rPr>
                <a:t>项）</a:t>
              </a:r>
              <a:endParaRPr kumimoji="0" lang="zh-CN" altLang="en-US" sz="2000" b="1" kern="1200" cap="none" spc="0" normalizeH="0" baseline="0" noProof="0" smtClean="0">
                <a:solidFill>
                  <a:schemeClr val="accent4"/>
                </a:solidFill>
                <a:latin typeface="微软雅黑" panose="020B0503020204020204" charset="-122"/>
                <a:ea typeface="微软雅黑" panose="020B0503020204020204" charset="-122"/>
                <a:cs typeface="微软雅黑" panose="020B0503020204020204" charset="-122"/>
              </a:endParaRPr>
            </a:p>
          </p:txBody>
        </p:sp>
      </p:grpSp>
      <p:grpSp>
        <p:nvGrpSpPr>
          <p:cNvPr id="10" name="组合 9"/>
          <p:cNvGrpSpPr/>
          <p:nvPr/>
        </p:nvGrpSpPr>
        <p:grpSpPr>
          <a:xfrm>
            <a:off x="4671060" y="3079750"/>
            <a:ext cx="6061710" cy="698500"/>
            <a:chOff x="7356" y="4850"/>
            <a:chExt cx="9546" cy="1100"/>
          </a:xfrm>
        </p:grpSpPr>
        <p:grpSp>
          <p:nvGrpSpPr>
            <p:cNvPr id="184" name="组合 183"/>
            <p:cNvGrpSpPr/>
            <p:nvPr/>
          </p:nvGrpSpPr>
          <p:grpSpPr>
            <a:xfrm rot="0" flipV="1">
              <a:off x="7356" y="4850"/>
              <a:ext cx="4702" cy="1100"/>
              <a:chOff x="4258" y="4529"/>
              <a:chExt cx="4702" cy="1100"/>
            </a:xfrm>
          </p:grpSpPr>
          <p:sp>
            <p:nvSpPr>
              <p:cNvPr id="185" name="Arc 15"/>
              <p:cNvSpPr/>
              <p:nvPr/>
            </p:nvSpPr>
            <p:spPr>
              <a:xfrm rot="5400000">
                <a:off x="7859" y="4528"/>
                <a:ext cx="1100" cy="1101"/>
              </a:xfrm>
              <a:prstGeom prst="arc">
                <a:avLst>
                  <a:gd name="adj1" fmla="val 2657162"/>
                  <a:gd name="adj2" fmla="val 8176062"/>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dirty="0">
                  <a:solidFill>
                    <a:schemeClr val="tx1">
                      <a:lumMod val="75000"/>
                      <a:lumOff val="25000"/>
                    </a:schemeClr>
                  </a:solidFill>
                  <a:latin typeface="思源黑体 Normal" panose="020B0400000000000000" pitchFamily="34" charset="-122"/>
                  <a:ea typeface="思源黑体 Normal" panose="020B0400000000000000" pitchFamily="34" charset="-122"/>
                  <a:sym typeface="+mn-ea"/>
                </a:endParaRPr>
              </a:p>
            </p:txBody>
          </p:sp>
          <p:sp>
            <p:nvSpPr>
              <p:cNvPr id="186" name="Oval 16"/>
              <p:cNvSpPr/>
              <p:nvPr/>
            </p:nvSpPr>
            <p:spPr>
              <a:xfrm rot="5400000">
                <a:off x="7968" y="4597"/>
                <a:ext cx="963" cy="963"/>
              </a:xfrm>
              <a:prstGeom prst="ellipse">
                <a:avLst/>
              </a:prstGeom>
              <a:solidFill>
                <a:schemeClr val="accent2">
                  <a:lumMod val="60000"/>
                  <a:lumOff val="40000"/>
                </a:schemeClr>
              </a:solid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cxnSp>
            <p:nvCxnSpPr>
              <p:cNvPr id="187" name="Straight Connector 14"/>
              <p:cNvCxnSpPr/>
              <p:nvPr/>
            </p:nvCxnSpPr>
            <p:spPr>
              <a:xfrm>
                <a:off x="4258" y="5079"/>
                <a:ext cx="3602" cy="0"/>
              </a:xfrm>
              <a:prstGeom prst="line">
                <a:avLst/>
              </a:prstGeom>
              <a:noFill/>
              <a:ln w="15875">
                <a:solidFill>
                  <a:schemeClr val="bg1">
                    <a:lumMod val="50000"/>
                  </a:schemeClr>
                </a:solidFill>
                <a:headEnd type="oval"/>
              </a:ln>
            </p:spPr>
            <p:style>
              <a:lnRef idx="2">
                <a:schemeClr val="accent1">
                  <a:shade val="50000"/>
                </a:schemeClr>
              </a:lnRef>
              <a:fillRef idx="1">
                <a:schemeClr val="accent1"/>
              </a:fillRef>
              <a:effectRef idx="0">
                <a:schemeClr val="accent1"/>
              </a:effectRef>
              <a:fontRef idx="minor">
                <a:schemeClr val="lt1"/>
              </a:fontRef>
            </p:style>
          </p:cxnSp>
        </p:grpSp>
        <p:grpSp>
          <p:nvGrpSpPr>
            <p:cNvPr id="126" name="Group 51"/>
            <p:cNvGrpSpPr/>
            <p:nvPr/>
          </p:nvGrpSpPr>
          <p:grpSpPr>
            <a:xfrm rot="0">
              <a:off x="11325" y="5162"/>
              <a:ext cx="470" cy="476"/>
              <a:chOff x="7287419" y="2577307"/>
              <a:chExt cx="464344" cy="464344"/>
            </a:xfrm>
            <a:solidFill>
              <a:schemeClr val="bg1">
                <a:lumMod val="50000"/>
              </a:schemeClr>
            </a:solidFill>
          </p:grpSpPr>
          <p:sp>
            <p:nvSpPr>
              <p:cNvPr id="127"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58"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134"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sp>
          <p:nvSpPr>
            <p:cNvPr id="202" name="TextBox 22"/>
            <p:cNvSpPr txBox="1"/>
            <p:nvPr/>
          </p:nvSpPr>
          <p:spPr>
            <a:xfrm>
              <a:off x="12430" y="5086"/>
              <a:ext cx="4472" cy="628"/>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kumimoji="0" lang="zh-CN" altLang="en-US" sz="2000" b="1" kern="1200" cap="none" spc="0" normalizeH="0" baseline="0" noProof="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控制面配置基准（</a:t>
              </a:r>
              <a:r>
                <a:rPr kumimoji="0" lang="en-US" altLang="zh-CN" sz="2000" b="1" kern="1200" cap="none" spc="0" normalizeH="0" baseline="0" noProof="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3</a:t>
              </a:r>
              <a:r>
                <a:rPr kumimoji="0" lang="zh-CN" altLang="en-US" sz="2000" b="1" kern="1200" cap="none" spc="0" normalizeH="0" baseline="0" noProof="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项）</a:t>
              </a:r>
              <a:endParaRPr kumimoji="0" lang="zh-CN" altLang="en-US" sz="2000" b="1" kern="1200" cap="none" spc="0" normalizeH="0" baseline="0" noProof="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12" name="组合 11"/>
          <p:cNvGrpSpPr/>
          <p:nvPr/>
        </p:nvGrpSpPr>
        <p:grpSpPr>
          <a:xfrm>
            <a:off x="4431030" y="3799205"/>
            <a:ext cx="6301740" cy="698500"/>
            <a:chOff x="6978" y="5983"/>
            <a:chExt cx="9924" cy="1100"/>
          </a:xfrm>
        </p:grpSpPr>
        <p:grpSp>
          <p:nvGrpSpPr>
            <p:cNvPr id="180" name="组合 179"/>
            <p:cNvGrpSpPr/>
            <p:nvPr/>
          </p:nvGrpSpPr>
          <p:grpSpPr>
            <a:xfrm rot="0" flipV="1">
              <a:off x="6978" y="5983"/>
              <a:ext cx="5080" cy="1100"/>
              <a:chOff x="3880" y="4529"/>
              <a:chExt cx="5080" cy="1100"/>
            </a:xfrm>
          </p:grpSpPr>
          <p:sp>
            <p:nvSpPr>
              <p:cNvPr id="181" name="Arc 15"/>
              <p:cNvSpPr/>
              <p:nvPr/>
            </p:nvSpPr>
            <p:spPr>
              <a:xfrm rot="5400000">
                <a:off x="7859" y="4528"/>
                <a:ext cx="1100" cy="1101"/>
              </a:xfrm>
              <a:prstGeom prst="arc">
                <a:avLst>
                  <a:gd name="adj1" fmla="val 2657162"/>
                  <a:gd name="adj2" fmla="val 8176062"/>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dirty="0">
                  <a:solidFill>
                    <a:schemeClr val="tx1">
                      <a:lumMod val="75000"/>
                      <a:lumOff val="25000"/>
                    </a:schemeClr>
                  </a:solidFill>
                  <a:latin typeface="思源黑体 Normal" panose="020B0400000000000000" pitchFamily="34" charset="-122"/>
                  <a:ea typeface="思源黑体 Normal" panose="020B0400000000000000" pitchFamily="34" charset="-122"/>
                  <a:sym typeface="+mn-ea"/>
                </a:endParaRPr>
              </a:p>
            </p:txBody>
          </p:sp>
          <p:sp>
            <p:nvSpPr>
              <p:cNvPr id="182" name="Oval 16"/>
              <p:cNvSpPr/>
              <p:nvPr/>
            </p:nvSpPr>
            <p:spPr>
              <a:xfrm rot="5400000">
                <a:off x="7968" y="4597"/>
                <a:ext cx="963" cy="963"/>
              </a:xfrm>
              <a:prstGeom prst="ellipse">
                <a:avLst/>
              </a:prstGeom>
              <a:gradFill>
                <a:gsLst>
                  <a:gs pos="0">
                    <a:srgbClr val="9EE256"/>
                  </a:gs>
                  <a:gs pos="100000">
                    <a:srgbClr val="52762D"/>
                  </a:gs>
                </a:gsLst>
                <a:lin ang="13500000" scaled="0"/>
              </a:grad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cxnSp>
            <p:nvCxnSpPr>
              <p:cNvPr id="183" name="Straight Connector 14"/>
              <p:cNvCxnSpPr/>
              <p:nvPr/>
            </p:nvCxnSpPr>
            <p:spPr>
              <a:xfrm>
                <a:off x="3880" y="5079"/>
                <a:ext cx="3980" cy="0"/>
              </a:xfrm>
              <a:prstGeom prst="line">
                <a:avLst/>
              </a:prstGeom>
              <a:noFill/>
              <a:ln w="15875">
                <a:solidFill>
                  <a:schemeClr val="bg1">
                    <a:lumMod val="50000"/>
                  </a:schemeClr>
                </a:solidFill>
                <a:headEnd type="oval"/>
              </a:ln>
            </p:spPr>
            <p:style>
              <a:lnRef idx="2">
                <a:schemeClr val="accent1">
                  <a:shade val="50000"/>
                </a:schemeClr>
              </a:lnRef>
              <a:fillRef idx="1">
                <a:schemeClr val="accent1"/>
              </a:fillRef>
              <a:effectRef idx="0">
                <a:schemeClr val="accent1"/>
              </a:effectRef>
              <a:fontRef idx="minor">
                <a:schemeClr val="lt1"/>
              </a:fontRef>
            </p:style>
          </p:cxnSp>
        </p:grpSp>
        <p:sp>
          <p:nvSpPr>
            <p:cNvPr id="125" name="Freeform 145"/>
            <p:cNvSpPr>
              <a:spLocks noEditPoints="1"/>
            </p:cNvSpPr>
            <p:nvPr/>
          </p:nvSpPr>
          <p:spPr bwMode="auto">
            <a:xfrm>
              <a:off x="11305" y="6255"/>
              <a:ext cx="549" cy="556"/>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p>
              <a:endParaRPr lang="zh-CN" altLang="en-US">
                <a:cs typeface="+mn-ea"/>
                <a:sym typeface="+mn-lt"/>
              </a:endParaRPr>
            </a:p>
          </p:txBody>
        </p:sp>
        <p:sp>
          <p:nvSpPr>
            <p:cNvPr id="204" name="TextBox 22"/>
            <p:cNvSpPr txBox="1"/>
            <p:nvPr/>
          </p:nvSpPr>
          <p:spPr>
            <a:xfrm>
              <a:off x="12430" y="6220"/>
              <a:ext cx="4472" cy="628"/>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kumimoji="0" lang="zh-CN" altLang="en-US" sz="2000" b="1" kern="1200" cap="none" spc="0" normalizeH="0" baseline="0" noProof="0" smtClean="0">
                  <a:solidFill>
                    <a:schemeClr val="accent6"/>
                  </a:solidFill>
                  <a:latin typeface="微软雅黑" panose="020B0503020204020204" charset="-122"/>
                  <a:ea typeface="微软雅黑" panose="020B0503020204020204" charset="-122"/>
                  <a:cs typeface="微软雅黑" panose="020B0503020204020204" charset="-122"/>
                </a:rPr>
                <a:t>工作节点基准（</a:t>
              </a:r>
              <a:r>
                <a:rPr kumimoji="0" lang="en-US" altLang="zh-CN" sz="2000" b="1" kern="1200" cap="none" spc="0" normalizeH="0" baseline="0" noProof="0" smtClean="0">
                  <a:solidFill>
                    <a:schemeClr val="accent6"/>
                  </a:solidFill>
                  <a:latin typeface="微软雅黑" panose="020B0503020204020204" charset="-122"/>
                  <a:ea typeface="微软雅黑" panose="020B0503020204020204" charset="-122"/>
                  <a:cs typeface="微软雅黑" panose="020B0503020204020204" charset="-122"/>
                </a:rPr>
                <a:t>23</a:t>
              </a:r>
              <a:r>
                <a:rPr kumimoji="0" lang="zh-CN" altLang="en-US" sz="2000" b="1" kern="1200" cap="none" spc="0" normalizeH="0" baseline="0" noProof="0" smtClean="0">
                  <a:solidFill>
                    <a:schemeClr val="accent6"/>
                  </a:solidFill>
                  <a:latin typeface="微软雅黑" panose="020B0503020204020204" charset="-122"/>
                  <a:ea typeface="微软雅黑" panose="020B0503020204020204" charset="-122"/>
                  <a:cs typeface="微软雅黑" panose="020B0503020204020204" charset="-122"/>
                </a:rPr>
                <a:t>项）</a:t>
              </a:r>
              <a:endParaRPr kumimoji="0" lang="zh-CN" altLang="en-US" sz="2000" b="1" kern="1200" cap="none" spc="0" normalizeH="0" baseline="0" noProof="0" smtClean="0">
                <a:solidFill>
                  <a:schemeClr val="accent6"/>
                </a:solidFill>
                <a:latin typeface="微软雅黑" panose="020B0503020204020204" charset="-122"/>
                <a:ea typeface="微软雅黑" panose="020B0503020204020204" charset="-122"/>
                <a:cs typeface="微软雅黑" panose="020B0503020204020204" charset="-122"/>
              </a:endParaRPr>
            </a:p>
          </p:txBody>
        </p:sp>
      </p:grpSp>
      <p:grpSp>
        <p:nvGrpSpPr>
          <p:cNvPr id="13" name="组合 12"/>
          <p:cNvGrpSpPr/>
          <p:nvPr/>
        </p:nvGrpSpPr>
        <p:grpSpPr>
          <a:xfrm>
            <a:off x="3260725" y="4517390"/>
            <a:ext cx="7472045" cy="698500"/>
            <a:chOff x="5135" y="7114"/>
            <a:chExt cx="11767" cy="1100"/>
          </a:xfrm>
        </p:grpSpPr>
        <p:grpSp>
          <p:nvGrpSpPr>
            <p:cNvPr id="166" name="组合 165"/>
            <p:cNvGrpSpPr/>
            <p:nvPr/>
          </p:nvGrpSpPr>
          <p:grpSpPr>
            <a:xfrm rot="0" flipV="1">
              <a:off x="5135" y="7114"/>
              <a:ext cx="6923" cy="1100"/>
              <a:chOff x="2037" y="4529"/>
              <a:chExt cx="6923" cy="1100"/>
            </a:xfrm>
          </p:grpSpPr>
          <p:sp>
            <p:nvSpPr>
              <p:cNvPr id="167" name="Arc 15"/>
              <p:cNvSpPr/>
              <p:nvPr/>
            </p:nvSpPr>
            <p:spPr>
              <a:xfrm rot="5400000">
                <a:off x="7859" y="4528"/>
                <a:ext cx="1100" cy="1101"/>
              </a:xfrm>
              <a:prstGeom prst="arc">
                <a:avLst>
                  <a:gd name="adj1" fmla="val 2657162"/>
                  <a:gd name="adj2" fmla="val 8176062"/>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dirty="0">
                  <a:solidFill>
                    <a:schemeClr val="tx1">
                      <a:lumMod val="75000"/>
                      <a:lumOff val="25000"/>
                    </a:schemeClr>
                  </a:solidFill>
                  <a:latin typeface="思源黑体 Normal" panose="020B0400000000000000" pitchFamily="34" charset="-122"/>
                  <a:ea typeface="思源黑体 Normal" panose="020B0400000000000000" pitchFamily="34" charset="-122"/>
                  <a:sym typeface="+mn-ea"/>
                </a:endParaRPr>
              </a:p>
            </p:txBody>
          </p:sp>
          <p:sp>
            <p:nvSpPr>
              <p:cNvPr id="168" name="Oval 16"/>
              <p:cNvSpPr/>
              <p:nvPr/>
            </p:nvSpPr>
            <p:spPr>
              <a:xfrm rot="5400000">
                <a:off x="7968" y="4597"/>
                <a:ext cx="963" cy="963"/>
              </a:xfrm>
              <a:prstGeom prst="ellipse">
                <a:avLst/>
              </a:prstGeom>
              <a:gradFill>
                <a:gsLst>
                  <a:gs pos="0">
                    <a:srgbClr val="E30000"/>
                  </a:gs>
                  <a:gs pos="100000">
                    <a:srgbClr val="760303"/>
                  </a:gs>
                </a:gsLst>
                <a:lin ang="13500000" scaled="0"/>
              </a:grad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dirty="0">
                  <a:solidFill>
                    <a:schemeClr val="tx1">
                      <a:lumMod val="75000"/>
                      <a:lumOff val="25000"/>
                    </a:schemeClr>
                  </a:solidFill>
                  <a:latin typeface="思源黑体 Normal" panose="020B0400000000000000" pitchFamily="34" charset="-122"/>
                  <a:ea typeface="思源黑体 Normal" panose="020B0400000000000000" pitchFamily="34" charset="-122"/>
                </a:endParaRPr>
              </a:p>
            </p:txBody>
          </p:sp>
          <p:cxnSp>
            <p:nvCxnSpPr>
              <p:cNvPr id="170" name="Straight Connector 14"/>
              <p:cNvCxnSpPr/>
              <p:nvPr/>
            </p:nvCxnSpPr>
            <p:spPr>
              <a:xfrm>
                <a:off x="2037" y="5079"/>
                <a:ext cx="5823" cy="0"/>
              </a:xfrm>
              <a:prstGeom prst="line">
                <a:avLst/>
              </a:prstGeom>
              <a:noFill/>
              <a:ln w="15875">
                <a:solidFill>
                  <a:schemeClr val="bg1">
                    <a:lumMod val="50000"/>
                  </a:schemeClr>
                </a:solidFill>
                <a:headEnd type="oval"/>
              </a:ln>
            </p:spPr>
            <p:style>
              <a:lnRef idx="2">
                <a:schemeClr val="accent1">
                  <a:shade val="50000"/>
                </a:schemeClr>
              </a:lnRef>
              <a:fillRef idx="1">
                <a:schemeClr val="accent1"/>
              </a:fillRef>
              <a:effectRef idx="0">
                <a:schemeClr val="accent1"/>
              </a:effectRef>
              <a:fontRef idx="minor">
                <a:schemeClr val="lt1"/>
              </a:fontRef>
            </p:style>
          </p:cxnSp>
        </p:grpSp>
        <p:sp>
          <p:nvSpPr>
            <p:cNvPr id="135" name="Freeform 113"/>
            <p:cNvSpPr>
              <a:spLocks noEditPoints="1"/>
            </p:cNvSpPr>
            <p:nvPr/>
          </p:nvSpPr>
          <p:spPr bwMode="auto">
            <a:xfrm>
              <a:off x="11310" y="7460"/>
              <a:ext cx="473" cy="374"/>
            </a:xfrm>
            <a:custGeom>
              <a:avLst/>
              <a:gdLst/>
              <a:ahLst/>
              <a:cxnLst>
                <a:cxn ang="0">
                  <a:pos x="63" y="20"/>
                </a:cxn>
                <a:cxn ang="0">
                  <a:pos x="44" y="43"/>
                </a:cxn>
                <a:cxn ang="0">
                  <a:pos x="28" y="47"/>
                </a:cxn>
                <a:cxn ang="0">
                  <a:pos x="18" y="46"/>
                </a:cxn>
                <a:cxn ang="0">
                  <a:pos x="11" y="43"/>
                </a:cxn>
                <a:cxn ang="0">
                  <a:pos x="4" y="50"/>
                </a:cxn>
                <a:cxn ang="0">
                  <a:pos x="0" y="47"/>
                </a:cxn>
                <a:cxn ang="0">
                  <a:pos x="0" y="46"/>
                </a:cxn>
                <a:cxn ang="0">
                  <a:pos x="7" y="37"/>
                </a:cxn>
                <a:cxn ang="0">
                  <a:pos x="6" y="34"/>
                </a:cxn>
                <a:cxn ang="0">
                  <a:pos x="5" y="30"/>
                </a:cxn>
                <a:cxn ang="0">
                  <a:pos x="25" y="8"/>
                </a:cxn>
                <a:cxn ang="0">
                  <a:pos x="52" y="3"/>
                </a:cxn>
                <a:cxn ang="0">
                  <a:pos x="58" y="0"/>
                </a:cxn>
                <a:cxn ang="0">
                  <a:pos x="64" y="13"/>
                </a:cxn>
                <a:cxn ang="0">
                  <a:pos x="63" y="20"/>
                </a:cxn>
                <a:cxn ang="0">
                  <a:pos x="43" y="18"/>
                </a:cxn>
                <a:cxn ang="0">
                  <a:pos x="14" y="32"/>
                </a:cxn>
                <a:cxn ang="0">
                  <a:pos x="13" y="34"/>
                </a:cxn>
                <a:cxn ang="0">
                  <a:pos x="16" y="36"/>
                </a:cxn>
                <a:cxn ang="0">
                  <a:pos x="17" y="36"/>
                </a:cxn>
                <a:cxn ang="0">
                  <a:pos x="22" y="31"/>
                </a:cxn>
                <a:cxn ang="0">
                  <a:pos x="43" y="23"/>
                </a:cxn>
                <a:cxn ang="0">
                  <a:pos x="45" y="20"/>
                </a:cxn>
                <a:cxn ang="0">
                  <a:pos x="43" y="18"/>
                </a:cxn>
              </a:cxnLst>
              <a:rect l="0" t="0" r="r" b="b"/>
              <a:pathLst>
                <a:path w="64" h="5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bg1">
                <a:lumMod val="50000"/>
              </a:schemeClr>
            </a:solidFill>
            <a:ln w="9525">
              <a:noFill/>
              <a:round/>
            </a:ln>
          </p:spPr>
          <p:txBody>
            <a:bodyPr vert="horz" wrap="square" lIns="91440" tIns="45720" rIns="91440" bIns="45720" numCol="1" anchor="t" anchorCtr="0" compatLnSpc="1"/>
            <a:p>
              <a:endParaRPr lang="en-US"/>
            </a:p>
          </p:txBody>
        </p:sp>
        <p:sp>
          <p:nvSpPr>
            <p:cNvPr id="206" name="TextBox 22"/>
            <p:cNvSpPr txBox="1"/>
            <p:nvPr/>
          </p:nvSpPr>
          <p:spPr>
            <a:xfrm>
              <a:off x="12430" y="7350"/>
              <a:ext cx="4472" cy="628"/>
            </a:xfrm>
            <a:prstGeom prst="rect">
              <a:avLst/>
            </a:prstGeom>
            <a:noFill/>
            <a:ln>
              <a:noFill/>
            </a:ln>
          </p:spPr>
          <p:txBody>
            <a:bodyPr wrap="square" rtlCol="0">
              <a:spAutoFit/>
            </a:bodyPr>
            <a:p>
              <a:pPr marR="0" algn="l" defTabSz="914400" eaLnBrk="1" fontAlgn="auto" hangingPunct="1">
                <a:spcBef>
                  <a:spcPts val="0"/>
                </a:spcBef>
                <a:spcAft>
                  <a:spcPts val="0"/>
                </a:spcAft>
                <a:buClrTx/>
                <a:buSzTx/>
                <a:buFontTx/>
                <a:defRPr/>
              </a:pPr>
              <a:r>
                <a:rPr kumimoji="0" lang="zh-CN" altLang="en-US" sz="2000" b="1" kern="1200" cap="none" spc="0" normalizeH="0" baseline="0" noProof="0" smtClean="0">
                  <a:solidFill>
                    <a:schemeClr val="accent2">
                      <a:lumMod val="75000"/>
                    </a:schemeClr>
                  </a:solidFill>
                  <a:latin typeface="微软雅黑" panose="020B0503020204020204" charset="-122"/>
                  <a:ea typeface="微软雅黑" panose="020B0503020204020204" charset="-122"/>
                  <a:cs typeface="微软雅黑" panose="020B0503020204020204" charset="-122"/>
                </a:rPr>
                <a:t>策略基准（</a:t>
              </a:r>
              <a:r>
                <a:rPr kumimoji="0" lang="en-US" altLang="zh-CN" sz="2000" b="1" kern="1200" cap="none" spc="0" normalizeH="0" baseline="0" noProof="0" smtClean="0">
                  <a:solidFill>
                    <a:schemeClr val="accent2">
                      <a:lumMod val="75000"/>
                    </a:schemeClr>
                  </a:solidFill>
                  <a:latin typeface="微软雅黑" panose="020B0503020204020204" charset="-122"/>
                  <a:ea typeface="微软雅黑" panose="020B0503020204020204" charset="-122"/>
                  <a:cs typeface="微软雅黑" panose="020B0503020204020204" charset="-122"/>
                </a:rPr>
                <a:t>24</a:t>
              </a:r>
              <a:r>
                <a:rPr kumimoji="0" lang="zh-CN" altLang="en-US" sz="2000" b="1" kern="1200" cap="none" spc="0" normalizeH="0" baseline="0" noProof="0" smtClean="0">
                  <a:solidFill>
                    <a:schemeClr val="accent2">
                      <a:lumMod val="75000"/>
                    </a:schemeClr>
                  </a:solidFill>
                  <a:latin typeface="微软雅黑" panose="020B0503020204020204" charset="-122"/>
                  <a:ea typeface="微软雅黑" panose="020B0503020204020204" charset="-122"/>
                  <a:cs typeface="微软雅黑" panose="020B0503020204020204" charset="-122"/>
                </a:rPr>
                <a:t>项）</a:t>
              </a:r>
              <a:endParaRPr kumimoji="0" lang="zh-CN" altLang="en-US" sz="2000" b="1" kern="1200" cap="none" spc="0" normalizeH="0" baseline="0" noProof="0" smtClean="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p:txBody>
        </p:sp>
      </p:grpSp>
      <p:pic>
        <p:nvPicPr>
          <p:cNvPr id="3" name="图片 2" descr="kubernetes"/>
          <p:cNvPicPr>
            <a:picLocks noChangeAspect="1"/>
          </p:cNvPicPr>
          <p:nvPr/>
        </p:nvPicPr>
        <p:blipFill>
          <a:blip r:embed="rId1"/>
          <a:stretch>
            <a:fillRect/>
          </a:stretch>
        </p:blipFill>
        <p:spPr>
          <a:xfrm>
            <a:off x="2468880" y="2921000"/>
            <a:ext cx="1533525" cy="1533525"/>
          </a:xfrm>
          <a:prstGeom prst="rect">
            <a:avLst/>
          </a:prstGeom>
        </p:spPr>
      </p:pic>
      <p:grpSp>
        <p:nvGrpSpPr>
          <p:cNvPr id="64" name="组合 63"/>
          <p:cNvGrpSpPr/>
          <p:nvPr/>
        </p:nvGrpSpPr>
        <p:grpSpPr>
          <a:xfrm>
            <a:off x="10965180" y="100965"/>
            <a:ext cx="795020" cy="720090"/>
            <a:chOff x="17268" y="159"/>
            <a:chExt cx="1252" cy="1134"/>
          </a:xfrm>
        </p:grpSpPr>
        <p:sp>
          <p:nvSpPr>
            <p:cNvPr id="14" name="椭圆 13"/>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2"/>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2.5"/>
                                          </p:val>
                                        </p:tav>
                                        <p:tav tm="100000">
                                          <p:val>
                                            <p:strVal val="#ppt_w"/>
                                          </p:val>
                                        </p:tav>
                                      </p:tavLst>
                                    </p:anim>
                                    <p:anim calcmode="lin" valueType="num">
                                      <p:cBhvr>
                                        <p:cTn id="8" dur="500" fill="hold"/>
                                        <p:tgtEl>
                                          <p:spTgt spid="3"/>
                                        </p:tgtEl>
                                        <p:attrNameLst>
                                          <p:attrName>ppt_h</p:attrName>
                                        </p:attrNameLst>
                                      </p:cBhvr>
                                      <p:tavLst>
                                        <p:tav tm="0">
                                          <p:val>
                                            <p:strVal val="#ppt_h*0.01"/>
                                          </p:val>
                                        </p:tav>
                                        <p:tav tm="100000">
                                          <p:val>
                                            <p:strVal val="#ppt_h"/>
                                          </p:val>
                                        </p:tav>
                                      </p:tavLst>
                                    </p:anim>
                                    <p:anim calcmode="lin" valueType="num">
                                      <p:cBhvr>
                                        <p:cTn id="9" dur="500" fill="hold"/>
                                        <p:tgtEl>
                                          <p:spTgt spid="3"/>
                                        </p:tgtEl>
                                        <p:attrNameLst>
                                          <p:attrName>ppt_x</p:attrName>
                                        </p:attrNameLst>
                                      </p:cBhvr>
                                      <p:tavLst>
                                        <p:tav tm="0">
                                          <p:val>
                                            <p:strVal val="#ppt_x"/>
                                          </p:val>
                                        </p:tav>
                                        <p:tav tm="100000">
                                          <p:val>
                                            <p:strVal val="#ppt_x"/>
                                          </p:val>
                                        </p:tav>
                                      </p:tavLst>
                                    </p:anim>
                                    <p:anim calcmode="lin" valueType="num">
                                      <p:cBhvr>
                                        <p:cTn id="10" dur="500" fill="hold"/>
                                        <p:tgtEl>
                                          <p:spTgt spid="3"/>
                                        </p:tgtEl>
                                        <p:attrNameLst>
                                          <p:attrName>ppt_y</p:attrName>
                                        </p:attrNameLst>
                                      </p:cBhvr>
                                      <p:tavLst>
                                        <p:tav tm="0">
                                          <p:val>
                                            <p:strVal val="#ppt_h+1"/>
                                          </p:val>
                                        </p:tav>
                                        <p:tav tm="100000">
                                          <p:val>
                                            <p:strVal val="#ppt_y"/>
                                          </p:val>
                                        </p:tav>
                                      </p:tavLst>
                                    </p:anim>
                                    <p:animEffect transition="in" filter="fade">
                                      <p:cBhvr>
                                        <p:cTn id="11" dur="500"/>
                                        <p:tgtEl>
                                          <p:spTgt spid="3"/>
                                        </p:tgtEl>
                                      </p:cBhvr>
                                    </p:animEffect>
                                  </p:childTnLst>
                                </p:cTn>
                              </p:par>
                            </p:childTnLst>
                          </p:cTn>
                        </p:par>
                        <p:par>
                          <p:cTn id="12" fill="hold">
                            <p:stCondLst>
                              <p:cond delay="500"/>
                            </p:stCondLst>
                            <p:childTnLst>
                              <p:par>
                                <p:cTn id="13" presetID="54" presetClass="entr" presetSubtype="0" ac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strVal val="#ppt_w*0.05"/>
                                          </p:val>
                                        </p:tav>
                                        <p:tav tm="100000">
                                          <p:val>
                                            <p:strVal val="#ppt_w"/>
                                          </p:val>
                                        </p:tav>
                                      </p:tavLst>
                                    </p:anim>
                                    <p:anim calcmode="lin" valueType="num">
                                      <p:cBhvr>
                                        <p:cTn id="16" dur="500" fill="hold"/>
                                        <p:tgtEl>
                                          <p:spTgt spid="5"/>
                                        </p:tgtEl>
                                        <p:attrNameLst>
                                          <p:attrName>ppt_h</p:attrName>
                                        </p:attrNameLst>
                                      </p:cBhvr>
                                      <p:tavLst>
                                        <p:tav tm="0">
                                          <p:val>
                                            <p:strVal val="#ppt_h"/>
                                          </p:val>
                                        </p:tav>
                                        <p:tav tm="100000">
                                          <p:val>
                                            <p:strVal val="#ppt_h"/>
                                          </p:val>
                                        </p:tav>
                                      </p:tavLst>
                                    </p:anim>
                                    <p:anim calcmode="lin" valueType="num">
                                      <p:cBhvr>
                                        <p:cTn id="17" dur="500" fill="hold"/>
                                        <p:tgtEl>
                                          <p:spTgt spid="5"/>
                                        </p:tgtEl>
                                        <p:attrNameLst>
                                          <p:attrName>ppt_x</p:attrName>
                                        </p:attrNameLst>
                                      </p:cBhvr>
                                      <p:tavLst>
                                        <p:tav tm="0">
                                          <p:val>
                                            <p:strVal val="#ppt_x-.2"/>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Effect transition="in" filter="fade">
                                      <p:cBhvr>
                                        <p:cTn id="19" dur="500"/>
                                        <p:tgtEl>
                                          <p:spTgt spid="5"/>
                                        </p:tgtEl>
                                      </p:cBhvr>
                                    </p:animEffect>
                                  </p:childTnLst>
                                </p:cTn>
                              </p:par>
                            </p:childTnLst>
                          </p:cTn>
                        </p:par>
                        <p:par>
                          <p:cTn id="20" fill="hold">
                            <p:stCondLst>
                              <p:cond delay="1000"/>
                            </p:stCondLst>
                            <p:childTnLst>
                              <p:par>
                                <p:cTn id="21" presetID="54" presetClass="entr" presetSubtype="0" accel="10000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strVal val="#ppt_w*0.05"/>
                                          </p:val>
                                        </p:tav>
                                        <p:tav tm="100000">
                                          <p:val>
                                            <p:strVal val="#ppt_w"/>
                                          </p:val>
                                        </p:tav>
                                      </p:tavLst>
                                    </p:anim>
                                    <p:anim calcmode="lin" valueType="num">
                                      <p:cBhvr>
                                        <p:cTn id="24" dur="500" fill="hold"/>
                                        <p:tgtEl>
                                          <p:spTgt spid="8"/>
                                        </p:tgtEl>
                                        <p:attrNameLst>
                                          <p:attrName>ppt_h</p:attrName>
                                        </p:attrNameLst>
                                      </p:cBhvr>
                                      <p:tavLst>
                                        <p:tav tm="0">
                                          <p:val>
                                            <p:strVal val="#ppt_h"/>
                                          </p:val>
                                        </p:tav>
                                        <p:tav tm="100000">
                                          <p:val>
                                            <p:strVal val="#ppt_h"/>
                                          </p:val>
                                        </p:tav>
                                      </p:tavLst>
                                    </p:anim>
                                    <p:anim calcmode="lin" valueType="num">
                                      <p:cBhvr>
                                        <p:cTn id="25" dur="500" fill="hold"/>
                                        <p:tgtEl>
                                          <p:spTgt spid="8"/>
                                        </p:tgtEl>
                                        <p:attrNameLst>
                                          <p:attrName>ppt_x</p:attrName>
                                        </p:attrNameLst>
                                      </p:cBhvr>
                                      <p:tavLst>
                                        <p:tav tm="0">
                                          <p:val>
                                            <p:strVal val="#ppt_x-.2"/>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Effect transition="in" filter="fade">
                                      <p:cBhvr>
                                        <p:cTn id="27" dur="500"/>
                                        <p:tgtEl>
                                          <p:spTgt spid="8"/>
                                        </p:tgtEl>
                                      </p:cBhvr>
                                    </p:animEffect>
                                  </p:childTnLst>
                                </p:cTn>
                              </p:par>
                            </p:childTnLst>
                          </p:cTn>
                        </p:par>
                        <p:par>
                          <p:cTn id="28" fill="hold">
                            <p:stCondLst>
                              <p:cond delay="1500"/>
                            </p:stCondLst>
                            <p:childTnLst>
                              <p:par>
                                <p:cTn id="29" presetID="54" presetClass="entr" presetSubtype="0" accel="10000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strVal val="#ppt_w*0.05"/>
                                          </p:val>
                                        </p:tav>
                                        <p:tav tm="100000">
                                          <p:val>
                                            <p:strVal val="#ppt_w"/>
                                          </p:val>
                                        </p:tav>
                                      </p:tavLst>
                                    </p:anim>
                                    <p:anim calcmode="lin" valueType="num">
                                      <p:cBhvr>
                                        <p:cTn id="32" dur="500" fill="hold"/>
                                        <p:tgtEl>
                                          <p:spTgt spid="2"/>
                                        </p:tgtEl>
                                        <p:attrNameLst>
                                          <p:attrName>ppt_h</p:attrName>
                                        </p:attrNameLst>
                                      </p:cBhvr>
                                      <p:tavLst>
                                        <p:tav tm="0">
                                          <p:val>
                                            <p:strVal val="#ppt_h"/>
                                          </p:val>
                                        </p:tav>
                                        <p:tav tm="100000">
                                          <p:val>
                                            <p:strVal val="#ppt_h"/>
                                          </p:val>
                                        </p:tav>
                                      </p:tavLst>
                                    </p:anim>
                                    <p:anim calcmode="lin" valueType="num">
                                      <p:cBhvr>
                                        <p:cTn id="33" dur="500" fill="hold"/>
                                        <p:tgtEl>
                                          <p:spTgt spid="2"/>
                                        </p:tgtEl>
                                        <p:attrNameLst>
                                          <p:attrName>ppt_x</p:attrName>
                                        </p:attrNameLst>
                                      </p:cBhvr>
                                      <p:tavLst>
                                        <p:tav tm="0">
                                          <p:val>
                                            <p:strVal val="#ppt_x-.2"/>
                                          </p:val>
                                        </p:tav>
                                        <p:tav tm="100000">
                                          <p:val>
                                            <p:strVal val="#ppt_x"/>
                                          </p:val>
                                        </p:tav>
                                      </p:tavLst>
                                    </p:anim>
                                    <p:anim calcmode="lin" valueType="num">
                                      <p:cBhvr>
                                        <p:cTn id="34" dur="500" fill="hold"/>
                                        <p:tgtEl>
                                          <p:spTgt spid="2"/>
                                        </p:tgtEl>
                                        <p:attrNameLst>
                                          <p:attrName>ppt_y</p:attrName>
                                        </p:attrNameLst>
                                      </p:cBhvr>
                                      <p:tavLst>
                                        <p:tav tm="0">
                                          <p:val>
                                            <p:strVal val="#ppt_y"/>
                                          </p:val>
                                        </p:tav>
                                        <p:tav tm="100000">
                                          <p:val>
                                            <p:strVal val="#ppt_y"/>
                                          </p:val>
                                        </p:tav>
                                      </p:tavLst>
                                    </p:anim>
                                    <p:animEffect transition="in" filter="fade">
                                      <p:cBhvr>
                                        <p:cTn id="35" dur="500"/>
                                        <p:tgtEl>
                                          <p:spTgt spid="2"/>
                                        </p:tgtEl>
                                      </p:cBhvr>
                                    </p:animEffect>
                                  </p:childTnLst>
                                </p:cTn>
                              </p:par>
                            </p:childTnLst>
                          </p:cTn>
                        </p:par>
                        <p:par>
                          <p:cTn id="36" fill="hold">
                            <p:stCondLst>
                              <p:cond delay="2000"/>
                            </p:stCondLst>
                            <p:childTnLst>
                              <p:par>
                                <p:cTn id="37" presetID="54" presetClass="entr" presetSubtype="0" accel="10000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strVal val="#ppt_w*0.05"/>
                                          </p:val>
                                        </p:tav>
                                        <p:tav tm="100000">
                                          <p:val>
                                            <p:strVal val="#ppt_w"/>
                                          </p:val>
                                        </p:tav>
                                      </p:tavLst>
                                    </p:anim>
                                    <p:anim calcmode="lin" valueType="num">
                                      <p:cBhvr>
                                        <p:cTn id="40" dur="500" fill="hold"/>
                                        <p:tgtEl>
                                          <p:spTgt spid="6"/>
                                        </p:tgtEl>
                                        <p:attrNameLst>
                                          <p:attrName>ppt_h</p:attrName>
                                        </p:attrNameLst>
                                      </p:cBhvr>
                                      <p:tavLst>
                                        <p:tav tm="0">
                                          <p:val>
                                            <p:strVal val="#ppt_h"/>
                                          </p:val>
                                        </p:tav>
                                        <p:tav tm="100000">
                                          <p:val>
                                            <p:strVal val="#ppt_h"/>
                                          </p:val>
                                        </p:tav>
                                      </p:tavLst>
                                    </p:anim>
                                    <p:anim calcmode="lin" valueType="num">
                                      <p:cBhvr>
                                        <p:cTn id="41" dur="500" fill="hold"/>
                                        <p:tgtEl>
                                          <p:spTgt spid="6"/>
                                        </p:tgtEl>
                                        <p:attrNameLst>
                                          <p:attrName>ppt_x</p:attrName>
                                        </p:attrNameLst>
                                      </p:cBhvr>
                                      <p:tavLst>
                                        <p:tav tm="0">
                                          <p:val>
                                            <p:strVal val="#ppt_x-.2"/>
                                          </p:val>
                                        </p:tav>
                                        <p:tav tm="100000">
                                          <p:val>
                                            <p:strVal val="#ppt_x"/>
                                          </p:val>
                                        </p:tav>
                                      </p:tavLst>
                                    </p:anim>
                                    <p:anim calcmode="lin" valueType="num">
                                      <p:cBhvr>
                                        <p:cTn id="42" dur="500" fill="hold"/>
                                        <p:tgtEl>
                                          <p:spTgt spid="6"/>
                                        </p:tgtEl>
                                        <p:attrNameLst>
                                          <p:attrName>ppt_y</p:attrName>
                                        </p:attrNameLst>
                                      </p:cBhvr>
                                      <p:tavLst>
                                        <p:tav tm="0">
                                          <p:val>
                                            <p:strVal val="#ppt_y"/>
                                          </p:val>
                                        </p:tav>
                                        <p:tav tm="100000">
                                          <p:val>
                                            <p:strVal val="#ppt_y"/>
                                          </p:val>
                                        </p:tav>
                                      </p:tavLst>
                                    </p:anim>
                                    <p:animEffect transition="in" filter="fade">
                                      <p:cBhvr>
                                        <p:cTn id="43" dur="500"/>
                                        <p:tgtEl>
                                          <p:spTgt spid="6"/>
                                        </p:tgtEl>
                                      </p:cBhvr>
                                    </p:animEffect>
                                  </p:childTnLst>
                                </p:cTn>
                              </p:par>
                            </p:childTnLst>
                          </p:cTn>
                        </p:par>
                        <p:par>
                          <p:cTn id="44" fill="hold">
                            <p:stCondLst>
                              <p:cond delay="2500"/>
                            </p:stCondLst>
                            <p:childTnLst>
                              <p:par>
                                <p:cTn id="45" presetID="54" presetClass="entr" presetSubtype="0" accel="10000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strVal val="#ppt_w*0.05"/>
                                          </p:val>
                                        </p:tav>
                                        <p:tav tm="100000">
                                          <p:val>
                                            <p:strVal val="#ppt_w"/>
                                          </p:val>
                                        </p:tav>
                                      </p:tavLst>
                                    </p:anim>
                                    <p:anim calcmode="lin" valueType="num">
                                      <p:cBhvr>
                                        <p:cTn id="48" dur="500" fill="hold"/>
                                        <p:tgtEl>
                                          <p:spTgt spid="16"/>
                                        </p:tgtEl>
                                        <p:attrNameLst>
                                          <p:attrName>ppt_h</p:attrName>
                                        </p:attrNameLst>
                                      </p:cBhvr>
                                      <p:tavLst>
                                        <p:tav tm="0">
                                          <p:val>
                                            <p:strVal val="#ppt_h"/>
                                          </p:val>
                                        </p:tav>
                                        <p:tav tm="100000">
                                          <p:val>
                                            <p:strVal val="#ppt_h"/>
                                          </p:val>
                                        </p:tav>
                                      </p:tavLst>
                                    </p:anim>
                                    <p:anim calcmode="lin" valueType="num">
                                      <p:cBhvr>
                                        <p:cTn id="49" dur="500" fill="hold"/>
                                        <p:tgtEl>
                                          <p:spTgt spid="16"/>
                                        </p:tgtEl>
                                        <p:attrNameLst>
                                          <p:attrName>ppt_x</p:attrName>
                                        </p:attrNameLst>
                                      </p:cBhvr>
                                      <p:tavLst>
                                        <p:tav tm="0">
                                          <p:val>
                                            <p:strVal val="#ppt_x-.2"/>
                                          </p:val>
                                        </p:tav>
                                        <p:tav tm="100000">
                                          <p:val>
                                            <p:strVal val="#ppt_x"/>
                                          </p:val>
                                        </p:tav>
                                      </p:tavLst>
                                    </p:anim>
                                    <p:anim calcmode="lin" valueType="num">
                                      <p:cBhvr>
                                        <p:cTn id="50" dur="500" fill="hold"/>
                                        <p:tgtEl>
                                          <p:spTgt spid="16"/>
                                        </p:tgtEl>
                                        <p:attrNameLst>
                                          <p:attrName>ppt_y</p:attrName>
                                        </p:attrNameLst>
                                      </p:cBhvr>
                                      <p:tavLst>
                                        <p:tav tm="0">
                                          <p:val>
                                            <p:strVal val="#ppt_y"/>
                                          </p:val>
                                        </p:tav>
                                        <p:tav tm="100000">
                                          <p:val>
                                            <p:strVal val="#ppt_y"/>
                                          </p:val>
                                        </p:tav>
                                      </p:tavLst>
                                    </p:anim>
                                    <p:animEffect transition="in" filter="fade">
                                      <p:cBhvr>
                                        <p:cTn id="51" dur="500"/>
                                        <p:tgtEl>
                                          <p:spTgt spid="16"/>
                                        </p:tgtEl>
                                      </p:cBhvr>
                                    </p:animEffect>
                                  </p:childTnLst>
                                </p:cTn>
                              </p:par>
                            </p:childTnLst>
                          </p:cTn>
                        </p:par>
                        <p:par>
                          <p:cTn id="52" fill="hold">
                            <p:stCondLst>
                              <p:cond delay="3000"/>
                            </p:stCondLst>
                            <p:childTnLst>
                              <p:par>
                                <p:cTn id="53" presetID="2" presetClass="entr" presetSubtype="1" fill="hold" nodeType="after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 presetClass="entr" presetSubtype="1"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
                                          </p:val>
                                        </p:tav>
                                        <p:tav tm="100000">
                                          <p:val>
                                            <p:strVal val="#ppt_x"/>
                                          </p:val>
                                        </p:tav>
                                      </p:tavLst>
                                    </p:anim>
                                    <p:anim calcmode="lin" valueType="num">
                                      <p:cBhvr additive="base">
                                        <p:cTn id="61" dur="500" fill="hold"/>
                                        <p:tgtEl>
                                          <p:spTgt spid="9"/>
                                        </p:tgtEl>
                                        <p:attrNameLst>
                                          <p:attrName>ppt_y</p:attrName>
                                        </p:attrNameLst>
                                      </p:cBhvr>
                                      <p:tavLst>
                                        <p:tav tm="0">
                                          <p:val>
                                            <p:strVal val="0-#ppt_h/2"/>
                                          </p:val>
                                        </p:tav>
                                        <p:tav tm="100000">
                                          <p:val>
                                            <p:strVal val="#ppt_y"/>
                                          </p:val>
                                        </p:tav>
                                      </p:tavLst>
                                    </p:anim>
                                  </p:childTnLst>
                                </p:cTn>
                              </p:par>
                            </p:childTnLst>
                          </p:cTn>
                        </p:par>
                        <p:par>
                          <p:cTn id="62" fill="hold">
                            <p:stCondLst>
                              <p:cond delay="4000"/>
                            </p:stCondLst>
                            <p:childTnLst>
                              <p:par>
                                <p:cTn id="63" presetID="2" presetClass="entr" presetSubtype="1"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fill="hold"/>
                                        <p:tgtEl>
                                          <p:spTgt spid="10"/>
                                        </p:tgtEl>
                                        <p:attrNameLst>
                                          <p:attrName>ppt_x</p:attrName>
                                        </p:attrNameLst>
                                      </p:cBhvr>
                                      <p:tavLst>
                                        <p:tav tm="0">
                                          <p:val>
                                            <p:strVal val="#ppt_x"/>
                                          </p:val>
                                        </p:tav>
                                        <p:tav tm="100000">
                                          <p:val>
                                            <p:strVal val="#ppt_x"/>
                                          </p:val>
                                        </p:tav>
                                      </p:tavLst>
                                    </p:anim>
                                    <p:anim calcmode="lin" valueType="num">
                                      <p:cBhvr additive="base">
                                        <p:cTn id="66" dur="500" fill="hold"/>
                                        <p:tgtEl>
                                          <p:spTgt spid="10"/>
                                        </p:tgtEl>
                                        <p:attrNameLst>
                                          <p:attrName>ppt_y</p:attrName>
                                        </p:attrNameLst>
                                      </p:cBhvr>
                                      <p:tavLst>
                                        <p:tav tm="0">
                                          <p:val>
                                            <p:strVal val="0-#ppt_h/2"/>
                                          </p:val>
                                        </p:tav>
                                        <p:tav tm="100000">
                                          <p:val>
                                            <p:strVal val="#ppt_y"/>
                                          </p:val>
                                        </p:tav>
                                      </p:tavLst>
                                    </p:anim>
                                  </p:childTnLst>
                                </p:cTn>
                              </p:par>
                            </p:childTnLst>
                          </p:cTn>
                        </p:par>
                        <p:par>
                          <p:cTn id="67" fill="hold">
                            <p:stCondLst>
                              <p:cond delay="4500"/>
                            </p:stCondLst>
                            <p:childTnLst>
                              <p:par>
                                <p:cTn id="68" presetID="2" presetClass="entr" presetSubtype="1" fill="hold" nodeType="after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additive="base">
                                        <p:cTn id="70" dur="500" fill="hold"/>
                                        <p:tgtEl>
                                          <p:spTgt spid="12"/>
                                        </p:tgtEl>
                                        <p:attrNameLst>
                                          <p:attrName>ppt_x</p:attrName>
                                        </p:attrNameLst>
                                      </p:cBhvr>
                                      <p:tavLst>
                                        <p:tav tm="0">
                                          <p:val>
                                            <p:strVal val="#ppt_x"/>
                                          </p:val>
                                        </p:tav>
                                        <p:tav tm="100000">
                                          <p:val>
                                            <p:strVal val="#ppt_x"/>
                                          </p:val>
                                        </p:tav>
                                      </p:tavLst>
                                    </p:anim>
                                    <p:anim calcmode="lin" valueType="num">
                                      <p:cBhvr additive="base">
                                        <p:cTn id="71" dur="500" fill="hold"/>
                                        <p:tgtEl>
                                          <p:spTgt spid="12"/>
                                        </p:tgtEl>
                                        <p:attrNameLst>
                                          <p:attrName>ppt_y</p:attrName>
                                        </p:attrNameLst>
                                      </p:cBhvr>
                                      <p:tavLst>
                                        <p:tav tm="0">
                                          <p:val>
                                            <p:strVal val="0-#ppt_h/2"/>
                                          </p:val>
                                        </p:tav>
                                        <p:tav tm="100000">
                                          <p:val>
                                            <p:strVal val="#ppt_y"/>
                                          </p:val>
                                        </p:tav>
                                      </p:tavLst>
                                    </p:anim>
                                  </p:childTnLst>
                                </p:cTn>
                              </p:par>
                            </p:childTnLst>
                          </p:cTn>
                        </p:par>
                        <p:par>
                          <p:cTn id="72" fill="hold">
                            <p:stCondLst>
                              <p:cond delay="5000"/>
                            </p:stCondLst>
                            <p:childTnLst>
                              <p:par>
                                <p:cTn id="73" presetID="2" presetClass="entr" presetSubtype="1"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animBg="1"/>
      <p:bldP spid="6"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64178"/>
            <a:ext cx="12192000" cy="1674557"/>
          </a:xfrm>
          <a:prstGeom prst="rect">
            <a:avLst/>
          </a:prstGeom>
          <a:gradFill flip="none" rotWithShape="1">
            <a:gsLst>
              <a:gs pos="0">
                <a:srgbClr val="C00000"/>
              </a:gs>
              <a:gs pos="100000">
                <a:srgbClr val="C00000">
                  <a:alpha val="1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06949" y="1924594"/>
            <a:ext cx="2788357" cy="3154710"/>
          </a:xfrm>
          <a:prstGeom prst="rect">
            <a:avLst/>
          </a:prstGeom>
          <a:noFill/>
        </p:spPr>
        <p:txBody>
          <a:bodyPr wrap="square" rtlCol="0">
            <a:spAutoFit/>
          </a:bodyPr>
          <a:lstStyle/>
          <a:p>
            <a:r>
              <a:rPr lang="en-US" altLang="zh-CN" sz="19900" dirty="0">
                <a:solidFill>
                  <a:schemeClr val="bg1"/>
                </a:solidFill>
                <a:latin typeface="Impact" panose="020B0806030902050204" pitchFamily="34" charset="0"/>
              </a:rPr>
              <a:t>01</a:t>
            </a:r>
            <a:endParaRPr lang="zh-CN" altLang="en-US" sz="19900" dirty="0">
              <a:solidFill>
                <a:schemeClr val="bg1"/>
              </a:solidFill>
              <a:latin typeface="Impact" panose="020B0806030902050204" pitchFamily="34" charset="0"/>
            </a:endParaRPr>
          </a:p>
        </p:txBody>
      </p:sp>
      <p:grpSp>
        <p:nvGrpSpPr>
          <p:cNvPr id="6" name="组合 5"/>
          <p:cNvGrpSpPr/>
          <p:nvPr/>
        </p:nvGrpSpPr>
        <p:grpSpPr>
          <a:xfrm>
            <a:off x="4904528" y="2882432"/>
            <a:ext cx="5607685" cy="1105368"/>
            <a:chOff x="7724" y="4539"/>
            <a:chExt cx="8831" cy="1741"/>
          </a:xfrm>
        </p:grpSpPr>
        <p:sp>
          <p:nvSpPr>
            <p:cNvPr id="4" name="矩形 3"/>
            <p:cNvSpPr/>
            <p:nvPr/>
          </p:nvSpPr>
          <p:spPr>
            <a:xfrm>
              <a:off x="7724" y="4539"/>
              <a:ext cx="8831" cy="1210"/>
            </a:xfrm>
            <a:prstGeom prst="rect">
              <a:avLst/>
            </a:prstGeom>
          </p:spPr>
          <p:txBody>
            <a:bodyPr wrap="none">
              <a:spAutoFit/>
            </a:bodyPr>
            <a:lstStyle/>
            <a:p>
              <a:r>
                <a:rPr lang="en-US" altLang="zh-CN" sz="4400" dirty="0">
                  <a:solidFill>
                    <a:schemeClr val="bg1"/>
                  </a:solidFill>
                  <a:latin typeface="微软雅黑" panose="020B0503020204020204" charset="-122"/>
                  <a:ea typeface="微软雅黑" panose="020B0503020204020204" charset="-122"/>
                </a:rPr>
                <a:t>Kubernetes </a:t>
              </a:r>
              <a:r>
                <a:rPr lang="zh-CN" altLang="en-US" sz="4400" dirty="0">
                  <a:solidFill>
                    <a:schemeClr val="bg1"/>
                  </a:solidFill>
                  <a:latin typeface="微软雅黑" panose="020B0503020204020204" charset="-122"/>
                  <a:ea typeface="微软雅黑" panose="020B0503020204020204" charset="-122"/>
                </a:rPr>
                <a:t>安全意义</a:t>
              </a:r>
              <a:endParaRPr lang="zh-CN" altLang="en-US" sz="4400" dirty="0">
                <a:solidFill>
                  <a:schemeClr val="bg1"/>
                </a:solidFill>
                <a:latin typeface="微软雅黑" panose="020B0503020204020204" charset="-122"/>
                <a:ea typeface="微软雅黑" panose="020B0503020204020204" charset="-122"/>
              </a:endParaRPr>
            </a:p>
          </p:txBody>
        </p:sp>
        <p:sp>
          <p:nvSpPr>
            <p:cNvPr id="5" name="矩形 4"/>
            <p:cNvSpPr/>
            <p:nvPr/>
          </p:nvSpPr>
          <p:spPr>
            <a:xfrm>
              <a:off x="11128" y="5749"/>
              <a:ext cx="2024" cy="531"/>
            </a:xfrm>
            <a:prstGeom prst="rect">
              <a:avLst/>
            </a:prstGeom>
          </p:spPr>
          <p:txBody>
            <a:bodyPr wrap="none">
              <a:spAutoFit/>
            </a:bodyPr>
            <a:lstStyle/>
            <a:p>
              <a:pPr algn="l"/>
              <a:r>
                <a:rPr lang="en-US" sz="1600" dirty="0">
                  <a:solidFill>
                    <a:schemeClr val="bg1"/>
                  </a:solidFill>
                  <a:latin typeface="微软雅黑 Light" panose="020B0502040204020203" pitchFamily="34" charset="-122"/>
                  <a:ea typeface="微软雅黑 Light" panose="020B0502040204020203" pitchFamily="34" charset="-122"/>
                </a:rPr>
                <a:t>S</a:t>
              </a:r>
              <a:r>
                <a:rPr sz="1600" dirty="0">
                  <a:solidFill>
                    <a:schemeClr val="bg1"/>
                  </a:solidFill>
                  <a:latin typeface="微软雅黑 Light" panose="020B0502040204020203" pitchFamily="34" charset="-122"/>
                  <a:ea typeface="微软雅黑 Light" panose="020B0502040204020203" pitchFamily="34" charset="-122"/>
                </a:rPr>
                <a:t>ignifica</a:t>
              </a:r>
              <a:r>
                <a:rPr lang="en-US" sz="1600" dirty="0">
                  <a:solidFill>
                    <a:schemeClr val="bg1"/>
                  </a:solidFill>
                  <a:latin typeface="微软雅黑 Light" panose="020B0502040204020203" pitchFamily="34" charset="-122"/>
                  <a:ea typeface="微软雅黑 Light" panose="020B0502040204020203" pitchFamily="34" charset="-122"/>
                </a:rPr>
                <a:t>tion</a:t>
              </a:r>
              <a:endParaRPr lang="en-US" sz="16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矩形 13"/>
          <p:cNvSpPr/>
          <p:nvPr>
            <p:custDataLst>
              <p:tags r:id="rId1"/>
            </p:custDataLst>
          </p:nvPr>
        </p:nvSpPr>
        <p:spPr>
          <a:xfrm>
            <a:off x="0" y="0"/>
            <a:ext cx="12192000" cy="6858000"/>
          </a:xfrm>
          <a:prstGeom prst="rect">
            <a:avLst/>
          </a:prstGeom>
          <a:gradFill flip="none" rotWithShape="1">
            <a:gsLst>
              <a:gs pos="25000">
                <a:srgbClr val="DB2020">
                  <a:alpha val="0"/>
                </a:srgbClr>
              </a:gs>
              <a:gs pos="100000">
                <a:srgbClr val="DB2020">
                  <a:alpha val="36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DB2020"/>
              </a:solidFill>
            </a:endParaRPr>
          </a:p>
        </p:txBody>
      </p:sp>
      <p:sp>
        <p:nvSpPr>
          <p:cNvPr id="15" name="PA-椭圆 14"/>
          <p:cNvSpPr/>
          <p:nvPr>
            <p:custDataLst>
              <p:tags r:id="rId2"/>
            </p:custDataLst>
          </p:nvPr>
        </p:nvSpPr>
        <p:spPr>
          <a:xfrm>
            <a:off x="837486" y="-1829514"/>
            <a:ext cx="10517029" cy="10517029"/>
          </a:xfrm>
          <a:prstGeom prst="ellipse">
            <a:avLst/>
          </a:prstGeom>
          <a:noFill/>
          <a:ln w="15875" cap="flat" cmpd="sng" algn="ctr">
            <a:solidFill>
              <a:srgbClr val="DB2020"/>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grpSp>
        <p:nvGrpSpPr>
          <p:cNvPr id="16" name="PA-组合 15"/>
          <p:cNvGrpSpPr/>
          <p:nvPr>
            <p:custDataLst>
              <p:tags r:id="rId3"/>
            </p:custDataLst>
          </p:nvPr>
        </p:nvGrpSpPr>
        <p:grpSpPr>
          <a:xfrm>
            <a:off x="1416070" y="-827364"/>
            <a:ext cx="9359860" cy="8512729"/>
            <a:chOff x="1539240" y="-870063"/>
            <a:chExt cx="9453757" cy="8598127"/>
          </a:xfrm>
        </p:grpSpPr>
        <p:cxnSp>
          <p:nvCxnSpPr>
            <p:cNvPr id="17" name="PA-直接连接符 16"/>
            <p:cNvCxnSpPr/>
            <p:nvPr>
              <p:custDataLst>
                <p:tags r:id="rId4"/>
              </p:custDataLst>
            </p:nvPr>
          </p:nvCxnSpPr>
          <p:spPr>
            <a:xfrm>
              <a:off x="1539240" y="3429001"/>
              <a:ext cx="414332" cy="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625530" y="-870063"/>
              <a:ext cx="9367467" cy="8598127"/>
              <a:chOff x="1625530" y="-870063"/>
              <a:chExt cx="9367467" cy="8598127"/>
            </a:xfrm>
          </p:grpSpPr>
          <p:cxnSp>
            <p:nvCxnSpPr>
              <p:cNvPr id="19" name="PA-直接连接符 18"/>
              <p:cNvCxnSpPr/>
              <p:nvPr>
                <p:custDataLst>
                  <p:tags r:id="rId5"/>
                </p:custDataLst>
              </p:nvPr>
            </p:nvCxnSpPr>
            <p:spPr>
              <a:xfrm>
                <a:off x="1800716" y="3138285"/>
                <a:ext cx="364898" cy="2469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PA-直接连接符 19"/>
              <p:cNvCxnSpPr/>
              <p:nvPr>
                <p:custDataLst>
                  <p:tags r:id="rId6"/>
                </p:custDataLst>
              </p:nvPr>
            </p:nvCxnSpPr>
            <p:spPr>
              <a:xfrm>
                <a:off x="1836712" y="2849789"/>
                <a:ext cx="578959" cy="7871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PA-直接连接符 20"/>
              <p:cNvCxnSpPr/>
              <p:nvPr>
                <p:custDataLst>
                  <p:tags r:id="rId7"/>
                </p:custDataLst>
              </p:nvPr>
            </p:nvCxnSpPr>
            <p:spPr>
              <a:xfrm>
                <a:off x="2211581" y="2630493"/>
                <a:ext cx="143442" cy="2947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PA-直接连接符 21"/>
              <p:cNvCxnSpPr/>
              <p:nvPr>
                <p:custDataLst>
                  <p:tags r:id="rId8"/>
                </p:custDataLst>
              </p:nvPr>
            </p:nvCxnSpPr>
            <p:spPr>
              <a:xfrm>
                <a:off x="2248185" y="2362750"/>
                <a:ext cx="347457" cy="9625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PA-直接连接符 22"/>
              <p:cNvCxnSpPr/>
              <p:nvPr>
                <p:custDataLst>
                  <p:tags r:id="rId9"/>
                </p:custDataLst>
              </p:nvPr>
            </p:nvCxnSpPr>
            <p:spPr>
              <a:xfrm>
                <a:off x="1885119" y="1949435"/>
                <a:ext cx="547188" cy="19221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PA-直接连接符 23"/>
              <p:cNvCxnSpPr/>
              <p:nvPr>
                <p:custDataLst>
                  <p:tags r:id="rId10"/>
                </p:custDataLst>
              </p:nvPr>
            </p:nvCxnSpPr>
            <p:spPr>
              <a:xfrm>
                <a:off x="1800686" y="1585235"/>
                <a:ext cx="965784" cy="41445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PA-直接连接符 24"/>
              <p:cNvCxnSpPr/>
              <p:nvPr>
                <p:custDataLst>
                  <p:tags r:id="rId11"/>
                </p:custDataLst>
              </p:nvPr>
            </p:nvCxnSpPr>
            <p:spPr>
              <a:xfrm>
                <a:off x="2269456" y="1470533"/>
                <a:ext cx="537366" cy="2749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PA-直接连接符 25"/>
              <p:cNvCxnSpPr/>
              <p:nvPr>
                <p:custDataLst>
                  <p:tags r:id="rId12"/>
                </p:custDataLst>
              </p:nvPr>
            </p:nvCxnSpPr>
            <p:spPr>
              <a:xfrm>
                <a:off x="2410404" y="1216594"/>
                <a:ext cx="673379" cy="404092"/>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PA-直接连接符 26"/>
              <p:cNvCxnSpPr/>
              <p:nvPr>
                <p:custDataLst>
                  <p:tags r:id="rId13"/>
                </p:custDataLst>
              </p:nvPr>
            </p:nvCxnSpPr>
            <p:spPr>
              <a:xfrm>
                <a:off x="2388946" y="848003"/>
                <a:ext cx="250189" cy="17413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PA-直接连接符 27"/>
              <p:cNvCxnSpPr/>
              <p:nvPr>
                <p:custDataLst>
                  <p:tags r:id="rId14"/>
                </p:custDataLst>
              </p:nvPr>
            </p:nvCxnSpPr>
            <p:spPr>
              <a:xfrm>
                <a:off x="2477827" y="528359"/>
                <a:ext cx="551128" cy="44168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15"/>
                </p:custDataLst>
              </p:nvPr>
            </p:nvCxnSpPr>
            <p:spPr>
              <a:xfrm>
                <a:off x="2931226" y="519742"/>
                <a:ext cx="436189" cy="400824"/>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PA-直接连接符 29"/>
              <p:cNvCxnSpPr/>
              <p:nvPr>
                <p:custDataLst>
                  <p:tags r:id="rId16"/>
                </p:custDataLst>
              </p:nvPr>
            </p:nvCxnSpPr>
            <p:spPr>
              <a:xfrm>
                <a:off x="3134852" y="312647"/>
                <a:ext cx="173771" cy="18280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PA-直接连接符 30"/>
              <p:cNvCxnSpPr/>
              <p:nvPr>
                <p:custDataLst>
                  <p:tags r:id="rId17"/>
                </p:custDataLst>
              </p:nvPr>
            </p:nvCxnSpPr>
            <p:spPr>
              <a:xfrm>
                <a:off x="3177541" y="-90528"/>
                <a:ext cx="445708" cy="53728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PA-直接连接符 31"/>
              <p:cNvCxnSpPr/>
              <p:nvPr>
                <p:custDataLst>
                  <p:tags r:id="rId18"/>
                </p:custDataLst>
              </p:nvPr>
            </p:nvCxnSpPr>
            <p:spPr>
              <a:xfrm>
                <a:off x="3581663" y="-58005"/>
                <a:ext cx="186788" cy="25892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PA-直接连接符 32"/>
              <p:cNvCxnSpPr/>
              <p:nvPr>
                <p:custDataLst>
                  <p:tags r:id="rId19"/>
                </p:custDataLst>
              </p:nvPr>
            </p:nvCxnSpPr>
            <p:spPr>
              <a:xfrm>
                <a:off x="3775470" y="-295819"/>
                <a:ext cx="266995" cy="42835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PA-直接连接符 33"/>
              <p:cNvCxnSpPr/>
              <p:nvPr>
                <p:custDataLst>
                  <p:tags r:id="rId20"/>
                </p:custDataLst>
              </p:nvPr>
            </p:nvCxnSpPr>
            <p:spPr>
              <a:xfrm rot="19916129">
                <a:off x="4172013" y="-38950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PA-直接连接符 34"/>
              <p:cNvCxnSpPr/>
              <p:nvPr>
                <p:custDataLst>
                  <p:tags r:id="rId21"/>
                </p:custDataLst>
              </p:nvPr>
            </p:nvCxnSpPr>
            <p:spPr>
              <a:xfrm rot="20148387">
                <a:off x="4420175" y="-51123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PA-直接连接符 35"/>
              <p:cNvCxnSpPr/>
              <p:nvPr>
                <p:custDataLst>
                  <p:tags r:id="rId22"/>
                </p:custDataLst>
              </p:nvPr>
            </p:nvCxnSpPr>
            <p:spPr>
              <a:xfrm rot="20380645">
                <a:off x="4675987" y="-61592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PA-直接连接符 36"/>
              <p:cNvCxnSpPr/>
              <p:nvPr>
                <p:custDataLst>
                  <p:tags r:id="rId23"/>
                </p:custDataLst>
              </p:nvPr>
            </p:nvCxnSpPr>
            <p:spPr>
              <a:xfrm rot="20612903">
                <a:off x="4938285" y="-70311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PA-直接连接符 37"/>
              <p:cNvCxnSpPr/>
              <p:nvPr>
                <p:custDataLst>
                  <p:tags r:id="rId24"/>
                </p:custDataLst>
              </p:nvPr>
            </p:nvCxnSpPr>
            <p:spPr>
              <a:xfrm rot="20845161">
                <a:off x="5205869" y="-77239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PA-直接连接符 38"/>
              <p:cNvCxnSpPr/>
              <p:nvPr>
                <p:custDataLst>
                  <p:tags r:id="rId25"/>
                </p:custDataLst>
              </p:nvPr>
            </p:nvCxnSpPr>
            <p:spPr>
              <a:xfrm rot="21077419">
                <a:off x="5477522" y="-82345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PA-直接连接符 39"/>
              <p:cNvCxnSpPr/>
              <p:nvPr>
                <p:custDataLst>
                  <p:tags r:id="rId26"/>
                </p:custDataLst>
              </p:nvPr>
            </p:nvCxnSpPr>
            <p:spPr>
              <a:xfrm rot="21309677">
                <a:off x="5752001" y="-85606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PA-直接连接符 40"/>
              <p:cNvCxnSpPr/>
              <p:nvPr>
                <p:custDataLst>
                  <p:tags r:id="rId27"/>
                </p:custDataLst>
              </p:nvPr>
            </p:nvCxnSpPr>
            <p:spPr>
              <a:xfrm rot="21541935">
                <a:off x="6028055" y="-87006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PA-直接连接符 41"/>
              <p:cNvCxnSpPr/>
              <p:nvPr>
                <p:custDataLst>
                  <p:tags r:id="rId28"/>
                </p:custDataLst>
              </p:nvPr>
            </p:nvCxnSpPr>
            <p:spPr>
              <a:xfrm rot="174193">
                <a:off x="6304424" y="-865395"/>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PA-直接连接符 42"/>
              <p:cNvCxnSpPr/>
              <p:nvPr>
                <p:custDataLst>
                  <p:tags r:id="rId29"/>
                </p:custDataLst>
              </p:nvPr>
            </p:nvCxnSpPr>
            <p:spPr>
              <a:xfrm rot="406452">
                <a:off x="6579848" y="-84207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PA-直接连接符 43"/>
              <p:cNvCxnSpPr/>
              <p:nvPr>
                <p:custDataLst>
                  <p:tags r:id="rId30"/>
                </p:custDataLst>
              </p:nvPr>
            </p:nvCxnSpPr>
            <p:spPr>
              <a:xfrm rot="638709">
                <a:off x="6853069" y="-80022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PA-直接连接符 44"/>
              <p:cNvCxnSpPr/>
              <p:nvPr>
                <p:custDataLst>
                  <p:tags r:id="rId31"/>
                </p:custDataLst>
              </p:nvPr>
            </p:nvCxnSpPr>
            <p:spPr>
              <a:xfrm rot="870968">
                <a:off x="7122842" y="-740018"/>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PA-直接连接符 45"/>
              <p:cNvCxnSpPr/>
              <p:nvPr>
                <p:custDataLst>
                  <p:tags r:id="rId32"/>
                </p:custDataLst>
              </p:nvPr>
            </p:nvCxnSpPr>
            <p:spPr>
              <a:xfrm rot="1103226">
                <a:off x="7387934" y="-66173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PA-直接连接符 46"/>
              <p:cNvCxnSpPr/>
              <p:nvPr>
                <p:custDataLst>
                  <p:tags r:id="rId33"/>
                </p:custDataLst>
              </p:nvPr>
            </p:nvCxnSpPr>
            <p:spPr>
              <a:xfrm rot="1335484">
                <a:off x="7647138" y="-565739"/>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PA-直接连接符 47"/>
              <p:cNvCxnSpPr/>
              <p:nvPr>
                <p:custDataLst>
                  <p:tags r:id="rId34"/>
                </p:custDataLst>
              </p:nvPr>
            </p:nvCxnSpPr>
            <p:spPr>
              <a:xfrm rot="1567742">
                <a:off x="7899268" y="-45246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PA-直接连接符 48"/>
              <p:cNvCxnSpPr/>
              <p:nvPr>
                <p:custDataLst>
                  <p:tags r:id="rId35"/>
                </p:custDataLst>
              </p:nvPr>
            </p:nvCxnSpPr>
            <p:spPr>
              <a:xfrm rot="1800000">
                <a:off x="8143176" y="-32242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PA-直接连接符 49"/>
              <p:cNvCxnSpPr/>
              <p:nvPr>
                <p:custDataLst>
                  <p:tags r:id="rId36"/>
                </p:custDataLst>
              </p:nvPr>
            </p:nvCxnSpPr>
            <p:spPr>
              <a:xfrm flipH="1">
                <a:off x="8138011" y="-140974"/>
                <a:ext cx="355455" cy="529552"/>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PA-直接连接符 50"/>
              <p:cNvCxnSpPr/>
              <p:nvPr>
                <p:custDataLst>
                  <p:tags r:id="rId37"/>
                </p:custDataLst>
              </p:nvPr>
            </p:nvCxnSpPr>
            <p:spPr>
              <a:xfrm flipH="1">
                <a:off x="8583792" y="28944"/>
                <a:ext cx="145215" cy="18760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PA-直接连接符 51"/>
              <p:cNvCxnSpPr/>
              <p:nvPr>
                <p:custDataLst>
                  <p:tags r:id="rId38"/>
                </p:custDataLst>
              </p:nvPr>
            </p:nvCxnSpPr>
            <p:spPr>
              <a:xfrm flipH="1">
                <a:off x="8385005" y="466031"/>
                <a:ext cx="344002" cy="387284"/>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PA-直接连接符 52"/>
              <p:cNvCxnSpPr/>
              <p:nvPr>
                <p:custDataLst>
                  <p:tags r:id="rId39"/>
                </p:custDataLst>
              </p:nvPr>
            </p:nvCxnSpPr>
            <p:spPr>
              <a:xfrm flipH="1">
                <a:off x="8758416" y="528359"/>
                <a:ext cx="288803" cy="28396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PA-直接连接符 53"/>
              <p:cNvCxnSpPr/>
              <p:nvPr>
                <p:custDataLst>
                  <p:tags r:id="rId40"/>
                </p:custDataLst>
              </p:nvPr>
            </p:nvCxnSpPr>
            <p:spPr>
              <a:xfrm flipH="1">
                <a:off x="9044479" y="331610"/>
                <a:ext cx="660716" cy="56720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PA-直接连接符 54"/>
              <p:cNvCxnSpPr/>
              <p:nvPr>
                <p:custDataLst>
                  <p:tags r:id="rId41"/>
                </p:custDataLst>
              </p:nvPr>
            </p:nvCxnSpPr>
            <p:spPr>
              <a:xfrm flipH="1">
                <a:off x="9493470" y="742918"/>
                <a:ext cx="197631" cy="14770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PA-直接连接符 55"/>
              <p:cNvCxnSpPr/>
              <p:nvPr>
                <p:custDataLst>
                  <p:tags r:id="rId42"/>
                </p:custDataLst>
              </p:nvPr>
            </p:nvCxnSpPr>
            <p:spPr>
              <a:xfrm flipH="1">
                <a:off x="9541191" y="705867"/>
                <a:ext cx="764780" cy="49482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PA-直接连接符 56"/>
              <p:cNvCxnSpPr/>
              <p:nvPr>
                <p:custDataLst>
                  <p:tags r:id="rId43"/>
                </p:custDataLst>
              </p:nvPr>
            </p:nvCxnSpPr>
            <p:spPr>
              <a:xfrm flipH="1">
                <a:off x="9357843" y="1342373"/>
                <a:ext cx="498707" cy="27680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PA-直接连接符 57"/>
              <p:cNvCxnSpPr/>
              <p:nvPr>
                <p:custDataLst>
                  <p:tags r:id="rId44"/>
                </p:custDataLst>
              </p:nvPr>
            </p:nvCxnSpPr>
            <p:spPr>
              <a:xfrm rot="3890322">
                <a:off x="9800912" y="148157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PA-直接连接符 58"/>
              <p:cNvCxnSpPr/>
              <p:nvPr>
                <p:custDataLst>
                  <p:tags r:id="rId45"/>
                </p:custDataLst>
              </p:nvPr>
            </p:nvCxnSpPr>
            <p:spPr>
              <a:xfrm flipH="1">
                <a:off x="9593352" y="1867824"/>
                <a:ext cx="510023" cy="19875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PA-直接连接符 59"/>
              <p:cNvCxnSpPr/>
              <p:nvPr>
                <p:custDataLst>
                  <p:tags r:id="rId46"/>
                </p:custDataLst>
              </p:nvPr>
            </p:nvCxnSpPr>
            <p:spPr>
              <a:xfrm flipH="1">
                <a:off x="9803416" y="2094246"/>
                <a:ext cx="547922" cy="17191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PA-直接连接符 60"/>
              <p:cNvCxnSpPr/>
              <p:nvPr>
                <p:custDataLst>
                  <p:tags r:id="rId47"/>
                </p:custDataLst>
              </p:nvPr>
            </p:nvCxnSpPr>
            <p:spPr>
              <a:xfrm flipH="1">
                <a:off x="9873464" y="2249242"/>
                <a:ext cx="1119533" cy="26977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PA-直接连接符 61"/>
              <p:cNvCxnSpPr/>
              <p:nvPr>
                <p:custDataLst>
                  <p:tags r:id="rId48"/>
                </p:custDataLst>
              </p:nvPr>
            </p:nvCxnSpPr>
            <p:spPr>
              <a:xfrm flipH="1">
                <a:off x="9705551" y="2706225"/>
                <a:ext cx="630079" cy="1074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PA-直接连接符 62"/>
              <p:cNvCxnSpPr/>
              <p:nvPr>
                <p:custDataLst>
                  <p:tags r:id="rId49"/>
                </p:custDataLst>
              </p:nvPr>
            </p:nvCxnSpPr>
            <p:spPr>
              <a:xfrm flipH="1">
                <a:off x="9961626" y="2971891"/>
                <a:ext cx="630656" cy="6413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PA-直接连接符 63"/>
              <p:cNvCxnSpPr/>
              <p:nvPr>
                <p:custDataLst>
                  <p:tags r:id="rId50"/>
                </p:custDataLst>
              </p:nvPr>
            </p:nvCxnSpPr>
            <p:spPr>
              <a:xfrm flipH="1">
                <a:off x="9777617" y="3283784"/>
                <a:ext cx="616745" cy="20841"/>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PA-直接连接符 64"/>
              <p:cNvCxnSpPr/>
              <p:nvPr>
                <p:custDataLst>
                  <p:tags r:id="rId51"/>
                </p:custDataLst>
              </p:nvPr>
            </p:nvCxnSpPr>
            <p:spPr>
              <a:xfrm flipH="1" flipV="1">
                <a:off x="9979340" y="3560193"/>
                <a:ext cx="633463" cy="2140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PA-直接连接符 65"/>
              <p:cNvCxnSpPr/>
              <p:nvPr>
                <p:custDataLst>
                  <p:tags r:id="rId52"/>
                </p:custDataLst>
              </p:nvPr>
            </p:nvCxnSpPr>
            <p:spPr>
              <a:xfrm flipH="1" flipV="1">
                <a:off x="9744233" y="3799870"/>
                <a:ext cx="630522" cy="6411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PA-直接连接符 66"/>
              <p:cNvCxnSpPr/>
              <p:nvPr>
                <p:custDataLst>
                  <p:tags r:id="rId53"/>
                </p:custDataLst>
              </p:nvPr>
            </p:nvCxnSpPr>
            <p:spPr>
              <a:xfrm flipH="1" flipV="1">
                <a:off x="9926282" y="4081969"/>
                <a:ext cx="690596" cy="11776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PA-直接连接符 67"/>
              <p:cNvCxnSpPr/>
              <p:nvPr>
                <p:custDataLst>
                  <p:tags r:id="rId54"/>
                </p:custDataLst>
              </p:nvPr>
            </p:nvCxnSpPr>
            <p:spPr>
              <a:xfrm flipH="1" flipV="1">
                <a:off x="10199630" y="4417580"/>
                <a:ext cx="679854" cy="16382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PA-直接连接符 68"/>
              <p:cNvCxnSpPr/>
              <p:nvPr>
                <p:custDataLst>
                  <p:tags r:id="rId55"/>
                </p:custDataLst>
              </p:nvPr>
            </p:nvCxnSpPr>
            <p:spPr>
              <a:xfrm flipH="1" flipV="1">
                <a:off x="9607900" y="4530499"/>
                <a:ext cx="591730" cy="18565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PA-直接连接符 69"/>
              <p:cNvCxnSpPr/>
              <p:nvPr>
                <p:custDataLst>
                  <p:tags r:id="rId56"/>
                </p:custDataLst>
              </p:nvPr>
            </p:nvCxnSpPr>
            <p:spPr>
              <a:xfrm flipH="1" flipV="1">
                <a:off x="9600861" y="4794352"/>
                <a:ext cx="262899" cy="10244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PA-直接连接符 70"/>
              <p:cNvCxnSpPr/>
              <p:nvPr>
                <p:custDataLst>
                  <p:tags r:id="rId57"/>
                </p:custDataLst>
              </p:nvPr>
            </p:nvCxnSpPr>
            <p:spPr>
              <a:xfrm flipH="1" flipV="1">
                <a:off x="9311559" y="4938926"/>
                <a:ext cx="677282" cy="3181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PA-直接连接符 71"/>
              <p:cNvCxnSpPr/>
              <p:nvPr>
                <p:custDataLst>
                  <p:tags r:id="rId58"/>
                </p:custDataLst>
              </p:nvPr>
            </p:nvCxnSpPr>
            <p:spPr>
              <a:xfrm flipH="1" flipV="1">
                <a:off x="9647357" y="5399516"/>
                <a:ext cx="209193" cy="116112"/>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PA-直接连接符 72"/>
              <p:cNvCxnSpPr/>
              <p:nvPr>
                <p:custDataLst>
                  <p:tags r:id="rId59"/>
                </p:custDataLst>
              </p:nvPr>
            </p:nvCxnSpPr>
            <p:spPr>
              <a:xfrm flipH="1" flipV="1">
                <a:off x="9296551" y="5499029"/>
                <a:ext cx="410554" cy="26563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PA-直接连接符 73"/>
              <p:cNvCxnSpPr/>
              <p:nvPr>
                <p:custDataLst>
                  <p:tags r:id="rId60"/>
                </p:custDataLst>
              </p:nvPr>
            </p:nvCxnSpPr>
            <p:spPr>
              <a:xfrm flipH="1" flipV="1">
                <a:off x="8976125" y="5580714"/>
                <a:ext cx="565065" cy="42232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PA-直接连接符 74"/>
              <p:cNvCxnSpPr/>
              <p:nvPr>
                <p:custDataLst>
                  <p:tags r:id="rId61"/>
                </p:custDataLst>
              </p:nvPr>
            </p:nvCxnSpPr>
            <p:spPr>
              <a:xfrm flipH="1" flipV="1">
                <a:off x="9044479" y="5959184"/>
                <a:ext cx="571393" cy="49052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PA-直接连接符 75"/>
              <p:cNvCxnSpPr/>
              <p:nvPr>
                <p:custDataLst>
                  <p:tags r:id="rId62"/>
                </p:custDataLst>
              </p:nvPr>
            </p:nvCxnSpPr>
            <p:spPr>
              <a:xfrm flipH="1" flipV="1">
                <a:off x="8739574" y="6027149"/>
                <a:ext cx="423470" cy="41637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PA-直接连接符 76"/>
              <p:cNvCxnSpPr/>
              <p:nvPr>
                <p:custDataLst>
                  <p:tags r:id="rId63"/>
                </p:custDataLst>
              </p:nvPr>
            </p:nvCxnSpPr>
            <p:spPr>
              <a:xfrm flipH="1" flipV="1">
                <a:off x="8676770" y="6333159"/>
                <a:ext cx="668392" cy="75248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PA-直接连接符 77"/>
              <p:cNvCxnSpPr/>
              <p:nvPr>
                <p:custDataLst>
                  <p:tags r:id="rId64"/>
                </p:custDataLst>
              </p:nvPr>
            </p:nvCxnSpPr>
            <p:spPr>
              <a:xfrm flipH="1" flipV="1">
                <a:off x="8592674" y="6652927"/>
                <a:ext cx="242948" cy="313865"/>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PA-直接连接符 78"/>
              <p:cNvCxnSpPr/>
              <p:nvPr>
                <p:custDataLst>
                  <p:tags r:id="rId65"/>
                </p:custDataLst>
              </p:nvPr>
            </p:nvCxnSpPr>
            <p:spPr>
              <a:xfrm rot="8767742">
                <a:off x="8377749" y="661895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PA-直接连接符 79"/>
              <p:cNvCxnSpPr/>
              <p:nvPr>
                <p:custDataLst>
                  <p:tags r:id="rId66"/>
                </p:custDataLst>
              </p:nvPr>
            </p:nvCxnSpPr>
            <p:spPr>
              <a:xfrm rot="9000000">
                <a:off x="8143176" y="676516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PA-直接连接符 80"/>
              <p:cNvCxnSpPr/>
              <p:nvPr>
                <p:custDataLst>
                  <p:tags r:id="rId67"/>
                </p:custDataLst>
              </p:nvPr>
            </p:nvCxnSpPr>
            <p:spPr>
              <a:xfrm rot="9232257">
                <a:off x="7899269" y="6895204"/>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PA-直接连接符 81"/>
              <p:cNvCxnSpPr/>
              <p:nvPr>
                <p:custDataLst>
                  <p:tags r:id="rId68"/>
                </p:custDataLst>
              </p:nvPr>
            </p:nvCxnSpPr>
            <p:spPr>
              <a:xfrm rot="9464516">
                <a:off x="7647138" y="7008482"/>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PA-直接连接符 82"/>
              <p:cNvCxnSpPr/>
              <p:nvPr>
                <p:custDataLst>
                  <p:tags r:id="rId69"/>
                </p:custDataLst>
              </p:nvPr>
            </p:nvCxnSpPr>
            <p:spPr>
              <a:xfrm rot="9696774">
                <a:off x="7387935" y="710448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PA-直接连接符 83"/>
              <p:cNvCxnSpPr/>
              <p:nvPr>
                <p:custDataLst>
                  <p:tags r:id="rId70"/>
                </p:custDataLst>
              </p:nvPr>
            </p:nvCxnSpPr>
            <p:spPr>
              <a:xfrm rot="9929031">
                <a:off x="7122843" y="718276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PA-直接连接符 84"/>
              <p:cNvCxnSpPr/>
              <p:nvPr>
                <p:custDataLst>
                  <p:tags r:id="rId71"/>
                </p:custDataLst>
              </p:nvPr>
            </p:nvCxnSpPr>
            <p:spPr>
              <a:xfrm rot="10161290">
                <a:off x="6853070" y="724296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PA-直接连接符 85"/>
              <p:cNvCxnSpPr/>
              <p:nvPr>
                <p:custDataLst>
                  <p:tags r:id="rId72"/>
                </p:custDataLst>
              </p:nvPr>
            </p:nvCxnSpPr>
            <p:spPr>
              <a:xfrm rot="10393548">
                <a:off x="6579848" y="728482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PA-直接连接符 86"/>
              <p:cNvCxnSpPr/>
              <p:nvPr>
                <p:custDataLst>
                  <p:tags r:id="rId73"/>
                </p:custDataLst>
              </p:nvPr>
            </p:nvCxnSpPr>
            <p:spPr>
              <a:xfrm rot="10625806">
                <a:off x="6304425" y="7308138"/>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PA-直接连接符 87"/>
              <p:cNvCxnSpPr/>
              <p:nvPr>
                <p:custDataLst>
                  <p:tags r:id="rId74"/>
                </p:custDataLst>
              </p:nvPr>
            </p:nvCxnSpPr>
            <p:spPr>
              <a:xfrm rot="10858065">
                <a:off x="6028055" y="731280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PA-直接连接符 88"/>
              <p:cNvCxnSpPr/>
              <p:nvPr>
                <p:custDataLst>
                  <p:tags r:id="rId75"/>
                </p:custDataLst>
              </p:nvPr>
            </p:nvCxnSpPr>
            <p:spPr>
              <a:xfrm rot="11090323">
                <a:off x="5752001" y="7298806"/>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PA-直接连接符 89"/>
              <p:cNvCxnSpPr/>
              <p:nvPr>
                <p:custDataLst>
                  <p:tags r:id="rId76"/>
                </p:custDataLst>
              </p:nvPr>
            </p:nvCxnSpPr>
            <p:spPr>
              <a:xfrm rot="11322579">
                <a:off x="5477523" y="726620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PA-直接连接符 90"/>
              <p:cNvCxnSpPr/>
              <p:nvPr>
                <p:custDataLst>
                  <p:tags r:id="rId77"/>
                </p:custDataLst>
              </p:nvPr>
            </p:nvCxnSpPr>
            <p:spPr>
              <a:xfrm rot="11554838">
                <a:off x="5205871" y="7215142"/>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PA-直接连接符 91"/>
              <p:cNvCxnSpPr/>
              <p:nvPr>
                <p:custDataLst>
                  <p:tags r:id="rId78"/>
                </p:custDataLst>
              </p:nvPr>
            </p:nvCxnSpPr>
            <p:spPr>
              <a:xfrm rot="11787096">
                <a:off x="4938286" y="714586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PA-直接连接符 92"/>
              <p:cNvCxnSpPr/>
              <p:nvPr>
                <p:custDataLst>
                  <p:tags r:id="rId79"/>
                </p:custDataLst>
              </p:nvPr>
            </p:nvCxnSpPr>
            <p:spPr>
              <a:xfrm rot="12019354">
                <a:off x="4675988" y="7058671"/>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PA-直接连接符 93"/>
              <p:cNvCxnSpPr/>
              <p:nvPr>
                <p:custDataLst>
                  <p:tags r:id="rId80"/>
                </p:custDataLst>
              </p:nvPr>
            </p:nvCxnSpPr>
            <p:spPr>
              <a:xfrm rot="12251613">
                <a:off x="4420175" y="6953973"/>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PA-直接连接符 94"/>
              <p:cNvCxnSpPr/>
              <p:nvPr>
                <p:custDataLst>
                  <p:tags r:id="rId81"/>
                </p:custDataLst>
              </p:nvPr>
            </p:nvCxnSpPr>
            <p:spPr>
              <a:xfrm rot="12483871">
                <a:off x="4172014" y="6832244"/>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PA-直接连接符 95"/>
              <p:cNvCxnSpPr/>
              <p:nvPr>
                <p:custDataLst>
                  <p:tags r:id="rId82"/>
                </p:custDataLst>
              </p:nvPr>
            </p:nvCxnSpPr>
            <p:spPr>
              <a:xfrm rot="12716129">
                <a:off x="3932637" y="669404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PA-直接连接符 96"/>
              <p:cNvCxnSpPr/>
              <p:nvPr>
                <p:custDataLst>
                  <p:tags r:id="rId83"/>
                </p:custDataLst>
              </p:nvPr>
            </p:nvCxnSpPr>
            <p:spPr>
              <a:xfrm rot="12948387">
                <a:off x="3703136" y="6539990"/>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PA-直接连接符 97"/>
              <p:cNvCxnSpPr/>
              <p:nvPr>
                <p:custDataLst>
                  <p:tags r:id="rId84"/>
                </p:custDataLst>
              </p:nvPr>
            </p:nvCxnSpPr>
            <p:spPr>
              <a:xfrm flipV="1">
                <a:off x="3245285" y="6699264"/>
                <a:ext cx="139035" cy="167604"/>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PA-直接连接符 98"/>
              <p:cNvCxnSpPr/>
              <p:nvPr>
                <p:custDataLst>
                  <p:tags r:id="rId85"/>
                </p:custDataLst>
              </p:nvPr>
            </p:nvCxnSpPr>
            <p:spPr>
              <a:xfrm flipV="1">
                <a:off x="2773446" y="6244379"/>
                <a:ext cx="647506" cy="68117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PA-直接连接符 99"/>
              <p:cNvCxnSpPr/>
              <p:nvPr>
                <p:custDataLst>
                  <p:tags r:id="rId86"/>
                </p:custDataLst>
              </p:nvPr>
            </p:nvCxnSpPr>
            <p:spPr>
              <a:xfrm flipV="1">
                <a:off x="2931227" y="5935941"/>
                <a:ext cx="437816" cy="40231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PA-直接连接符 100"/>
              <p:cNvCxnSpPr/>
              <p:nvPr>
                <p:custDataLst>
                  <p:tags r:id="rId87"/>
                </p:custDataLst>
              </p:nvPr>
            </p:nvCxnSpPr>
            <p:spPr>
              <a:xfrm flipV="1">
                <a:off x="2328241" y="5858199"/>
                <a:ext cx="737842" cy="59132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PA-直接连接符 101"/>
              <p:cNvCxnSpPr/>
              <p:nvPr>
                <p:custDataLst>
                  <p:tags r:id="rId88"/>
                </p:custDataLst>
              </p:nvPr>
            </p:nvCxnSpPr>
            <p:spPr>
              <a:xfrm flipV="1">
                <a:off x="2557941" y="5648029"/>
                <a:ext cx="351061" cy="244346"/>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PA-直接连接符 102"/>
              <p:cNvCxnSpPr/>
              <p:nvPr>
                <p:custDataLst>
                  <p:tags r:id="rId89"/>
                </p:custDataLst>
              </p:nvPr>
            </p:nvCxnSpPr>
            <p:spPr>
              <a:xfrm flipV="1">
                <a:off x="2166344" y="5427734"/>
                <a:ext cx="600126" cy="36013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PA-直接连接符 103"/>
              <p:cNvCxnSpPr/>
              <p:nvPr>
                <p:custDataLst>
                  <p:tags r:id="rId90"/>
                </p:custDataLst>
              </p:nvPr>
            </p:nvCxnSpPr>
            <p:spPr>
              <a:xfrm flipV="1">
                <a:off x="2269456" y="5134429"/>
                <a:ext cx="494550" cy="25303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PA-直接连接符 104"/>
              <p:cNvCxnSpPr/>
              <p:nvPr>
                <p:custDataLst>
                  <p:tags r:id="rId91"/>
                </p:custDataLst>
              </p:nvPr>
            </p:nvCxnSpPr>
            <p:spPr>
              <a:xfrm flipV="1">
                <a:off x="2145973" y="4803720"/>
                <a:ext cx="747720" cy="320873"/>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PA-直接连接符 105"/>
              <p:cNvCxnSpPr/>
              <p:nvPr>
                <p:custDataLst>
                  <p:tags r:id="rId92"/>
                </p:custDataLst>
              </p:nvPr>
            </p:nvCxnSpPr>
            <p:spPr>
              <a:xfrm flipV="1">
                <a:off x="1625530" y="4716357"/>
                <a:ext cx="806778" cy="28339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PA-直接连接符 106"/>
              <p:cNvCxnSpPr/>
              <p:nvPr>
                <p:custDataLst>
                  <p:tags r:id="rId93"/>
                </p:custDataLst>
              </p:nvPr>
            </p:nvCxnSpPr>
            <p:spPr>
              <a:xfrm rot="15270967">
                <a:off x="2153666" y="4313807"/>
                <a:ext cx="0" cy="415258"/>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PA-直接连接符 107"/>
              <p:cNvCxnSpPr/>
              <p:nvPr>
                <p:custDataLst>
                  <p:tags r:id="rId94"/>
                </p:custDataLst>
              </p:nvPr>
            </p:nvCxnSpPr>
            <p:spPr>
              <a:xfrm flipV="1">
                <a:off x="1750915" y="4191830"/>
                <a:ext cx="634289" cy="130349"/>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PA-直接连接符 108"/>
              <p:cNvCxnSpPr/>
              <p:nvPr>
                <p:custDataLst>
                  <p:tags r:id="rId95"/>
                </p:custDataLst>
              </p:nvPr>
            </p:nvCxnSpPr>
            <p:spPr>
              <a:xfrm flipV="1">
                <a:off x="1836712" y="3952273"/>
                <a:ext cx="411473" cy="55940"/>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PA-直接连接符 109"/>
              <p:cNvCxnSpPr/>
              <p:nvPr>
                <p:custDataLst>
                  <p:tags r:id="rId96"/>
                </p:custDataLst>
              </p:nvPr>
            </p:nvCxnSpPr>
            <p:spPr>
              <a:xfrm flipV="1">
                <a:off x="1807330" y="3666452"/>
                <a:ext cx="780576" cy="52817"/>
              </a:xfrm>
              <a:prstGeom prst="line">
                <a:avLst/>
              </a:prstGeom>
              <a:ln w="38100" cap="flat" cmpd="sng" algn="ctr">
                <a:solidFill>
                  <a:srgbClr val="DB202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111" name="PA-椭圆 110"/>
          <p:cNvSpPr/>
          <p:nvPr>
            <p:custDataLst>
              <p:tags r:id="rId97"/>
            </p:custDataLst>
          </p:nvPr>
        </p:nvSpPr>
        <p:spPr>
          <a:xfrm>
            <a:off x="2573149" y="-93851"/>
            <a:ext cx="7045703" cy="7045703"/>
          </a:xfrm>
          <a:prstGeom prst="ellipse">
            <a:avLst/>
          </a:prstGeom>
          <a:noFill/>
          <a:ln w="12700" cap="flat" cmpd="sng" algn="ctr">
            <a:solidFill>
              <a:srgbClr val="DB2020"/>
            </a:solidFill>
            <a:prstDash val="sysDash"/>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sp>
        <p:nvSpPr>
          <p:cNvPr id="112" name="PA-椭圆 111"/>
          <p:cNvSpPr/>
          <p:nvPr>
            <p:custDataLst>
              <p:tags r:id="rId98"/>
            </p:custDataLst>
          </p:nvPr>
        </p:nvSpPr>
        <p:spPr>
          <a:xfrm>
            <a:off x="689164" y="-1977836"/>
            <a:ext cx="10813673" cy="10813673"/>
          </a:xfrm>
          <a:prstGeom prst="ellipse">
            <a:avLst/>
          </a:prstGeom>
          <a:noFill/>
          <a:ln w="15875" cap="flat" cmpd="sng" algn="ctr">
            <a:solidFill>
              <a:srgbClr val="DB202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sp>
        <p:nvSpPr>
          <p:cNvPr id="113" name="PA-椭圆 112"/>
          <p:cNvSpPr/>
          <p:nvPr>
            <p:custDataLst>
              <p:tags r:id="rId99"/>
            </p:custDataLst>
          </p:nvPr>
        </p:nvSpPr>
        <p:spPr>
          <a:xfrm>
            <a:off x="134191" y="-2532809"/>
            <a:ext cx="11923619" cy="11923619"/>
          </a:xfrm>
          <a:prstGeom prst="ellipse">
            <a:avLst/>
          </a:prstGeom>
          <a:noFill/>
          <a:ln w="15875" cap="flat" cmpd="sng" algn="ctr">
            <a:solidFill>
              <a:srgbClr val="DB202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B2020"/>
              </a:solidFill>
            </a:endParaRPr>
          </a:p>
        </p:txBody>
      </p:sp>
      <p:sp>
        <p:nvSpPr>
          <p:cNvPr id="114" name="PA-椭圆 113"/>
          <p:cNvSpPr/>
          <p:nvPr>
            <p:custDataLst>
              <p:tags r:id="rId100"/>
            </p:custDataLst>
          </p:nvPr>
        </p:nvSpPr>
        <p:spPr>
          <a:xfrm>
            <a:off x="3281274" y="614274"/>
            <a:ext cx="5629452" cy="5629452"/>
          </a:xfrm>
          <a:prstGeom prst="ellipse">
            <a:avLst/>
          </a:prstGeom>
          <a:gradFill flip="none" rotWithShape="1">
            <a:gsLst>
              <a:gs pos="0">
                <a:srgbClr val="DB2020">
                  <a:alpha val="20000"/>
                </a:srgbClr>
              </a:gs>
              <a:gs pos="79000">
                <a:srgbClr val="DB202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DB2020"/>
              </a:solidFill>
            </a:endParaRPr>
          </a:p>
        </p:txBody>
      </p:sp>
      <p:sp>
        <p:nvSpPr>
          <p:cNvPr id="115" name="PA-椭圆 114"/>
          <p:cNvSpPr/>
          <p:nvPr>
            <p:custDataLst>
              <p:tags r:id="rId101"/>
            </p:custDataLst>
          </p:nvPr>
        </p:nvSpPr>
        <p:spPr>
          <a:xfrm>
            <a:off x="3754580" y="1087580"/>
            <a:ext cx="4682839" cy="4682839"/>
          </a:xfrm>
          <a:prstGeom prst="ellipse">
            <a:avLst/>
          </a:prstGeom>
          <a:gradFill flip="none" rotWithShape="1">
            <a:gsLst>
              <a:gs pos="0">
                <a:srgbClr val="DB2020">
                  <a:alpha val="50000"/>
                </a:srgbClr>
              </a:gs>
              <a:gs pos="83000">
                <a:srgbClr val="DB2020">
                  <a:alpha val="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DB2020"/>
              </a:solidFill>
            </a:endParaRPr>
          </a:p>
        </p:txBody>
      </p:sp>
      <p:sp>
        <p:nvSpPr>
          <p:cNvPr id="117" name="PA-矩形 116"/>
          <p:cNvSpPr/>
          <p:nvPr>
            <p:custDataLst>
              <p:tags r:id="rId102"/>
            </p:custDataLst>
          </p:nvPr>
        </p:nvSpPr>
        <p:spPr>
          <a:xfrm>
            <a:off x="5084687" y="2933974"/>
            <a:ext cx="2214880" cy="706755"/>
          </a:xfrm>
          <a:prstGeom prst="rect">
            <a:avLst/>
          </a:prstGeom>
          <a:ln>
            <a:noFill/>
          </a:ln>
        </p:spPr>
        <p:txBody>
          <a:bodyPr wrap="none">
            <a:spAutoFit/>
          </a:bodyPr>
          <a:lstStyle/>
          <a:p>
            <a:r>
              <a:rPr lang="zh-CN" altLang="en-US" sz="4000" b="1" dirty="0">
                <a:solidFill>
                  <a:srgbClr val="FFC000"/>
                </a:solidFill>
                <a:latin typeface="微软雅黑" panose="020B0503020204020204" charset="-122"/>
                <a:ea typeface="微软雅黑" panose="020B0503020204020204" charset="-122"/>
                <a:cs typeface="微软雅黑" panose="020B0503020204020204" charset="-122"/>
              </a:rPr>
              <a:t>谢谢观看</a:t>
            </a:r>
            <a:endParaRPr lang="zh-CN" altLang="en-US" sz="4000" b="1" dirty="0">
              <a:solidFill>
                <a:srgbClr val="FFC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 calcmode="lin" valueType="num">
                                      <p:cBhvr>
                                        <p:cTn id="9" dur="500" fill="hold"/>
                                        <p:tgtEl>
                                          <p:spTgt spid="117"/>
                                        </p:tgtEl>
                                        <p:attrNameLst>
                                          <p:attrName>style.rotation</p:attrName>
                                        </p:attrNameLst>
                                      </p:cBhvr>
                                      <p:tavLst>
                                        <p:tav tm="0">
                                          <p:val>
                                            <p:fltVal val="360"/>
                                          </p:val>
                                        </p:tav>
                                        <p:tav tm="100000">
                                          <p:val>
                                            <p:fltVal val="0"/>
                                          </p:val>
                                        </p:tav>
                                      </p:tavLst>
                                    </p:anim>
                                    <p:animEffect transition="in" filter="fade">
                                      <p:cBhvr>
                                        <p:cTn id="10"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意义</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风险</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01</a:t>
            </a:r>
            <a:endParaRPr lang="en-US" altLang="ko-KR" sz="5400" dirty="0">
              <a:solidFill>
                <a:schemeClr val="bg1"/>
              </a:solidFill>
              <a:latin typeface="Arial" panose="020B0604020202020204" pitchFamily="34" charset="0"/>
              <a:ea typeface="나눔바른고딕" pitchFamily="50" charset="-127"/>
            </a:endParaRPr>
          </a:p>
        </p:txBody>
      </p:sp>
      <p:grpSp>
        <p:nvGrpSpPr>
          <p:cNvPr id="66" name="组合 65"/>
          <p:cNvGrpSpPr/>
          <p:nvPr/>
        </p:nvGrpSpPr>
        <p:grpSpPr>
          <a:xfrm>
            <a:off x="3319145" y="1934210"/>
            <a:ext cx="7941945" cy="3863340"/>
            <a:chOff x="5227" y="3046"/>
            <a:chExt cx="12507" cy="6084"/>
          </a:xfrm>
        </p:grpSpPr>
        <p:sp>
          <p:nvSpPr>
            <p:cNvPr id="2" name="矩形 1"/>
            <p:cNvSpPr/>
            <p:nvPr/>
          </p:nvSpPr>
          <p:spPr>
            <a:xfrm>
              <a:off x="5227" y="3046"/>
              <a:ext cx="12507" cy="6084"/>
            </a:xfrm>
            <a:prstGeom prst="rect">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587" y="4059"/>
              <a:ext cx="5454" cy="4574"/>
            </a:xfrm>
            <a:prstGeom prst="rect">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507" y="4509"/>
              <a:ext cx="3102" cy="858"/>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269" y="4648"/>
              <a:ext cx="1578" cy="580"/>
            </a:xfrm>
            <a:prstGeom prst="rect">
              <a:avLst/>
            </a:prstGeom>
            <a:noFill/>
          </p:spPr>
          <p:txBody>
            <a:bodyPr wrap="square" rtlCol="0">
              <a:spAutoFit/>
            </a:bodyPr>
            <a:p>
              <a:r>
                <a:rPr lang="en-US" altLang="zh-CN" b="1">
                  <a:solidFill>
                    <a:schemeClr val="accent5">
                      <a:lumMod val="40000"/>
                      <a:lumOff val="60000"/>
                    </a:schemeClr>
                  </a:solidFill>
                </a:rPr>
                <a:t>Kubelet</a:t>
              </a:r>
              <a:endParaRPr lang="en-US" altLang="zh-CN" b="1">
                <a:solidFill>
                  <a:schemeClr val="accent5">
                    <a:lumMod val="40000"/>
                    <a:lumOff val="60000"/>
                  </a:schemeClr>
                </a:solidFill>
              </a:endParaRPr>
            </a:p>
          </p:txBody>
        </p:sp>
        <p:sp>
          <p:nvSpPr>
            <p:cNvPr id="10" name="矩形 9"/>
            <p:cNvSpPr/>
            <p:nvPr/>
          </p:nvSpPr>
          <p:spPr>
            <a:xfrm>
              <a:off x="6331" y="5908"/>
              <a:ext cx="4278" cy="2343"/>
            </a:xfrm>
            <a:prstGeom prst="rect">
              <a:avLst/>
            </a:prstGeom>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278" y="6628"/>
              <a:ext cx="2975" cy="1329"/>
            </a:xfrm>
            <a:prstGeom prst="rect">
              <a:avLst/>
            </a:prstGeom>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7976" y="7190"/>
              <a:ext cx="1911" cy="540"/>
            </a:xfrm>
            <a:prstGeom prst="rect">
              <a:avLst/>
            </a:prstGeom>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6398" y="6056"/>
              <a:ext cx="1578" cy="580"/>
            </a:xfrm>
            <a:prstGeom prst="rect">
              <a:avLst/>
            </a:prstGeom>
            <a:noFill/>
          </p:spPr>
          <p:txBody>
            <a:bodyPr wrap="square" rtlCol="0">
              <a:spAutoFit/>
            </a:bodyPr>
            <a:p>
              <a:r>
                <a:rPr lang="en-US" altLang="zh-CN" b="1">
                  <a:solidFill>
                    <a:schemeClr val="accent5">
                      <a:lumMod val="40000"/>
                      <a:lumOff val="60000"/>
                    </a:schemeClr>
                  </a:solidFill>
                </a:rPr>
                <a:t>Pod</a:t>
              </a:r>
              <a:endParaRPr lang="en-US" altLang="zh-CN" b="1">
                <a:solidFill>
                  <a:schemeClr val="accent5">
                    <a:lumMod val="40000"/>
                    <a:lumOff val="60000"/>
                  </a:schemeClr>
                </a:solidFill>
              </a:endParaRPr>
            </a:p>
          </p:txBody>
        </p:sp>
        <p:sp>
          <p:nvSpPr>
            <p:cNvPr id="15" name="文本框 14"/>
            <p:cNvSpPr txBox="1"/>
            <p:nvPr/>
          </p:nvSpPr>
          <p:spPr>
            <a:xfrm>
              <a:off x="7278" y="6628"/>
              <a:ext cx="2061" cy="580"/>
            </a:xfrm>
            <a:prstGeom prst="rect">
              <a:avLst/>
            </a:prstGeom>
            <a:noFill/>
          </p:spPr>
          <p:txBody>
            <a:bodyPr wrap="square" rtlCol="0">
              <a:spAutoFit/>
            </a:bodyPr>
            <a:p>
              <a:r>
                <a:rPr lang="en-US" altLang="zh-CN" b="1">
                  <a:solidFill>
                    <a:schemeClr val="accent5">
                      <a:lumMod val="40000"/>
                      <a:lumOff val="60000"/>
                    </a:schemeClr>
                  </a:solidFill>
                </a:rPr>
                <a:t>Container</a:t>
              </a:r>
              <a:endParaRPr lang="en-US" altLang="zh-CN" b="1">
                <a:solidFill>
                  <a:schemeClr val="accent5">
                    <a:lumMod val="40000"/>
                    <a:lumOff val="60000"/>
                  </a:schemeClr>
                </a:solidFill>
              </a:endParaRPr>
            </a:p>
          </p:txBody>
        </p:sp>
        <p:sp>
          <p:nvSpPr>
            <p:cNvPr id="16" name="文本框 15"/>
            <p:cNvSpPr txBox="1"/>
            <p:nvPr/>
          </p:nvSpPr>
          <p:spPr>
            <a:xfrm>
              <a:off x="5700" y="4310"/>
              <a:ext cx="1578" cy="580"/>
            </a:xfrm>
            <a:prstGeom prst="rect">
              <a:avLst/>
            </a:prstGeom>
            <a:noFill/>
          </p:spPr>
          <p:txBody>
            <a:bodyPr wrap="square" rtlCol="0">
              <a:spAutoFit/>
            </a:bodyPr>
            <a:p>
              <a:r>
                <a:rPr lang="en-US" altLang="zh-CN" b="1">
                  <a:solidFill>
                    <a:schemeClr val="accent5">
                      <a:lumMod val="40000"/>
                      <a:lumOff val="60000"/>
                    </a:schemeClr>
                  </a:solidFill>
                </a:rPr>
                <a:t>Worker</a:t>
              </a:r>
              <a:endParaRPr lang="en-US" altLang="zh-CN" b="1">
                <a:solidFill>
                  <a:schemeClr val="accent5">
                    <a:lumMod val="40000"/>
                    <a:lumOff val="60000"/>
                  </a:schemeClr>
                </a:solidFill>
              </a:endParaRPr>
            </a:p>
          </p:txBody>
        </p:sp>
        <p:sp>
          <p:nvSpPr>
            <p:cNvPr id="17" name="文本框 16"/>
            <p:cNvSpPr txBox="1"/>
            <p:nvPr/>
          </p:nvSpPr>
          <p:spPr>
            <a:xfrm>
              <a:off x="8436" y="7124"/>
              <a:ext cx="992" cy="580"/>
            </a:xfrm>
            <a:prstGeom prst="rect">
              <a:avLst/>
            </a:prstGeom>
            <a:noFill/>
          </p:spPr>
          <p:txBody>
            <a:bodyPr wrap="square" rtlCol="0">
              <a:spAutoFit/>
            </a:bodyPr>
            <a:p>
              <a:r>
                <a:rPr lang="en-US" altLang="zh-CN" b="1">
                  <a:solidFill>
                    <a:schemeClr val="accent5">
                      <a:lumMod val="40000"/>
                      <a:lumOff val="60000"/>
                    </a:schemeClr>
                  </a:solidFill>
                </a:rPr>
                <a:t>App</a:t>
              </a:r>
              <a:endParaRPr lang="en-US" altLang="zh-CN" b="1">
                <a:solidFill>
                  <a:schemeClr val="accent5">
                    <a:lumMod val="40000"/>
                    <a:lumOff val="60000"/>
                  </a:schemeClr>
                </a:solidFill>
              </a:endParaRPr>
            </a:p>
          </p:txBody>
        </p:sp>
        <p:sp>
          <p:nvSpPr>
            <p:cNvPr id="18" name="文本框 17"/>
            <p:cNvSpPr txBox="1"/>
            <p:nvPr/>
          </p:nvSpPr>
          <p:spPr>
            <a:xfrm>
              <a:off x="5587" y="3227"/>
              <a:ext cx="3449" cy="580"/>
            </a:xfrm>
            <a:prstGeom prst="rect">
              <a:avLst/>
            </a:prstGeom>
            <a:noFill/>
          </p:spPr>
          <p:txBody>
            <a:bodyPr wrap="square" rtlCol="0">
              <a:spAutoFit/>
            </a:bodyPr>
            <a:p>
              <a:r>
                <a:rPr lang="en-US" altLang="zh-CN" b="1">
                  <a:solidFill>
                    <a:schemeClr val="accent5">
                      <a:lumMod val="40000"/>
                      <a:lumOff val="60000"/>
                    </a:schemeClr>
                  </a:solidFill>
                </a:rPr>
                <a:t>Kubernetes Cluster</a:t>
              </a:r>
              <a:endParaRPr lang="en-US" altLang="zh-CN" b="1">
                <a:solidFill>
                  <a:schemeClr val="accent5">
                    <a:lumMod val="40000"/>
                    <a:lumOff val="60000"/>
                  </a:schemeClr>
                </a:solidFill>
              </a:endParaRPr>
            </a:p>
          </p:txBody>
        </p:sp>
        <p:sp>
          <p:nvSpPr>
            <p:cNvPr id="20" name="矩形 19"/>
            <p:cNvSpPr/>
            <p:nvPr/>
          </p:nvSpPr>
          <p:spPr>
            <a:xfrm>
              <a:off x="11525" y="4058"/>
              <a:ext cx="5725" cy="4576"/>
            </a:xfrm>
            <a:prstGeom prst="rect">
              <a:avLst/>
            </a:prstGeom>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1894" y="4310"/>
              <a:ext cx="1578" cy="580"/>
            </a:xfrm>
            <a:prstGeom prst="rect">
              <a:avLst/>
            </a:prstGeom>
            <a:noFill/>
          </p:spPr>
          <p:txBody>
            <a:bodyPr wrap="square" rtlCol="0">
              <a:spAutoFit/>
            </a:bodyPr>
            <a:p>
              <a:r>
                <a:rPr lang="en-US" altLang="zh-CN" b="1">
                  <a:solidFill>
                    <a:schemeClr val="accent5">
                      <a:lumMod val="40000"/>
                      <a:lumOff val="60000"/>
                    </a:schemeClr>
                  </a:solidFill>
                </a:rPr>
                <a:t>Master</a:t>
              </a:r>
              <a:endParaRPr lang="en-US" altLang="zh-CN" b="1">
                <a:solidFill>
                  <a:schemeClr val="accent5">
                    <a:lumMod val="40000"/>
                    <a:lumOff val="60000"/>
                  </a:schemeClr>
                </a:solidFill>
              </a:endParaRPr>
            </a:p>
          </p:txBody>
        </p:sp>
        <p:sp>
          <p:nvSpPr>
            <p:cNvPr id="24" name="圆柱形 23"/>
            <p:cNvSpPr/>
            <p:nvPr/>
          </p:nvSpPr>
          <p:spPr>
            <a:xfrm>
              <a:off x="13472" y="4509"/>
              <a:ext cx="1735" cy="859"/>
            </a:xfrm>
            <a:prstGeom prst="can">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3881" y="4787"/>
              <a:ext cx="1014" cy="580"/>
            </a:xfrm>
            <a:prstGeom prst="rect">
              <a:avLst/>
            </a:prstGeom>
            <a:noFill/>
          </p:spPr>
          <p:txBody>
            <a:bodyPr wrap="square" rtlCol="0">
              <a:spAutoFit/>
            </a:bodyPr>
            <a:p>
              <a:r>
                <a:rPr lang="en-US" altLang="zh-CN" b="1">
                  <a:solidFill>
                    <a:schemeClr val="accent5">
                      <a:lumMod val="40000"/>
                      <a:lumOff val="60000"/>
                    </a:schemeClr>
                  </a:solidFill>
                </a:rPr>
                <a:t>Etcd</a:t>
              </a:r>
              <a:endParaRPr lang="en-US" altLang="zh-CN" b="1">
                <a:solidFill>
                  <a:schemeClr val="accent5">
                    <a:lumMod val="40000"/>
                    <a:lumOff val="60000"/>
                  </a:schemeClr>
                </a:solidFill>
              </a:endParaRPr>
            </a:p>
          </p:txBody>
        </p:sp>
        <p:sp>
          <p:nvSpPr>
            <p:cNvPr id="26" name="矩形 25"/>
            <p:cNvSpPr/>
            <p:nvPr/>
          </p:nvSpPr>
          <p:spPr>
            <a:xfrm>
              <a:off x="12076" y="5952"/>
              <a:ext cx="4865" cy="2343"/>
            </a:xfrm>
            <a:prstGeom prst="rect">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12214" y="6048"/>
              <a:ext cx="2681" cy="580"/>
            </a:xfrm>
            <a:prstGeom prst="rect">
              <a:avLst/>
            </a:prstGeom>
            <a:noFill/>
          </p:spPr>
          <p:txBody>
            <a:bodyPr wrap="square" rtlCol="0">
              <a:spAutoFit/>
            </a:bodyPr>
            <a:p>
              <a:r>
                <a:rPr lang="en-US" altLang="zh-CN" b="1">
                  <a:solidFill>
                    <a:schemeClr val="accent5">
                      <a:lumMod val="40000"/>
                      <a:lumOff val="60000"/>
                    </a:schemeClr>
                  </a:solidFill>
                </a:rPr>
                <a:t>Control-Plane</a:t>
              </a:r>
              <a:endParaRPr lang="en-US" altLang="zh-CN" b="1">
                <a:solidFill>
                  <a:schemeClr val="accent5">
                    <a:lumMod val="40000"/>
                    <a:lumOff val="60000"/>
                  </a:schemeClr>
                </a:solidFill>
              </a:endParaRPr>
            </a:p>
          </p:txBody>
        </p:sp>
        <p:sp>
          <p:nvSpPr>
            <p:cNvPr id="28" name="矩形 27"/>
            <p:cNvSpPr/>
            <p:nvPr/>
          </p:nvSpPr>
          <p:spPr>
            <a:xfrm>
              <a:off x="12354" y="6852"/>
              <a:ext cx="1365" cy="1104"/>
            </a:xfrm>
            <a:prstGeom prst="rect">
              <a:avLst/>
            </a:prstGeom>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12570" y="6942"/>
              <a:ext cx="1215" cy="822"/>
            </a:xfrm>
            <a:prstGeom prst="rect">
              <a:avLst/>
            </a:prstGeom>
            <a:noFill/>
          </p:spPr>
          <p:txBody>
            <a:bodyPr wrap="square" rtlCol="0">
              <a:spAutoFit/>
            </a:bodyPr>
            <a:p>
              <a:r>
                <a:rPr lang="en-US" altLang="zh-CN" sz="1400" b="1">
                  <a:solidFill>
                    <a:schemeClr val="accent5">
                      <a:lumMod val="40000"/>
                      <a:lumOff val="60000"/>
                    </a:schemeClr>
                  </a:solidFill>
                </a:rPr>
                <a:t>API </a:t>
              </a:r>
              <a:endParaRPr lang="en-US" altLang="zh-CN" sz="1400" b="1">
                <a:solidFill>
                  <a:schemeClr val="accent5">
                    <a:lumMod val="40000"/>
                    <a:lumOff val="60000"/>
                  </a:schemeClr>
                </a:solidFill>
              </a:endParaRPr>
            </a:p>
            <a:p>
              <a:r>
                <a:rPr lang="en-US" altLang="zh-CN" sz="1400" b="1">
                  <a:solidFill>
                    <a:schemeClr val="accent5">
                      <a:lumMod val="40000"/>
                      <a:lumOff val="60000"/>
                    </a:schemeClr>
                  </a:solidFill>
                </a:rPr>
                <a:t>Server</a:t>
              </a:r>
              <a:endParaRPr lang="en-US" altLang="zh-CN" sz="1400" b="1">
                <a:solidFill>
                  <a:schemeClr val="accent5">
                    <a:lumMod val="40000"/>
                    <a:lumOff val="60000"/>
                  </a:schemeClr>
                </a:solidFill>
              </a:endParaRPr>
            </a:p>
          </p:txBody>
        </p:sp>
        <p:sp>
          <p:nvSpPr>
            <p:cNvPr id="31" name="矩形 30"/>
            <p:cNvSpPr/>
            <p:nvPr/>
          </p:nvSpPr>
          <p:spPr>
            <a:xfrm>
              <a:off x="13880" y="6842"/>
              <a:ext cx="1372" cy="1104"/>
            </a:xfrm>
            <a:prstGeom prst="rect">
              <a:avLst/>
            </a:prstGeom>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15409" y="6862"/>
              <a:ext cx="1266" cy="1104"/>
            </a:xfrm>
            <a:prstGeom prst="rect">
              <a:avLst/>
            </a:prstGeom>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33"/>
            <p:cNvSpPr txBox="1"/>
            <p:nvPr/>
          </p:nvSpPr>
          <p:spPr>
            <a:xfrm>
              <a:off x="13742" y="6983"/>
              <a:ext cx="1578" cy="822"/>
            </a:xfrm>
            <a:prstGeom prst="rect">
              <a:avLst/>
            </a:prstGeom>
            <a:noFill/>
          </p:spPr>
          <p:txBody>
            <a:bodyPr wrap="square" rtlCol="0">
              <a:spAutoFit/>
            </a:bodyPr>
            <a:p>
              <a:r>
                <a:rPr lang="en-US" altLang="zh-CN" sz="1400" b="1">
                  <a:solidFill>
                    <a:schemeClr val="accent5">
                      <a:lumMod val="40000"/>
                      <a:lumOff val="60000"/>
                    </a:schemeClr>
                  </a:solidFill>
                </a:rPr>
                <a:t>Controller</a:t>
              </a:r>
              <a:endParaRPr lang="en-US" altLang="zh-CN" sz="1400" b="1">
                <a:solidFill>
                  <a:schemeClr val="accent5">
                    <a:lumMod val="40000"/>
                    <a:lumOff val="60000"/>
                  </a:schemeClr>
                </a:solidFill>
              </a:endParaRPr>
            </a:p>
            <a:p>
              <a:r>
                <a:rPr lang="en-US" altLang="zh-CN" sz="1400" b="1">
                  <a:solidFill>
                    <a:schemeClr val="accent5">
                      <a:lumMod val="40000"/>
                      <a:lumOff val="60000"/>
                    </a:schemeClr>
                  </a:solidFill>
                </a:rPr>
                <a:t>Manager</a:t>
              </a:r>
              <a:endParaRPr lang="en-US" altLang="zh-CN" sz="1400" b="1">
                <a:solidFill>
                  <a:schemeClr val="accent5">
                    <a:lumMod val="40000"/>
                    <a:lumOff val="60000"/>
                  </a:schemeClr>
                </a:solidFill>
              </a:endParaRPr>
            </a:p>
          </p:txBody>
        </p:sp>
        <p:sp>
          <p:nvSpPr>
            <p:cNvPr id="35" name="文本框 34"/>
            <p:cNvSpPr txBox="1"/>
            <p:nvPr/>
          </p:nvSpPr>
          <p:spPr>
            <a:xfrm>
              <a:off x="15253" y="7124"/>
              <a:ext cx="1578" cy="483"/>
            </a:xfrm>
            <a:prstGeom prst="rect">
              <a:avLst/>
            </a:prstGeom>
            <a:noFill/>
          </p:spPr>
          <p:txBody>
            <a:bodyPr wrap="square" rtlCol="0">
              <a:spAutoFit/>
            </a:bodyPr>
            <a:p>
              <a:r>
                <a:rPr lang="en-US" altLang="zh-CN" sz="1400" b="1">
                  <a:solidFill>
                    <a:schemeClr val="accent5">
                      <a:lumMod val="40000"/>
                      <a:lumOff val="60000"/>
                    </a:schemeClr>
                  </a:solidFill>
                </a:rPr>
                <a:t>Scheduler</a:t>
              </a:r>
              <a:endParaRPr lang="en-US" altLang="zh-CN" sz="1400" b="1">
                <a:solidFill>
                  <a:schemeClr val="accent5">
                    <a:lumMod val="40000"/>
                    <a:lumOff val="60000"/>
                  </a:schemeClr>
                </a:solidFill>
              </a:endParaRPr>
            </a:p>
          </p:txBody>
        </p:sp>
        <p:sp>
          <p:nvSpPr>
            <p:cNvPr id="37" name="矩形 36"/>
            <p:cNvSpPr/>
            <p:nvPr/>
          </p:nvSpPr>
          <p:spPr>
            <a:xfrm>
              <a:off x="15589" y="4509"/>
              <a:ext cx="1352" cy="858"/>
            </a:xfrm>
            <a:prstGeom prst="rect">
              <a:avLst/>
            </a:prstGeom>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文本框 37"/>
            <p:cNvSpPr txBox="1"/>
            <p:nvPr/>
          </p:nvSpPr>
          <p:spPr>
            <a:xfrm>
              <a:off x="15502" y="4649"/>
              <a:ext cx="1526" cy="580"/>
            </a:xfrm>
            <a:prstGeom prst="rect">
              <a:avLst/>
            </a:prstGeom>
            <a:noFill/>
          </p:spPr>
          <p:txBody>
            <a:bodyPr wrap="square" rtlCol="0">
              <a:spAutoFit/>
            </a:bodyPr>
            <a:p>
              <a:r>
                <a:rPr lang="en-US" altLang="zh-CN" b="1">
                  <a:solidFill>
                    <a:schemeClr val="accent5">
                      <a:lumMod val="40000"/>
                      <a:lumOff val="60000"/>
                    </a:schemeClr>
                  </a:solidFill>
                </a:rPr>
                <a:t>Plugins</a:t>
              </a:r>
              <a:endParaRPr lang="en-US" altLang="zh-CN" b="1">
                <a:solidFill>
                  <a:schemeClr val="accent5">
                    <a:lumMod val="40000"/>
                    <a:lumOff val="60000"/>
                  </a:schemeClr>
                </a:solidFill>
              </a:endParaRPr>
            </a:p>
          </p:txBody>
        </p:sp>
      </p:grpSp>
      <p:grpSp>
        <p:nvGrpSpPr>
          <p:cNvPr id="65" name="组合 64"/>
          <p:cNvGrpSpPr/>
          <p:nvPr/>
        </p:nvGrpSpPr>
        <p:grpSpPr>
          <a:xfrm>
            <a:off x="1043940" y="1934845"/>
            <a:ext cx="1545590" cy="3862070"/>
            <a:chOff x="1644" y="3047"/>
            <a:chExt cx="2434" cy="6082"/>
          </a:xfrm>
        </p:grpSpPr>
        <p:sp>
          <p:nvSpPr>
            <p:cNvPr id="4" name="矩形 3"/>
            <p:cNvSpPr/>
            <p:nvPr/>
          </p:nvSpPr>
          <p:spPr>
            <a:xfrm>
              <a:off x="1644" y="3047"/>
              <a:ext cx="2435" cy="6082"/>
            </a:xfrm>
            <a:prstGeom prst="rect">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2174" y="3632"/>
              <a:ext cx="1375" cy="4923"/>
            </a:xfrm>
            <a:prstGeom prst="rect">
              <a:avLst/>
            </a:prstGeom>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2525" y="5236"/>
              <a:ext cx="673" cy="1888"/>
            </a:xfrm>
            <a:prstGeom prst="rect">
              <a:avLst/>
            </a:prstGeom>
            <a:noFill/>
          </p:spPr>
          <p:txBody>
            <a:bodyPr wrap="square" rtlCol="0">
              <a:spAutoFit/>
            </a:bodyPr>
            <a:p>
              <a:r>
                <a:rPr lang="zh-CN" altLang="en-US" b="1">
                  <a:solidFill>
                    <a:schemeClr val="accent5">
                      <a:lumMod val="40000"/>
                      <a:lumOff val="60000"/>
                    </a:schemeClr>
                  </a:solidFill>
                </a:rPr>
                <a:t>镜像仓库</a:t>
              </a:r>
              <a:endParaRPr lang="zh-CN" altLang="en-US" b="1">
                <a:solidFill>
                  <a:schemeClr val="accent5">
                    <a:lumMod val="40000"/>
                    <a:lumOff val="60000"/>
                  </a:schemeClr>
                </a:solidFill>
              </a:endParaRPr>
            </a:p>
          </p:txBody>
        </p:sp>
      </p:grpSp>
      <p:sp>
        <p:nvSpPr>
          <p:cNvPr id="54" name="左右箭头 53"/>
          <p:cNvSpPr/>
          <p:nvPr/>
        </p:nvSpPr>
        <p:spPr>
          <a:xfrm>
            <a:off x="2289175" y="3721735"/>
            <a:ext cx="1202055" cy="286385"/>
          </a:xfrm>
          <a:prstGeom prst="leftRightArrow">
            <a:avLst/>
          </a:prstGeom>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7" name="组合 66"/>
          <p:cNvGrpSpPr/>
          <p:nvPr/>
        </p:nvGrpSpPr>
        <p:grpSpPr>
          <a:xfrm>
            <a:off x="982980" y="1201420"/>
            <a:ext cx="10496550" cy="5460365"/>
            <a:chOff x="1548" y="1892"/>
            <a:chExt cx="16530" cy="8599"/>
          </a:xfrm>
        </p:grpSpPr>
        <p:sp>
          <p:nvSpPr>
            <p:cNvPr id="39" name="文本框 38"/>
            <p:cNvSpPr txBox="1"/>
            <p:nvPr/>
          </p:nvSpPr>
          <p:spPr>
            <a:xfrm>
              <a:off x="1548" y="9693"/>
              <a:ext cx="2627" cy="580"/>
            </a:xfrm>
            <a:prstGeom prst="rect">
              <a:avLst/>
            </a:prstGeom>
            <a:noFill/>
          </p:spPr>
          <p:txBody>
            <a:bodyPr wrap="square" rtlCol="0">
              <a:spAutoFit/>
            </a:bodyPr>
            <a:p>
              <a:r>
                <a:rPr lang="zh-CN" altLang="en-US" b="1">
                  <a:solidFill>
                    <a:srgbClr val="FF6600"/>
                  </a:solidFill>
                </a:rPr>
                <a:t>镜像签名准入</a:t>
              </a:r>
              <a:endParaRPr lang="zh-CN" altLang="en-US" b="1">
                <a:solidFill>
                  <a:srgbClr val="FF6600"/>
                </a:solidFill>
              </a:endParaRPr>
            </a:p>
          </p:txBody>
        </p:sp>
        <p:sp>
          <p:nvSpPr>
            <p:cNvPr id="45" name="文本框 44"/>
            <p:cNvSpPr txBox="1"/>
            <p:nvPr/>
          </p:nvSpPr>
          <p:spPr>
            <a:xfrm>
              <a:off x="9338" y="1892"/>
              <a:ext cx="3016" cy="580"/>
            </a:xfrm>
            <a:prstGeom prst="rect">
              <a:avLst/>
            </a:prstGeom>
            <a:noFill/>
          </p:spPr>
          <p:txBody>
            <a:bodyPr wrap="square" rtlCol="0">
              <a:spAutoFit/>
            </a:bodyPr>
            <a:p>
              <a:r>
                <a:rPr lang="en-US" altLang="zh-CN" b="1">
                  <a:solidFill>
                    <a:srgbClr val="FF6600"/>
                  </a:solidFill>
                </a:rPr>
                <a:t>Kubelet API</a:t>
              </a:r>
              <a:r>
                <a:rPr lang="zh-CN" altLang="en-US" b="1">
                  <a:solidFill>
                    <a:srgbClr val="FF6600"/>
                  </a:solidFill>
                </a:rPr>
                <a:t>暴露</a:t>
              </a:r>
              <a:endParaRPr lang="zh-CN" altLang="en-US" b="1">
                <a:solidFill>
                  <a:srgbClr val="FF6600"/>
                </a:solidFill>
              </a:endParaRPr>
            </a:p>
          </p:txBody>
        </p:sp>
        <p:sp>
          <p:nvSpPr>
            <p:cNvPr id="46" name="文本框 45"/>
            <p:cNvSpPr txBox="1"/>
            <p:nvPr/>
          </p:nvSpPr>
          <p:spPr>
            <a:xfrm>
              <a:off x="13785" y="9693"/>
              <a:ext cx="4128" cy="580"/>
            </a:xfrm>
            <a:prstGeom prst="rect">
              <a:avLst/>
            </a:prstGeom>
            <a:noFill/>
          </p:spPr>
          <p:txBody>
            <a:bodyPr wrap="square" rtlCol="0">
              <a:spAutoFit/>
            </a:bodyPr>
            <a:p>
              <a:r>
                <a:rPr lang="en-US" altLang="zh-CN" b="1">
                  <a:solidFill>
                    <a:srgbClr val="FF6600"/>
                  </a:solidFill>
                </a:rPr>
                <a:t>Control-Plane API</a:t>
              </a:r>
              <a:r>
                <a:rPr lang="zh-CN" altLang="en-US" b="1">
                  <a:solidFill>
                    <a:srgbClr val="FF6600"/>
                  </a:solidFill>
                </a:rPr>
                <a:t>暴露</a:t>
              </a:r>
              <a:endParaRPr lang="zh-CN" altLang="en-US" b="1">
                <a:solidFill>
                  <a:srgbClr val="FF6600"/>
                </a:solidFill>
              </a:endParaRPr>
            </a:p>
          </p:txBody>
        </p:sp>
        <p:sp>
          <p:nvSpPr>
            <p:cNvPr id="47" name="文本框 46"/>
            <p:cNvSpPr txBox="1"/>
            <p:nvPr/>
          </p:nvSpPr>
          <p:spPr>
            <a:xfrm>
              <a:off x="12614" y="1892"/>
              <a:ext cx="2421" cy="580"/>
            </a:xfrm>
            <a:prstGeom prst="rect">
              <a:avLst/>
            </a:prstGeom>
            <a:noFill/>
          </p:spPr>
          <p:txBody>
            <a:bodyPr wrap="square" rtlCol="0">
              <a:spAutoFit/>
            </a:bodyPr>
            <a:p>
              <a:r>
                <a:rPr lang="en-US" altLang="zh-CN" b="1">
                  <a:solidFill>
                    <a:srgbClr val="FF6600"/>
                  </a:solidFill>
                </a:rPr>
                <a:t>Etcd API</a:t>
              </a:r>
              <a:r>
                <a:rPr lang="zh-CN" altLang="en-US" b="1">
                  <a:solidFill>
                    <a:srgbClr val="FF6600"/>
                  </a:solidFill>
                </a:rPr>
                <a:t>暴露</a:t>
              </a:r>
              <a:endParaRPr lang="zh-CN" altLang="en-US" b="1">
                <a:solidFill>
                  <a:srgbClr val="FF6600"/>
                </a:solidFill>
              </a:endParaRPr>
            </a:p>
          </p:txBody>
        </p:sp>
        <p:sp>
          <p:nvSpPr>
            <p:cNvPr id="48" name="文本框 47"/>
            <p:cNvSpPr txBox="1"/>
            <p:nvPr/>
          </p:nvSpPr>
          <p:spPr>
            <a:xfrm>
              <a:off x="5227" y="1892"/>
              <a:ext cx="3628" cy="580"/>
            </a:xfrm>
            <a:prstGeom prst="rect">
              <a:avLst/>
            </a:prstGeom>
            <a:noFill/>
          </p:spPr>
          <p:txBody>
            <a:bodyPr wrap="square" rtlCol="0">
              <a:spAutoFit/>
            </a:bodyPr>
            <a:p>
              <a:r>
                <a:rPr lang="zh-CN" altLang="en-US" b="1">
                  <a:solidFill>
                    <a:srgbClr val="FF6600"/>
                  </a:solidFill>
                </a:rPr>
                <a:t>节点系统安全性问题</a:t>
              </a:r>
              <a:endParaRPr lang="zh-CN" altLang="en-US" b="1">
                <a:solidFill>
                  <a:srgbClr val="FF6600"/>
                </a:solidFill>
              </a:endParaRPr>
            </a:p>
          </p:txBody>
        </p:sp>
        <p:sp>
          <p:nvSpPr>
            <p:cNvPr id="49" name="文本框 48"/>
            <p:cNvSpPr txBox="1"/>
            <p:nvPr/>
          </p:nvSpPr>
          <p:spPr>
            <a:xfrm>
              <a:off x="5227" y="9693"/>
              <a:ext cx="2604" cy="580"/>
            </a:xfrm>
            <a:prstGeom prst="rect">
              <a:avLst/>
            </a:prstGeom>
            <a:noFill/>
          </p:spPr>
          <p:txBody>
            <a:bodyPr wrap="square" rtlCol="0">
              <a:spAutoFit/>
            </a:bodyPr>
            <a:p>
              <a:r>
                <a:rPr lang="zh-CN" altLang="en-US" b="1">
                  <a:solidFill>
                    <a:srgbClr val="FF6600"/>
                  </a:solidFill>
                </a:rPr>
                <a:t>网络流量隔离</a:t>
              </a:r>
              <a:endParaRPr lang="zh-CN" altLang="en-US" b="1">
                <a:solidFill>
                  <a:srgbClr val="FF6600"/>
                </a:solidFill>
              </a:endParaRPr>
            </a:p>
          </p:txBody>
        </p:sp>
        <p:sp>
          <p:nvSpPr>
            <p:cNvPr id="50" name="文本框 49"/>
            <p:cNvSpPr txBox="1"/>
            <p:nvPr/>
          </p:nvSpPr>
          <p:spPr>
            <a:xfrm>
              <a:off x="11312" y="9475"/>
              <a:ext cx="2317" cy="1016"/>
            </a:xfrm>
            <a:prstGeom prst="rect">
              <a:avLst/>
            </a:prstGeom>
            <a:noFill/>
          </p:spPr>
          <p:txBody>
            <a:bodyPr wrap="square" rtlCol="0">
              <a:spAutoFit/>
            </a:bodyPr>
            <a:p>
              <a:r>
                <a:rPr lang="zh-CN" altLang="en-US" b="1">
                  <a:solidFill>
                    <a:srgbClr val="FF6600"/>
                  </a:solidFill>
                </a:rPr>
                <a:t>应用代码</a:t>
              </a:r>
              <a:endParaRPr lang="zh-CN" altLang="en-US" b="1">
                <a:solidFill>
                  <a:srgbClr val="FF6600"/>
                </a:solidFill>
              </a:endParaRPr>
            </a:p>
            <a:p>
              <a:r>
                <a:rPr lang="zh-CN" altLang="en-US" b="1">
                  <a:solidFill>
                    <a:srgbClr val="FF6600"/>
                  </a:solidFill>
                </a:rPr>
                <a:t>不安全行为</a:t>
              </a:r>
              <a:endParaRPr lang="zh-CN" altLang="en-US" b="1">
                <a:solidFill>
                  <a:srgbClr val="FF6600"/>
                </a:solidFill>
              </a:endParaRPr>
            </a:p>
          </p:txBody>
        </p:sp>
        <p:sp>
          <p:nvSpPr>
            <p:cNvPr id="51" name="文本框 50"/>
            <p:cNvSpPr txBox="1"/>
            <p:nvPr/>
          </p:nvSpPr>
          <p:spPr>
            <a:xfrm>
              <a:off x="8188" y="9475"/>
              <a:ext cx="2853" cy="1016"/>
            </a:xfrm>
            <a:prstGeom prst="rect">
              <a:avLst/>
            </a:prstGeom>
            <a:noFill/>
          </p:spPr>
          <p:txBody>
            <a:bodyPr wrap="square" rtlCol="0">
              <a:spAutoFit/>
            </a:bodyPr>
            <a:p>
              <a:r>
                <a:rPr lang="zh-CN" altLang="en-US" b="1">
                  <a:solidFill>
                    <a:srgbClr val="FF6600"/>
                  </a:solidFill>
                </a:rPr>
                <a:t>运行时漏洞</a:t>
              </a:r>
              <a:r>
                <a:rPr lang="en-US" altLang="zh-CN" b="1">
                  <a:solidFill>
                    <a:srgbClr val="FF6600"/>
                  </a:solidFill>
                </a:rPr>
                <a:t>/</a:t>
              </a:r>
              <a:r>
                <a:rPr lang="zh-CN" altLang="en-US" b="1">
                  <a:solidFill>
                    <a:srgbClr val="FF6600"/>
                  </a:solidFill>
                </a:rPr>
                <a:t>卷挂载影响宿主机</a:t>
              </a:r>
              <a:endParaRPr lang="zh-CN" altLang="en-US" b="1">
                <a:solidFill>
                  <a:srgbClr val="FF6600"/>
                </a:solidFill>
              </a:endParaRPr>
            </a:p>
          </p:txBody>
        </p:sp>
        <p:sp>
          <p:nvSpPr>
            <p:cNvPr id="52" name="文本框 51"/>
            <p:cNvSpPr txBox="1"/>
            <p:nvPr/>
          </p:nvSpPr>
          <p:spPr>
            <a:xfrm>
              <a:off x="1644" y="1892"/>
              <a:ext cx="2591" cy="580"/>
            </a:xfrm>
            <a:prstGeom prst="rect">
              <a:avLst/>
            </a:prstGeom>
            <a:noFill/>
          </p:spPr>
          <p:txBody>
            <a:bodyPr wrap="square" rtlCol="0">
              <a:spAutoFit/>
            </a:bodyPr>
            <a:p>
              <a:r>
                <a:rPr lang="zh-CN" altLang="en-US" b="1">
                  <a:solidFill>
                    <a:srgbClr val="FF6600"/>
                  </a:solidFill>
                  <a:sym typeface="+mn-ea"/>
                </a:rPr>
                <a:t>基础镜像漏洞</a:t>
              </a:r>
              <a:endParaRPr lang="zh-CN" altLang="en-US" b="1">
                <a:solidFill>
                  <a:srgbClr val="FF6600"/>
                </a:solidFill>
                <a:sym typeface="+mn-ea"/>
              </a:endParaRPr>
            </a:p>
          </p:txBody>
        </p:sp>
        <p:sp>
          <p:nvSpPr>
            <p:cNvPr id="53" name="文本框 52"/>
            <p:cNvSpPr txBox="1"/>
            <p:nvPr/>
          </p:nvSpPr>
          <p:spPr>
            <a:xfrm>
              <a:off x="15409" y="1892"/>
              <a:ext cx="2669" cy="580"/>
            </a:xfrm>
            <a:prstGeom prst="rect">
              <a:avLst/>
            </a:prstGeom>
            <a:noFill/>
          </p:spPr>
          <p:txBody>
            <a:bodyPr wrap="square" rtlCol="0">
              <a:spAutoFit/>
            </a:bodyPr>
            <a:p>
              <a:r>
                <a:rPr lang="zh-CN" altLang="en-US" b="1">
                  <a:solidFill>
                    <a:srgbClr val="FF6600"/>
                  </a:solidFill>
                </a:rPr>
                <a:t>其他安全问题</a:t>
              </a:r>
              <a:endParaRPr lang="zh-CN" altLang="en-US" b="1">
                <a:solidFill>
                  <a:srgbClr val="FF6600"/>
                </a:solidFill>
              </a:endParaRPr>
            </a:p>
          </p:txBody>
        </p:sp>
        <p:cxnSp>
          <p:nvCxnSpPr>
            <p:cNvPr id="55" name="直接箭头连接符 54"/>
            <p:cNvCxnSpPr/>
            <p:nvPr/>
          </p:nvCxnSpPr>
          <p:spPr>
            <a:xfrm>
              <a:off x="2884" y="2526"/>
              <a:ext cx="0" cy="110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39" idx="0"/>
              <a:endCxn id="41" idx="2"/>
            </p:cNvCxnSpPr>
            <p:nvPr/>
          </p:nvCxnSpPr>
          <p:spPr>
            <a:xfrm flipV="1">
              <a:off x="2862" y="8555"/>
              <a:ext cx="0" cy="113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16743" y="2472"/>
              <a:ext cx="1" cy="52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5" idx="0"/>
            </p:cNvCxnSpPr>
            <p:nvPr/>
          </p:nvCxnSpPr>
          <p:spPr>
            <a:xfrm>
              <a:off x="7278" y="2526"/>
              <a:ext cx="1036" cy="153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6489" y="8317"/>
              <a:ext cx="564" cy="1376"/>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6" idx="0"/>
            </p:cNvCxnSpPr>
            <p:nvPr/>
          </p:nvCxnSpPr>
          <p:spPr>
            <a:xfrm flipH="1">
              <a:off x="9058" y="2526"/>
              <a:ext cx="1788" cy="1983"/>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24" idx="1"/>
            </p:cNvCxnSpPr>
            <p:nvPr/>
          </p:nvCxnSpPr>
          <p:spPr>
            <a:xfrm>
              <a:off x="13880" y="2472"/>
              <a:ext cx="460" cy="2037"/>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12" idx="2"/>
            </p:cNvCxnSpPr>
            <p:nvPr/>
          </p:nvCxnSpPr>
          <p:spPr>
            <a:xfrm flipH="1" flipV="1">
              <a:off x="8766" y="7957"/>
              <a:ext cx="662" cy="142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13" idx="3"/>
            </p:cNvCxnSpPr>
            <p:nvPr/>
          </p:nvCxnSpPr>
          <p:spPr>
            <a:xfrm flipH="1" flipV="1">
              <a:off x="9887" y="7460"/>
              <a:ext cx="2467" cy="1925"/>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6" idx="2"/>
            </p:cNvCxnSpPr>
            <p:nvPr/>
          </p:nvCxnSpPr>
          <p:spPr>
            <a:xfrm flipH="1" flipV="1">
              <a:off x="14509" y="8295"/>
              <a:ext cx="1340" cy="1398"/>
            </a:xfrm>
            <a:prstGeom prst="straightConnector1">
              <a:avLst/>
            </a:prstGeom>
            <a:ln w="2540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0965180" y="100965"/>
            <a:ext cx="795020" cy="720090"/>
            <a:chOff x="17268" y="159"/>
            <a:chExt cx="1252" cy="1134"/>
          </a:xfrm>
        </p:grpSpPr>
        <p:sp>
          <p:nvSpPr>
            <p:cNvPr id="8" name="椭圆 7"/>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descr="光大"/>
            <p:cNvPicPr>
              <a:picLocks noChangeAspect="1"/>
            </p:cNvPicPr>
            <p:nvPr/>
          </p:nvPicPr>
          <p:blipFill>
            <a:blip r:embed="rId1"/>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additive="base">
                                        <p:cTn id="16" dur="500"/>
                                        <p:tgtEl>
                                          <p:spTgt spid="66"/>
                                        </p:tgtEl>
                                        <p:attrNameLst>
                                          <p:attrName>ppt_x</p:attrName>
                                        </p:attrNameLst>
                                      </p:cBhvr>
                                      <p:tavLst>
                                        <p:tav tm="0">
                                          <p:val>
                                            <p:strVal val="#ppt_x-#ppt_w*1.125000"/>
                                          </p:val>
                                        </p:tav>
                                        <p:tav tm="100000">
                                          <p:val>
                                            <p:strVal val="#ppt_x"/>
                                          </p:val>
                                        </p:tav>
                                      </p:tavLst>
                                    </p:anim>
                                    <p:animEffect transition="in" filter="wipe(right)">
                                      <p:cBhvr>
                                        <p:cTn id="17" dur="500"/>
                                        <p:tgtEl>
                                          <p:spTgt spid="66"/>
                                        </p:tgtEl>
                                      </p:cBhvr>
                                    </p:animEffect>
                                  </p:childTnLst>
                                </p:cTn>
                              </p:par>
                            </p:childTnLst>
                          </p:cTn>
                        </p:par>
                        <p:par>
                          <p:cTn id="18" fill="hold">
                            <p:stCondLst>
                              <p:cond delay="1500"/>
                            </p:stCondLst>
                            <p:childTnLst>
                              <p:par>
                                <p:cTn id="19" presetID="5" presetClass="entr" presetSubtype="10" fill="hold" nodeType="after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checkerboard(across)">
                                      <p:cBhvr>
                                        <p:cTn id="2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a:solidFill>
                  <a:schemeClr val="bg1"/>
                </a:solidFill>
                <a:latin typeface="微软雅黑" panose="020B0503020204020204" charset="-122"/>
                <a:ea typeface="微软雅黑" panose="020B0503020204020204" charset="-122"/>
                <a:cs typeface="微软雅黑" panose="020B0503020204020204" charset="-122"/>
                <a:sym typeface="+mn-ea"/>
              </a:rPr>
              <a:t>意义</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风险</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01</a:t>
            </a:r>
            <a:endParaRPr lang="en-US" altLang="ko-KR" sz="5400" dirty="0">
              <a:solidFill>
                <a:schemeClr val="bg1"/>
              </a:solidFill>
              <a:latin typeface="Arial" panose="020B0604020202020204" pitchFamily="34" charset="0"/>
              <a:ea typeface="나눔바른고딕" pitchFamily="50" charset="-127"/>
            </a:endParaRPr>
          </a:p>
        </p:txBody>
      </p:sp>
      <p:grpSp>
        <p:nvGrpSpPr>
          <p:cNvPr id="2" name="组合 1"/>
          <p:cNvGrpSpPr/>
          <p:nvPr/>
        </p:nvGrpSpPr>
        <p:grpSpPr>
          <a:xfrm>
            <a:off x="640080" y="1285875"/>
            <a:ext cx="10765790" cy="4718050"/>
            <a:chOff x="1008" y="2025"/>
            <a:chExt cx="16954" cy="7430"/>
          </a:xfrm>
        </p:grpSpPr>
        <p:grpSp>
          <p:nvGrpSpPr>
            <p:cNvPr id="16" name="组合 15"/>
            <p:cNvGrpSpPr/>
            <p:nvPr/>
          </p:nvGrpSpPr>
          <p:grpSpPr>
            <a:xfrm rot="0">
              <a:off x="1008" y="2025"/>
              <a:ext cx="16955" cy="7430"/>
              <a:chOff x="1271538" y="1244097"/>
              <a:chExt cx="10738434" cy="4706026"/>
            </a:xfrm>
          </p:grpSpPr>
          <p:cxnSp>
            <p:nvCxnSpPr>
              <p:cNvPr id="21" name="直接连接符 20"/>
              <p:cNvCxnSpPr/>
              <p:nvPr/>
            </p:nvCxnSpPr>
            <p:spPr>
              <a:xfrm rot="16200000" flipH="1">
                <a:off x="2833770" y="3067797"/>
                <a:ext cx="238290" cy="96601"/>
              </a:xfrm>
              <a:prstGeom prst="line">
                <a:avLst/>
              </a:prstGeom>
              <a:noFill/>
              <a:ln w="15875" cap="flat" cmpd="sng" algn="ctr">
                <a:solidFill>
                  <a:sysClr val="window" lastClr="FFFFFF">
                    <a:lumMod val="50000"/>
                  </a:sysClr>
                </a:solidFill>
                <a:prstDash val="solid"/>
              </a:ln>
              <a:effectLst/>
            </p:spPr>
          </p:cxnSp>
          <p:cxnSp>
            <p:nvCxnSpPr>
              <p:cNvPr id="22" name="直接连接符 21"/>
              <p:cNvCxnSpPr/>
              <p:nvPr/>
            </p:nvCxnSpPr>
            <p:spPr>
              <a:xfrm flipV="1">
                <a:off x="7326312" y="3210193"/>
                <a:ext cx="980707" cy="8964"/>
              </a:xfrm>
              <a:prstGeom prst="line">
                <a:avLst/>
              </a:prstGeom>
              <a:noFill/>
              <a:ln w="15875" cap="flat" cmpd="sng" algn="ctr">
                <a:solidFill>
                  <a:sysClr val="window" lastClr="FFFFFF">
                    <a:lumMod val="50000"/>
                  </a:sysClr>
                </a:solidFill>
                <a:prstDash val="solid"/>
              </a:ln>
              <a:effectLst/>
            </p:spPr>
          </p:cxnSp>
          <p:cxnSp>
            <p:nvCxnSpPr>
              <p:cNvPr id="23" name="直接连接符 22"/>
              <p:cNvCxnSpPr/>
              <p:nvPr/>
            </p:nvCxnSpPr>
            <p:spPr>
              <a:xfrm>
                <a:off x="6597309" y="2250941"/>
                <a:ext cx="1373682" cy="0"/>
              </a:xfrm>
              <a:prstGeom prst="line">
                <a:avLst/>
              </a:prstGeom>
              <a:noFill/>
              <a:ln w="15875" cap="flat" cmpd="sng" algn="ctr">
                <a:solidFill>
                  <a:sysClr val="window" lastClr="FFFFFF">
                    <a:lumMod val="50000"/>
                  </a:sysClr>
                </a:solidFill>
                <a:prstDash val="solid"/>
              </a:ln>
              <a:effectLst/>
            </p:spPr>
          </p:cxnSp>
          <p:grpSp>
            <p:nvGrpSpPr>
              <p:cNvPr id="54" name="组合 53"/>
              <p:cNvGrpSpPr/>
              <p:nvPr/>
            </p:nvGrpSpPr>
            <p:grpSpPr>
              <a:xfrm rot="0">
                <a:off x="1271538" y="1831768"/>
                <a:ext cx="10738434" cy="3714082"/>
                <a:chOff x="-28320" y="1990398"/>
                <a:chExt cx="11681124" cy="3714082"/>
              </a:xfrm>
            </p:grpSpPr>
            <p:cxnSp>
              <p:nvCxnSpPr>
                <p:cNvPr id="56" name="直接连接符 55"/>
                <p:cNvCxnSpPr/>
                <p:nvPr/>
              </p:nvCxnSpPr>
              <p:spPr>
                <a:xfrm flipV="1">
                  <a:off x="1568824" y="3388661"/>
                  <a:ext cx="1066800" cy="8964"/>
                </a:xfrm>
                <a:prstGeom prst="line">
                  <a:avLst/>
                </a:prstGeom>
                <a:noFill/>
                <a:ln w="15875" cap="flat" cmpd="sng" algn="ctr">
                  <a:solidFill>
                    <a:sysClr val="window" lastClr="FFFFFF">
                      <a:lumMod val="50000"/>
                    </a:sysClr>
                  </a:solidFill>
                  <a:prstDash val="solid"/>
                </a:ln>
                <a:effectLst/>
              </p:spPr>
            </p:cxnSp>
            <p:cxnSp>
              <p:nvCxnSpPr>
                <p:cNvPr id="57" name="直接连接符 56"/>
                <p:cNvCxnSpPr/>
                <p:nvPr/>
              </p:nvCxnSpPr>
              <p:spPr>
                <a:xfrm rot="16200000" flipH="1">
                  <a:off x="2551092" y="3455267"/>
                  <a:ext cx="247255" cy="114044"/>
                </a:xfrm>
                <a:prstGeom prst="line">
                  <a:avLst/>
                </a:prstGeom>
                <a:noFill/>
                <a:ln w="15875" cap="flat" cmpd="sng" algn="ctr">
                  <a:solidFill>
                    <a:sysClr val="window" lastClr="FFFFFF">
                      <a:lumMod val="50000"/>
                    </a:sysClr>
                  </a:solidFill>
                  <a:prstDash val="solid"/>
                </a:ln>
                <a:effectLst/>
              </p:spPr>
            </p:cxnSp>
            <p:sp>
              <p:nvSpPr>
                <p:cNvPr id="58" name="文本框 68"/>
                <p:cNvSpPr txBox="1"/>
                <p:nvPr/>
              </p:nvSpPr>
              <p:spPr>
                <a:xfrm>
                  <a:off x="834925" y="3384387"/>
                  <a:ext cx="1774027" cy="2748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dirty="0">
                      <a:solidFill>
                        <a:schemeClr val="accent2">
                          <a:lumMod val="60000"/>
                          <a:lumOff val="40000"/>
                        </a:schemeClr>
                      </a:solidFill>
                      <a:latin typeface="微软雅黑" panose="020B0503020204020204" charset="-122"/>
                      <a:ea typeface="微软雅黑" panose="020B0503020204020204" charset="-122"/>
                    </a:rPr>
                    <a:t>应用漏洞与流量干扰</a:t>
                  </a:r>
                  <a:endParaRPr lang="zh-CN" altLang="en-US" sz="1200" dirty="0">
                    <a:solidFill>
                      <a:schemeClr val="accent2">
                        <a:lumMod val="60000"/>
                        <a:lumOff val="40000"/>
                      </a:schemeClr>
                    </a:solidFill>
                    <a:latin typeface="微软雅黑" panose="020B0503020204020204" charset="-122"/>
                    <a:ea typeface="微软雅黑" panose="020B0503020204020204" charset="-122"/>
                  </a:endParaRPr>
                </a:p>
              </p:txBody>
            </p:sp>
            <p:grpSp>
              <p:nvGrpSpPr>
                <p:cNvPr id="62" name="组合 61"/>
                <p:cNvGrpSpPr/>
                <p:nvPr/>
              </p:nvGrpSpPr>
              <p:grpSpPr>
                <a:xfrm>
                  <a:off x="-28320" y="1990398"/>
                  <a:ext cx="11681124" cy="3714082"/>
                  <a:chOff x="-28320" y="1990398"/>
                  <a:chExt cx="11681124" cy="3714082"/>
                </a:xfrm>
              </p:grpSpPr>
              <p:grpSp>
                <p:nvGrpSpPr>
                  <p:cNvPr id="63" name="组合 62"/>
                  <p:cNvGrpSpPr/>
                  <p:nvPr/>
                </p:nvGrpSpPr>
                <p:grpSpPr>
                  <a:xfrm>
                    <a:off x="-28320" y="1990398"/>
                    <a:ext cx="11681124" cy="3714082"/>
                    <a:chOff x="-420432" y="2394310"/>
                    <a:chExt cx="11681124" cy="3714082"/>
                  </a:xfrm>
                </p:grpSpPr>
                <p:sp>
                  <p:nvSpPr>
                    <p:cNvPr id="69" name="等腰三角形 20"/>
                    <p:cNvSpPr/>
                    <p:nvPr/>
                  </p:nvSpPr>
                  <p:spPr>
                    <a:xfrm rot="5400000">
                      <a:off x="-1143111" y="3663418"/>
                      <a:ext cx="2698405" cy="1253046"/>
                    </a:xfrm>
                    <a:custGeom>
                      <a:avLst/>
                      <a:gdLst>
                        <a:gd name="connsiteX0" fmla="*/ 0 w 1942032"/>
                        <a:gd name="connsiteY0" fmla="*/ 418117 h 418117"/>
                        <a:gd name="connsiteX1" fmla="*/ 971016 w 1942032"/>
                        <a:gd name="connsiteY1" fmla="*/ 0 h 418117"/>
                        <a:gd name="connsiteX2" fmla="*/ 1942032 w 1942032"/>
                        <a:gd name="connsiteY2" fmla="*/ 418117 h 418117"/>
                        <a:gd name="connsiteX3" fmla="*/ 0 w 1942032"/>
                        <a:gd name="connsiteY3" fmla="*/ 418117 h 418117"/>
                        <a:gd name="connsiteX0-1" fmla="*/ 0 w 1942032"/>
                        <a:gd name="connsiteY0-2" fmla="*/ 418117 h 419489"/>
                        <a:gd name="connsiteX1-3" fmla="*/ 971016 w 1942032"/>
                        <a:gd name="connsiteY1-4" fmla="*/ 0 h 419489"/>
                        <a:gd name="connsiteX2-5" fmla="*/ 1942032 w 1942032"/>
                        <a:gd name="connsiteY2-6" fmla="*/ 418117 h 419489"/>
                        <a:gd name="connsiteX3-7" fmla="*/ 950865 w 1942032"/>
                        <a:gd name="connsiteY3-8" fmla="*/ 419489 h 419489"/>
                        <a:gd name="connsiteX4" fmla="*/ 0 w 1942032"/>
                        <a:gd name="connsiteY4" fmla="*/ 418117 h 419489"/>
                        <a:gd name="connsiteX0-9" fmla="*/ 0 w 1942032"/>
                        <a:gd name="connsiteY0-10" fmla="*/ 418117 h 418117"/>
                        <a:gd name="connsiteX1-11" fmla="*/ 971016 w 1942032"/>
                        <a:gd name="connsiteY1-12" fmla="*/ 0 h 418117"/>
                        <a:gd name="connsiteX2-13" fmla="*/ 1942032 w 1942032"/>
                        <a:gd name="connsiteY2-14" fmla="*/ 418117 h 418117"/>
                        <a:gd name="connsiteX3-15" fmla="*/ 970119 w 1942032"/>
                        <a:gd name="connsiteY3-16" fmla="*/ 323237 h 418117"/>
                        <a:gd name="connsiteX4-17" fmla="*/ 0 w 1942032"/>
                        <a:gd name="connsiteY4-18" fmla="*/ 418117 h 418117"/>
                        <a:gd name="connsiteX0-19" fmla="*/ 0 w 1942032"/>
                        <a:gd name="connsiteY0-20" fmla="*/ 418117 h 418117"/>
                        <a:gd name="connsiteX1-21" fmla="*/ 971016 w 1942032"/>
                        <a:gd name="connsiteY1-22" fmla="*/ 0 h 418117"/>
                        <a:gd name="connsiteX2-23" fmla="*/ 1942032 w 1942032"/>
                        <a:gd name="connsiteY2-24" fmla="*/ 418117 h 418117"/>
                        <a:gd name="connsiteX3-25" fmla="*/ 960497 w 1942032"/>
                        <a:gd name="connsiteY3-26" fmla="*/ 246234 h 418117"/>
                        <a:gd name="connsiteX4-27" fmla="*/ 0 w 1942032"/>
                        <a:gd name="connsiteY4-28" fmla="*/ 418117 h 418117"/>
                        <a:gd name="connsiteX0-29" fmla="*/ 0 w 1942032"/>
                        <a:gd name="connsiteY0-30" fmla="*/ 418117 h 418117"/>
                        <a:gd name="connsiteX1-31" fmla="*/ 971016 w 1942032"/>
                        <a:gd name="connsiteY1-32" fmla="*/ 0 h 418117"/>
                        <a:gd name="connsiteX2-33" fmla="*/ 1942032 w 1942032"/>
                        <a:gd name="connsiteY2-34" fmla="*/ 418117 h 418117"/>
                        <a:gd name="connsiteX3-35" fmla="*/ 960497 w 1942032"/>
                        <a:gd name="connsiteY3-36" fmla="*/ 246234 h 418117"/>
                        <a:gd name="connsiteX4-37" fmla="*/ 0 w 1942032"/>
                        <a:gd name="connsiteY4-38" fmla="*/ 418117 h 418117"/>
                        <a:gd name="connsiteX0-39" fmla="*/ 0 w 1942032"/>
                        <a:gd name="connsiteY0-40" fmla="*/ 418117 h 418117"/>
                        <a:gd name="connsiteX1-41" fmla="*/ 971016 w 1942032"/>
                        <a:gd name="connsiteY1-42" fmla="*/ 0 h 418117"/>
                        <a:gd name="connsiteX2-43" fmla="*/ 1942032 w 1942032"/>
                        <a:gd name="connsiteY2-44" fmla="*/ 418117 h 418117"/>
                        <a:gd name="connsiteX3-45" fmla="*/ 960497 w 1942032"/>
                        <a:gd name="connsiteY3-46" fmla="*/ 246234 h 418117"/>
                        <a:gd name="connsiteX4-47" fmla="*/ 0 w 1942032"/>
                        <a:gd name="connsiteY4-48" fmla="*/ 418117 h 418117"/>
                        <a:gd name="connsiteX0-49" fmla="*/ 0 w 1942032"/>
                        <a:gd name="connsiteY0-50" fmla="*/ 418117 h 418117"/>
                        <a:gd name="connsiteX1-51" fmla="*/ 971016 w 1942032"/>
                        <a:gd name="connsiteY1-52" fmla="*/ 0 h 418117"/>
                        <a:gd name="connsiteX2-53" fmla="*/ 1942032 w 1942032"/>
                        <a:gd name="connsiteY2-54" fmla="*/ 418117 h 418117"/>
                        <a:gd name="connsiteX3-55" fmla="*/ 960497 w 1942032"/>
                        <a:gd name="connsiteY3-56" fmla="*/ 246234 h 418117"/>
                        <a:gd name="connsiteX4-57" fmla="*/ 0 w 1942032"/>
                        <a:gd name="connsiteY4-58" fmla="*/ 418117 h 418117"/>
                        <a:gd name="connsiteX0-59" fmla="*/ 0 w 1942032"/>
                        <a:gd name="connsiteY0-60" fmla="*/ 418117 h 418117"/>
                        <a:gd name="connsiteX1-61" fmla="*/ 971016 w 1942032"/>
                        <a:gd name="connsiteY1-62" fmla="*/ 0 h 418117"/>
                        <a:gd name="connsiteX2-63" fmla="*/ 1942032 w 1942032"/>
                        <a:gd name="connsiteY2-64" fmla="*/ 418117 h 418117"/>
                        <a:gd name="connsiteX3-65" fmla="*/ 960497 w 1942032"/>
                        <a:gd name="connsiteY3-66" fmla="*/ 246234 h 418117"/>
                        <a:gd name="connsiteX4-67" fmla="*/ 0 w 1942032"/>
                        <a:gd name="connsiteY4-68" fmla="*/ 418117 h 418117"/>
                        <a:gd name="connsiteX0-69" fmla="*/ 0 w 1942032"/>
                        <a:gd name="connsiteY0-70" fmla="*/ 418117 h 418117"/>
                        <a:gd name="connsiteX1-71" fmla="*/ 971016 w 1942032"/>
                        <a:gd name="connsiteY1-72" fmla="*/ 0 h 418117"/>
                        <a:gd name="connsiteX2-73" fmla="*/ 1942032 w 1942032"/>
                        <a:gd name="connsiteY2-74" fmla="*/ 418117 h 418117"/>
                        <a:gd name="connsiteX3-75" fmla="*/ 960497 w 1942032"/>
                        <a:gd name="connsiteY3-76" fmla="*/ 246234 h 418117"/>
                        <a:gd name="connsiteX4-77" fmla="*/ 0 w 1942032"/>
                        <a:gd name="connsiteY4-78" fmla="*/ 418117 h 418117"/>
                        <a:gd name="connsiteX0-79" fmla="*/ 0 w 1942032"/>
                        <a:gd name="connsiteY0-80" fmla="*/ 418117 h 418117"/>
                        <a:gd name="connsiteX1-81" fmla="*/ 971016 w 1942032"/>
                        <a:gd name="connsiteY1-82" fmla="*/ 0 h 418117"/>
                        <a:gd name="connsiteX2-83" fmla="*/ 1942032 w 1942032"/>
                        <a:gd name="connsiteY2-84" fmla="*/ 418117 h 418117"/>
                        <a:gd name="connsiteX3-85" fmla="*/ 960497 w 1942032"/>
                        <a:gd name="connsiteY3-86" fmla="*/ 246234 h 418117"/>
                        <a:gd name="connsiteX4-87" fmla="*/ 0 w 1942032"/>
                        <a:gd name="connsiteY4-88" fmla="*/ 418117 h 418117"/>
                        <a:gd name="connsiteX0-89" fmla="*/ 0 w 1942032"/>
                        <a:gd name="connsiteY0-90" fmla="*/ 418117 h 418117"/>
                        <a:gd name="connsiteX1-91" fmla="*/ 971016 w 1942032"/>
                        <a:gd name="connsiteY1-92" fmla="*/ 0 h 418117"/>
                        <a:gd name="connsiteX2-93" fmla="*/ 1942032 w 1942032"/>
                        <a:gd name="connsiteY2-94" fmla="*/ 418117 h 418117"/>
                        <a:gd name="connsiteX3-95" fmla="*/ 960497 w 1942032"/>
                        <a:gd name="connsiteY3-96" fmla="*/ 246234 h 418117"/>
                        <a:gd name="connsiteX4-97" fmla="*/ 0 w 1942032"/>
                        <a:gd name="connsiteY4-98" fmla="*/ 418117 h 418117"/>
                        <a:gd name="connsiteX0-99" fmla="*/ 0 w 1942032"/>
                        <a:gd name="connsiteY0-100" fmla="*/ 418117 h 418117"/>
                        <a:gd name="connsiteX1-101" fmla="*/ 971016 w 1942032"/>
                        <a:gd name="connsiteY1-102" fmla="*/ 0 h 418117"/>
                        <a:gd name="connsiteX2-103" fmla="*/ 1942032 w 1942032"/>
                        <a:gd name="connsiteY2-104" fmla="*/ 418117 h 418117"/>
                        <a:gd name="connsiteX3-105" fmla="*/ 960497 w 1942032"/>
                        <a:gd name="connsiteY3-106" fmla="*/ 246234 h 418117"/>
                        <a:gd name="connsiteX4-107" fmla="*/ 0 w 1942032"/>
                        <a:gd name="connsiteY4-108" fmla="*/ 418117 h 418117"/>
                        <a:gd name="connsiteX0-109" fmla="*/ 0 w 1942032"/>
                        <a:gd name="connsiteY0-110" fmla="*/ 418117 h 418117"/>
                        <a:gd name="connsiteX1-111" fmla="*/ 971016 w 1942032"/>
                        <a:gd name="connsiteY1-112" fmla="*/ 0 h 418117"/>
                        <a:gd name="connsiteX2-113" fmla="*/ 1942032 w 1942032"/>
                        <a:gd name="connsiteY2-114" fmla="*/ 418117 h 418117"/>
                        <a:gd name="connsiteX3-115" fmla="*/ 960497 w 1942032"/>
                        <a:gd name="connsiteY3-116" fmla="*/ 246234 h 418117"/>
                        <a:gd name="connsiteX4-117" fmla="*/ 0 w 1942032"/>
                        <a:gd name="connsiteY4-118" fmla="*/ 418117 h 418117"/>
                        <a:gd name="connsiteX0-119" fmla="*/ 0 w 1942032"/>
                        <a:gd name="connsiteY0-120" fmla="*/ 418117 h 418117"/>
                        <a:gd name="connsiteX1-121" fmla="*/ 971016 w 1942032"/>
                        <a:gd name="connsiteY1-122" fmla="*/ 0 h 418117"/>
                        <a:gd name="connsiteX2-123" fmla="*/ 1942032 w 1942032"/>
                        <a:gd name="connsiteY2-124" fmla="*/ 418117 h 418117"/>
                        <a:gd name="connsiteX3-125" fmla="*/ 960497 w 1942032"/>
                        <a:gd name="connsiteY3-126" fmla="*/ 246234 h 418117"/>
                        <a:gd name="connsiteX4-127" fmla="*/ 0 w 1942032"/>
                        <a:gd name="connsiteY4-128" fmla="*/ 418117 h 418117"/>
                        <a:gd name="connsiteX0-129" fmla="*/ 0 w 1942032"/>
                        <a:gd name="connsiteY0-130" fmla="*/ 418117 h 418117"/>
                        <a:gd name="connsiteX1-131" fmla="*/ 971016 w 1942032"/>
                        <a:gd name="connsiteY1-132" fmla="*/ 0 h 418117"/>
                        <a:gd name="connsiteX2-133" fmla="*/ 1942032 w 1942032"/>
                        <a:gd name="connsiteY2-134" fmla="*/ 418117 h 418117"/>
                        <a:gd name="connsiteX3-135" fmla="*/ 960497 w 1942032"/>
                        <a:gd name="connsiteY3-136" fmla="*/ 246234 h 418117"/>
                        <a:gd name="connsiteX4-137" fmla="*/ 0 w 1942032"/>
                        <a:gd name="connsiteY4-138" fmla="*/ 418117 h 418117"/>
                        <a:gd name="connsiteX0-139" fmla="*/ 0 w 1936040"/>
                        <a:gd name="connsiteY0-140" fmla="*/ 418117 h 623292"/>
                        <a:gd name="connsiteX1-141" fmla="*/ 971016 w 1936040"/>
                        <a:gd name="connsiteY1-142" fmla="*/ 0 h 623292"/>
                        <a:gd name="connsiteX2-143" fmla="*/ 1936040 w 1936040"/>
                        <a:gd name="connsiteY2-144" fmla="*/ 623292 h 623292"/>
                        <a:gd name="connsiteX3-145" fmla="*/ 960497 w 1936040"/>
                        <a:gd name="connsiteY3-146" fmla="*/ 246234 h 623292"/>
                        <a:gd name="connsiteX4-147" fmla="*/ 0 w 1936040"/>
                        <a:gd name="connsiteY4-148" fmla="*/ 418117 h 623292"/>
                        <a:gd name="connsiteX0-149" fmla="*/ 0 w 1965253"/>
                        <a:gd name="connsiteY0-150" fmla="*/ 418117 h 627343"/>
                        <a:gd name="connsiteX1-151" fmla="*/ 971016 w 1965253"/>
                        <a:gd name="connsiteY1-152" fmla="*/ 0 h 627343"/>
                        <a:gd name="connsiteX2-153" fmla="*/ 1653986 w 1965253"/>
                        <a:gd name="connsiteY2-154" fmla="*/ 379039 h 627343"/>
                        <a:gd name="connsiteX3-155" fmla="*/ 1936040 w 1965253"/>
                        <a:gd name="connsiteY3-156" fmla="*/ 623292 h 627343"/>
                        <a:gd name="connsiteX4-157" fmla="*/ 960497 w 1965253"/>
                        <a:gd name="connsiteY4-158" fmla="*/ 246234 h 627343"/>
                        <a:gd name="connsiteX5" fmla="*/ 0 w 1965253"/>
                        <a:gd name="connsiteY5" fmla="*/ 418117 h 627343"/>
                        <a:gd name="connsiteX0-159" fmla="*/ 0 w 1965253"/>
                        <a:gd name="connsiteY0-160" fmla="*/ 418117 h 627343"/>
                        <a:gd name="connsiteX1-161" fmla="*/ 971016 w 1965253"/>
                        <a:gd name="connsiteY1-162" fmla="*/ 0 h 627343"/>
                        <a:gd name="connsiteX2-163" fmla="*/ 1653986 w 1965253"/>
                        <a:gd name="connsiteY2-164" fmla="*/ 379039 h 627343"/>
                        <a:gd name="connsiteX3-165" fmla="*/ 1936040 w 1965253"/>
                        <a:gd name="connsiteY3-166" fmla="*/ 623292 h 627343"/>
                        <a:gd name="connsiteX4-167" fmla="*/ 960499 w 1965253"/>
                        <a:gd name="connsiteY4-168" fmla="*/ 334166 h 627343"/>
                        <a:gd name="connsiteX5-169" fmla="*/ 0 w 1965253"/>
                        <a:gd name="connsiteY5-170" fmla="*/ 418117 h 627343"/>
                        <a:gd name="connsiteX0-171" fmla="*/ 0 w 2133029"/>
                        <a:gd name="connsiteY0-172" fmla="*/ 525589 h 627343"/>
                        <a:gd name="connsiteX1-173" fmla="*/ 1138792 w 2133029"/>
                        <a:gd name="connsiteY1-174" fmla="*/ 0 h 627343"/>
                        <a:gd name="connsiteX2-175" fmla="*/ 1821762 w 2133029"/>
                        <a:gd name="connsiteY2-176" fmla="*/ 379039 h 627343"/>
                        <a:gd name="connsiteX3-177" fmla="*/ 2103816 w 2133029"/>
                        <a:gd name="connsiteY3-178" fmla="*/ 623292 h 627343"/>
                        <a:gd name="connsiteX4-179" fmla="*/ 1128275 w 2133029"/>
                        <a:gd name="connsiteY4-180" fmla="*/ 334166 h 627343"/>
                        <a:gd name="connsiteX5-181" fmla="*/ 0 w 2133029"/>
                        <a:gd name="connsiteY5-182" fmla="*/ 525589 h 627343"/>
                        <a:gd name="connsiteX0-183" fmla="*/ 0 w 2133029"/>
                        <a:gd name="connsiteY0-184" fmla="*/ 525589 h 627343"/>
                        <a:gd name="connsiteX1-185" fmla="*/ 1138792 w 2133029"/>
                        <a:gd name="connsiteY1-186" fmla="*/ 0 h 627343"/>
                        <a:gd name="connsiteX2-187" fmla="*/ 1821762 w 2133029"/>
                        <a:gd name="connsiteY2-188" fmla="*/ 379039 h 627343"/>
                        <a:gd name="connsiteX3-189" fmla="*/ 2103816 w 2133029"/>
                        <a:gd name="connsiteY3-190" fmla="*/ 623292 h 627343"/>
                        <a:gd name="connsiteX4-191" fmla="*/ 1128275 w 2133029"/>
                        <a:gd name="connsiteY4-192" fmla="*/ 334166 h 627343"/>
                        <a:gd name="connsiteX5-193" fmla="*/ 0 w 2133029"/>
                        <a:gd name="connsiteY5-194" fmla="*/ 525589 h 627343"/>
                        <a:gd name="connsiteX0-195" fmla="*/ 0 w 2133029"/>
                        <a:gd name="connsiteY0-196" fmla="*/ 525589 h 627343"/>
                        <a:gd name="connsiteX1-197" fmla="*/ 1138792 w 2133029"/>
                        <a:gd name="connsiteY1-198" fmla="*/ 0 h 627343"/>
                        <a:gd name="connsiteX2-199" fmla="*/ 1821762 w 2133029"/>
                        <a:gd name="connsiteY2-200" fmla="*/ 379039 h 627343"/>
                        <a:gd name="connsiteX3-201" fmla="*/ 2103816 w 2133029"/>
                        <a:gd name="connsiteY3-202" fmla="*/ 623292 h 627343"/>
                        <a:gd name="connsiteX4-203" fmla="*/ 1128275 w 2133029"/>
                        <a:gd name="connsiteY4-204" fmla="*/ 334166 h 627343"/>
                        <a:gd name="connsiteX5-205" fmla="*/ 0 w 2133029"/>
                        <a:gd name="connsiteY5-206" fmla="*/ 525589 h 627343"/>
                        <a:gd name="connsiteX0-207" fmla="*/ 0 w 2133029"/>
                        <a:gd name="connsiteY0-208" fmla="*/ 525589 h 627343"/>
                        <a:gd name="connsiteX1-209" fmla="*/ 1138792 w 2133029"/>
                        <a:gd name="connsiteY1-210" fmla="*/ 0 h 627343"/>
                        <a:gd name="connsiteX2-211" fmla="*/ 1821762 w 2133029"/>
                        <a:gd name="connsiteY2-212" fmla="*/ 379039 h 627343"/>
                        <a:gd name="connsiteX3-213" fmla="*/ 2103816 w 2133029"/>
                        <a:gd name="connsiteY3-214" fmla="*/ 623292 h 627343"/>
                        <a:gd name="connsiteX4-215" fmla="*/ 1128275 w 2133029"/>
                        <a:gd name="connsiteY4-216" fmla="*/ 334166 h 627343"/>
                        <a:gd name="connsiteX5-217" fmla="*/ 0 w 2133029"/>
                        <a:gd name="connsiteY5-218" fmla="*/ 525589 h 627343"/>
                        <a:gd name="connsiteX0-219" fmla="*/ 0 w 2133029"/>
                        <a:gd name="connsiteY0-220" fmla="*/ 525589 h 627343"/>
                        <a:gd name="connsiteX1-221" fmla="*/ 1138792 w 2133029"/>
                        <a:gd name="connsiteY1-222" fmla="*/ 0 h 627343"/>
                        <a:gd name="connsiteX2-223" fmla="*/ 1821762 w 2133029"/>
                        <a:gd name="connsiteY2-224" fmla="*/ 379039 h 627343"/>
                        <a:gd name="connsiteX3-225" fmla="*/ 2103816 w 2133029"/>
                        <a:gd name="connsiteY3-226" fmla="*/ 623292 h 627343"/>
                        <a:gd name="connsiteX4-227" fmla="*/ 1128275 w 2133029"/>
                        <a:gd name="connsiteY4-228" fmla="*/ 334166 h 627343"/>
                        <a:gd name="connsiteX5-229" fmla="*/ 0 w 2133029"/>
                        <a:gd name="connsiteY5-230" fmla="*/ 525589 h 627343"/>
                        <a:gd name="connsiteX0-231" fmla="*/ 0 w 2155037"/>
                        <a:gd name="connsiteY0-232" fmla="*/ 525589 h 743090"/>
                        <a:gd name="connsiteX1-233" fmla="*/ 1138792 w 2155037"/>
                        <a:gd name="connsiteY1-234" fmla="*/ 0 h 743090"/>
                        <a:gd name="connsiteX2-235" fmla="*/ 1821762 w 2155037"/>
                        <a:gd name="connsiteY2-236" fmla="*/ 379039 h 743090"/>
                        <a:gd name="connsiteX3-237" fmla="*/ 2127784 w 2155037"/>
                        <a:gd name="connsiteY3-238" fmla="*/ 740535 h 743090"/>
                        <a:gd name="connsiteX4-239" fmla="*/ 1128275 w 2155037"/>
                        <a:gd name="connsiteY4-240" fmla="*/ 334166 h 743090"/>
                        <a:gd name="connsiteX5-241" fmla="*/ 0 w 2155037"/>
                        <a:gd name="connsiteY5-242" fmla="*/ 525589 h 743090"/>
                        <a:gd name="connsiteX0-243" fmla="*/ 0 w 2155037"/>
                        <a:gd name="connsiteY0-244" fmla="*/ 525589 h 743090"/>
                        <a:gd name="connsiteX1-245" fmla="*/ 1138792 w 2155037"/>
                        <a:gd name="connsiteY1-246" fmla="*/ 0 h 743090"/>
                        <a:gd name="connsiteX2-247" fmla="*/ 1821762 w 2155037"/>
                        <a:gd name="connsiteY2-248" fmla="*/ 379039 h 743090"/>
                        <a:gd name="connsiteX3-249" fmla="*/ 2127784 w 2155037"/>
                        <a:gd name="connsiteY3-250" fmla="*/ 740535 h 743090"/>
                        <a:gd name="connsiteX4-251" fmla="*/ 1128275 w 2155037"/>
                        <a:gd name="connsiteY4-252" fmla="*/ 334166 h 743090"/>
                        <a:gd name="connsiteX5-253" fmla="*/ 0 w 2155037"/>
                        <a:gd name="connsiteY5-254" fmla="*/ 525589 h 743090"/>
                        <a:gd name="connsiteX0-255" fmla="*/ 0 w 2155037"/>
                        <a:gd name="connsiteY0-256" fmla="*/ 525589 h 743090"/>
                        <a:gd name="connsiteX1-257" fmla="*/ 1138792 w 2155037"/>
                        <a:gd name="connsiteY1-258" fmla="*/ 0 h 743090"/>
                        <a:gd name="connsiteX2-259" fmla="*/ 1821762 w 2155037"/>
                        <a:gd name="connsiteY2-260" fmla="*/ 379039 h 743090"/>
                        <a:gd name="connsiteX3-261" fmla="*/ 2127784 w 2155037"/>
                        <a:gd name="connsiteY3-262" fmla="*/ 740535 h 743090"/>
                        <a:gd name="connsiteX4-263" fmla="*/ 1128275 w 2155037"/>
                        <a:gd name="connsiteY4-264" fmla="*/ 334166 h 743090"/>
                        <a:gd name="connsiteX5-265" fmla="*/ 0 w 2155037"/>
                        <a:gd name="connsiteY5-266" fmla="*/ 525589 h 743090"/>
                        <a:gd name="connsiteX0-267" fmla="*/ 0 w 2127787"/>
                        <a:gd name="connsiteY0-268" fmla="*/ 525589 h 740535"/>
                        <a:gd name="connsiteX1-269" fmla="*/ 1138792 w 2127787"/>
                        <a:gd name="connsiteY1-270" fmla="*/ 0 h 740535"/>
                        <a:gd name="connsiteX2-271" fmla="*/ 2127784 w 2127787"/>
                        <a:gd name="connsiteY2-272" fmla="*/ 740535 h 740535"/>
                        <a:gd name="connsiteX3-273" fmla="*/ 1128275 w 2127787"/>
                        <a:gd name="connsiteY3-274" fmla="*/ 334166 h 740535"/>
                        <a:gd name="connsiteX4-275" fmla="*/ 0 w 2127787"/>
                        <a:gd name="connsiteY4-276" fmla="*/ 525589 h 74053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127787" h="740535">
                          <a:moveTo>
                            <a:pt x="0" y="525589"/>
                          </a:moveTo>
                          <a:cubicBezTo>
                            <a:pt x="325669" y="184299"/>
                            <a:pt x="759195" y="175196"/>
                            <a:pt x="1138792" y="0"/>
                          </a:cubicBezTo>
                          <a:cubicBezTo>
                            <a:pt x="1493423" y="35824"/>
                            <a:pt x="2129537" y="684841"/>
                            <a:pt x="2127784" y="740535"/>
                          </a:cubicBezTo>
                          <a:cubicBezTo>
                            <a:pt x="1764654" y="590424"/>
                            <a:pt x="1493403" y="328887"/>
                            <a:pt x="1128275" y="334166"/>
                          </a:cubicBezTo>
                          <a:cubicBezTo>
                            <a:pt x="800519" y="328887"/>
                            <a:pt x="320166" y="517146"/>
                            <a:pt x="0" y="525589"/>
                          </a:cubicBezTo>
                          <a:close/>
                        </a:path>
                      </a:pathLst>
                    </a:cu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dirty="0">
                        <a:solidFill>
                          <a:sysClr val="window" lastClr="FFFFFF"/>
                        </a:solidFill>
                        <a:latin typeface="微软雅黑" panose="020B0503020204020204" charset="-122"/>
                        <a:ea typeface="微软雅黑" panose="020B0503020204020204" charset="-122"/>
                      </a:endParaRPr>
                    </a:p>
                  </p:txBody>
                </p:sp>
                <p:cxnSp>
                  <p:nvCxnSpPr>
                    <p:cNvPr id="70" name="直接连接符 69"/>
                    <p:cNvCxnSpPr/>
                    <p:nvPr/>
                  </p:nvCxnSpPr>
                  <p:spPr>
                    <a:xfrm>
                      <a:off x="7270558" y="2587388"/>
                      <a:ext cx="740686" cy="1795293"/>
                    </a:xfrm>
                    <a:prstGeom prst="line">
                      <a:avLst/>
                    </a:prstGeom>
                    <a:noFill/>
                    <a:ln w="38100" cap="flat" cmpd="sng" algn="ctr">
                      <a:solidFill>
                        <a:srgbClr val="C0392B"/>
                      </a:solidFill>
                      <a:prstDash val="solid"/>
                    </a:ln>
                    <a:effectLst/>
                  </p:spPr>
                </p:cxnSp>
                <p:cxnSp>
                  <p:nvCxnSpPr>
                    <p:cNvPr id="71" name="直接连接符 70"/>
                    <p:cNvCxnSpPr/>
                    <p:nvPr/>
                  </p:nvCxnSpPr>
                  <p:spPr>
                    <a:xfrm flipV="1">
                      <a:off x="6279527" y="3977660"/>
                      <a:ext cx="1544935" cy="3112"/>
                    </a:xfrm>
                    <a:prstGeom prst="line">
                      <a:avLst/>
                    </a:prstGeom>
                    <a:noFill/>
                    <a:ln w="15875" cap="flat" cmpd="sng" algn="ctr">
                      <a:solidFill>
                        <a:sysClr val="window" lastClr="FFFFFF">
                          <a:lumMod val="50000"/>
                        </a:sysClr>
                      </a:solidFill>
                      <a:prstDash val="solid"/>
                    </a:ln>
                    <a:effectLst/>
                  </p:spPr>
                </p:cxnSp>
                <p:cxnSp>
                  <p:nvCxnSpPr>
                    <p:cNvPr id="72" name="直接连接符 71"/>
                    <p:cNvCxnSpPr/>
                    <p:nvPr/>
                  </p:nvCxnSpPr>
                  <p:spPr>
                    <a:xfrm>
                      <a:off x="5142871" y="3054296"/>
                      <a:ext cx="2278181" cy="1"/>
                    </a:xfrm>
                    <a:prstGeom prst="line">
                      <a:avLst/>
                    </a:prstGeom>
                    <a:noFill/>
                    <a:ln w="15875" cap="flat" cmpd="sng" algn="ctr">
                      <a:solidFill>
                        <a:sysClr val="window" lastClr="FFFFFF">
                          <a:lumMod val="50000"/>
                        </a:sysClr>
                      </a:solidFill>
                      <a:prstDash val="solid"/>
                    </a:ln>
                    <a:effectLst/>
                  </p:spPr>
                </p:cxnSp>
                <p:cxnSp>
                  <p:nvCxnSpPr>
                    <p:cNvPr id="78" name="直接连接符 77"/>
                    <p:cNvCxnSpPr/>
                    <p:nvPr/>
                  </p:nvCxnSpPr>
                  <p:spPr>
                    <a:xfrm rot="16200000" flipH="1">
                      <a:off x="7161826" y="3815545"/>
                      <a:ext cx="245840" cy="103908"/>
                    </a:xfrm>
                    <a:prstGeom prst="line">
                      <a:avLst/>
                    </a:prstGeom>
                    <a:noFill/>
                    <a:ln w="15875" cap="flat" cmpd="sng" algn="ctr">
                      <a:solidFill>
                        <a:sysClr val="window" lastClr="FFFFFF">
                          <a:lumMod val="50000"/>
                        </a:sysClr>
                      </a:solidFill>
                      <a:prstDash val="solid"/>
                    </a:ln>
                    <a:effectLst/>
                  </p:spPr>
                </p:cxnSp>
                <p:cxnSp>
                  <p:nvCxnSpPr>
                    <p:cNvPr id="79" name="直接连接符 78"/>
                    <p:cNvCxnSpPr/>
                    <p:nvPr/>
                  </p:nvCxnSpPr>
                  <p:spPr>
                    <a:xfrm>
                      <a:off x="4790930" y="2425085"/>
                      <a:ext cx="827448" cy="1950852"/>
                    </a:xfrm>
                    <a:prstGeom prst="line">
                      <a:avLst/>
                    </a:prstGeom>
                    <a:noFill/>
                    <a:ln w="28575" cap="flat" cmpd="sng" algn="ctr">
                      <a:solidFill>
                        <a:srgbClr val="C0392B"/>
                      </a:solidFill>
                      <a:prstDash val="solid"/>
                    </a:ln>
                    <a:effectLst/>
                  </p:spPr>
                </p:cxnSp>
                <p:cxnSp>
                  <p:nvCxnSpPr>
                    <p:cNvPr id="80" name="直接连接符 79"/>
                    <p:cNvCxnSpPr/>
                    <p:nvPr/>
                  </p:nvCxnSpPr>
                  <p:spPr>
                    <a:xfrm>
                      <a:off x="3630236" y="3744579"/>
                      <a:ext cx="1696849" cy="0"/>
                    </a:xfrm>
                    <a:prstGeom prst="line">
                      <a:avLst/>
                    </a:prstGeom>
                    <a:noFill/>
                    <a:ln w="15875" cap="flat" cmpd="sng" algn="ctr">
                      <a:solidFill>
                        <a:sysClr val="window" lastClr="FFFFFF">
                          <a:lumMod val="50000"/>
                        </a:sysClr>
                      </a:solidFill>
                      <a:prstDash val="solid"/>
                    </a:ln>
                    <a:effectLst/>
                  </p:spPr>
                </p:cxnSp>
                <p:cxnSp>
                  <p:nvCxnSpPr>
                    <p:cNvPr id="81" name="直接连接符 80"/>
                    <p:cNvCxnSpPr/>
                    <p:nvPr/>
                  </p:nvCxnSpPr>
                  <p:spPr>
                    <a:xfrm rot="16200000" flipH="1">
                      <a:off x="6789670" y="2887821"/>
                      <a:ext cx="238290" cy="105081"/>
                    </a:xfrm>
                    <a:prstGeom prst="line">
                      <a:avLst/>
                    </a:prstGeom>
                    <a:noFill/>
                    <a:ln w="15875" cap="flat" cmpd="sng" algn="ctr">
                      <a:solidFill>
                        <a:sysClr val="window" lastClr="FFFFFF">
                          <a:lumMod val="50000"/>
                        </a:sysClr>
                      </a:solidFill>
                      <a:prstDash val="solid"/>
                    </a:ln>
                    <a:effectLst/>
                  </p:spPr>
                </p:cxnSp>
                <p:sp>
                  <p:nvSpPr>
                    <p:cNvPr id="83" name="文本框 63"/>
                    <p:cNvSpPr txBox="1"/>
                    <p:nvPr/>
                  </p:nvSpPr>
                  <p:spPr>
                    <a:xfrm>
                      <a:off x="3318460" y="4714882"/>
                      <a:ext cx="1785050" cy="3059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00" dirty="0">
                          <a:solidFill>
                            <a:srgbClr val="C0392B"/>
                          </a:solidFill>
                          <a:latin typeface="微软雅黑" panose="020B0503020204020204" charset="-122"/>
                          <a:ea typeface="微软雅黑" panose="020B0503020204020204" charset="-122"/>
                        </a:rPr>
                        <a:t>Kubelet API</a:t>
                      </a:r>
                      <a:r>
                        <a:rPr lang="zh-CN" altLang="en-US" sz="1400" dirty="0">
                          <a:solidFill>
                            <a:srgbClr val="C0392B"/>
                          </a:solidFill>
                          <a:latin typeface="微软雅黑" panose="020B0503020204020204" charset="-122"/>
                          <a:ea typeface="微软雅黑" panose="020B0503020204020204" charset="-122"/>
                        </a:rPr>
                        <a:t>暴露</a:t>
                      </a:r>
                      <a:endParaRPr lang="zh-CN" altLang="en-US" sz="1400" dirty="0">
                        <a:solidFill>
                          <a:srgbClr val="C0392B"/>
                        </a:solidFill>
                        <a:latin typeface="微软雅黑" panose="020B0503020204020204" charset="-122"/>
                        <a:ea typeface="微软雅黑" panose="020B0503020204020204" charset="-122"/>
                      </a:endParaRPr>
                    </a:p>
                  </p:txBody>
                </p:sp>
                <p:sp>
                  <p:nvSpPr>
                    <p:cNvPr id="84" name="文本框 65"/>
                    <p:cNvSpPr txBox="1"/>
                    <p:nvPr/>
                  </p:nvSpPr>
                  <p:spPr>
                    <a:xfrm>
                      <a:off x="2899919" y="3099882"/>
                      <a:ext cx="1934568" cy="30592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400" dirty="0">
                          <a:solidFill>
                            <a:schemeClr val="accent2">
                              <a:lumMod val="60000"/>
                              <a:lumOff val="40000"/>
                            </a:schemeClr>
                          </a:solidFill>
                          <a:latin typeface="微软雅黑" panose="020B0503020204020204" charset="-122"/>
                          <a:ea typeface="微软雅黑" panose="020B0503020204020204" charset="-122"/>
                        </a:rPr>
                        <a:t>网络策略与数据泄露</a:t>
                      </a:r>
                      <a:endParaRPr lang="zh-CN" altLang="en-US" sz="1400" dirty="0">
                        <a:solidFill>
                          <a:schemeClr val="accent2">
                            <a:lumMod val="60000"/>
                            <a:lumOff val="40000"/>
                          </a:schemeClr>
                        </a:solidFill>
                        <a:latin typeface="微软雅黑" panose="020B0503020204020204" charset="-122"/>
                        <a:ea typeface="微软雅黑" panose="020B0503020204020204" charset="-122"/>
                      </a:endParaRPr>
                    </a:p>
                  </p:txBody>
                </p:sp>
                <p:sp>
                  <p:nvSpPr>
                    <p:cNvPr id="85" name="文本框 67"/>
                    <p:cNvSpPr txBox="1"/>
                    <p:nvPr/>
                  </p:nvSpPr>
                  <p:spPr>
                    <a:xfrm>
                      <a:off x="5584842" y="3517481"/>
                      <a:ext cx="1797244" cy="2748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accent2">
                              <a:lumMod val="60000"/>
                              <a:lumOff val="40000"/>
                            </a:schemeClr>
                          </a:solidFill>
                          <a:latin typeface="微软雅黑" panose="020B0503020204020204" charset="-122"/>
                          <a:ea typeface="微软雅黑" panose="020B0503020204020204" charset="-122"/>
                        </a:rPr>
                        <a:t>控制面组件流量干扰</a:t>
                      </a:r>
                      <a:endParaRPr lang="zh-CN" altLang="en-US" sz="1200" dirty="0">
                        <a:solidFill>
                          <a:schemeClr val="accent2">
                            <a:lumMod val="60000"/>
                            <a:lumOff val="40000"/>
                          </a:schemeClr>
                        </a:solidFill>
                        <a:latin typeface="微软雅黑" panose="020B0503020204020204" charset="-122"/>
                        <a:ea typeface="微软雅黑" panose="020B0503020204020204" charset="-122"/>
                      </a:endParaRPr>
                    </a:p>
                  </p:txBody>
                </p:sp>
                <p:sp>
                  <p:nvSpPr>
                    <p:cNvPr id="86" name="文本框 68"/>
                    <p:cNvSpPr txBox="1"/>
                    <p:nvPr/>
                  </p:nvSpPr>
                  <p:spPr>
                    <a:xfrm>
                      <a:off x="3450502" y="3801392"/>
                      <a:ext cx="1741647" cy="3059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400" dirty="0">
                          <a:solidFill>
                            <a:srgbClr val="C0392B"/>
                          </a:solidFill>
                          <a:latin typeface="微软雅黑" panose="020B0503020204020204" charset="-122"/>
                          <a:ea typeface="微软雅黑" panose="020B0503020204020204" charset="-122"/>
                        </a:rPr>
                        <a:t>集群内部通信隔离</a:t>
                      </a:r>
                      <a:endParaRPr lang="zh-CN" altLang="en-US" sz="1400" dirty="0">
                        <a:solidFill>
                          <a:srgbClr val="C0392B"/>
                        </a:solidFill>
                        <a:latin typeface="微软雅黑" panose="020B0503020204020204" charset="-122"/>
                        <a:ea typeface="微软雅黑" panose="020B0503020204020204" charset="-122"/>
                      </a:endParaRPr>
                    </a:p>
                  </p:txBody>
                </p:sp>
                <p:cxnSp>
                  <p:nvCxnSpPr>
                    <p:cNvPr id="91" name="直接连接符 90"/>
                    <p:cNvCxnSpPr/>
                    <p:nvPr/>
                  </p:nvCxnSpPr>
                  <p:spPr>
                    <a:xfrm>
                      <a:off x="2121985" y="2394310"/>
                      <a:ext cx="821269" cy="1990616"/>
                    </a:xfrm>
                    <a:prstGeom prst="line">
                      <a:avLst/>
                    </a:prstGeom>
                    <a:noFill/>
                    <a:ln w="34925" cap="flat" cmpd="sng" algn="ctr">
                      <a:solidFill>
                        <a:srgbClr val="C0392B"/>
                      </a:solidFill>
                      <a:prstDash val="solid"/>
                    </a:ln>
                    <a:effectLst/>
                  </p:spPr>
                </p:cxnSp>
                <p:cxnSp>
                  <p:nvCxnSpPr>
                    <p:cNvPr id="92" name="直接连接符 91"/>
                    <p:cNvCxnSpPr/>
                    <p:nvPr/>
                  </p:nvCxnSpPr>
                  <p:spPr>
                    <a:xfrm>
                      <a:off x="1537960" y="4049840"/>
                      <a:ext cx="1254622" cy="0"/>
                    </a:xfrm>
                    <a:prstGeom prst="line">
                      <a:avLst/>
                    </a:prstGeom>
                    <a:noFill/>
                    <a:ln w="15875" cap="flat" cmpd="sng" algn="ctr">
                      <a:solidFill>
                        <a:sysClr val="window" lastClr="FFFFFF">
                          <a:lumMod val="50000"/>
                        </a:sysClr>
                      </a:solidFill>
                      <a:prstDash val="solid"/>
                    </a:ln>
                    <a:effectLst/>
                  </p:spPr>
                </p:cxnSp>
                <p:grpSp>
                  <p:nvGrpSpPr>
                    <p:cNvPr id="93" name="组合 92"/>
                    <p:cNvGrpSpPr/>
                    <p:nvPr/>
                  </p:nvGrpSpPr>
                  <p:grpSpPr>
                    <a:xfrm>
                      <a:off x="6442896" y="4382681"/>
                      <a:ext cx="1902010" cy="1645408"/>
                      <a:chOff x="6442896" y="4382681"/>
                      <a:chExt cx="1902010" cy="1645408"/>
                    </a:xfrm>
                  </p:grpSpPr>
                  <p:cxnSp>
                    <p:nvCxnSpPr>
                      <p:cNvPr id="105" name="直接连接符 104"/>
                      <p:cNvCxnSpPr/>
                      <p:nvPr/>
                    </p:nvCxnSpPr>
                    <p:spPr>
                      <a:xfrm flipH="1">
                        <a:off x="6984686" y="4382681"/>
                        <a:ext cx="1360220" cy="1645408"/>
                      </a:xfrm>
                      <a:prstGeom prst="line">
                        <a:avLst/>
                      </a:prstGeom>
                      <a:noFill/>
                      <a:ln w="38100" cap="flat" cmpd="sng" algn="ctr">
                        <a:solidFill>
                          <a:srgbClr val="C0392B"/>
                        </a:solidFill>
                        <a:prstDash val="solid"/>
                      </a:ln>
                      <a:effectLst/>
                    </p:spPr>
                  </p:cxnSp>
                  <p:cxnSp>
                    <p:nvCxnSpPr>
                      <p:cNvPr id="106" name="直接连接符 105"/>
                      <p:cNvCxnSpPr/>
                      <p:nvPr/>
                    </p:nvCxnSpPr>
                    <p:spPr>
                      <a:xfrm flipH="1">
                        <a:off x="6442896" y="5031819"/>
                        <a:ext cx="1316566" cy="14568"/>
                      </a:xfrm>
                      <a:prstGeom prst="line">
                        <a:avLst/>
                      </a:prstGeom>
                      <a:noFill/>
                      <a:ln w="15875" cap="flat" cmpd="sng" algn="ctr">
                        <a:solidFill>
                          <a:sysClr val="window" lastClr="FFFFFF">
                            <a:lumMod val="50000"/>
                          </a:sysClr>
                        </a:solidFill>
                        <a:prstDash val="solid"/>
                      </a:ln>
                      <a:effectLst/>
                    </p:spPr>
                  </p:cxnSp>
                </p:grpSp>
                <p:grpSp>
                  <p:nvGrpSpPr>
                    <p:cNvPr id="94" name="组合 93"/>
                    <p:cNvGrpSpPr/>
                    <p:nvPr/>
                  </p:nvGrpSpPr>
                  <p:grpSpPr>
                    <a:xfrm>
                      <a:off x="3630236" y="4424429"/>
                      <a:ext cx="1664356" cy="1683963"/>
                      <a:chOff x="7007513" y="4403841"/>
                      <a:chExt cx="1664356" cy="1683963"/>
                    </a:xfrm>
                  </p:grpSpPr>
                  <p:cxnSp>
                    <p:nvCxnSpPr>
                      <p:cNvPr id="103" name="直接连接符 102"/>
                      <p:cNvCxnSpPr/>
                      <p:nvPr/>
                    </p:nvCxnSpPr>
                    <p:spPr>
                      <a:xfrm flipH="1">
                        <a:off x="7353731" y="4403841"/>
                        <a:ext cx="1318138" cy="1683963"/>
                      </a:xfrm>
                      <a:prstGeom prst="line">
                        <a:avLst/>
                      </a:prstGeom>
                      <a:noFill/>
                      <a:ln w="28575" cap="flat" cmpd="sng" algn="ctr">
                        <a:solidFill>
                          <a:srgbClr val="C0392B"/>
                        </a:solidFill>
                        <a:prstDash val="solid"/>
                      </a:ln>
                      <a:effectLst/>
                    </p:spPr>
                  </p:cxnSp>
                  <p:cxnSp>
                    <p:nvCxnSpPr>
                      <p:cNvPr id="104" name="直接连接符 103"/>
                      <p:cNvCxnSpPr/>
                      <p:nvPr/>
                    </p:nvCxnSpPr>
                    <p:spPr>
                      <a:xfrm flipH="1">
                        <a:off x="7007513" y="5013818"/>
                        <a:ext cx="1162757" cy="0"/>
                      </a:xfrm>
                      <a:prstGeom prst="line">
                        <a:avLst/>
                      </a:prstGeom>
                      <a:noFill/>
                      <a:ln w="15875" cap="flat" cmpd="sng" algn="ctr">
                        <a:solidFill>
                          <a:sysClr val="window" lastClr="FFFFFF">
                            <a:lumMod val="50000"/>
                          </a:sysClr>
                        </a:solidFill>
                        <a:prstDash val="solid"/>
                      </a:ln>
                      <a:effectLst/>
                    </p:spPr>
                  </p:cxnSp>
                </p:grpSp>
                <p:grpSp>
                  <p:nvGrpSpPr>
                    <p:cNvPr id="95" name="组合 94"/>
                    <p:cNvGrpSpPr/>
                    <p:nvPr/>
                  </p:nvGrpSpPr>
                  <p:grpSpPr>
                    <a:xfrm>
                      <a:off x="8813300" y="3501537"/>
                      <a:ext cx="2447392" cy="1748800"/>
                      <a:chOff x="6242171" y="1216044"/>
                      <a:chExt cx="2447392" cy="1748800"/>
                    </a:xfrm>
                  </p:grpSpPr>
                  <p:grpSp>
                    <p:nvGrpSpPr>
                      <p:cNvPr id="96" name="组合 95"/>
                      <p:cNvGrpSpPr/>
                      <p:nvPr/>
                    </p:nvGrpSpPr>
                    <p:grpSpPr>
                      <a:xfrm>
                        <a:off x="6340490" y="1216044"/>
                        <a:ext cx="2349073" cy="1748800"/>
                        <a:chOff x="6340490" y="1216044"/>
                        <a:chExt cx="2349073" cy="1748800"/>
                      </a:xfrm>
                    </p:grpSpPr>
                    <p:grpSp>
                      <p:nvGrpSpPr>
                        <p:cNvPr id="98" name="组合 97"/>
                        <p:cNvGrpSpPr/>
                        <p:nvPr/>
                      </p:nvGrpSpPr>
                      <p:grpSpPr>
                        <a:xfrm>
                          <a:off x="6340490" y="1216044"/>
                          <a:ext cx="2349073" cy="1748800"/>
                          <a:chOff x="8837404" y="2082420"/>
                          <a:chExt cx="2349073" cy="1748800"/>
                        </a:xfrm>
                      </p:grpSpPr>
                      <p:sp>
                        <p:nvSpPr>
                          <p:cNvPr id="100" name="等腰三角形 6"/>
                          <p:cNvSpPr/>
                          <p:nvPr/>
                        </p:nvSpPr>
                        <p:spPr>
                          <a:xfrm rot="5400000">
                            <a:off x="9137541" y="1782283"/>
                            <a:ext cx="1748800" cy="2349073"/>
                          </a:xfrm>
                          <a:custGeom>
                            <a:avLst/>
                            <a:gdLst>
                              <a:gd name="connsiteX0" fmla="*/ 0 w 2218637"/>
                              <a:gd name="connsiteY0" fmla="*/ 1912618 h 1912618"/>
                              <a:gd name="connsiteX1" fmla="*/ 1109319 w 2218637"/>
                              <a:gd name="connsiteY1" fmla="*/ 0 h 1912618"/>
                              <a:gd name="connsiteX2" fmla="*/ 2218637 w 2218637"/>
                              <a:gd name="connsiteY2" fmla="*/ 1912618 h 1912618"/>
                              <a:gd name="connsiteX3" fmla="*/ 0 w 2218637"/>
                              <a:gd name="connsiteY3" fmla="*/ 1912618 h 1912618"/>
                              <a:gd name="connsiteX0-1" fmla="*/ 0 w 2218637"/>
                              <a:gd name="connsiteY0-2" fmla="*/ 1912618 h 1912618"/>
                              <a:gd name="connsiteX1-3" fmla="*/ 1109319 w 2218637"/>
                              <a:gd name="connsiteY1-4" fmla="*/ 0 h 1912618"/>
                              <a:gd name="connsiteX2-5" fmla="*/ 2218637 w 2218637"/>
                              <a:gd name="connsiteY2-6" fmla="*/ 1912618 h 1912618"/>
                              <a:gd name="connsiteX3-7" fmla="*/ 0 w 2218637"/>
                              <a:gd name="connsiteY3-8" fmla="*/ 1912618 h 1912618"/>
                              <a:gd name="connsiteX0-9" fmla="*/ 0 w 2218637"/>
                              <a:gd name="connsiteY0-10" fmla="*/ 1912618 h 1912618"/>
                              <a:gd name="connsiteX1-11" fmla="*/ 1109319 w 2218637"/>
                              <a:gd name="connsiteY1-12" fmla="*/ 0 h 1912618"/>
                              <a:gd name="connsiteX2-13" fmla="*/ 2218637 w 2218637"/>
                              <a:gd name="connsiteY2-14" fmla="*/ 1912618 h 1912618"/>
                              <a:gd name="connsiteX3-15" fmla="*/ 0 w 2218637"/>
                              <a:gd name="connsiteY3-16" fmla="*/ 1912618 h 1912618"/>
                              <a:gd name="connsiteX0-17" fmla="*/ 0 w 2218637"/>
                              <a:gd name="connsiteY0-18" fmla="*/ 1912618 h 1912618"/>
                              <a:gd name="connsiteX1-19" fmla="*/ 1109319 w 2218637"/>
                              <a:gd name="connsiteY1-20" fmla="*/ 0 h 1912618"/>
                              <a:gd name="connsiteX2-21" fmla="*/ 2218637 w 2218637"/>
                              <a:gd name="connsiteY2-22" fmla="*/ 1912618 h 1912618"/>
                              <a:gd name="connsiteX3-23" fmla="*/ 0 w 2218637"/>
                              <a:gd name="connsiteY3-24" fmla="*/ 1912618 h 1912618"/>
                              <a:gd name="connsiteX0-25" fmla="*/ 0 w 2218637"/>
                              <a:gd name="connsiteY0-26" fmla="*/ 1912618 h 1912618"/>
                              <a:gd name="connsiteX1-27" fmla="*/ 1109319 w 2218637"/>
                              <a:gd name="connsiteY1-28" fmla="*/ 0 h 1912618"/>
                              <a:gd name="connsiteX2-29" fmla="*/ 2218637 w 2218637"/>
                              <a:gd name="connsiteY2-30" fmla="*/ 1912618 h 1912618"/>
                              <a:gd name="connsiteX3-31" fmla="*/ 0 w 2218637"/>
                              <a:gd name="connsiteY3-32" fmla="*/ 1912618 h 1912618"/>
                              <a:gd name="connsiteX0-33" fmla="*/ 0 w 2218637"/>
                              <a:gd name="connsiteY0-34" fmla="*/ 1912618 h 1912618"/>
                              <a:gd name="connsiteX1-35" fmla="*/ 1109319 w 2218637"/>
                              <a:gd name="connsiteY1-36" fmla="*/ 0 h 1912618"/>
                              <a:gd name="connsiteX2-37" fmla="*/ 2218637 w 2218637"/>
                              <a:gd name="connsiteY2-38" fmla="*/ 1912618 h 1912618"/>
                              <a:gd name="connsiteX3-39" fmla="*/ 0 w 2218637"/>
                              <a:gd name="connsiteY3-40" fmla="*/ 1912618 h 1912618"/>
                              <a:gd name="connsiteX0-41" fmla="*/ 0 w 2218637"/>
                              <a:gd name="connsiteY0-42" fmla="*/ 1912618 h 1912618"/>
                              <a:gd name="connsiteX1-43" fmla="*/ 1109319 w 2218637"/>
                              <a:gd name="connsiteY1-44" fmla="*/ 0 h 1912618"/>
                              <a:gd name="connsiteX2-45" fmla="*/ 2218637 w 2218637"/>
                              <a:gd name="connsiteY2-46" fmla="*/ 1912618 h 1912618"/>
                              <a:gd name="connsiteX3-47" fmla="*/ 0 w 2218637"/>
                              <a:gd name="connsiteY3-48" fmla="*/ 1912618 h 1912618"/>
                              <a:gd name="connsiteX0-49" fmla="*/ 0 w 2218637"/>
                              <a:gd name="connsiteY0-50" fmla="*/ 1912618 h 1912618"/>
                              <a:gd name="connsiteX1-51" fmla="*/ 1109319 w 2218637"/>
                              <a:gd name="connsiteY1-52" fmla="*/ 0 h 1912618"/>
                              <a:gd name="connsiteX2-53" fmla="*/ 2218637 w 2218637"/>
                              <a:gd name="connsiteY2-54" fmla="*/ 1912618 h 1912618"/>
                              <a:gd name="connsiteX3-55" fmla="*/ 0 w 2218637"/>
                              <a:gd name="connsiteY3-56" fmla="*/ 1912618 h 1912618"/>
                            </a:gdLst>
                            <a:ahLst/>
                            <a:cxnLst>
                              <a:cxn ang="0">
                                <a:pos x="connsiteX0-1" y="connsiteY0-2"/>
                              </a:cxn>
                              <a:cxn ang="0">
                                <a:pos x="connsiteX1-3" y="connsiteY1-4"/>
                              </a:cxn>
                              <a:cxn ang="0">
                                <a:pos x="connsiteX2-5" y="connsiteY2-6"/>
                              </a:cxn>
                              <a:cxn ang="0">
                                <a:pos x="connsiteX3-7" y="connsiteY3-8"/>
                              </a:cxn>
                            </a:cxnLst>
                            <a:rect l="l" t="t" r="r" b="b"/>
                            <a:pathLst>
                              <a:path w="2218637" h="1912618">
                                <a:moveTo>
                                  <a:pt x="0" y="1912618"/>
                                </a:moveTo>
                                <a:cubicBezTo>
                                  <a:pt x="283152" y="1149951"/>
                                  <a:pt x="614426" y="88899"/>
                                  <a:pt x="1109319" y="0"/>
                                </a:cubicBezTo>
                                <a:cubicBezTo>
                                  <a:pt x="1613849" y="40773"/>
                                  <a:pt x="1935495" y="1159576"/>
                                  <a:pt x="2218637" y="1912618"/>
                                </a:cubicBezTo>
                                <a:lnTo>
                                  <a:pt x="0" y="1912618"/>
                                </a:lnTo>
                                <a:close/>
                              </a:path>
                            </a:pathLst>
                          </a:cu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a:solidFill>
                                <a:sysClr val="window" lastClr="FFFFFF"/>
                              </a:solidFill>
                              <a:latin typeface="微软雅黑" panose="020B0503020204020204" charset="-122"/>
                              <a:ea typeface="微软雅黑" panose="020B0503020204020204" charset="-122"/>
                            </a:endParaRPr>
                          </a:p>
                        </p:txBody>
                      </p:sp>
                      <p:sp>
                        <p:nvSpPr>
                          <p:cNvPr id="101" name="椭圆 100"/>
                          <p:cNvSpPr/>
                          <p:nvPr/>
                        </p:nvSpPr>
                        <p:spPr>
                          <a:xfrm>
                            <a:off x="10219613" y="2761390"/>
                            <a:ext cx="355506" cy="355506"/>
                          </a:xfrm>
                          <a:prstGeom prst="ellipse">
                            <a:avLst/>
                          </a:prstGeom>
                          <a:solidFill>
                            <a:sysClr val="window" lastClr="FFFFFF"/>
                          </a:solidFill>
                          <a:ln w="25400" cap="flat" cmpd="sng" algn="ctr">
                            <a:solidFill>
                              <a:sysClr val="windowText" lastClr="000000"/>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a:solidFill>
                                <a:sysClr val="window" lastClr="FFFFFF"/>
                              </a:solidFill>
                              <a:latin typeface="微软雅黑" panose="020B0503020204020204" charset="-122"/>
                              <a:ea typeface="微软雅黑" panose="020B0503020204020204" charset="-122"/>
                            </a:endParaRPr>
                          </a:p>
                        </p:txBody>
                      </p:sp>
                      <p:sp>
                        <p:nvSpPr>
                          <p:cNvPr id="102" name="椭圆 101"/>
                          <p:cNvSpPr/>
                          <p:nvPr/>
                        </p:nvSpPr>
                        <p:spPr>
                          <a:xfrm>
                            <a:off x="10333604" y="2900527"/>
                            <a:ext cx="171482" cy="171482"/>
                          </a:xfrm>
                          <a:prstGeom prst="ellipse">
                            <a:avLst/>
                          </a:prstGeom>
                          <a:solidFill>
                            <a:sysClr val="windowText" lastClr="000000"/>
                          </a:solidFill>
                          <a:ln w="2857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a:solidFill>
                                <a:sysClr val="window" lastClr="FFFFFF"/>
                              </a:solidFill>
                              <a:latin typeface="微软雅黑" panose="020B0503020204020204" charset="-122"/>
                              <a:ea typeface="微软雅黑" panose="020B0503020204020204" charset="-122"/>
                            </a:endParaRPr>
                          </a:p>
                        </p:txBody>
                      </p:sp>
                    </p:grpSp>
                    <p:sp>
                      <p:nvSpPr>
                        <p:cNvPr id="99" name="等腰三角形 26"/>
                        <p:cNvSpPr/>
                        <p:nvPr/>
                      </p:nvSpPr>
                      <p:spPr>
                        <a:xfrm rot="20050251">
                          <a:off x="8261361" y="2276016"/>
                          <a:ext cx="160798" cy="157056"/>
                        </a:xfrm>
                        <a:custGeom>
                          <a:avLst/>
                          <a:gdLst>
                            <a:gd name="connsiteX0" fmla="*/ 0 w 586399"/>
                            <a:gd name="connsiteY0" fmla="*/ 421203 h 421203"/>
                            <a:gd name="connsiteX1" fmla="*/ 293200 w 586399"/>
                            <a:gd name="connsiteY1" fmla="*/ 0 h 421203"/>
                            <a:gd name="connsiteX2" fmla="*/ 586399 w 586399"/>
                            <a:gd name="connsiteY2" fmla="*/ 421203 h 421203"/>
                            <a:gd name="connsiteX3" fmla="*/ 0 w 586399"/>
                            <a:gd name="connsiteY3" fmla="*/ 421203 h 421203"/>
                            <a:gd name="connsiteX0-1" fmla="*/ 34059 w 293199"/>
                            <a:gd name="connsiteY0-2" fmla="*/ 344201 h 421203"/>
                            <a:gd name="connsiteX1-3" fmla="*/ 0 w 293199"/>
                            <a:gd name="connsiteY1-4" fmla="*/ 0 h 421203"/>
                            <a:gd name="connsiteX2-5" fmla="*/ 293199 w 293199"/>
                            <a:gd name="connsiteY2-6" fmla="*/ 421203 h 421203"/>
                            <a:gd name="connsiteX3-7" fmla="*/ 34059 w 293199"/>
                            <a:gd name="connsiteY3-8" fmla="*/ 344201 h 421203"/>
                            <a:gd name="connsiteX0-9" fmla="*/ 34059 w 293199"/>
                            <a:gd name="connsiteY0-10" fmla="*/ 344201 h 421203"/>
                            <a:gd name="connsiteX1-11" fmla="*/ 0 w 293199"/>
                            <a:gd name="connsiteY1-12" fmla="*/ 0 h 421203"/>
                            <a:gd name="connsiteX2-13" fmla="*/ 293199 w 293199"/>
                            <a:gd name="connsiteY2-14" fmla="*/ 421203 h 421203"/>
                            <a:gd name="connsiteX3-15" fmla="*/ 34059 w 293199"/>
                            <a:gd name="connsiteY3-16" fmla="*/ 344201 h 421203"/>
                            <a:gd name="connsiteX0-17" fmla="*/ 5087 w 293199"/>
                            <a:gd name="connsiteY0-18" fmla="*/ 144262 h 421203"/>
                            <a:gd name="connsiteX1-19" fmla="*/ 0 w 293199"/>
                            <a:gd name="connsiteY1-20" fmla="*/ 0 h 421203"/>
                            <a:gd name="connsiteX2-21" fmla="*/ 293199 w 293199"/>
                            <a:gd name="connsiteY2-22" fmla="*/ 421203 h 421203"/>
                            <a:gd name="connsiteX3-23" fmla="*/ 5087 w 293199"/>
                            <a:gd name="connsiteY3-24" fmla="*/ 144262 h 421203"/>
                            <a:gd name="connsiteX0-25" fmla="*/ 5087 w 102713"/>
                            <a:gd name="connsiteY0-26" fmla="*/ 144262 h 157683"/>
                            <a:gd name="connsiteX1-27" fmla="*/ 0 w 102713"/>
                            <a:gd name="connsiteY1-28" fmla="*/ 0 h 157683"/>
                            <a:gd name="connsiteX2-29" fmla="*/ 102713 w 102713"/>
                            <a:gd name="connsiteY2-30" fmla="*/ 157683 h 157683"/>
                            <a:gd name="connsiteX3-31" fmla="*/ 5087 w 102713"/>
                            <a:gd name="connsiteY3-32" fmla="*/ 144262 h 157683"/>
                          </a:gdLst>
                          <a:ahLst/>
                          <a:cxnLst>
                            <a:cxn ang="0">
                              <a:pos x="connsiteX0-1" y="connsiteY0-2"/>
                            </a:cxn>
                            <a:cxn ang="0">
                              <a:pos x="connsiteX1-3" y="connsiteY1-4"/>
                            </a:cxn>
                            <a:cxn ang="0">
                              <a:pos x="connsiteX2-5" y="connsiteY2-6"/>
                            </a:cxn>
                            <a:cxn ang="0">
                              <a:pos x="connsiteX3-7" y="connsiteY3-8"/>
                            </a:cxn>
                          </a:cxnLst>
                          <a:rect l="l" t="t" r="r" b="b"/>
                          <a:pathLst>
                            <a:path w="102713" h="157683">
                              <a:moveTo>
                                <a:pt x="5087" y="144262"/>
                              </a:moveTo>
                              <a:lnTo>
                                <a:pt x="0" y="0"/>
                              </a:lnTo>
                              <a:lnTo>
                                <a:pt x="102713" y="157683"/>
                              </a:lnTo>
                              <a:lnTo>
                                <a:pt x="5087" y="144262"/>
                              </a:lnTo>
                              <a:close/>
                            </a:path>
                          </a:pathLst>
                        </a:custGeom>
                        <a:solidFill>
                          <a:sysClr val="window" lastClr="FFFFFF"/>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a:solidFill>
                              <a:sysClr val="window" lastClr="FFFFFF"/>
                            </a:solidFill>
                            <a:latin typeface="微软雅黑" panose="020B0503020204020204" charset="-122"/>
                            <a:ea typeface="微软雅黑" panose="020B0503020204020204" charset="-122"/>
                          </a:endParaRPr>
                        </a:p>
                      </p:txBody>
                    </p:sp>
                  </p:grpSp>
                  <p:sp>
                    <p:nvSpPr>
                      <p:cNvPr id="97" name="矩形 96"/>
                      <p:cNvSpPr/>
                      <p:nvPr/>
                    </p:nvSpPr>
                    <p:spPr>
                      <a:xfrm>
                        <a:off x="6242171" y="1836301"/>
                        <a:ext cx="1619704" cy="6434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b="1" dirty="0">
                            <a:solidFill>
                              <a:sysClr val="window" lastClr="FFFFFF"/>
                            </a:solidFill>
                            <a:latin typeface="微软雅黑" panose="020B0503020204020204" charset="-122"/>
                            <a:ea typeface="微软雅黑" panose="020B0503020204020204" charset="-122"/>
                          </a:rPr>
                          <a:t>Kubernetes</a:t>
                        </a:r>
                        <a:endParaRPr lang="en-US" altLang="zh-CN" b="1" dirty="0">
                          <a:solidFill>
                            <a:sysClr val="window" lastClr="FFFFFF"/>
                          </a:solidFill>
                          <a:latin typeface="微软雅黑" panose="020B0503020204020204" charset="-122"/>
                          <a:ea typeface="微软雅黑" panose="020B0503020204020204" charset="-122"/>
                        </a:endParaRPr>
                      </a:p>
                      <a:p>
                        <a:pPr algn="ctr">
                          <a:defRPr/>
                        </a:pPr>
                        <a:r>
                          <a:rPr lang="zh-CN" altLang="en-US" b="1" dirty="0">
                            <a:solidFill>
                              <a:sysClr val="window" lastClr="FFFFFF"/>
                            </a:solidFill>
                            <a:latin typeface="微软雅黑" panose="020B0503020204020204" charset="-122"/>
                            <a:ea typeface="微软雅黑" panose="020B0503020204020204" charset="-122"/>
                          </a:rPr>
                          <a:t>安全风险</a:t>
                        </a:r>
                        <a:endParaRPr lang="zh-CN" altLang="en-US" b="1" dirty="0">
                          <a:solidFill>
                            <a:sysClr val="window" lastClr="FFFFFF"/>
                          </a:solidFill>
                          <a:latin typeface="微软雅黑" panose="020B0503020204020204" charset="-122"/>
                          <a:ea typeface="微软雅黑" panose="020B0503020204020204" charset="-122"/>
                        </a:endParaRPr>
                      </a:p>
                    </p:txBody>
                  </p:sp>
                </p:grpSp>
              </p:grpSp>
              <p:cxnSp>
                <p:nvCxnSpPr>
                  <p:cNvPr id="64" name="直接连接符 63"/>
                  <p:cNvCxnSpPr/>
                  <p:nvPr/>
                </p:nvCxnSpPr>
                <p:spPr>
                  <a:xfrm>
                    <a:off x="5210573" y="3002313"/>
                    <a:ext cx="182179" cy="366510"/>
                  </a:xfrm>
                  <a:prstGeom prst="line">
                    <a:avLst/>
                  </a:prstGeom>
                  <a:noFill/>
                  <a:ln w="15875" cap="flat" cmpd="sng" algn="ctr">
                    <a:solidFill>
                      <a:sysClr val="window" lastClr="FFFFFF">
                        <a:lumMod val="50000"/>
                      </a:sysClr>
                    </a:solidFill>
                    <a:prstDash val="solid"/>
                  </a:ln>
                  <a:effectLst/>
                </p:spPr>
              </p:cxnSp>
              <p:cxnSp>
                <p:nvCxnSpPr>
                  <p:cNvPr id="65" name="直接连接符 64"/>
                  <p:cNvCxnSpPr/>
                  <p:nvPr/>
                </p:nvCxnSpPr>
                <p:spPr>
                  <a:xfrm>
                    <a:off x="3842619" y="3011016"/>
                    <a:ext cx="1381043" cy="0"/>
                  </a:xfrm>
                  <a:prstGeom prst="line">
                    <a:avLst/>
                  </a:prstGeom>
                  <a:noFill/>
                  <a:ln w="15875" cap="flat" cmpd="sng" algn="ctr">
                    <a:solidFill>
                      <a:sysClr val="window" lastClr="FFFFFF">
                        <a:lumMod val="50000"/>
                      </a:sysClr>
                    </a:solidFill>
                    <a:prstDash val="solid"/>
                  </a:ln>
                  <a:effectLst/>
                </p:spPr>
              </p:cxnSp>
              <p:sp>
                <p:nvSpPr>
                  <p:cNvPr id="66" name="文本框 65"/>
                  <p:cNvSpPr txBox="1"/>
                  <p:nvPr/>
                </p:nvSpPr>
                <p:spPr>
                  <a:xfrm>
                    <a:off x="6093046" y="3600797"/>
                    <a:ext cx="1996556" cy="3059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00" dirty="0">
                        <a:solidFill>
                          <a:srgbClr val="C0392B"/>
                        </a:solidFill>
                        <a:latin typeface="微软雅黑" panose="020B0503020204020204" charset="-122"/>
                        <a:ea typeface="微软雅黑" panose="020B0503020204020204" charset="-122"/>
                      </a:rPr>
                      <a:t>Kubernetes API</a:t>
                    </a:r>
                    <a:r>
                      <a:rPr lang="zh-CN" altLang="en-US" sz="1400" dirty="0">
                        <a:solidFill>
                          <a:srgbClr val="C0392B"/>
                        </a:solidFill>
                        <a:latin typeface="微软雅黑" panose="020B0503020204020204" charset="-122"/>
                        <a:ea typeface="微软雅黑" panose="020B0503020204020204" charset="-122"/>
                      </a:rPr>
                      <a:t>暴露</a:t>
                    </a:r>
                    <a:endParaRPr lang="zh-CN" altLang="en-US" sz="1400" dirty="0">
                      <a:solidFill>
                        <a:srgbClr val="C0392B"/>
                      </a:solidFill>
                      <a:latin typeface="微软雅黑" panose="020B0503020204020204" charset="-122"/>
                      <a:ea typeface="微软雅黑" panose="020B0503020204020204" charset="-122"/>
                    </a:endParaRPr>
                  </a:p>
                </p:txBody>
              </p:sp>
              <p:sp>
                <p:nvSpPr>
                  <p:cNvPr id="67" name="文本框 68"/>
                  <p:cNvSpPr txBox="1"/>
                  <p:nvPr/>
                </p:nvSpPr>
                <p:spPr>
                  <a:xfrm>
                    <a:off x="4229865" y="2239017"/>
                    <a:ext cx="336204" cy="25207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endParaRPr lang="zh-CN" altLang="en-US" sz="1050" dirty="0">
                      <a:solidFill>
                        <a:sysClr val="windowText" lastClr="000000"/>
                      </a:solidFill>
                      <a:latin typeface="微软雅黑" panose="020B0503020204020204" charset="-122"/>
                      <a:ea typeface="微软雅黑" panose="020B0503020204020204" charset="-122"/>
                    </a:endParaRPr>
                  </a:p>
                </p:txBody>
              </p:sp>
              <p:cxnSp>
                <p:nvCxnSpPr>
                  <p:cNvPr id="68" name="直接连接符 67"/>
                  <p:cNvCxnSpPr/>
                  <p:nvPr/>
                </p:nvCxnSpPr>
                <p:spPr>
                  <a:xfrm flipV="1">
                    <a:off x="1004049" y="3146613"/>
                    <a:ext cx="753032" cy="8966"/>
                  </a:xfrm>
                  <a:prstGeom prst="line">
                    <a:avLst/>
                  </a:prstGeom>
                  <a:noFill/>
                  <a:ln w="15875" cap="flat" cmpd="sng" algn="ctr">
                    <a:solidFill>
                      <a:sysClr val="window" lastClr="FFFFFF">
                        <a:lumMod val="50000"/>
                      </a:sysClr>
                    </a:solidFill>
                    <a:prstDash val="solid"/>
                  </a:ln>
                  <a:effectLst/>
                </p:spPr>
              </p:cxnSp>
            </p:grpSp>
          </p:grpSp>
          <p:grpSp>
            <p:nvGrpSpPr>
              <p:cNvPr id="27" name="组合 26"/>
              <p:cNvGrpSpPr/>
              <p:nvPr/>
            </p:nvGrpSpPr>
            <p:grpSpPr>
              <a:xfrm>
                <a:off x="2472301" y="3844758"/>
                <a:ext cx="2068520" cy="1557468"/>
                <a:chOff x="1277853" y="4003388"/>
                <a:chExt cx="2250108" cy="1557468"/>
              </a:xfrm>
            </p:grpSpPr>
            <p:sp>
              <p:nvSpPr>
                <p:cNvPr id="48" name="文本框 63"/>
                <p:cNvSpPr txBox="1"/>
                <p:nvPr/>
              </p:nvSpPr>
              <p:spPr>
                <a:xfrm>
                  <a:off x="1379905" y="4739405"/>
                  <a:ext cx="1190493" cy="27487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accent2">
                          <a:lumMod val="60000"/>
                          <a:lumOff val="40000"/>
                        </a:schemeClr>
                      </a:solidFill>
                      <a:latin typeface="微软雅黑" panose="020B0503020204020204" charset="-122"/>
                      <a:ea typeface="微软雅黑" panose="020B0503020204020204" charset="-122"/>
                    </a:rPr>
                    <a:t>镜像准入控制</a:t>
                  </a:r>
                  <a:endParaRPr lang="zh-CN" altLang="en-US" sz="1200" dirty="0">
                    <a:solidFill>
                      <a:schemeClr val="accent2">
                        <a:lumMod val="60000"/>
                        <a:lumOff val="40000"/>
                      </a:schemeClr>
                    </a:solidFill>
                    <a:latin typeface="微软雅黑" panose="020B0503020204020204" charset="-122"/>
                    <a:ea typeface="微软雅黑" panose="020B0503020204020204" charset="-122"/>
                  </a:endParaRPr>
                </a:p>
              </p:txBody>
            </p:sp>
            <p:cxnSp>
              <p:nvCxnSpPr>
                <p:cNvPr id="49" name="直接连接符 48"/>
                <p:cNvCxnSpPr/>
                <p:nvPr/>
              </p:nvCxnSpPr>
              <p:spPr>
                <a:xfrm flipH="1">
                  <a:off x="2308837" y="4003388"/>
                  <a:ext cx="1219124" cy="1557468"/>
                </a:xfrm>
                <a:prstGeom prst="line">
                  <a:avLst/>
                </a:prstGeom>
                <a:noFill/>
                <a:ln w="31750" cap="flat" cmpd="sng" algn="ctr">
                  <a:solidFill>
                    <a:srgbClr val="C0392B"/>
                  </a:solidFill>
                  <a:prstDash val="solid"/>
                </a:ln>
                <a:effectLst/>
              </p:spPr>
            </p:cxnSp>
            <p:cxnSp>
              <p:nvCxnSpPr>
                <p:cNvPr id="50" name="直接连接符 49"/>
                <p:cNvCxnSpPr/>
                <p:nvPr/>
              </p:nvCxnSpPr>
              <p:spPr>
                <a:xfrm flipH="1">
                  <a:off x="1435245" y="4409670"/>
                  <a:ext cx="1783971" cy="0"/>
                </a:xfrm>
                <a:prstGeom prst="line">
                  <a:avLst/>
                </a:prstGeom>
                <a:noFill/>
                <a:ln w="15875" cap="flat" cmpd="sng" algn="ctr">
                  <a:solidFill>
                    <a:sysClr val="window" lastClr="FFFFFF">
                      <a:lumMod val="50000"/>
                    </a:sysClr>
                  </a:solidFill>
                  <a:prstDash val="solid"/>
                </a:ln>
                <a:effectLst/>
              </p:spPr>
            </p:cxnSp>
            <p:cxnSp>
              <p:nvCxnSpPr>
                <p:cNvPr id="51" name="直接连接符 50"/>
                <p:cNvCxnSpPr/>
                <p:nvPr/>
              </p:nvCxnSpPr>
              <p:spPr>
                <a:xfrm flipV="1">
                  <a:off x="1553116" y="4717447"/>
                  <a:ext cx="1013010" cy="3"/>
                </a:xfrm>
                <a:prstGeom prst="line">
                  <a:avLst/>
                </a:prstGeom>
                <a:noFill/>
                <a:ln w="15875" cap="flat" cmpd="sng" algn="ctr">
                  <a:solidFill>
                    <a:sysClr val="window" lastClr="FFFFFF">
                      <a:lumMod val="50000"/>
                    </a:sysClr>
                  </a:solidFill>
                  <a:prstDash val="solid"/>
                </a:ln>
                <a:effectLst/>
              </p:spPr>
            </p:cxnSp>
            <p:sp>
              <p:nvSpPr>
                <p:cNvPr id="52" name="文本框 74"/>
                <p:cNvSpPr txBox="1"/>
                <p:nvPr/>
              </p:nvSpPr>
              <p:spPr>
                <a:xfrm>
                  <a:off x="1277853" y="4087584"/>
                  <a:ext cx="1798829" cy="3059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400" dirty="0">
                      <a:solidFill>
                        <a:srgbClr val="C0392B"/>
                      </a:solidFill>
                      <a:latin typeface="微软雅黑" panose="020B0503020204020204" charset="-122"/>
                      <a:ea typeface="微软雅黑" panose="020B0503020204020204" charset="-122"/>
                    </a:rPr>
                    <a:t>基础镜像潜在漏洞</a:t>
                  </a:r>
                  <a:endParaRPr lang="zh-CN" altLang="en-US" sz="1400" dirty="0">
                    <a:solidFill>
                      <a:srgbClr val="C0392B"/>
                    </a:solidFill>
                    <a:latin typeface="微软雅黑" panose="020B0503020204020204" charset="-122"/>
                    <a:ea typeface="微软雅黑" panose="020B0503020204020204" charset="-122"/>
                  </a:endParaRPr>
                </a:p>
              </p:txBody>
            </p:sp>
            <p:cxnSp>
              <p:nvCxnSpPr>
                <p:cNvPr id="53" name="直接连接符 52"/>
                <p:cNvCxnSpPr/>
                <p:nvPr/>
              </p:nvCxnSpPr>
              <p:spPr>
                <a:xfrm flipH="1">
                  <a:off x="2570079" y="4401670"/>
                  <a:ext cx="262769" cy="321679"/>
                </a:xfrm>
                <a:prstGeom prst="line">
                  <a:avLst/>
                </a:prstGeom>
                <a:noFill/>
                <a:ln w="15875" cap="flat" cmpd="sng" algn="ctr">
                  <a:solidFill>
                    <a:sysClr val="window" lastClr="FFFFFF">
                      <a:lumMod val="50000"/>
                    </a:sysClr>
                  </a:solidFill>
                  <a:prstDash val="solid"/>
                </a:ln>
                <a:effectLst/>
              </p:spPr>
            </p:cxnSp>
          </p:grpSp>
          <p:sp>
            <p:nvSpPr>
              <p:cNvPr id="28" name="文本框 68"/>
              <p:cNvSpPr txBox="1"/>
              <p:nvPr/>
            </p:nvSpPr>
            <p:spPr>
              <a:xfrm>
                <a:off x="2026250" y="2716883"/>
                <a:ext cx="1854430" cy="27487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dirty="0">
                    <a:solidFill>
                      <a:schemeClr val="accent2">
                        <a:lumMod val="60000"/>
                        <a:lumOff val="40000"/>
                      </a:schemeClr>
                    </a:solidFill>
                    <a:latin typeface="微软雅黑" panose="020B0503020204020204" charset="-122"/>
                    <a:ea typeface="微软雅黑" panose="020B0503020204020204" charset="-122"/>
                  </a:rPr>
                  <a:t>漏洞或卷挂载影响宿主机</a:t>
                </a:r>
                <a:endParaRPr lang="zh-CN" altLang="en-US" sz="1200" dirty="0">
                  <a:solidFill>
                    <a:schemeClr val="accent2">
                      <a:lumMod val="60000"/>
                      <a:lumOff val="40000"/>
                    </a:schemeClr>
                  </a:solidFill>
                  <a:latin typeface="微软雅黑" panose="020B0503020204020204" charset="-122"/>
                  <a:ea typeface="微软雅黑" panose="020B0503020204020204" charset="-122"/>
                </a:endParaRPr>
              </a:p>
            </p:txBody>
          </p:sp>
          <p:sp>
            <p:nvSpPr>
              <p:cNvPr id="29" name="等腰三角形 28"/>
              <p:cNvSpPr/>
              <p:nvPr/>
            </p:nvSpPr>
            <p:spPr>
              <a:xfrm rot="16200000" flipH="1">
                <a:off x="5936479" y="-74197"/>
                <a:ext cx="77515" cy="7821500"/>
              </a:xfrm>
              <a:prstGeom prst="triangle">
                <a:avLst/>
              </a:prstGeom>
              <a:solidFill>
                <a:srgbClr val="C0392B"/>
              </a:solidFill>
              <a:ln w="25400" cap="flat" cmpd="sng" algn="ctr">
                <a:solidFill>
                  <a:srgbClr val="C0392B"/>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600">
                  <a:solidFill>
                    <a:sysClr val="window" lastClr="FFFFFF"/>
                  </a:solidFill>
                  <a:latin typeface="微软雅黑" panose="020B0503020204020204" charset="-122"/>
                  <a:ea typeface="微软雅黑" panose="020B0503020204020204" charset="-122"/>
                </a:endParaRPr>
              </a:p>
            </p:txBody>
          </p:sp>
          <p:grpSp>
            <p:nvGrpSpPr>
              <p:cNvPr id="30" name="组合 29"/>
              <p:cNvGrpSpPr/>
              <p:nvPr/>
            </p:nvGrpSpPr>
            <p:grpSpPr>
              <a:xfrm>
                <a:off x="7389943" y="5242419"/>
                <a:ext cx="1524350" cy="707704"/>
                <a:chOff x="7235946" y="4997677"/>
                <a:chExt cx="1908474" cy="810683"/>
              </a:xfrm>
            </p:grpSpPr>
            <p:sp>
              <p:nvSpPr>
                <p:cNvPr id="46" name="椭圆 45"/>
                <p:cNvSpPr/>
                <p:nvPr/>
              </p:nvSpPr>
              <p:spPr>
                <a:xfrm>
                  <a:off x="7235946" y="4997677"/>
                  <a:ext cx="1908474" cy="810683"/>
                </a:xfrm>
                <a:prstGeom prst="ellipse">
                  <a:avLst/>
                </a:pr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p>
                  <a:pPr algn="ctr">
                    <a:defRPr/>
                  </a:pPr>
                  <a:endParaRPr lang="zh-CN" altLang="en-US" sz="1600" kern="0">
                    <a:solidFill>
                      <a:prstClr val="white"/>
                    </a:solidFill>
                    <a:latin typeface="Calibri" panose="020F0502020204030204"/>
                    <a:ea typeface="宋体" panose="02010600030101010101" pitchFamily="2" charset="-122"/>
                  </a:endParaRPr>
                </a:p>
              </p:txBody>
            </p:sp>
            <p:sp>
              <p:nvSpPr>
                <p:cNvPr id="47" name="文本框 103"/>
                <p:cNvSpPr txBox="1"/>
                <p:nvPr/>
              </p:nvSpPr>
              <p:spPr>
                <a:xfrm>
                  <a:off x="7395779" y="5181007"/>
                  <a:ext cx="1669141" cy="42079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ysClr val="window" lastClr="FFFFFF"/>
                      </a:solidFill>
                      <a:latin typeface="微软雅黑" panose="020B0503020204020204" charset="-122"/>
                      <a:ea typeface="微软雅黑" panose="020B0503020204020204" charset="-122"/>
                    </a:rPr>
                    <a:t>Etcd</a:t>
                  </a:r>
                  <a:r>
                    <a:rPr lang="zh-CN" altLang="en-US" dirty="0">
                      <a:solidFill>
                        <a:sysClr val="window" lastClr="FFFFFF"/>
                      </a:solidFill>
                      <a:latin typeface="微软雅黑" panose="020B0503020204020204" charset="-122"/>
                      <a:ea typeface="微软雅黑" panose="020B0503020204020204" charset="-122"/>
                    </a:rPr>
                    <a:t>数据库</a:t>
                  </a:r>
                  <a:endParaRPr lang="zh-CN" altLang="en-US" dirty="0">
                    <a:solidFill>
                      <a:sysClr val="window" lastClr="FFFFFF"/>
                    </a:solidFill>
                    <a:latin typeface="微软雅黑" panose="020B0503020204020204" charset="-122"/>
                    <a:ea typeface="微软雅黑" panose="020B0503020204020204" charset="-122"/>
                  </a:endParaRPr>
                </a:p>
              </p:txBody>
            </p:sp>
          </p:grpSp>
          <p:grpSp>
            <p:nvGrpSpPr>
              <p:cNvPr id="31" name="组合 30"/>
              <p:cNvGrpSpPr/>
              <p:nvPr/>
            </p:nvGrpSpPr>
            <p:grpSpPr>
              <a:xfrm>
                <a:off x="7490899" y="1244097"/>
                <a:ext cx="1613417" cy="779811"/>
                <a:chOff x="7235946" y="4997677"/>
                <a:chExt cx="1908474" cy="810683"/>
              </a:xfrm>
            </p:grpSpPr>
            <p:sp>
              <p:nvSpPr>
                <p:cNvPr id="44" name="椭圆 43"/>
                <p:cNvSpPr/>
                <p:nvPr/>
              </p:nvSpPr>
              <p:spPr>
                <a:xfrm>
                  <a:off x="7235946" y="4997677"/>
                  <a:ext cx="1908474" cy="810683"/>
                </a:xfrm>
                <a:prstGeom prst="ellipse">
                  <a:avLst/>
                </a:pr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p>
                  <a:pPr algn="ctr">
                    <a:defRPr/>
                  </a:pPr>
                  <a:endParaRPr lang="zh-CN" altLang="en-US" sz="1600" kern="0">
                    <a:solidFill>
                      <a:prstClr val="white"/>
                    </a:solidFill>
                    <a:latin typeface="Calibri" panose="020F0502020204030204"/>
                    <a:ea typeface="宋体" panose="02010600030101010101" pitchFamily="2" charset="-122"/>
                  </a:endParaRPr>
                </a:p>
              </p:txBody>
            </p:sp>
            <p:sp>
              <p:nvSpPr>
                <p:cNvPr id="45" name="文本框 103"/>
                <p:cNvSpPr txBox="1"/>
                <p:nvPr/>
              </p:nvSpPr>
              <p:spPr>
                <a:xfrm>
                  <a:off x="7483867" y="5211423"/>
                  <a:ext cx="1564276" cy="38190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dirty="0">
                      <a:solidFill>
                        <a:sysClr val="window" lastClr="FFFFFF"/>
                      </a:solidFill>
                      <a:latin typeface="微软雅黑" panose="020B0503020204020204" charset="-122"/>
                      <a:ea typeface="微软雅黑" panose="020B0503020204020204" charset="-122"/>
                    </a:rPr>
                    <a:t>控制面组件</a:t>
                  </a:r>
                  <a:endParaRPr lang="zh-CN" altLang="en-US" dirty="0">
                    <a:solidFill>
                      <a:sysClr val="window" lastClr="FFFFFF"/>
                    </a:solidFill>
                    <a:latin typeface="微软雅黑" panose="020B0503020204020204" charset="-122"/>
                    <a:ea typeface="微软雅黑" panose="020B0503020204020204" charset="-122"/>
                  </a:endParaRPr>
                </a:p>
              </p:txBody>
            </p:sp>
          </p:grpSp>
          <p:grpSp>
            <p:nvGrpSpPr>
              <p:cNvPr id="32" name="组合 31"/>
              <p:cNvGrpSpPr/>
              <p:nvPr/>
            </p:nvGrpSpPr>
            <p:grpSpPr>
              <a:xfrm>
                <a:off x="5271485" y="1244097"/>
                <a:ext cx="1524350" cy="707704"/>
                <a:chOff x="7235946" y="4997677"/>
                <a:chExt cx="1908474" cy="810683"/>
              </a:xfrm>
            </p:grpSpPr>
            <p:sp>
              <p:nvSpPr>
                <p:cNvPr id="42" name="椭圆 41"/>
                <p:cNvSpPr/>
                <p:nvPr/>
              </p:nvSpPr>
              <p:spPr>
                <a:xfrm>
                  <a:off x="7235946" y="4997677"/>
                  <a:ext cx="1908474" cy="810683"/>
                </a:xfrm>
                <a:prstGeom prst="ellipse">
                  <a:avLst/>
                </a:pr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p>
                  <a:pPr algn="ctr">
                    <a:defRPr/>
                  </a:pPr>
                  <a:endParaRPr lang="zh-CN" altLang="en-US" sz="1600" kern="0">
                    <a:solidFill>
                      <a:prstClr val="white"/>
                    </a:solidFill>
                    <a:latin typeface="Calibri" panose="020F0502020204030204"/>
                    <a:ea typeface="宋体" panose="02010600030101010101" pitchFamily="2" charset="-122"/>
                  </a:endParaRPr>
                </a:p>
              </p:txBody>
            </p:sp>
            <p:sp>
              <p:nvSpPr>
                <p:cNvPr id="43" name="文本框 103"/>
                <p:cNvSpPr txBox="1"/>
                <p:nvPr/>
              </p:nvSpPr>
              <p:spPr>
                <a:xfrm>
                  <a:off x="7786702" y="5181007"/>
                  <a:ext cx="799292" cy="42081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dirty="0">
                      <a:solidFill>
                        <a:sysClr val="window" lastClr="FFFFFF"/>
                      </a:solidFill>
                      <a:latin typeface="微软雅黑" panose="020B0503020204020204" charset="-122"/>
                      <a:ea typeface="微软雅黑" panose="020B0503020204020204" charset="-122"/>
                    </a:rPr>
                    <a:t>网络</a:t>
                  </a:r>
                  <a:endParaRPr lang="zh-CN" altLang="en-US" dirty="0">
                    <a:solidFill>
                      <a:sysClr val="window" lastClr="FFFFFF"/>
                    </a:solidFill>
                    <a:latin typeface="微软雅黑" panose="020B0503020204020204" charset="-122"/>
                    <a:ea typeface="微软雅黑" panose="020B0503020204020204" charset="-122"/>
                  </a:endParaRPr>
                </a:p>
              </p:txBody>
            </p:sp>
          </p:grpSp>
          <p:grpSp>
            <p:nvGrpSpPr>
              <p:cNvPr id="33" name="组合 32"/>
              <p:cNvGrpSpPr/>
              <p:nvPr/>
            </p:nvGrpSpPr>
            <p:grpSpPr>
              <a:xfrm>
                <a:off x="4640610" y="5242419"/>
                <a:ext cx="1524350" cy="707704"/>
                <a:chOff x="7235946" y="4997677"/>
                <a:chExt cx="1908474" cy="810683"/>
              </a:xfrm>
            </p:grpSpPr>
            <p:sp>
              <p:nvSpPr>
                <p:cNvPr id="40" name="椭圆 39"/>
                <p:cNvSpPr/>
                <p:nvPr/>
              </p:nvSpPr>
              <p:spPr>
                <a:xfrm>
                  <a:off x="7235946" y="4997677"/>
                  <a:ext cx="1908474" cy="810683"/>
                </a:xfrm>
                <a:prstGeom prst="ellipse">
                  <a:avLst/>
                </a:pr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p>
                  <a:pPr algn="ctr">
                    <a:defRPr/>
                  </a:pPr>
                  <a:endParaRPr lang="zh-CN" altLang="en-US" sz="1600" kern="0">
                    <a:solidFill>
                      <a:prstClr val="white"/>
                    </a:solidFill>
                    <a:latin typeface="Calibri" panose="020F0502020204030204"/>
                    <a:ea typeface="宋体" panose="02010600030101010101" pitchFamily="2" charset="-122"/>
                  </a:endParaRPr>
                </a:p>
              </p:txBody>
            </p:sp>
            <p:sp>
              <p:nvSpPr>
                <p:cNvPr id="41" name="文本框 103"/>
                <p:cNvSpPr txBox="1"/>
                <p:nvPr/>
              </p:nvSpPr>
              <p:spPr>
                <a:xfrm>
                  <a:off x="7631284" y="5181007"/>
                  <a:ext cx="1274256" cy="42079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zh-CN" dirty="0">
                      <a:solidFill>
                        <a:sysClr val="window" lastClr="FFFFFF"/>
                      </a:solidFill>
                      <a:latin typeface="微软雅黑" panose="020B0503020204020204" charset="-122"/>
                      <a:ea typeface="微软雅黑" panose="020B0503020204020204" charset="-122"/>
                      <a:sym typeface="+mn-ea"/>
                    </a:rPr>
                    <a:t>Kubelet</a:t>
                  </a:r>
                  <a:endParaRPr lang="en-US" altLang="zh-CN" dirty="0">
                    <a:solidFill>
                      <a:sysClr val="window" lastClr="FFFFFF"/>
                    </a:solidFill>
                    <a:latin typeface="微软雅黑" panose="020B0503020204020204" charset="-122"/>
                    <a:ea typeface="微软雅黑" panose="020B0503020204020204" charset="-122"/>
                    <a:sym typeface="+mn-ea"/>
                  </a:endParaRPr>
                </a:p>
              </p:txBody>
            </p:sp>
          </p:grpSp>
          <p:grpSp>
            <p:nvGrpSpPr>
              <p:cNvPr id="34" name="组合 33"/>
              <p:cNvGrpSpPr/>
              <p:nvPr/>
            </p:nvGrpSpPr>
            <p:grpSpPr>
              <a:xfrm>
                <a:off x="2864298" y="1244097"/>
                <a:ext cx="1524350" cy="707704"/>
                <a:chOff x="7235946" y="4997677"/>
                <a:chExt cx="1908474" cy="810683"/>
              </a:xfrm>
            </p:grpSpPr>
            <p:sp>
              <p:nvSpPr>
                <p:cNvPr id="38" name="椭圆 37"/>
                <p:cNvSpPr/>
                <p:nvPr/>
              </p:nvSpPr>
              <p:spPr>
                <a:xfrm>
                  <a:off x="7235946" y="4997677"/>
                  <a:ext cx="1908474" cy="810683"/>
                </a:xfrm>
                <a:prstGeom prst="ellipse">
                  <a:avLst/>
                </a:pr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p>
                  <a:pPr algn="ctr">
                    <a:defRPr/>
                  </a:pPr>
                  <a:endParaRPr lang="zh-CN" altLang="en-US" sz="1600" kern="0">
                    <a:solidFill>
                      <a:prstClr val="white"/>
                    </a:solidFill>
                    <a:latin typeface="Calibri" panose="020F0502020204030204"/>
                    <a:ea typeface="宋体" panose="02010600030101010101" pitchFamily="2" charset="-122"/>
                  </a:endParaRPr>
                </a:p>
              </p:txBody>
            </p:sp>
            <p:sp>
              <p:nvSpPr>
                <p:cNvPr id="39" name="文本框 103"/>
                <p:cNvSpPr txBox="1"/>
                <p:nvPr/>
              </p:nvSpPr>
              <p:spPr>
                <a:xfrm>
                  <a:off x="7407673" y="5181007"/>
                  <a:ext cx="1655661" cy="42079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dirty="0">
                      <a:solidFill>
                        <a:sysClr val="window" lastClr="FFFFFF"/>
                      </a:solidFill>
                      <a:latin typeface="微软雅黑" panose="020B0503020204020204" charset="-122"/>
                      <a:ea typeface="微软雅黑" panose="020B0503020204020204" charset="-122"/>
                    </a:rPr>
                    <a:t>容器运行时</a:t>
                  </a:r>
                  <a:endParaRPr lang="zh-CN" altLang="en-US" dirty="0">
                    <a:solidFill>
                      <a:sysClr val="window" lastClr="FFFFFF"/>
                    </a:solidFill>
                    <a:latin typeface="微软雅黑" panose="020B0503020204020204" charset="-122"/>
                    <a:ea typeface="微软雅黑" panose="020B0503020204020204" charset="-122"/>
                  </a:endParaRPr>
                </a:p>
              </p:txBody>
            </p:sp>
          </p:grpSp>
          <p:grpSp>
            <p:nvGrpSpPr>
              <p:cNvPr id="35" name="组合 34"/>
              <p:cNvGrpSpPr/>
              <p:nvPr/>
            </p:nvGrpSpPr>
            <p:grpSpPr>
              <a:xfrm>
                <a:off x="2547411" y="5242419"/>
                <a:ext cx="1524350" cy="707704"/>
                <a:chOff x="7235946" y="4997677"/>
                <a:chExt cx="1908474" cy="810683"/>
              </a:xfrm>
            </p:grpSpPr>
            <p:sp>
              <p:nvSpPr>
                <p:cNvPr id="36" name="椭圆 35"/>
                <p:cNvSpPr/>
                <p:nvPr/>
              </p:nvSpPr>
              <p:spPr>
                <a:xfrm>
                  <a:off x="7235946" y="4997677"/>
                  <a:ext cx="1908474" cy="810683"/>
                </a:xfrm>
                <a:prstGeom prst="ellipse">
                  <a:avLst/>
                </a:prstGeom>
                <a:gradFill>
                  <a:gsLst>
                    <a:gs pos="36000">
                      <a:srgbClr val="CB4638"/>
                    </a:gs>
                    <a:gs pos="0">
                      <a:srgbClr val="C0392B"/>
                    </a:gs>
                    <a:gs pos="100000">
                      <a:srgbClr val="FF0000"/>
                    </a:gs>
                  </a:gsLst>
                  <a:lin ang="0" scaled="1"/>
                </a:gradFill>
                <a:ln w="25400" cap="flat" cmpd="sng" algn="ctr">
                  <a:noFill/>
                  <a:prstDash val="solid"/>
                </a:ln>
                <a:effectLst/>
              </p:spPr>
              <p:txBody>
                <a:bodyPr rtlCol="0" anchor="ctr"/>
                <a:lstStyle/>
                <a:p>
                  <a:pPr algn="ctr">
                    <a:defRPr/>
                  </a:pPr>
                  <a:endParaRPr lang="zh-CN" altLang="en-US" sz="1600" kern="0">
                    <a:solidFill>
                      <a:prstClr val="white"/>
                    </a:solidFill>
                    <a:latin typeface="Calibri" panose="020F0502020204030204"/>
                    <a:ea typeface="宋体" panose="02010600030101010101" pitchFamily="2" charset="-122"/>
                  </a:endParaRPr>
                </a:p>
              </p:txBody>
            </p:sp>
            <p:sp>
              <p:nvSpPr>
                <p:cNvPr id="37" name="文本框 103"/>
                <p:cNvSpPr txBox="1"/>
                <p:nvPr/>
              </p:nvSpPr>
              <p:spPr>
                <a:xfrm>
                  <a:off x="7755777" y="5181007"/>
                  <a:ext cx="799285" cy="42079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dirty="0">
                      <a:solidFill>
                        <a:sysClr val="window" lastClr="FFFFFF"/>
                      </a:solidFill>
                      <a:latin typeface="微软雅黑" panose="020B0503020204020204" charset="-122"/>
                      <a:ea typeface="微软雅黑" panose="020B0503020204020204" charset="-122"/>
                    </a:rPr>
                    <a:t>镜像</a:t>
                  </a:r>
                  <a:endParaRPr lang="zh-CN" altLang="en-US" dirty="0">
                    <a:solidFill>
                      <a:sysClr val="window" lastClr="FFFFFF"/>
                    </a:solidFill>
                    <a:latin typeface="微软雅黑" panose="020B0503020204020204" charset="-122"/>
                    <a:ea typeface="微软雅黑" panose="020B0503020204020204" charset="-122"/>
                  </a:endParaRPr>
                </a:p>
              </p:txBody>
            </p:sp>
          </p:grpSp>
        </p:grpSp>
        <p:sp>
          <p:nvSpPr>
            <p:cNvPr id="3" name="文本框 74"/>
            <p:cNvSpPr txBox="1"/>
            <p:nvPr/>
          </p:nvSpPr>
          <p:spPr>
            <a:xfrm>
              <a:off x="2920" y="5588"/>
              <a:ext cx="2611" cy="4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400" dirty="0">
                  <a:solidFill>
                    <a:srgbClr val="C0392B"/>
                  </a:solidFill>
                  <a:latin typeface="微软雅黑" panose="020B0503020204020204" charset="-122"/>
                  <a:ea typeface="微软雅黑" panose="020B0503020204020204" charset="-122"/>
                </a:rPr>
                <a:t>不安全的系统调用</a:t>
              </a:r>
              <a:endParaRPr lang="zh-CN" altLang="en-US" sz="1400" dirty="0">
                <a:solidFill>
                  <a:srgbClr val="C0392B"/>
                </a:solidFill>
                <a:latin typeface="微软雅黑" panose="020B0503020204020204" charset="-122"/>
                <a:ea typeface="微软雅黑" panose="020B0503020204020204" charset="-122"/>
              </a:endParaRPr>
            </a:p>
          </p:txBody>
        </p:sp>
        <p:sp>
          <p:nvSpPr>
            <p:cNvPr id="4" name="文本框 74"/>
            <p:cNvSpPr txBox="1"/>
            <p:nvPr/>
          </p:nvSpPr>
          <p:spPr>
            <a:xfrm>
              <a:off x="10943" y="6618"/>
              <a:ext cx="1960" cy="4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00" dirty="0">
                  <a:solidFill>
                    <a:srgbClr val="C0392B"/>
                  </a:solidFill>
                  <a:latin typeface="微软雅黑" panose="020B0503020204020204" charset="-122"/>
                  <a:ea typeface="微软雅黑" panose="020B0503020204020204" charset="-122"/>
                </a:rPr>
                <a:t>Etcd API</a:t>
              </a:r>
              <a:r>
                <a:rPr lang="zh-CN" altLang="en-US" sz="1400" dirty="0">
                  <a:solidFill>
                    <a:srgbClr val="C0392B"/>
                  </a:solidFill>
                  <a:latin typeface="微软雅黑" panose="020B0503020204020204" charset="-122"/>
                  <a:ea typeface="微软雅黑" panose="020B0503020204020204" charset="-122"/>
                </a:rPr>
                <a:t>暴露</a:t>
              </a:r>
              <a:endParaRPr lang="zh-CN" altLang="en-US" sz="1400" dirty="0">
                <a:solidFill>
                  <a:srgbClr val="C0392B"/>
                </a:solidFill>
                <a:latin typeface="微软雅黑" panose="020B0503020204020204" charset="-122"/>
                <a:ea typeface="微软雅黑" panose="020B0503020204020204" charset="-122"/>
              </a:endParaRPr>
            </a:p>
          </p:txBody>
        </p:sp>
        <p:sp>
          <p:nvSpPr>
            <p:cNvPr id="5" name="文本框 68"/>
            <p:cNvSpPr txBox="1"/>
            <p:nvPr/>
          </p:nvSpPr>
          <p:spPr>
            <a:xfrm>
              <a:off x="6031" y="3238"/>
              <a:ext cx="2528" cy="48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400" dirty="0">
                  <a:solidFill>
                    <a:srgbClr val="C0392B"/>
                  </a:solidFill>
                  <a:latin typeface="微软雅黑" panose="020B0503020204020204" charset="-122"/>
                  <a:ea typeface="微软雅黑" panose="020B0503020204020204" charset="-122"/>
                </a:rPr>
                <a:t>集群外部访问控制</a:t>
              </a:r>
              <a:endParaRPr lang="zh-CN" altLang="en-US" sz="1400" dirty="0">
                <a:solidFill>
                  <a:srgbClr val="C0392B"/>
                </a:solidFill>
                <a:latin typeface="微软雅黑" panose="020B0503020204020204" charset="-122"/>
                <a:ea typeface="微软雅黑" panose="020B0503020204020204" charset="-122"/>
              </a:endParaRPr>
            </a:p>
          </p:txBody>
        </p:sp>
        <p:cxnSp>
          <p:nvCxnSpPr>
            <p:cNvPr id="6" name="直接连接符 5"/>
            <p:cNvCxnSpPr/>
            <p:nvPr/>
          </p:nvCxnSpPr>
          <p:spPr>
            <a:xfrm flipH="1" flipV="1">
              <a:off x="6562" y="3725"/>
              <a:ext cx="2261" cy="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638" y="4015"/>
              <a:ext cx="1408" cy="48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400" dirty="0">
                  <a:solidFill>
                    <a:srgbClr val="C0392B"/>
                  </a:solidFill>
                  <a:latin typeface="微软雅黑" panose="020B0503020204020204" charset="-122"/>
                  <a:ea typeface="微软雅黑" panose="020B0503020204020204" charset="-122"/>
                </a:rPr>
                <a:t>授权审计</a:t>
              </a:r>
              <a:endParaRPr lang="zh-CN" altLang="en-US" sz="1400" dirty="0">
                <a:solidFill>
                  <a:srgbClr val="C0392B"/>
                </a:solidFill>
                <a:latin typeface="微软雅黑" panose="020B0503020204020204" charset="-122"/>
                <a:ea typeface="微软雅黑" panose="020B0503020204020204" charset="-122"/>
              </a:endParaRPr>
            </a:p>
          </p:txBody>
        </p:sp>
        <p:sp>
          <p:nvSpPr>
            <p:cNvPr id="9" name="文本框 65"/>
            <p:cNvSpPr txBox="1"/>
            <p:nvPr/>
          </p:nvSpPr>
          <p:spPr>
            <a:xfrm>
              <a:off x="9787" y="3144"/>
              <a:ext cx="1430" cy="483"/>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00" dirty="0">
                  <a:solidFill>
                    <a:schemeClr val="accent2">
                      <a:lumMod val="60000"/>
                      <a:lumOff val="40000"/>
                    </a:schemeClr>
                  </a:solidFill>
                  <a:latin typeface="微软雅黑" panose="020B0503020204020204" charset="-122"/>
                  <a:ea typeface="微软雅黑" panose="020B0503020204020204" charset="-122"/>
                </a:rPr>
                <a:t>rbac</a:t>
              </a:r>
              <a:r>
                <a:rPr lang="zh-CN" altLang="en-US" sz="1400" dirty="0">
                  <a:solidFill>
                    <a:schemeClr val="accent2">
                      <a:lumMod val="60000"/>
                      <a:lumOff val="40000"/>
                    </a:schemeClr>
                  </a:solidFill>
                  <a:latin typeface="微软雅黑" panose="020B0503020204020204" charset="-122"/>
                  <a:ea typeface="微软雅黑" panose="020B0503020204020204" charset="-122"/>
                </a:rPr>
                <a:t>与</a:t>
              </a:r>
              <a:r>
                <a:rPr lang="en-US" altLang="zh-CN" sz="1400" dirty="0">
                  <a:solidFill>
                    <a:schemeClr val="accent2">
                      <a:lumMod val="60000"/>
                      <a:lumOff val="40000"/>
                    </a:schemeClr>
                  </a:solidFill>
                  <a:latin typeface="微软雅黑" panose="020B0503020204020204" charset="-122"/>
                  <a:ea typeface="微软雅黑" panose="020B0503020204020204" charset="-122"/>
                </a:rPr>
                <a:t>sa</a:t>
              </a:r>
              <a:endParaRPr lang="en-US" altLang="zh-CN" sz="1400" dirty="0">
                <a:solidFill>
                  <a:schemeClr val="accent2">
                    <a:lumMod val="60000"/>
                    <a:lumOff val="40000"/>
                  </a:schemeClr>
                </a:solidFill>
                <a:latin typeface="微软雅黑" panose="020B0503020204020204" charset="-122"/>
                <a:ea typeface="微软雅黑" panose="020B0503020204020204" charset="-122"/>
              </a:endParaRPr>
            </a:p>
          </p:txBody>
        </p:sp>
      </p:grpSp>
      <p:grpSp>
        <p:nvGrpSpPr>
          <p:cNvPr id="10" name="组合 9"/>
          <p:cNvGrpSpPr/>
          <p:nvPr/>
        </p:nvGrpSpPr>
        <p:grpSpPr>
          <a:xfrm>
            <a:off x="10965180" y="100965"/>
            <a:ext cx="795020" cy="720090"/>
            <a:chOff x="17268" y="159"/>
            <a:chExt cx="1252" cy="1134"/>
          </a:xfrm>
        </p:grpSpPr>
        <p:sp>
          <p:nvSpPr>
            <p:cNvPr id="12" name="椭圆 11"/>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descr="光大"/>
            <p:cNvPicPr>
              <a:picLocks noChangeAspect="1"/>
            </p:cNvPicPr>
            <p:nvPr/>
          </p:nvPicPr>
          <p:blipFill>
            <a:blip r:embed="rId1"/>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a:solidFill>
                  <a:schemeClr val="bg1"/>
                </a:solidFill>
                <a:latin typeface="微软雅黑" panose="020B0503020204020204" charset="-122"/>
                <a:ea typeface="微软雅黑" panose="020B0503020204020204" charset="-122"/>
                <a:cs typeface="微软雅黑" panose="020B0503020204020204" charset="-122"/>
                <a:sym typeface="+mn-ea"/>
              </a:rPr>
              <a:t>意义</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挑战</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01</a:t>
            </a:r>
            <a:endParaRPr lang="en-US" altLang="ko-KR" sz="5400" dirty="0">
              <a:solidFill>
                <a:schemeClr val="bg1"/>
              </a:solidFill>
              <a:latin typeface="Arial" panose="020B0604020202020204" pitchFamily="34" charset="0"/>
              <a:ea typeface="나눔바른고딕" pitchFamily="50" charset="-127"/>
            </a:endParaRPr>
          </a:p>
        </p:txBody>
      </p:sp>
      <p:grpSp>
        <p:nvGrpSpPr>
          <p:cNvPr id="8" name="组合 7"/>
          <p:cNvGrpSpPr/>
          <p:nvPr/>
        </p:nvGrpSpPr>
        <p:grpSpPr>
          <a:xfrm>
            <a:off x="-1338580" y="1508125"/>
            <a:ext cx="11539220" cy="4601210"/>
            <a:chOff x="-2108" y="2375"/>
            <a:chExt cx="18172" cy="7246"/>
          </a:xfrm>
        </p:grpSpPr>
        <p:grpSp>
          <p:nvGrpSpPr>
            <p:cNvPr id="182276" name="그룹 128"/>
            <p:cNvGrpSpPr/>
            <p:nvPr/>
          </p:nvGrpSpPr>
          <p:grpSpPr>
            <a:xfrm>
              <a:off x="-2108" y="2375"/>
              <a:ext cx="18173" cy="7247"/>
              <a:chOff x="-2301413" y="1506352"/>
              <a:chExt cx="10483466" cy="4602824"/>
            </a:xfrm>
          </p:grpSpPr>
          <p:sp>
            <p:nvSpPr>
              <p:cNvPr id="130" name="직사각형 129"/>
              <p:cNvSpPr/>
              <p:nvPr/>
            </p:nvSpPr>
            <p:spPr>
              <a:xfrm rot="2700000">
                <a:off x="3590847" y="5418788"/>
                <a:ext cx="459317" cy="740589"/>
              </a:xfrm>
              <a:prstGeom prst="rect">
                <a:avLst/>
              </a:prstGeom>
              <a:gradFill>
                <a:gsLst>
                  <a:gs pos="100000">
                    <a:schemeClr val="tx1">
                      <a:alpha val="0"/>
                    </a:schemeClr>
                  </a:gs>
                  <a:gs pos="0">
                    <a:schemeClr val="tx1">
                      <a:alpha val="2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1" name="직사각형 130"/>
              <p:cNvSpPr/>
              <p:nvPr/>
            </p:nvSpPr>
            <p:spPr>
              <a:xfrm rot="2700000">
                <a:off x="4191349" y="4518034"/>
                <a:ext cx="459317" cy="740589"/>
              </a:xfrm>
              <a:prstGeom prst="rect">
                <a:avLst/>
              </a:prstGeom>
              <a:gradFill>
                <a:gsLst>
                  <a:gs pos="100000">
                    <a:schemeClr val="tx1">
                      <a:alpha val="0"/>
                    </a:schemeClr>
                  </a:gs>
                  <a:gs pos="0">
                    <a:schemeClr val="tx1">
                      <a:alpha val="2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2" name="직사각형 131"/>
              <p:cNvSpPr/>
              <p:nvPr/>
            </p:nvSpPr>
            <p:spPr>
              <a:xfrm rot="2700000">
                <a:off x="4419950" y="3624104"/>
                <a:ext cx="459317" cy="740589"/>
              </a:xfrm>
              <a:prstGeom prst="rect">
                <a:avLst/>
              </a:prstGeom>
              <a:gradFill>
                <a:gsLst>
                  <a:gs pos="100000">
                    <a:schemeClr val="tx1">
                      <a:alpha val="0"/>
                    </a:schemeClr>
                  </a:gs>
                  <a:gs pos="0">
                    <a:schemeClr val="tx1">
                      <a:alpha val="2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 name="직사각형 132"/>
              <p:cNvSpPr/>
              <p:nvPr/>
            </p:nvSpPr>
            <p:spPr>
              <a:xfrm rot="2700000">
                <a:off x="4188461" y="2719351"/>
                <a:ext cx="459317" cy="740589"/>
              </a:xfrm>
              <a:prstGeom prst="rect">
                <a:avLst/>
              </a:prstGeom>
              <a:gradFill>
                <a:gsLst>
                  <a:gs pos="100000">
                    <a:schemeClr val="tx1">
                      <a:alpha val="0"/>
                    </a:schemeClr>
                  </a:gs>
                  <a:gs pos="0">
                    <a:schemeClr val="tx1">
                      <a:alpha val="2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4" name="직사각형 133"/>
              <p:cNvSpPr/>
              <p:nvPr/>
            </p:nvSpPr>
            <p:spPr>
              <a:xfrm rot="2700000">
                <a:off x="3594344" y="1847569"/>
                <a:ext cx="459317" cy="740589"/>
              </a:xfrm>
              <a:prstGeom prst="rect">
                <a:avLst/>
              </a:prstGeom>
              <a:gradFill>
                <a:gsLst>
                  <a:gs pos="100000">
                    <a:schemeClr val="tx1">
                      <a:alpha val="0"/>
                    </a:schemeClr>
                  </a:gs>
                  <a:gs pos="0">
                    <a:schemeClr val="tx1">
                      <a:alpha val="2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5" name="막힌 원호 134"/>
              <p:cNvSpPr/>
              <p:nvPr/>
            </p:nvSpPr>
            <p:spPr>
              <a:xfrm rot="5400000">
                <a:off x="-2301413" y="1506352"/>
                <a:ext cx="4602824" cy="4602824"/>
              </a:xfrm>
              <a:prstGeom prst="blockArc">
                <a:avLst>
                  <a:gd name="adj1" fmla="val 10800000"/>
                  <a:gd name="adj2" fmla="val 28918"/>
                  <a:gd name="adj3" fmla="val 829"/>
                </a:avLst>
              </a:prstGeom>
              <a:solidFill>
                <a:srgbClr val="969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6" name="자유형 135"/>
              <p:cNvSpPr/>
              <p:nvPr/>
            </p:nvSpPr>
            <p:spPr>
              <a:xfrm>
                <a:off x="-2" y="2293056"/>
                <a:ext cx="1514707" cy="3029412"/>
              </a:xfrm>
              <a:custGeom>
                <a:avLst/>
                <a:gdLst>
                  <a:gd name="connsiteX0" fmla="*/ 1 w 1514707"/>
                  <a:gd name="connsiteY0" fmla="*/ 0 h 3029412"/>
                  <a:gd name="connsiteX1" fmla="*/ 1514707 w 1514707"/>
                  <a:gd name="connsiteY1" fmla="*/ 1514706 h 3029412"/>
                  <a:gd name="connsiteX2" fmla="*/ 1 w 1514707"/>
                  <a:gd name="connsiteY2" fmla="*/ 3029412 h 3029412"/>
                  <a:gd name="connsiteX3" fmla="*/ 0 w 1514707"/>
                  <a:gd name="connsiteY3" fmla="*/ 3029412 h 3029412"/>
                  <a:gd name="connsiteX4" fmla="*/ 0 w 1514707"/>
                  <a:gd name="connsiteY4" fmla="*/ 0 h 3029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707" h="3029412">
                    <a:moveTo>
                      <a:pt x="1" y="0"/>
                    </a:moveTo>
                    <a:cubicBezTo>
                      <a:pt x="836550" y="0"/>
                      <a:pt x="1514707" y="678157"/>
                      <a:pt x="1514707" y="1514706"/>
                    </a:cubicBezTo>
                    <a:cubicBezTo>
                      <a:pt x="1514707" y="2351255"/>
                      <a:pt x="836550" y="3029412"/>
                      <a:pt x="1" y="3029412"/>
                    </a:cubicBezTo>
                    <a:lnTo>
                      <a:pt x="0" y="3029412"/>
                    </a:lnTo>
                    <a:lnTo>
                      <a:pt x="0" y="0"/>
                    </a:lnTo>
                    <a:close/>
                  </a:path>
                </a:pathLst>
              </a:custGeom>
              <a:solidFill>
                <a:srgbClr val="D81F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7" name="막힌 원호 136"/>
              <p:cNvSpPr/>
              <p:nvPr/>
            </p:nvSpPr>
            <p:spPr>
              <a:xfrm rot="5400000">
                <a:off x="-1819993" y="1987769"/>
                <a:ext cx="3639987" cy="3639987"/>
              </a:xfrm>
              <a:prstGeom prst="blockArc">
                <a:avLst>
                  <a:gd name="adj1" fmla="val 10800000"/>
                  <a:gd name="adj2" fmla="val 5607"/>
                  <a:gd name="adj3" fmla="val 3533"/>
                </a:avLst>
              </a:prstGeom>
              <a:solidFill>
                <a:srgbClr val="9B8D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2285" name="TextBox 137"/>
              <p:cNvSpPr txBox="1"/>
              <p:nvPr/>
            </p:nvSpPr>
            <p:spPr>
              <a:xfrm>
                <a:off x="66225" y="3293692"/>
                <a:ext cx="1511168" cy="755811"/>
              </a:xfrm>
              <a:prstGeom prst="rect">
                <a:avLst/>
              </a:prstGeom>
              <a:noFill/>
              <a:ln w="9525">
                <a:noFill/>
              </a:ln>
            </p:spPr>
            <p:txBody>
              <a:bodyPr anchor="t">
                <a:spAutoFit/>
              </a:bodyPr>
              <a:p>
                <a:pPr latinLnBrk="1">
                  <a:lnSpc>
                    <a:spcPct val="120000"/>
                  </a:lnSpc>
                </a:pPr>
                <a:r>
                  <a:rPr lang="en-US" altLang="ko-KR" b="1" dirty="0">
                    <a:solidFill>
                      <a:schemeClr val="bg1"/>
                    </a:solidFill>
                    <a:latin typeface="微软雅黑" panose="020B0503020204020204" charset="-122"/>
                    <a:ea typeface="微软雅黑" panose="020B0503020204020204" charset="-122"/>
                    <a:cs typeface="微软雅黑" panose="020B0503020204020204" charset="-122"/>
                  </a:rPr>
                  <a:t>Kubernetes</a:t>
                </a:r>
                <a:endParaRPr lang="en-US" altLang="ko-KR" b="1" dirty="0">
                  <a:solidFill>
                    <a:schemeClr val="bg1"/>
                  </a:solidFill>
                  <a:latin typeface="微软雅黑" panose="020B0503020204020204" charset="-122"/>
                  <a:ea typeface="微软雅黑" panose="020B0503020204020204" charset="-122"/>
                  <a:cs typeface="微软雅黑" panose="020B0503020204020204" charset="-122"/>
                </a:endParaRPr>
              </a:p>
              <a:p>
                <a:pPr latinLnBrk="1">
                  <a:lnSpc>
                    <a:spcPct val="120000"/>
                  </a:lnSpc>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安全挑战</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182286" name="그룹 138"/>
              <p:cNvGrpSpPr/>
              <p:nvPr/>
            </p:nvGrpSpPr>
            <p:grpSpPr>
              <a:xfrm>
                <a:off x="1284506" y="1652120"/>
                <a:ext cx="3549830" cy="4311289"/>
                <a:chOff x="1284506" y="1652120"/>
                <a:chExt cx="3549830" cy="4311289"/>
              </a:xfrm>
            </p:grpSpPr>
            <p:grpSp>
              <p:nvGrpSpPr>
                <p:cNvPr id="182287" name="그룹 154"/>
                <p:cNvGrpSpPr/>
                <p:nvPr/>
              </p:nvGrpSpPr>
              <p:grpSpPr>
                <a:xfrm>
                  <a:off x="1284506" y="5218243"/>
                  <a:ext cx="2708644" cy="745166"/>
                  <a:chOff x="1284506" y="5218243"/>
                  <a:chExt cx="2708644" cy="745166"/>
                </a:xfrm>
              </p:grpSpPr>
              <p:cxnSp>
                <p:nvCxnSpPr>
                  <p:cNvPr id="200" name="직선 연결선 199"/>
                  <p:cNvCxnSpPr/>
                  <p:nvPr/>
                </p:nvCxnSpPr>
                <p:spPr>
                  <a:xfrm>
                    <a:off x="1759225" y="5590826"/>
                    <a:ext cx="1304819" cy="0"/>
                  </a:xfrm>
                  <a:prstGeom prst="line">
                    <a:avLst/>
                  </a:prstGeom>
                  <a:ln w="19050">
                    <a:solidFill>
                      <a:schemeClr val="accent2">
                        <a:lumMod val="40000"/>
                        <a:lumOff val="6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82289" name="그룹 200"/>
                  <p:cNvGrpSpPr/>
                  <p:nvPr/>
                </p:nvGrpSpPr>
                <p:grpSpPr>
                  <a:xfrm>
                    <a:off x="1284506" y="5446660"/>
                    <a:ext cx="288332" cy="288332"/>
                    <a:chOff x="921153" y="1315493"/>
                    <a:chExt cx="288332" cy="288332"/>
                  </a:xfrm>
                </p:grpSpPr>
                <p:sp>
                  <p:nvSpPr>
                    <p:cNvPr id="207" name="타원 206"/>
                    <p:cNvSpPr/>
                    <p:nvPr/>
                  </p:nvSpPr>
                  <p:spPr>
                    <a:xfrm>
                      <a:off x="921153" y="1315493"/>
                      <a:ext cx="288332" cy="288332"/>
                    </a:xfrm>
                    <a:prstGeom prst="ellipse">
                      <a:avLst/>
                    </a:prstGeom>
                    <a:solidFill>
                      <a:schemeClr val="bg1"/>
                    </a:solidFill>
                    <a:ln w="6350">
                      <a:solidFill>
                        <a:srgbClr val="827E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8" name="타원 207"/>
                    <p:cNvSpPr/>
                    <p:nvPr/>
                  </p:nvSpPr>
                  <p:spPr>
                    <a:xfrm>
                      <a:off x="972155" y="1366495"/>
                      <a:ext cx="186328" cy="186328"/>
                    </a:xfrm>
                    <a:prstGeom prst="ellipse">
                      <a:avLst/>
                    </a:prstGeom>
                    <a:solidFill>
                      <a:schemeClr val="bg1"/>
                    </a:solidFill>
                    <a:ln>
                      <a:solidFill>
                        <a:srgbClr val="827E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9" name="타원 208"/>
                    <p:cNvSpPr/>
                    <p:nvPr/>
                  </p:nvSpPr>
                  <p:spPr>
                    <a:xfrm>
                      <a:off x="993399" y="1387739"/>
                      <a:ext cx="143840" cy="1438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2293" name="그룹 202"/>
                  <p:cNvGrpSpPr/>
                  <p:nvPr/>
                </p:nvGrpSpPr>
                <p:grpSpPr>
                  <a:xfrm>
                    <a:off x="3247984" y="5218243"/>
                    <a:ext cx="745166" cy="745166"/>
                    <a:chOff x="2751561" y="8460692"/>
                    <a:chExt cx="791776" cy="791776"/>
                  </a:xfrm>
                </p:grpSpPr>
                <p:sp>
                  <p:nvSpPr>
                    <p:cNvPr id="205" name="타원 204"/>
                    <p:cNvSpPr/>
                    <p:nvPr/>
                  </p:nvSpPr>
                  <p:spPr>
                    <a:xfrm>
                      <a:off x="2772100" y="8479234"/>
                      <a:ext cx="759124" cy="759124"/>
                    </a:xfrm>
                    <a:prstGeom prst="ellipse">
                      <a:avLst/>
                    </a:prstGeom>
                    <a:solidFill>
                      <a:schemeClr val="bg1"/>
                    </a:solidFill>
                    <a:ln w="38100">
                      <a:gradFill>
                        <a:gsLst>
                          <a:gs pos="87000">
                            <a:srgbClr val="C00000"/>
                          </a:gs>
                          <a:gs pos="75000">
                            <a:schemeClr val="accent2">
                              <a:lumMod val="40000"/>
                              <a:lumOff val="60000"/>
                            </a:schemeClr>
                          </a:gs>
                          <a:gs pos="76000">
                            <a:srgbClr val="827E7E"/>
                          </a:gs>
                        </a:gsLst>
                        <a:lin ang="2700000" scaled="0"/>
                      </a:gradFill>
                    </a:ln>
                    <a:effectLst>
                      <a:innerShdw blurRad="76200" dist="381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6" name="막힌 원호 205"/>
                    <p:cNvSpPr/>
                    <p:nvPr/>
                  </p:nvSpPr>
                  <p:spPr>
                    <a:xfrm rot="16200000">
                      <a:off x="2751561" y="8460692"/>
                      <a:ext cx="791776" cy="791776"/>
                    </a:xfrm>
                    <a:prstGeom prst="blockArc">
                      <a:avLst>
                        <a:gd name="adj1" fmla="val 10800000"/>
                        <a:gd name="adj2" fmla="val 21599770"/>
                        <a:gd name="adj3" fmla="val 474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82296" name="그룹 155"/>
                <p:cNvGrpSpPr/>
                <p:nvPr/>
              </p:nvGrpSpPr>
              <p:grpSpPr>
                <a:xfrm>
                  <a:off x="1922369" y="2543651"/>
                  <a:ext cx="2695681" cy="745166"/>
                  <a:chOff x="1922369" y="2543106"/>
                  <a:chExt cx="2695681" cy="745166"/>
                </a:xfrm>
              </p:grpSpPr>
              <p:cxnSp>
                <p:nvCxnSpPr>
                  <p:cNvPr id="190" name="직선 연결선 189"/>
                  <p:cNvCxnSpPr/>
                  <p:nvPr/>
                </p:nvCxnSpPr>
                <p:spPr>
                  <a:xfrm>
                    <a:off x="2375785" y="2915689"/>
                    <a:ext cx="1304819" cy="0"/>
                  </a:xfrm>
                  <a:prstGeom prst="line">
                    <a:avLst/>
                  </a:prstGeom>
                  <a:ln w="19050">
                    <a:solidFill>
                      <a:srgbClr val="FF3300"/>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82298" name="그룹 190"/>
                  <p:cNvGrpSpPr/>
                  <p:nvPr/>
                </p:nvGrpSpPr>
                <p:grpSpPr>
                  <a:xfrm>
                    <a:off x="1922369" y="2771523"/>
                    <a:ext cx="288332" cy="288332"/>
                    <a:chOff x="921153" y="1315493"/>
                    <a:chExt cx="288332" cy="288332"/>
                  </a:xfrm>
                </p:grpSpPr>
                <p:sp>
                  <p:nvSpPr>
                    <p:cNvPr id="197" name="타원 196"/>
                    <p:cNvSpPr/>
                    <p:nvPr/>
                  </p:nvSpPr>
                  <p:spPr>
                    <a:xfrm>
                      <a:off x="921153" y="1315493"/>
                      <a:ext cx="288332" cy="288332"/>
                    </a:xfrm>
                    <a:prstGeom prst="ellipse">
                      <a:avLst/>
                    </a:prstGeom>
                    <a:solidFill>
                      <a:schemeClr val="bg1"/>
                    </a:solidFill>
                    <a:ln w="6350">
                      <a:solidFill>
                        <a:srgbClr val="A81E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8" name="타원 197"/>
                    <p:cNvSpPr/>
                    <p:nvPr/>
                  </p:nvSpPr>
                  <p:spPr>
                    <a:xfrm>
                      <a:off x="972155" y="1366495"/>
                      <a:ext cx="186328" cy="186328"/>
                    </a:xfrm>
                    <a:prstGeom prst="ellipse">
                      <a:avLst/>
                    </a:prstGeom>
                    <a:solidFill>
                      <a:schemeClr val="bg1"/>
                    </a:solidFill>
                    <a:ln>
                      <a:solidFill>
                        <a:srgbClr val="A81E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9" name="타원 198"/>
                    <p:cNvSpPr/>
                    <p:nvPr/>
                  </p:nvSpPr>
                  <p:spPr>
                    <a:xfrm>
                      <a:off x="993399" y="1387739"/>
                      <a:ext cx="143840" cy="143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2302" name="그룹 192"/>
                  <p:cNvGrpSpPr/>
                  <p:nvPr/>
                </p:nvGrpSpPr>
                <p:grpSpPr>
                  <a:xfrm>
                    <a:off x="3872884" y="2543106"/>
                    <a:ext cx="745166" cy="745166"/>
                    <a:chOff x="4169173" y="7163828"/>
                    <a:chExt cx="791776" cy="791776"/>
                  </a:xfrm>
                </p:grpSpPr>
                <p:sp>
                  <p:nvSpPr>
                    <p:cNvPr id="195" name="타원 194"/>
                    <p:cNvSpPr/>
                    <p:nvPr/>
                  </p:nvSpPr>
                  <p:spPr>
                    <a:xfrm>
                      <a:off x="4187072" y="7180154"/>
                      <a:ext cx="759124" cy="759124"/>
                    </a:xfrm>
                    <a:prstGeom prst="ellipse">
                      <a:avLst/>
                    </a:prstGeom>
                    <a:solidFill>
                      <a:schemeClr val="bg1"/>
                    </a:solidFill>
                    <a:ln w="38100">
                      <a:gradFill>
                        <a:gsLst>
                          <a:gs pos="75000">
                            <a:srgbClr val="A81E27"/>
                          </a:gs>
                          <a:gs pos="76000">
                            <a:srgbClr val="75151C"/>
                          </a:gs>
                        </a:gsLst>
                        <a:lin ang="2700000" scaled="0"/>
                      </a:gradFill>
                    </a:ln>
                    <a:effectLst>
                      <a:innerShdw blurRad="76200" dist="381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6" name="막힌 원호 195"/>
                    <p:cNvSpPr/>
                    <p:nvPr/>
                  </p:nvSpPr>
                  <p:spPr>
                    <a:xfrm rot="16200000">
                      <a:off x="4169173" y="7163828"/>
                      <a:ext cx="791776" cy="791776"/>
                    </a:xfrm>
                    <a:prstGeom prst="blockArc">
                      <a:avLst>
                        <a:gd name="adj1" fmla="val 10800000"/>
                        <a:gd name="adj2" fmla="val 21599770"/>
                        <a:gd name="adj3" fmla="val 474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82305" name="그룹 156"/>
                <p:cNvGrpSpPr/>
                <p:nvPr/>
              </p:nvGrpSpPr>
              <p:grpSpPr>
                <a:xfrm>
                  <a:off x="2138455" y="3435182"/>
                  <a:ext cx="2695881" cy="745166"/>
                  <a:chOff x="2138455" y="3433062"/>
                  <a:chExt cx="2695881" cy="745166"/>
                </a:xfrm>
              </p:grpSpPr>
              <p:cxnSp>
                <p:nvCxnSpPr>
                  <p:cNvPr id="180" name="직선 연결선 179"/>
                  <p:cNvCxnSpPr/>
                  <p:nvPr/>
                </p:nvCxnSpPr>
                <p:spPr>
                  <a:xfrm>
                    <a:off x="2605569" y="3805645"/>
                    <a:ext cx="1304819" cy="0"/>
                  </a:xfrm>
                  <a:prstGeom prst="line">
                    <a:avLst/>
                  </a:prstGeom>
                  <a:ln w="19050">
                    <a:solidFill>
                      <a:srgbClr val="FF6600"/>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82307" name="그룹 180"/>
                  <p:cNvGrpSpPr/>
                  <p:nvPr/>
                </p:nvGrpSpPr>
                <p:grpSpPr>
                  <a:xfrm>
                    <a:off x="2138455" y="3661479"/>
                    <a:ext cx="288332" cy="288332"/>
                    <a:chOff x="921153" y="1315493"/>
                    <a:chExt cx="288332" cy="288332"/>
                  </a:xfrm>
                </p:grpSpPr>
                <p:sp>
                  <p:nvSpPr>
                    <p:cNvPr id="187" name="타원 186"/>
                    <p:cNvSpPr/>
                    <p:nvPr/>
                  </p:nvSpPr>
                  <p:spPr>
                    <a:xfrm>
                      <a:off x="921153" y="1315493"/>
                      <a:ext cx="288332" cy="288332"/>
                    </a:xfrm>
                    <a:prstGeom prst="ellipse">
                      <a:avLst/>
                    </a:prstGeom>
                    <a:solidFill>
                      <a:schemeClr val="bg1"/>
                    </a:solidFill>
                    <a:ln w="6350">
                      <a:solidFill>
                        <a:srgbClr val="D8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8" name="타원 187"/>
                    <p:cNvSpPr/>
                    <p:nvPr/>
                  </p:nvSpPr>
                  <p:spPr>
                    <a:xfrm>
                      <a:off x="972155" y="1366495"/>
                      <a:ext cx="186328" cy="186328"/>
                    </a:xfrm>
                    <a:prstGeom prst="ellipse">
                      <a:avLst/>
                    </a:prstGeom>
                    <a:solidFill>
                      <a:schemeClr val="bg1"/>
                    </a:solidFill>
                    <a:ln>
                      <a:solidFill>
                        <a:srgbClr val="D8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9" name="타원 188"/>
                    <p:cNvSpPr/>
                    <p:nvPr/>
                  </p:nvSpPr>
                  <p:spPr>
                    <a:xfrm>
                      <a:off x="993399" y="1387739"/>
                      <a:ext cx="143840" cy="143840"/>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2311" name="그룹 182"/>
                  <p:cNvGrpSpPr/>
                  <p:nvPr/>
                </p:nvGrpSpPr>
                <p:grpSpPr>
                  <a:xfrm>
                    <a:off x="4089170" y="3433062"/>
                    <a:ext cx="745166" cy="745166"/>
                    <a:chOff x="5576601" y="6431010"/>
                    <a:chExt cx="791776" cy="791776"/>
                  </a:xfrm>
                </p:grpSpPr>
                <p:sp>
                  <p:nvSpPr>
                    <p:cNvPr id="185" name="타원 184"/>
                    <p:cNvSpPr/>
                    <p:nvPr/>
                  </p:nvSpPr>
                  <p:spPr>
                    <a:xfrm>
                      <a:off x="5595713" y="6449163"/>
                      <a:ext cx="759124" cy="759124"/>
                    </a:xfrm>
                    <a:prstGeom prst="ellipse">
                      <a:avLst/>
                    </a:prstGeom>
                    <a:solidFill>
                      <a:schemeClr val="bg1"/>
                    </a:solidFill>
                    <a:ln w="38100">
                      <a:gradFill>
                        <a:gsLst>
                          <a:gs pos="75000">
                            <a:srgbClr val="FF8D41"/>
                          </a:gs>
                          <a:gs pos="76000">
                            <a:srgbClr val="96161C"/>
                          </a:gs>
                        </a:gsLst>
                        <a:lin ang="2700000" scaled="0"/>
                      </a:gradFill>
                    </a:ln>
                    <a:effectLst>
                      <a:innerShdw blurRad="76200" dist="381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6" name="막힌 원호 185"/>
                    <p:cNvSpPr/>
                    <p:nvPr/>
                  </p:nvSpPr>
                  <p:spPr>
                    <a:xfrm rot="16200000">
                      <a:off x="5576601" y="6431010"/>
                      <a:ext cx="791776" cy="791776"/>
                    </a:xfrm>
                    <a:prstGeom prst="blockArc">
                      <a:avLst>
                        <a:gd name="adj1" fmla="val 10800000"/>
                        <a:gd name="adj2" fmla="val 21599770"/>
                        <a:gd name="adj3" fmla="val 474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82314" name="그룹 157"/>
                <p:cNvGrpSpPr/>
                <p:nvPr/>
              </p:nvGrpSpPr>
              <p:grpSpPr>
                <a:xfrm>
                  <a:off x="1953162" y="4326713"/>
                  <a:ext cx="2644799" cy="745166"/>
                  <a:chOff x="1953162" y="4321012"/>
                  <a:chExt cx="2644799" cy="745166"/>
                </a:xfrm>
              </p:grpSpPr>
              <p:cxnSp>
                <p:nvCxnSpPr>
                  <p:cNvPr id="170" name="직선 연결선 169"/>
                  <p:cNvCxnSpPr/>
                  <p:nvPr/>
                </p:nvCxnSpPr>
                <p:spPr>
                  <a:xfrm>
                    <a:off x="2375785" y="4693595"/>
                    <a:ext cx="1304819" cy="0"/>
                  </a:xfrm>
                  <a:prstGeom prst="line">
                    <a:avLst/>
                  </a:prstGeom>
                  <a:ln w="19050">
                    <a:solidFill>
                      <a:schemeClr val="accent2">
                        <a:lumMod val="60000"/>
                        <a:lumOff val="4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82316" name="그룹 170"/>
                  <p:cNvGrpSpPr/>
                  <p:nvPr/>
                </p:nvGrpSpPr>
                <p:grpSpPr>
                  <a:xfrm>
                    <a:off x="1953162" y="4549429"/>
                    <a:ext cx="288332" cy="288332"/>
                    <a:chOff x="921153" y="1315493"/>
                    <a:chExt cx="288332" cy="288332"/>
                  </a:xfrm>
                </p:grpSpPr>
                <p:sp>
                  <p:nvSpPr>
                    <p:cNvPr id="177" name="타원 176"/>
                    <p:cNvSpPr/>
                    <p:nvPr/>
                  </p:nvSpPr>
                  <p:spPr>
                    <a:xfrm>
                      <a:off x="921153" y="1315493"/>
                      <a:ext cx="288332" cy="288332"/>
                    </a:xfrm>
                    <a:prstGeom prst="ellipse">
                      <a:avLst/>
                    </a:prstGeom>
                    <a:solidFill>
                      <a:schemeClr val="bg1"/>
                    </a:solidFill>
                    <a:ln w="6350">
                      <a:solidFill>
                        <a:srgbClr val="8779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8" name="타원 177"/>
                    <p:cNvSpPr/>
                    <p:nvPr/>
                  </p:nvSpPr>
                  <p:spPr>
                    <a:xfrm>
                      <a:off x="972155" y="1366495"/>
                      <a:ext cx="186328" cy="186328"/>
                    </a:xfrm>
                    <a:prstGeom prst="ellipse">
                      <a:avLst/>
                    </a:prstGeom>
                    <a:solidFill>
                      <a:schemeClr val="bg1"/>
                    </a:solidFill>
                    <a:ln>
                      <a:solidFill>
                        <a:srgbClr val="8779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9" name="타원 178"/>
                    <p:cNvSpPr/>
                    <p:nvPr/>
                  </p:nvSpPr>
                  <p:spPr>
                    <a:xfrm>
                      <a:off x="993399" y="1387739"/>
                      <a:ext cx="143840" cy="14384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2320" name="그룹 172"/>
                  <p:cNvGrpSpPr/>
                  <p:nvPr/>
                </p:nvGrpSpPr>
                <p:grpSpPr>
                  <a:xfrm>
                    <a:off x="3852795" y="4321012"/>
                    <a:ext cx="745166" cy="745166"/>
                    <a:chOff x="6996522" y="8615814"/>
                    <a:chExt cx="791776" cy="791776"/>
                  </a:xfrm>
                </p:grpSpPr>
                <p:sp>
                  <p:nvSpPr>
                    <p:cNvPr id="175" name="타원 174"/>
                    <p:cNvSpPr/>
                    <p:nvPr/>
                  </p:nvSpPr>
                  <p:spPr>
                    <a:xfrm>
                      <a:off x="7017868" y="8629579"/>
                      <a:ext cx="759124" cy="759124"/>
                    </a:xfrm>
                    <a:prstGeom prst="ellipse">
                      <a:avLst/>
                    </a:prstGeom>
                    <a:solidFill>
                      <a:schemeClr val="bg1"/>
                    </a:solidFill>
                    <a:ln w="38100">
                      <a:gradFill>
                        <a:gsLst>
                          <a:gs pos="95000">
                            <a:schemeClr val="accent2">
                              <a:lumMod val="75000"/>
                            </a:schemeClr>
                          </a:gs>
                          <a:gs pos="75000">
                            <a:schemeClr val="accent2">
                              <a:lumMod val="60000"/>
                              <a:lumOff val="40000"/>
                            </a:schemeClr>
                          </a:gs>
                          <a:gs pos="76000">
                            <a:srgbClr val="877967"/>
                          </a:gs>
                        </a:gsLst>
                        <a:lin ang="2700000" scaled="0"/>
                      </a:gradFill>
                    </a:ln>
                    <a:effectLst>
                      <a:innerShdw blurRad="76200" dist="381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6" name="막힌 원호 175"/>
                    <p:cNvSpPr/>
                    <p:nvPr/>
                  </p:nvSpPr>
                  <p:spPr>
                    <a:xfrm rot="16200000">
                      <a:off x="6996522" y="8615814"/>
                      <a:ext cx="791776" cy="791776"/>
                    </a:xfrm>
                    <a:prstGeom prst="blockArc">
                      <a:avLst>
                        <a:gd name="adj1" fmla="val 10800000"/>
                        <a:gd name="adj2" fmla="val 21599770"/>
                        <a:gd name="adj3" fmla="val 474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82323" name="그룹 158"/>
                <p:cNvGrpSpPr/>
                <p:nvPr/>
              </p:nvGrpSpPr>
              <p:grpSpPr>
                <a:xfrm>
                  <a:off x="1299189" y="1652120"/>
                  <a:ext cx="2709326" cy="745166"/>
                  <a:chOff x="1299189" y="1652120"/>
                  <a:chExt cx="2709326" cy="745166"/>
                </a:xfrm>
              </p:grpSpPr>
              <p:cxnSp>
                <p:nvCxnSpPr>
                  <p:cNvPr id="160" name="직선 연결선 159"/>
                  <p:cNvCxnSpPr/>
                  <p:nvPr/>
                </p:nvCxnSpPr>
                <p:spPr>
                  <a:xfrm>
                    <a:off x="1759225" y="2024703"/>
                    <a:ext cx="1304819" cy="0"/>
                  </a:xfrm>
                  <a:prstGeom prst="line">
                    <a:avLst/>
                  </a:prstGeom>
                  <a:ln w="19050">
                    <a:solidFill>
                      <a:srgbClr val="CC0000"/>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82325" name="그룹 160"/>
                  <p:cNvGrpSpPr/>
                  <p:nvPr/>
                </p:nvGrpSpPr>
                <p:grpSpPr>
                  <a:xfrm>
                    <a:off x="1299189" y="1880537"/>
                    <a:ext cx="288332" cy="288332"/>
                    <a:chOff x="921153" y="1315493"/>
                    <a:chExt cx="288332" cy="288332"/>
                  </a:xfrm>
                </p:grpSpPr>
                <p:sp>
                  <p:nvSpPr>
                    <p:cNvPr id="167" name="타원 166"/>
                    <p:cNvSpPr/>
                    <p:nvPr/>
                  </p:nvSpPr>
                  <p:spPr>
                    <a:xfrm>
                      <a:off x="921153" y="1315493"/>
                      <a:ext cx="288332" cy="288332"/>
                    </a:xfrm>
                    <a:prstGeom prst="ellipse">
                      <a:avLst/>
                    </a:prstGeom>
                    <a:solidFill>
                      <a:schemeClr val="bg1"/>
                    </a:solidFill>
                    <a:ln w="6350">
                      <a:solidFill>
                        <a:srgbClr val="670E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8" name="타원 167"/>
                    <p:cNvSpPr/>
                    <p:nvPr/>
                  </p:nvSpPr>
                  <p:spPr>
                    <a:xfrm>
                      <a:off x="972155" y="1366495"/>
                      <a:ext cx="186328" cy="186328"/>
                    </a:xfrm>
                    <a:prstGeom prst="ellipse">
                      <a:avLst/>
                    </a:prstGeom>
                    <a:solidFill>
                      <a:schemeClr val="bg1"/>
                    </a:solidFill>
                    <a:ln>
                      <a:solidFill>
                        <a:srgbClr val="670E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9" name="타원 168"/>
                    <p:cNvSpPr/>
                    <p:nvPr/>
                  </p:nvSpPr>
                  <p:spPr>
                    <a:xfrm>
                      <a:off x="993399" y="1387739"/>
                      <a:ext cx="143840" cy="14384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182329" name="그룹 162"/>
                  <p:cNvGrpSpPr/>
                  <p:nvPr/>
                </p:nvGrpSpPr>
                <p:grpSpPr>
                  <a:xfrm>
                    <a:off x="3263349" y="1652120"/>
                    <a:ext cx="745166" cy="745166"/>
                    <a:chOff x="1341824" y="6666234"/>
                    <a:chExt cx="791776" cy="791776"/>
                  </a:xfrm>
                </p:grpSpPr>
                <p:sp>
                  <p:nvSpPr>
                    <p:cNvPr id="165" name="타원 164"/>
                    <p:cNvSpPr/>
                    <p:nvPr/>
                  </p:nvSpPr>
                  <p:spPr>
                    <a:xfrm>
                      <a:off x="1358150" y="6682903"/>
                      <a:ext cx="759124" cy="759124"/>
                    </a:xfrm>
                    <a:prstGeom prst="ellipse">
                      <a:avLst/>
                    </a:prstGeom>
                    <a:solidFill>
                      <a:schemeClr val="bg1"/>
                    </a:solidFill>
                    <a:ln w="38100">
                      <a:gradFill>
                        <a:gsLst>
                          <a:gs pos="75000">
                            <a:srgbClr val="670E1C"/>
                          </a:gs>
                          <a:gs pos="76000">
                            <a:srgbClr val="3E0811"/>
                          </a:gs>
                        </a:gsLst>
                        <a:lin ang="2700000" scaled="0"/>
                      </a:gradFill>
                    </a:ln>
                    <a:effectLst>
                      <a:innerShdw blurRad="76200" dist="381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6" name="막힌 원호 165"/>
                    <p:cNvSpPr/>
                    <p:nvPr/>
                  </p:nvSpPr>
                  <p:spPr>
                    <a:xfrm rot="16200000">
                      <a:off x="1341824" y="6666234"/>
                      <a:ext cx="791776" cy="791776"/>
                    </a:xfrm>
                    <a:prstGeom prst="blockArc">
                      <a:avLst>
                        <a:gd name="adj1" fmla="val 10800000"/>
                        <a:gd name="adj2" fmla="val 21599770"/>
                        <a:gd name="adj3" fmla="val 4742"/>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1"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grpSp>
            <p:nvGrpSpPr>
              <p:cNvPr id="182332" name="그룹 139"/>
              <p:cNvGrpSpPr/>
              <p:nvPr/>
            </p:nvGrpSpPr>
            <p:grpSpPr>
              <a:xfrm>
                <a:off x="4251772" y="1699905"/>
                <a:ext cx="3107737" cy="709957"/>
                <a:chOff x="4121402" y="1654153"/>
                <a:chExt cx="3107737" cy="709957"/>
              </a:xfrm>
            </p:grpSpPr>
            <p:sp>
              <p:nvSpPr>
                <p:cNvPr id="182333" name="TextBox 152"/>
                <p:cNvSpPr txBox="1"/>
                <p:nvPr/>
              </p:nvSpPr>
              <p:spPr>
                <a:xfrm>
                  <a:off x="4121402" y="1654153"/>
                  <a:ext cx="2944839" cy="386162"/>
                </a:xfrm>
                <a:prstGeom prst="rect">
                  <a:avLst/>
                </a:prstGeom>
                <a:noFill/>
                <a:ln w="9525">
                  <a:noFill/>
                </a:ln>
              </p:spPr>
              <p:txBody>
                <a:bodyPr anchor="t">
                  <a:spAutoFit/>
                </a:bodyPr>
                <a:p>
                  <a:pPr latinLnBrk="1">
                    <a:lnSpc>
                      <a:spcPct val="120000"/>
                    </a:lnSpc>
                  </a:pPr>
                  <a:r>
                    <a:rPr lang="zh-CN" altLang="en-US" sz="1600" b="1" dirty="0">
                      <a:solidFill>
                        <a:srgbClr val="CC3300"/>
                      </a:solidFill>
                      <a:latin typeface="微软雅黑" panose="020B0503020204020204" charset="-122"/>
                      <a:ea typeface="微软雅黑" panose="020B0503020204020204" charset="-122"/>
                    </a:rPr>
                    <a:t>镜像安全隐患</a:t>
                  </a:r>
                  <a:endParaRPr lang="zh-CN" altLang="en-US" sz="1600" b="1" dirty="0">
                    <a:solidFill>
                      <a:srgbClr val="CC3300"/>
                    </a:solidFill>
                    <a:latin typeface="微软雅黑" panose="020B0503020204020204" charset="-122"/>
                    <a:ea typeface="微软雅黑" panose="020B0503020204020204" charset="-122"/>
                  </a:endParaRPr>
                </a:p>
              </p:txBody>
            </p:sp>
            <p:sp>
              <p:nvSpPr>
                <p:cNvPr id="182334" name="TextBox 153"/>
                <p:cNvSpPr txBox="1"/>
                <p:nvPr/>
              </p:nvSpPr>
              <p:spPr>
                <a:xfrm>
                  <a:off x="4121402" y="1903637"/>
                  <a:ext cx="3107737" cy="460473"/>
                </a:xfrm>
                <a:prstGeom prst="rect">
                  <a:avLst/>
                </a:prstGeom>
                <a:noFill/>
                <a:ln w="9525">
                  <a:noFill/>
                </a:ln>
              </p:spPr>
              <p:txBody>
                <a:bodyPr wrap="square" anchor="t">
                  <a:spAutoFit/>
                </a:bodyPr>
                <a:p>
                  <a:pPr latinLnBrk="1">
                    <a:buSzTx/>
                  </a:pP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打包镜像所使用的基础镜像可能存在安全漏洞</a:t>
                  </a:r>
                  <a:r>
                    <a:rPr lang="zh-CN" altLang="en-US" sz="1200">
                      <a:solidFill>
                        <a:schemeClr val="accent3">
                          <a:lumMod val="90000"/>
                        </a:schemeClr>
                      </a:solidFill>
                      <a:latin typeface="微软雅黑" panose="020B0503020204020204" charset="-122"/>
                      <a:ea typeface="微软雅黑" panose="020B0503020204020204" charset="-122"/>
                      <a:cs typeface="微软雅黑" panose="020B0503020204020204" charset="-122"/>
                    </a:rPr>
                    <a:t>，</a:t>
                  </a: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需要强有力的受信镜像治理策略</a:t>
                  </a:r>
                  <a:endPar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182335" name="그룹 140"/>
              <p:cNvGrpSpPr/>
              <p:nvPr/>
            </p:nvGrpSpPr>
            <p:grpSpPr>
              <a:xfrm>
                <a:off x="4834193" y="2593598"/>
                <a:ext cx="3107737" cy="894781"/>
                <a:chOff x="4121402" y="1654153"/>
                <a:chExt cx="3107737" cy="894781"/>
              </a:xfrm>
            </p:grpSpPr>
            <p:sp>
              <p:nvSpPr>
                <p:cNvPr id="182336" name="TextBox 150"/>
                <p:cNvSpPr txBox="1"/>
                <p:nvPr/>
              </p:nvSpPr>
              <p:spPr>
                <a:xfrm>
                  <a:off x="4121402" y="1654153"/>
                  <a:ext cx="2944839" cy="386162"/>
                </a:xfrm>
                <a:prstGeom prst="rect">
                  <a:avLst/>
                </a:prstGeom>
                <a:noFill/>
                <a:ln w="9525">
                  <a:noFill/>
                </a:ln>
              </p:spPr>
              <p:txBody>
                <a:bodyPr anchor="t">
                  <a:spAutoFit/>
                </a:bodyPr>
                <a:p>
                  <a:pPr latinLnBrk="1">
                    <a:lnSpc>
                      <a:spcPct val="120000"/>
                    </a:lnSpc>
                  </a:pPr>
                  <a:r>
                    <a:rPr lang="zh-CN" altLang="en-US" sz="1600" b="1" dirty="0">
                      <a:solidFill>
                        <a:srgbClr val="FF3300"/>
                      </a:solidFill>
                      <a:latin typeface="微软雅黑" panose="020B0503020204020204" charset="-122"/>
                      <a:ea typeface="微软雅黑" panose="020B0503020204020204" charset="-122"/>
                    </a:rPr>
                    <a:t>容器无处不在</a:t>
                  </a:r>
                  <a:endParaRPr lang="zh-CN" altLang="en-US" sz="1600" b="1" dirty="0">
                    <a:solidFill>
                      <a:srgbClr val="FF3300"/>
                    </a:solidFill>
                    <a:latin typeface="微软雅黑" panose="020B0503020204020204" charset="-122"/>
                    <a:ea typeface="微软雅黑" panose="020B0503020204020204" charset="-122"/>
                  </a:endParaRPr>
                </a:p>
              </p:txBody>
            </p:sp>
            <p:sp>
              <p:nvSpPr>
                <p:cNvPr id="182337" name="TextBox 151"/>
                <p:cNvSpPr txBox="1"/>
                <p:nvPr/>
              </p:nvSpPr>
              <p:spPr>
                <a:xfrm>
                  <a:off x="4121402" y="1903637"/>
                  <a:ext cx="3107737" cy="645297"/>
                </a:xfrm>
                <a:prstGeom prst="rect">
                  <a:avLst/>
                </a:prstGeom>
                <a:noFill/>
                <a:ln w="9525">
                  <a:noFill/>
                </a:ln>
              </p:spPr>
              <p:txBody>
                <a:bodyPr wrap="square" anchor="t">
                  <a:spAutoFit/>
                </a:bodyPr>
                <a:p>
                  <a:pPr latinLnBrk="1">
                    <a:buSzTx/>
                  </a:pPr>
                  <a:r>
                    <a:rPr lang="zh-CN" altLang="en-US" sz="1200">
                      <a:solidFill>
                        <a:schemeClr val="accent3">
                          <a:lumMod val="90000"/>
                        </a:schemeClr>
                      </a:solidFill>
                      <a:latin typeface="微软雅黑" panose="020B0503020204020204" charset="-122"/>
                      <a:ea typeface="微软雅黑" panose="020B0503020204020204" charset="-122"/>
                    </a:rPr>
                    <a:t>容</a:t>
                  </a:r>
                  <a:r>
                    <a:rPr lang="en-US" altLang="ko-KR" sz="1200">
                      <a:solidFill>
                        <a:schemeClr val="accent3">
                          <a:lumMod val="90000"/>
                        </a:schemeClr>
                      </a:solidFill>
                      <a:latin typeface="微软雅黑" panose="020B0503020204020204" charset="-122"/>
                      <a:ea typeface="微软雅黑" panose="020B0503020204020204" charset="-122"/>
                    </a:rPr>
                    <a:t>器化应用程序的分布式性质使其难以快速调查哪些容器可能具有新发现的零日漏洞</a:t>
                  </a:r>
                  <a:r>
                    <a:rPr lang="zh-CN" altLang="en-US" sz="1200">
                      <a:solidFill>
                        <a:schemeClr val="accent3">
                          <a:lumMod val="90000"/>
                        </a:schemeClr>
                      </a:solidFill>
                      <a:latin typeface="微软雅黑" panose="020B0503020204020204" charset="-122"/>
                      <a:ea typeface="微软雅黑" panose="020B0503020204020204" charset="-122"/>
                    </a:rPr>
                    <a:t>，</a:t>
                  </a:r>
                  <a:r>
                    <a:rPr lang="en-US" altLang="ko-KR" sz="1200">
                      <a:solidFill>
                        <a:schemeClr val="accent3">
                          <a:lumMod val="90000"/>
                        </a:schemeClr>
                      </a:solidFill>
                      <a:latin typeface="微软雅黑" panose="020B0503020204020204" charset="-122"/>
                      <a:ea typeface="微软雅黑" panose="020B0503020204020204" charset="-122"/>
                    </a:rPr>
                    <a:t>哪些容器以特权或其他因素运行</a:t>
                  </a:r>
                  <a:r>
                    <a:rPr lang="zh-CN" altLang="en-US" sz="1200">
                      <a:solidFill>
                        <a:schemeClr val="accent3">
                          <a:lumMod val="90000"/>
                        </a:schemeClr>
                      </a:solidFill>
                      <a:latin typeface="微软雅黑" panose="020B0503020204020204" charset="-122"/>
                      <a:ea typeface="微软雅黑" panose="020B0503020204020204" charset="-122"/>
                    </a:rPr>
                    <a:t>，容易产生杀伤链</a:t>
                  </a:r>
                  <a:endParaRPr lang="zh-CN" altLang="en-US" sz="1200">
                    <a:solidFill>
                      <a:schemeClr val="accent3">
                        <a:lumMod val="90000"/>
                      </a:schemeClr>
                    </a:solidFill>
                    <a:latin typeface="微软雅黑" panose="020B0503020204020204" charset="-122"/>
                    <a:ea typeface="微软雅黑" panose="020B0503020204020204" charset="-122"/>
                  </a:endParaRPr>
                </a:p>
              </p:txBody>
            </p:sp>
          </p:grpSp>
          <p:grpSp>
            <p:nvGrpSpPr>
              <p:cNvPr id="182338" name="그룹 141"/>
              <p:cNvGrpSpPr/>
              <p:nvPr/>
            </p:nvGrpSpPr>
            <p:grpSpPr>
              <a:xfrm>
                <a:off x="5074316" y="3487291"/>
                <a:ext cx="3107737" cy="894781"/>
                <a:chOff x="4121402" y="1654153"/>
                <a:chExt cx="3107737" cy="894781"/>
              </a:xfrm>
            </p:grpSpPr>
            <p:sp>
              <p:nvSpPr>
                <p:cNvPr id="182339" name="TextBox 148"/>
                <p:cNvSpPr txBox="1"/>
                <p:nvPr/>
              </p:nvSpPr>
              <p:spPr>
                <a:xfrm>
                  <a:off x="4121402" y="1654153"/>
                  <a:ext cx="2944839" cy="386162"/>
                </a:xfrm>
                <a:prstGeom prst="rect">
                  <a:avLst/>
                </a:prstGeom>
                <a:noFill/>
                <a:ln w="9525">
                  <a:noFill/>
                </a:ln>
              </p:spPr>
              <p:txBody>
                <a:bodyPr anchor="t">
                  <a:spAutoFit/>
                </a:bodyPr>
                <a:p>
                  <a:pPr latinLnBrk="1">
                    <a:lnSpc>
                      <a:spcPct val="120000"/>
                    </a:lnSpc>
                  </a:pPr>
                  <a:r>
                    <a:rPr lang="zh-CN" altLang="en-US" sz="1600" b="1" dirty="0">
                      <a:solidFill>
                        <a:srgbClr val="FF6600"/>
                      </a:solidFill>
                      <a:latin typeface="微软雅黑" panose="020B0503020204020204" charset="-122"/>
                      <a:ea typeface="微软雅黑" panose="020B0503020204020204" charset="-122"/>
                    </a:rPr>
                    <a:t>容器运行时威胁</a:t>
                  </a:r>
                  <a:endParaRPr lang="zh-CN" altLang="en-US" sz="1600" b="1" dirty="0">
                    <a:solidFill>
                      <a:srgbClr val="FF6600"/>
                    </a:solidFill>
                    <a:latin typeface="微软雅黑" panose="020B0503020204020204" charset="-122"/>
                    <a:ea typeface="微软雅黑" panose="020B0503020204020204" charset="-122"/>
                  </a:endParaRPr>
                </a:p>
              </p:txBody>
            </p:sp>
            <p:sp>
              <p:nvSpPr>
                <p:cNvPr id="182340" name="TextBox 149"/>
                <p:cNvSpPr txBox="1"/>
                <p:nvPr/>
              </p:nvSpPr>
              <p:spPr>
                <a:xfrm>
                  <a:off x="4121402" y="1903637"/>
                  <a:ext cx="3107737" cy="645297"/>
                </a:xfrm>
                <a:prstGeom prst="rect">
                  <a:avLst/>
                </a:prstGeom>
                <a:noFill/>
                <a:ln w="9525">
                  <a:noFill/>
                </a:ln>
              </p:spPr>
              <p:txBody>
                <a:bodyPr wrap="square" anchor="t">
                  <a:spAutoFit/>
                </a:bodyPr>
                <a:p>
                  <a:pPr latinLnBrk="1">
                    <a:buSzTx/>
                  </a:pP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容器中运行的应用可能存在恶意行为</a:t>
                  </a:r>
                  <a:r>
                    <a:rPr lang="zh-CN" altLang="en-US" sz="1200">
                      <a:solidFill>
                        <a:schemeClr val="accent3">
                          <a:lumMod val="90000"/>
                        </a:schemeClr>
                      </a:solidFill>
                      <a:latin typeface="微软雅黑" panose="020B0503020204020204" charset="-122"/>
                      <a:ea typeface="微软雅黑" panose="020B0503020204020204" charset="-122"/>
                      <a:cs typeface="微软雅黑" panose="020B0503020204020204" charset="-122"/>
                    </a:rPr>
                    <a:t>，</a:t>
                  </a: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容器特权与不安全的系统调用会威胁宿主机乃至宿主机其他容器</a:t>
                  </a:r>
                  <a:endPar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182341" name="그룹 142"/>
              <p:cNvGrpSpPr/>
              <p:nvPr/>
            </p:nvGrpSpPr>
            <p:grpSpPr>
              <a:xfrm>
                <a:off x="4834193" y="4380984"/>
                <a:ext cx="3107737" cy="894781"/>
                <a:chOff x="4121402" y="1654153"/>
                <a:chExt cx="3107737" cy="894781"/>
              </a:xfrm>
            </p:grpSpPr>
            <p:sp>
              <p:nvSpPr>
                <p:cNvPr id="182342" name="TextBox 146"/>
                <p:cNvSpPr txBox="1"/>
                <p:nvPr/>
              </p:nvSpPr>
              <p:spPr>
                <a:xfrm>
                  <a:off x="4121402" y="1654153"/>
                  <a:ext cx="2944839" cy="386162"/>
                </a:xfrm>
                <a:prstGeom prst="rect">
                  <a:avLst/>
                </a:prstGeom>
                <a:noFill/>
                <a:ln w="9525">
                  <a:noFill/>
                </a:ln>
              </p:spPr>
              <p:txBody>
                <a:bodyPr anchor="t">
                  <a:spAutoFit/>
                </a:bodyPr>
                <a:p>
                  <a:pPr latinLnBrk="1">
                    <a:lnSpc>
                      <a:spcPct val="120000"/>
                    </a:lnSpc>
                  </a:pPr>
                  <a:r>
                    <a:rPr lang="zh-CN" altLang="en-US" sz="1600" b="1" dirty="0">
                      <a:solidFill>
                        <a:schemeClr val="accent2">
                          <a:lumMod val="60000"/>
                          <a:lumOff val="40000"/>
                        </a:schemeClr>
                      </a:solidFill>
                      <a:latin typeface="微软雅黑" panose="020B0503020204020204" charset="-122"/>
                      <a:ea typeface="微软雅黑" panose="020B0503020204020204" charset="-122"/>
                    </a:rPr>
                    <a:t>工作负载通信风险</a:t>
                  </a:r>
                  <a:endParaRPr lang="zh-CN" altLang="en-US" sz="1600" b="1" dirty="0">
                    <a:solidFill>
                      <a:schemeClr val="accent2">
                        <a:lumMod val="60000"/>
                        <a:lumOff val="40000"/>
                      </a:schemeClr>
                    </a:solidFill>
                    <a:latin typeface="微软雅黑" panose="020B0503020204020204" charset="-122"/>
                    <a:ea typeface="微软雅黑" panose="020B0503020204020204" charset="-122"/>
                  </a:endParaRPr>
                </a:p>
              </p:txBody>
            </p:sp>
            <p:sp>
              <p:nvSpPr>
                <p:cNvPr id="182343" name="TextBox 147"/>
                <p:cNvSpPr txBox="1"/>
                <p:nvPr/>
              </p:nvSpPr>
              <p:spPr>
                <a:xfrm>
                  <a:off x="4121402" y="1903637"/>
                  <a:ext cx="3107737" cy="645297"/>
                </a:xfrm>
                <a:prstGeom prst="rect">
                  <a:avLst/>
                </a:prstGeom>
                <a:noFill/>
                <a:ln w="9525">
                  <a:noFill/>
                </a:ln>
              </p:spPr>
              <p:txBody>
                <a:bodyPr wrap="square" anchor="t">
                  <a:spAutoFit/>
                </a:bodyPr>
                <a:p>
                  <a:pPr latinLnBrk="1">
                    <a:buSzTx/>
                  </a:pP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容器化应用尤其微服务存在大量跨Pod通信</a:t>
                  </a:r>
                  <a:r>
                    <a:rPr lang="zh-CN" altLang="en-US" sz="1200">
                      <a:solidFill>
                        <a:schemeClr val="accent3">
                          <a:lumMod val="90000"/>
                        </a:schemeClr>
                      </a:solidFill>
                      <a:latin typeface="微软雅黑" panose="020B0503020204020204" charset="-122"/>
                      <a:ea typeface="微软雅黑" panose="020B0503020204020204" charset="-122"/>
                      <a:cs typeface="微软雅黑" panose="020B0503020204020204" charset="-122"/>
                    </a:rPr>
                    <a:t>，</a:t>
                  </a: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Kubernetes开放Pod间通信</a:t>
                  </a:r>
                  <a:r>
                    <a:rPr lang="zh-CN" altLang="en-US" sz="1200">
                      <a:solidFill>
                        <a:schemeClr val="accent3">
                          <a:lumMod val="90000"/>
                        </a:schemeClr>
                      </a:solidFill>
                      <a:latin typeface="微软雅黑" panose="020B0503020204020204" charset="-122"/>
                      <a:ea typeface="微软雅黑" panose="020B0503020204020204" charset="-122"/>
                      <a:cs typeface="微软雅黑" panose="020B0503020204020204" charset="-122"/>
                    </a:rPr>
                    <a:t>，</a:t>
                  </a: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网络隔离策略配置复杂,单一Pod被破坏产生的攻击面大</a:t>
                  </a:r>
                  <a:endPar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endParaRPr>
                </a:p>
              </p:txBody>
            </p:sp>
          </p:grpSp>
          <p:grpSp>
            <p:nvGrpSpPr>
              <p:cNvPr id="182344" name="그룹 143"/>
              <p:cNvGrpSpPr/>
              <p:nvPr/>
            </p:nvGrpSpPr>
            <p:grpSpPr>
              <a:xfrm>
                <a:off x="4221042" y="5274677"/>
                <a:ext cx="3107737" cy="709957"/>
                <a:chOff x="4121402" y="1654153"/>
                <a:chExt cx="3107737" cy="709957"/>
              </a:xfrm>
            </p:grpSpPr>
            <p:sp>
              <p:nvSpPr>
                <p:cNvPr id="182345" name="TextBox 144"/>
                <p:cNvSpPr txBox="1"/>
                <p:nvPr/>
              </p:nvSpPr>
              <p:spPr>
                <a:xfrm>
                  <a:off x="4121402" y="1654153"/>
                  <a:ext cx="2944839" cy="386162"/>
                </a:xfrm>
                <a:prstGeom prst="rect">
                  <a:avLst/>
                </a:prstGeom>
                <a:noFill/>
                <a:ln w="9525">
                  <a:noFill/>
                </a:ln>
              </p:spPr>
              <p:txBody>
                <a:bodyPr anchor="t">
                  <a:spAutoFit/>
                </a:bodyPr>
                <a:p>
                  <a:pPr latinLnBrk="1">
                    <a:lnSpc>
                      <a:spcPct val="120000"/>
                    </a:lnSpc>
                  </a:pPr>
                  <a:r>
                    <a:rPr lang="en-US" altLang="ko-KR" sz="1600" b="1" dirty="0">
                      <a:solidFill>
                        <a:schemeClr val="accent2">
                          <a:lumMod val="40000"/>
                          <a:lumOff val="60000"/>
                        </a:schemeClr>
                      </a:solidFill>
                      <a:latin typeface="微软雅黑" panose="020B0503020204020204" charset="-122"/>
                      <a:ea typeface="微软雅黑" panose="020B0503020204020204" charset="-122"/>
                      <a:cs typeface="微软雅黑" panose="020B0503020204020204" charset="-122"/>
                    </a:rPr>
                    <a:t>Kubernetes</a:t>
                  </a:r>
                  <a:r>
                    <a:rPr lang="zh-CN" altLang="en-US" sz="1600" b="1" dirty="0">
                      <a:solidFill>
                        <a:schemeClr val="accent2">
                          <a:lumMod val="40000"/>
                          <a:lumOff val="60000"/>
                        </a:schemeClr>
                      </a:solidFill>
                      <a:latin typeface="微软雅黑" panose="020B0503020204020204" charset="-122"/>
                      <a:ea typeface="微软雅黑" panose="020B0503020204020204" charset="-122"/>
                      <a:cs typeface="微软雅黑" panose="020B0503020204020204" charset="-122"/>
                    </a:rPr>
                    <a:t>默认配置安全性</a:t>
                  </a:r>
                  <a:endParaRPr lang="zh-CN" altLang="en-US" sz="1600" b="1" dirty="0">
                    <a:solidFill>
                      <a:schemeClr val="accent2">
                        <a:lumMod val="40000"/>
                        <a:lumOff val="60000"/>
                      </a:schemeClr>
                    </a:solidFill>
                    <a:latin typeface="微软雅黑" panose="020B0503020204020204" charset="-122"/>
                    <a:ea typeface="微软雅黑" panose="020B0503020204020204" charset="-122"/>
                    <a:cs typeface="微软雅黑" panose="020B0503020204020204" charset="-122"/>
                  </a:endParaRPr>
                </a:p>
              </p:txBody>
            </p:sp>
            <p:sp>
              <p:nvSpPr>
                <p:cNvPr id="182346" name="TextBox 145"/>
                <p:cNvSpPr txBox="1"/>
                <p:nvPr/>
              </p:nvSpPr>
              <p:spPr>
                <a:xfrm>
                  <a:off x="4121402" y="1903637"/>
                  <a:ext cx="3107737" cy="460473"/>
                </a:xfrm>
                <a:prstGeom prst="rect">
                  <a:avLst/>
                </a:prstGeom>
                <a:noFill/>
                <a:ln w="9525">
                  <a:noFill/>
                </a:ln>
              </p:spPr>
              <p:txBody>
                <a:bodyPr wrap="square" anchor="t">
                  <a:spAutoFit/>
                </a:bodyPr>
                <a:p>
                  <a:pPr latinLnBrk="1">
                    <a:buSzTx/>
                  </a:pP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Kubernetes组件和应用Pod提供了丰富的配置选项</a:t>
                  </a:r>
                  <a:r>
                    <a:rPr lang="zh-CN" altLang="en-US" sz="1200">
                      <a:solidFill>
                        <a:schemeClr val="accent3">
                          <a:lumMod val="90000"/>
                        </a:schemeClr>
                      </a:solidFill>
                      <a:latin typeface="微软雅黑" panose="020B0503020204020204" charset="-122"/>
                      <a:ea typeface="微软雅黑" panose="020B0503020204020204" charset="-122"/>
                      <a:cs typeface="微软雅黑" panose="020B0503020204020204" charset="-122"/>
                    </a:rPr>
                    <a:t>，</a:t>
                  </a:r>
                  <a:r>
                    <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rPr>
                    <a:t>但很多时候默认配置是不安全的</a:t>
                  </a:r>
                  <a:endParaRPr lang="en-US" altLang="ko-KR" sz="1200">
                    <a:solidFill>
                      <a:schemeClr val="accent3">
                        <a:lumMod val="90000"/>
                      </a:schemeClr>
                    </a:solidFill>
                    <a:latin typeface="微软雅黑" panose="020B0503020204020204" charset="-122"/>
                    <a:ea typeface="微软雅黑" panose="020B0503020204020204" charset="-122"/>
                    <a:cs typeface="微软雅黑" panose="020B0503020204020204" charset="-122"/>
                  </a:endParaRPr>
                </a:p>
              </p:txBody>
            </p:sp>
          </p:grpSp>
        </p:grpSp>
        <p:pic>
          <p:nvPicPr>
            <p:cNvPr id="2" name="图片 1" descr="容器"/>
            <p:cNvPicPr>
              <a:picLocks noChangeAspect="1"/>
            </p:cNvPicPr>
            <p:nvPr/>
          </p:nvPicPr>
          <p:blipFill>
            <a:blip r:embed="rId1"/>
            <a:stretch>
              <a:fillRect/>
            </a:stretch>
          </p:blipFill>
          <p:spPr>
            <a:xfrm>
              <a:off x="8875" y="4226"/>
              <a:ext cx="737" cy="737"/>
            </a:xfrm>
            <a:prstGeom prst="rect">
              <a:avLst/>
            </a:prstGeom>
          </p:spPr>
        </p:pic>
        <p:pic>
          <p:nvPicPr>
            <p:cNvPr id="3" name="图片 2" descr="镜像"/>
            <p:cNvPicPr>
              <a:picLocks noChangeAspect="1"/>
            </p:cNvPicPr>
            <p:nvPr/>
          </p:nvPicPr>
          <p:blipFill>
            <a:blip r:embed="rId2"/>
            <a:stretch>
              <a:fillRect/>
            </a:stretch>
          </p:blipFill>
          <p:spPr>
            <a:xfrm>
              <a:off x="7796" y="2786"/>
              <a:ext cx="737" cy="737"/>
            </a:xfrm>
            <a:prstGeom prst="rect">
              <a:avLst/>
            </a:prstGeom>
          </p:spPr>
        </p:pic>
        <p:pic>
          <p:nvPicPr>
            <p:cNvPr id="4" name="图片 3" descr="运行"/>
            <p:cNvPicPr>
              <a:picLocks noChangeAspect="1"/>
            </p:cNvPicPr>
            <p:nvPr/>
          </p:nvPicPr>
          <p:blipFill>
            <a:blip r:embed="rId3"/>
            <a:stretch>
              <a:fillRect/>
            </a:stretch>
          </p:blipFill>
          <p:spPr>
            <a:xfrm>
              <a:off x="9293" y="5630"/>
              <a:ext cx="737" cy="737"/>
            </a:xfrm>
            <a:prstGeom prst="rect">
              <a:avLst/>
            </a:prstGeom>
          </p:spPr>
        </p:pic>
        <p:pic>
          <p:nvPicPr>
            <p:cNvPr id="5" name="图片 4" descr="通信"/>
            <p:cNvPicPr>
              <a:picLocks noChangeAspect="1"/>
            </p:cNvPicPr>
            <p:nvPr/>
          </p:nvPicPr>
          <p:blipFill>
            <a:blip r:embed="rId4"/>
            <a:stretch>
              <a:fillRect/>
            </a:stretch>
          </p:blipFill>
          <p:spPr>
            <a:xfrm>
              <a:off x="8875" y="7034"/>
              <a:ext cx="737" cy="737"/>
            </a:xfrm>
            <a:prstGeom prst="rect">
              <a:avLst/>
            </a:prstGeom>
          </p:spPr>
        </p:pic>
        <p:pic>
          <p:nvPicPr>
            <p:cNvPr id="6" name="图片 5" descr="配置"/>
            <p:cNvPicPr>
              <a:picLocks noChangeAspect="1"/>
            </p:cNvPicPr>
            <p:nvPr/>
          </p:nvPicPr>
          <p:blipFill>
            <a:blip r:embed="rId5"/>
            <a:stretch>
              <a:fillRect/>
            </a:stretch>
          </p:blipFill>
          <p:spPr>
            <a:xfrm>
              <a:off x="7816" y="8441"/>
              <a:ext cx="737" cy="737"/>
            </a:xfrm>
            <a:prstGeom prst="rect">
              <a:avLst/>
            </a:prstGeom>
          </p:spPr>
        </p:pic>
      </p:grpSp>
      <p:grpSp>
        <p:nvGrpSpPr>
          <p:cNvPr id="64" name="组合 63"/>
          <p:cNvGrpSpPr/>
          <p:nvPr/>
        </p:nvGrpSpPr>
        <p:grpSpPr>
          <a:xfrm>
            <a:off x="10965180" y="100965"/>
            <a:ext cx="795020" cy="720090"/>
            <a:chOff x="17268" y="159"/>
            <a:chExt cx="1252" cy="1134"/>
          </a:xfrm>
        </p:grpSpPr>
        <p:sp>
          <p:nvSpPr>
            <p:cNvPr id="9" name="椭圆 8"/>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6"/>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a:solidFill>
                  <a:schemeClr val="bg1"/>
                </a:solidFill>
                <a:latin typeface="微软雅黑" panose="020B0503020204020204" charset="-122"/>
                <a:ea typeface="微软雅黑" panose="020B0503020204020204" charset="-122"/>
                <a:cs typeface="微软雅黑" panose="020B0503020204020204" charset="-122"/>
                <a:sym typeface="+mn-ea"/>
              </a:rPr>
              <a:t>意义</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en-US" altLang="zh-CN" sz="2000" b="1" dirty="0">
                <a:solidFill>
                  <a:srgbClr val="7F7F7F"/>
                </a:solidFill>
                <a:latin typeface="微软雅黑" panose="020B0503020204020204" charset="-122"/>
                <a:ea typeface="微软雅黑" panose="020B0503020204020204" charset="-122"/>
              </a:rPr>
              <a:t>CVE </a:t>
            </a:r>
            <a:r>
              <a:rPr lang="zh-CN" altLang="en-US" sz="2000" b="1" dirty="0">
                <a:solidFill>
                  <a:srgbClr val="7F7F7F"/>
                </a:solidFill>
                <a:latin typeface="微软雅黑" panose="020B0503020204020204" charset="-122"/>
                <a:ea typeface="微软雅黑" panose="020B0503020204020204" charset="-122"/>
              </a:rPr>
              <a:t>漏洞统计</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01</a:t>
            </a:r>
            <a:endParaRPr lang="en-US" altLang="ko-KR" sz="5400" dirty="0">
              <a:solidFill>
                <a:schemeClr val="bg1"/>
              </a:solidFill>
              <a:latin typeface="Arial" panose="020B0604020202020204" pitchFamily="34" charset="0"/>
              <a:ea typeface="나눔바른고딕" pitchFamily="50" charset="-127"/>
            </a:endParaRPr>
          </a:p>
        </p:txBody>
      </p:sp>
      <p:grpSp>
        <p:nvGrpSpPr>
          <p:cNvPr id="26" name="组合 25"/>
          <p:cNvGrpSpPr/>
          <p:nvPr/>
        </p:nvGrpSpPr>
        <p:grpSpPr>
          <a:xfrm>
            <a:off x="656590" y="1376680"/>
            <a:ext cx="6348730" cy="4717415"/>
            <a:chOff x="1034" y="2168"/>
            <a:chExt cx="9998" cy="7429"/>
          </a:xfrm>
        </p:grpSpPr>
        <p:graphicFrame>
          <p:nvGraphicFramePr>
            <p:cNvPr id="5" name="图表 4"/>
            <p:cNvGraphicFramePr/>
            <p:nvPr/>
          </p:nvGraphicFramePr>
          <p:xfrm>
            <a:off x="1034" y="2168"/>
            <a:ext cx="9999" cy="6849"/>
          </p:xfrm>
          <a:graphic>
            <a:graphicData uri="http://schemas.openxmlformats.org/drawingml/2006/chart">
              <c:chart xmlns:c="http://schemas.openxmlformats.org/drawingml/2006/chart" xmlns:r="http://schemas.openxmlformats.org/officeDocument/2006/relationships" r:id="rId1"/>
            </a:graphicData>
          </a:graphic>
        </p:graphicFrame>
        <p:sp>
          <p:nvSpPr>
            <p:cNvPr id="3" name="矩形 2"/>
            <p:cNvSpPr/>
            <p:nvPr/>
          </p:nvSpPr>
          <p:spPr>
            <a:xfrm>
              <a:off x="2513" y="9108"/>
              <a:ext cx="397" cy="39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6" name="文本框 5"/>
            <p:cNvSpPr txBox="1"/>
            <p:nvPr/>
          </p:nvSpPr>
          <p:spPr>
            <a:xfrm>
              <a:off x="2910" y="9017"/>
              <a:ext cx="1574" cy="580"/>
            </a:xfrm>
            <a:prstGeom prst="rect">
              <a:avLst/>
            </a:prstGeom>
            <a:noFill/>
          </p:spPr>
          <p:txBody>
            <a:bodyPr wrap="square" rtlCol="0">
              <a:spAutoFit/>
            </a:bodyPr>
            <a:p>
              <a:r>
                <a:rPr lang="en-US" altLang="zh-CN" b="1">
                  <a:solidFill>
                    <a:schemeClr val="bg1"/>
                  </a:solidFill>
                </a:rPr>
                <a:t>Docker</a:t>
              </a:r>
              <a:endParaRPr lang="en-US" altLang="zh-CN" b="1">
                <a:solidFill>
                  <a:schemeClr val="bg1"/>
                </a:solidFill>
              </a:endParaRPr>
            </a:p>
          </p:txBody>
        </p:sp>
        <p:sp>
          <p:nvSpPr>
            <p:cNvPr id="8" name="矩形 7"/>
            <p:cNvSpPr/>
            <p:nvPr/>
          </p:nvSpPr>
          <p:spPr>
            <a:xfrm>
              <a:off x="7072" y="9107"/>
              <a:ext cx="397" cy="399"/>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9" name="文本框 8"/>
            <p:cNvSpPr txBox="1"/>
            <p:nvPr/>
          </p:nvSpPr>
          <p:spPr>
            <a:xfrm>
              <a:off x="7469" y="9016"/>
              <a:ext cx="2260" cy="580"/>
            </a:xfrm>
            <a:prstGeom prst="rect">
              <a:avLst/>
            </a:prstGeom>
            <a:noFill/>
          </p:spPr>
          <p:txBody>
            <a:bodyPr wrap="square" rtlCol="0">
              <a:spAutoFit/>
            </a:bodyPr>
            <a:p>
              <a:r>
                <a:rPr lang="en-US" altLang="zh-CN" b="1">
                  <a:solidFill>
                    <a:schemeClr val="bg1"/>
                  </a:solidFill>
                </a:rPr>
                <a:t>Kubernetes</a:t>
              </a:r>
              <a:endParaRPr lang="en-US" altLang="zh-CN" b="1">
                <a:solidFill>
                  <a:schemeClr val="bg1"/>
                </a:solidFill>
              </a:endParaRPr>
            </a:p>
          </p:txBody>
        </p:sp>
      </p:grpSp>
      <p:grpSp>
        <p:nvGrpSpPr>
          <p:cNvPr id="27" name="组合 26"/>
          <p:cNvGrpSpPr/>
          <p:nvPr/>
        </p:nvGrpSpPr>
        <p:grpSpPr>
          <a:xfrm>
            <a:off x="7001510" y="753110"/>
            <a:ext cx="4000500" cy="3102610"/>
            <a:chOff x="11026" y="1186"/>
            <a:chExt cx="6300" cy="4886"/>
          </a:xfrm>
        </p:grpSpPr>
        <p:graphicFrame>
          <p:nvGraphicFramePr>
            <p:cNvPr id="2" name="图表 1"/>
            <p:cNvGraphicFramePr/>
            <p:nvPr/>
          </p:nvGraphicFramePr>
          <p:xfrm>
            <a:off x="11026" y="1418"/>
            <a:ext cx="6301" cy="4655"/>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p:cNvSpPr txBox="1"/>
            <p:nvPr/>
          </p:nvSpPr>
          <p:spPr>
            <a:xfrm>
              <a:off x="12725" y="1186"/>
              <a:ext cx="2903" cy="580"/>
            </a:xfrm>
            <a:prstGeom prst="rect">
              <a:avLst/>
            </a:prstGeom>
            <a:noFill/>
          </p:spPr>
          <p:txBody>
            <a:bodyPr wrap="square" rtlCol="0">
              <a:spAutoFit/>
            </a:bodyPr>
            <a:p>
              <a:r>
                <a:rPr lang="en-US" altLang="zh-CN">
                  <a:solidFill>
                    <a:schemeClr val="accent6">
                      <a:lumMod val="60000"/>
                      <a:lumOff val="40000"/>
                    </a:schemeClr>
                  </a:solidFill>
                </a:rPr>
                <a:t>Docker</a:t>
              </a:r>
              <a:r>
                <a:rPr lang="zh-CN" altLang="en-US">
                  <a:solidFill>
                    <a:schemeClr val="accent6">
                      <a:lumMod val="60000"/>
                      <a:lumOff val="40000"/>
                    </a:schemeClr>
                  </a:solidFill>
                </a:rPr>
                <a:t>漏洞分布</a:t>
              </a:r>
              <a:endParaRPr lang="zh-CN" altLang="en-US">
                <a:solidFill>
                  <a:schemeClr val="accent6">
                    <a:lumMod val="60000"/>
                    <a:lumOff val="40000"/>
                  </a:schemeClr>
                </a:solidFill>
              </a:endParaRPr>
            </a:p>
          </p:txBody>
        </p:sp>
      </p:grpSp>
      <p:grpSp>
        <p:nvGrpSpPr>
          <p:cNvPr id="28" name="组合 27"/>
          <p:cNvGrpSpPr/>
          <p:nvPr/>
        </p:nvGrpSpPr>
        <p:grpSpPr>
          <a:xfrm>
            <a:off x="7457440" y="3639185"/>
            <a:ext cx="3215640" cy="3112135"/>
            <a:chOff x="11744" y="5731"/>
            <a:chExt cx="5064" cy="4901"/>
          </a:xfrm>
        </p:grpSpPr>
        <p:graphicFrame>
          <p:nvGraphicFramePr>
            <p:cNvPr id="4" name="图表 3"/>
            <p:cNvGraphicFramePr/>
            <p:nvPr/>
          </p:nvGraphicFramePr>
          <p:xfrm>
            <a:off x="11744" y="5731"/>
            <a:ext cx="5064" cy="4653"/>
          </p:xfrm>
          <a:graphic>
            <a:graphicData uri="http://schemas.openxmlformats.org/drawingml/2006/chart">
              <c:chart xmlns:c="http://schemas.openxmlformats.org/drawingml/2006/chart" xmlns:r="http://schemas.openxmlformats.org/officeDocument/2006/relationships" r:id="rId3"/>
            </a:graphicData>
          </a:graphic>
        </p:graphicFrame>
        <p:sp>
          <p:nvSpPr>
            <p:cNvPr id="12" name="文本框 11"/>
            <p:cNvSpPr txBox="1"/>
            <p:nvPr/>
          </p:nvSpPr>
          <p:spPr>
            <a:xfrm>
              <a:off x="12318" y="10052"/>
              <a:ext cx="3746" cy="580"/>
            </a:xfrm>
            <a:prstGeom prst="rect">
              <a:avLst/>
            </a:prstGeom>
            <a:noFill/>
          </p:spPr>
          <p:txBody>
            <a:bodyPr wrap="square" rtlCol="0">
              <a:spAutoFit/>
            </a:bodyPr>
            <a:p>
              <a:r>
                <a:rPr lang="en-US" altLang="zh-CN">
                  <a:solidFill>
                    <a:schemeClr val="accent6">
                      <a:lumMod val="60000"/>
                      <a:lumOff val="40000"/>
                    </a:schemeClr>
                  </a:solidFill>
                </a:rPr>
                <a:t>Kubernetes</a:t>
              </a:r>
              <a:r>
                <a:rPr lang="zh-CN" altLang="en-US">
                  <a:solidFill>
                    <a:schemeClr val="accent6">
                      <a:lumMod val="60000"/>
                      <a:lumOff val="40000"/>
                    </a:schemeClr>
                  </a:solidFill>
                </a:rPr>
                <a:t>漏洞分布</a:t>
              </a:r>
              <a:endParaRPr lang="zh-CN" altLang="en-US">
                <a:solidFill>
                  <a:schemeClr val="accent6">
                    <a:lumMod val="60000"/>
                    <a:lumOff val="40000"/>
                  </a:schemeClr>
                </a:solidFill>
              </a:endParaRPr>
            </a:p>
          </p:txBody>
        </p:sp>
      </p:grpSp>
      <p:grpSp>
        <p:nvGrpSpPr>
          <p:cNvPr id="29" name="组合 28"/>
          <p:cNvGrpSpPr/>
          <p:nvPr/>
        </p:nvGrpSpPr>
        <p:grpSpPr>
          <a:xfrm>
            <a:off x="10420985" y="2024380"/>
            <a:ext cx="1251585" cy="3321685"/>
            <a:chOff x="16411" y="3188"/>
            <a:chExt cx="1971" cy="5231"/>
          </a:xfrm>
        </p:grpSpPr>
        <p:sp>
          <p:nvSpPr>
            <p:cNvPr id="13" name="矩形 12"/>
            <p:cNvSpPr/>
            <p:nvPr/>
          </p:nvSpPr>
          <p:spPr>
            <a:xfrm>
              <a:off x="16411" y="3279"/>
              <a:ext cx="283" cy="28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4" name="文本框 13"/>
            <p:cNvSpPr txBox="1"/>
            <p:nvPr/>
          </p:nvSpPr>
          <p:spPr>
            <a:xfrm>
              <a:off x="16808" y="3188"/>
              <a:ext cx="1574" cy="531"/>
            </a:xfrm>
            <a:prstGeom prst="rect">
              <a:avLst/>
            </a:prstGeom>
            <a:noFill/>
          </p:spPr>
          <p:txBody>
            <a:bodyPr wrap="square" rtlCol="0">
              <a:spAutoFit/>
            </a:bodyPr>
            <a:p>
              <a:r>
                <a:rPr lang="zh-CN" altLang="en-US" sz="1600" b="1">
                  <a:solidFill>
                    <a:schemeClr val="bg1"/>
                  </a:solidFill>
                </a:rPr>
                <a:t>代码执行</a:t>
              </a:r>
              <a:endParaRPr lang="zh-CN" altLang="en-US" sz="1600" b="1">
                <a:solidFill>
                  <a:schemeClr val="bg1"/>
                </a:solidFill>
              </a:endParaRPr>
            </a:p>
          </p:txBody>
        </p:sp>
        <p:sp>
          <p:nvSpPr>
            <p:cNvPr id="15" name="矩形 14"/>
            <p:cNvSpPr/>
            <p:nvPr/>
          </p:nvSpPr>
          <p:spPr>
            <a:xfrm>
              <a:off x="16411" y="6073"/>
              <a:ext cx="283" cy="283"/>
            </a:xfrm>
            <a:prstGeom prst="rect">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6" name="文本框 15"/>
            <p:cNvSpPr txBox="1"/>
            <p:nvPr/>
          </p:nvSpPr>
          <p:spPr>
            <a:xfrm>
              <a:off x="16808" y="5982"/>
              <a:ext cx="1574" cy="531"/>
            </a:xfrm>
            <a:prstGeom prst="rect">
              <a:avLst/>
            </a:prstGeom>
            <a:noFill/>
          </p:spPr>
          <p:txBody>
            <a:bodyPr wrap="square" rtlCol="0">
              <a:spAutoFit/>
            </a:bodyPr>
            <a:p>
              <a:r>
                <a:rPr lang="zh-CN" altLang="en-US" sz="1600" b="1">
                  <a:solidFill>
                    <a:schemeClr val="bg1"/>
                  </a:solidFill>
                </a:rPr>
                <a:t>绕过攻击</a:t>
              </a:r>
              <a:endParaRPr lang="zh-CN" altLang="en-US" sz="1600" b="1">
                <a:solidFill>
                  <a:schemeClr val="bg1"/>
                </a:solidFill>
              </a:endParaRPr>
            </a:p>
          </p:txBody>
        </p:sp>
        <p:sp>
          <p:nvSpPr>
            <p:cNvPr id="17" name="矩形 16"/>
            <p:cNvSpPr/>
            <p:nvPr/>
          </p:nvSpPr>
          <p:spPr>
            <a:xfrm>
              <a:off x="16411" y="5142"/>
              <a:ext cx="283" cy="283"/>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8" name="文本框 17"/>
            <p:cNvSpPr txBox="1"/>
            <p:nvPr/>
          </p:nvSpPr>
          <p:spPr>
            <a:xfrm>
              <a:off x="16808" y="5051"/>
              <a:ext cx="1574" cy="531"/>
            </a:xfrm>
            <a:prstGeom prst="rect">
              <a:avLst/>
            </a:prstGeom>
            <a:noFill/>
          </p:spPr>
          <p:txBody>
            <a:bodyPr wrap="square" rtlCol="0">
              <a:spAutoFit/>
            </a:bodyPr>
            <a:p>
              <a:r>
                <a:rPr lang="zh-CN" altLang="en-US" sz="1600" b="1">
                  <a:solidFill>
                    <a:schemeClr val="bg1"/>
                  </a:solidFill>
                </a:rPr>
                <a:t>越权访问</a:t>
              </a:r>
              <a:endParaRPr lang="zh-CN" altLang="en-US" sz="1600" b="1">
                <a:solidFill>
                  <a:schemeClr val="bg1"/>
                </a:solidFill>
              </a:endParaRPr>
            </a:p>
          </p:txBody>
        </p:sp>
        <p:sp>
          <p:nvSpPr>
            <p:cNvPr id="20" name="矩形 19"/>
            <p:cNvSpPr/>
            <p:nvPr/>
          </p:nvSpPr>
          <p:spPr>
            <a:xfrm>
              <a:off x="16411" y="4211"/>
              <a:ext cx="283" cy="283"/>
            </a:xfrm>
            <a:prstGeom prst="rect">
              <a:avLst/>
            </a:prstGeom>
            <a:solidFill>
              <a:schemeClr val="accent6">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1" name="文本框 20"/>
            <p:cNvSpPr txBox="1"/>
            <p:nvPr/>
          </p:nvSpPr>
          <p:spPr>
            <a:xfrm>
              <a:off x="16808" y="4120"/>
              <a:ext cx="1574" cy="531"/>
            </a:xfrm>
            <a:prstGeom prst="rect">
              <a:avLst/>
            </a:prstGeom>
            <a:noFill/>
          </p:spPr>
          <p:txBody>
            <a:bodyPr wrap="square" rtlCol="0">
              <a:spAutoFit/>
            </a:bodyPr>
            <a:p>
              <a:r>
                <a:rPr lang="zh-CN" altLang="en-US" sz="1600" b="1">
                  <a:solidFill>
                    <a:schemeClr val="bg1"/>
                  </a:solidFill>
                </a:rPr>
                <a:t>目录遍历</a:t>
              </a:r>
              <a:endParaRPr lang="zh-CN" altLang="en-US" sz="1600" b="1">
                <a:solidFill>
                  <a:schemeClr val="bg1"/>
                </a:solidFill>
              </a:endParaRPr>
            </a:p>
          </p:txBody>
        </p:sp>
        <p:sp>
          <p:nvSpPr>
            <p:cNvPr id="22" name="矩形 21"/>
            <p:cNvSpPr/>
            <p:nvPr/>
          </p:nvSpPr>
          <p:spPr>
            <a:xfrm>
              <a:off x="16411" y="7020"/>
              <a:ext cx="283" cy="283"/>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3" name="文本框 22"/>
            <p:cNvSpPr txBox="1"/>
            <p:nvPr/>
          </p:nvSpPr>
          <p:spPr>
            <a:xfrm>
              <a:off x="16808" y="6929"/>
              <a:ext cx="1574" cy="531"/>
            </a:xfrm>
            <a:prstGeom prst="rect">
              <a:avLst/>
            </a:prstGeom>
            <a:noFill/>
          </p:spPr>
          <p:txBody>
            <a:bodyPr wrap="square" rtlCol="0">
              <a:spAutoFit/>
            </a:bodyPr>
            <a:p>
              <a:r>
                <a:rPr lang="zh-CN" altLang="en-US" sz="1600" b="1">
                  <a:solidFill>
                    <a:schemeClr val="bg1"/>
                  </a:solidFill>
                </a:rPr>
                <a:t>信息泄露</a:t>
              </a:r>
              <a:endParaRPr lang="zh-CN" altLang="en-US" sz="1600" b="1">
                <a:solidFill>
                  <a:schemeClr val="bg1"/>
                </a:solidFill>
              </a:endParaRPr>
            </a:p>
          </p:txBody>
        </p:sp>
        <p:sp>
          <p:nvSpPr>
            <p:cNvPr id="24" name="矩形 23"/>
            <p:cNvSpPr/>
            <p:nvPr/>
          </p:nvSpPr>
          <p:spPr>
            <a:xfrm>
              <a:off x="16411" y="7980"/>
              <a:ext cx="283" cy="283"/>
            </a:xfrm>
            <a:prstGeom prst="rect">
              <a:avLst/>
            </a:prstGeom>
            <a:solidFill>
              <a:schemeClr val="accent4">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25" name="文本框 24"/>
            <p:cNvSpPr txBox="1"/>
            <p:nvPr/>
          </p:nvSpPr>
          <p:spPr>
            <a:xfrm>
              <a:off x="16808" y="7889"/>
              <a:ext cx="1574" cy="531"/>
            </a:xfrm>
            <a:prstGeom prst="rect">
              <a:avLst/>
            </a:prstGeom>
            <a:noFill/>
          </p:spPr>
          <p:txBody>
            <a:bodyPr wrap="square" rtlCol="0">
              <a:spAutoFit/>
            </a:bodyPr>
            <a:p>
              <a:r>
                <a:rPr lang="zh-CN" altLang="en-US" sz="1600" b="1">
                  <a:solidFill>
                    <a:schemeClr val="bg1"/>
                  </a:solidFill>
                </a:rPr>
                <a:t>拒绝服务</a:t>
              </a:r>
              <a:endParaRPr lang="zh-CN" altLang="en-US" sz="1600" b="1">
                <a:solidFill>
                  <a:schemeClr val="bg1"/>
                </a:solidFill>
              </a:endParaRPr>
            </a:p>
          </p:txBody>
        </p:sp>
      </p:grpSp>
      <p:grpSp>
        <p:nvGrpSpPr>
          <p:cNvPr id="64" name="组合 63"/>
          <p:cNvGrpSpPr/>
          <p:nvPr/>
        </p:nvGrpSpPr>
        <p:grpSpPr>
          <a:xfrm>
            <a:off x="10965180" y="100965"/>
            <a:ext cx="795020" cy="720090"/>
            <a:chOff x="17268" y="159"/>
            <a:chExt cx="1252" cy="1134"/>
          </a:xfrm>
        </p:grpSpPr>
        <p:sp>
          <p:nvSpPr>
            <p:cNvPr id="30" name="椭圆 29"/>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4"/>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291">
                                          <p:stCondLst>
                                            <p:cond delay="0"/>
                                          </p:stCondLst>
                                        </p:cTn>
                                        <p:tgtEl>
                                          <p:spTgt spid="26"/>
                                        </p:tgtEl>
                                      </p:cBhvr>
                                    </p:animEffect>
                                    <p:anim calcmode="lin" valueType="num">
                                      <p:cBhvr>
                                        <p:cTn id="8" dur="914"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 dur="333"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 dur="333" tmFilter="0, 0; 0.125,0.2665; 0.25,0.4; 0.375,0.465; 0.5,0.5;  0.625,0.535; 0.75,0.6; 0.875,0.7335; 1,1">
                                          <p:stCondLst>
                                            <p:cond delay="333"/>
                                          </p:stCondLst>
                                        </p:cTn>
                                        <p:tgtEl>
                                          <p:spTgt spid="2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3"/>
                                          </p:stCondLst>
                                        </p:cTn>
                                        <p:tgtEl>
                                          <p:spTgt spid="2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30"/>
                                          </p:stCondLst>
                                        </p:cTn>
                                        <p:tgtEl>
                                          <p:spTgt spid="26"/>
                                        </p:tgtEl>
                                        <p:attrNameLst>
                                          <p:attrName>ppt_y</p:attrName>
                                        </p:attrNameLst>
                                      </p:cBhvr>
                                      <p:tavLst>
                                        <p:tav tm="0" fmla="#ppt_y-sin(pi*$)/81">
                                          <p:val>
                                            <p:fltVal val="0"/>
                                          </p:val>
                                        </p:tav>
                                        <p:tav tm="100000">
                                          <p:val>
                                            <p:fltVal val="1"/>
                                          </p:val>
                                        </p:tav>
                                      </p:tavLst>
                                    </p:anim>
                                    <p:animScale>
                                      <p:cBhvr>
                                        <p:cTn id="13" dur="14">
                                          <p:stCondLst>
                                            <p:cond delay="325"/>
                                          </p:stCondLst>
                                        </p:cTn>
                                        <p:tgtEl>
                                          <p:spTgt spid="26"/>
                                        </p:tgtEl>
                                      </p:cBhvr>
                                      <p:to x="100000" y="60000"/>
                                    </p:animScale>
                                    <p:animScale>
                                      <p:cBhvr>
                                        <p:cTn id="14" dur="82" decel="50000">
                                          <p:stCondLst>
                                            <p:cond delay="339"/>
                                          </p:stCondLst>
                                        </p:cTn>
                                        <p:tgtEl>
                                          <p:spTgt spid="26"/>
                                        </p:tgtEl>
                                      </p:cBhvr>
                                      <p:to x="100000" y="100000"/>
                                    </p:animScale>
                                    <p:animScale>
                                      <p:cBhvr>
                                        <p:cTn id="15" dur="14">
                                          <p:stCondLst>
                                            <p:cond delay="657"/>
                                          </p:stCondLst>
                                        </p:cTn>
                                        <p:tgtEl>
                                          <p:spTgt spid="26"/>
                                        </p:tgtEl>
                                      </p:cBhvr>
                                      <p:to x="100000" y="80000"/>
                                    </p:animScale>
                                    <p:animScale>
                                      <p:cBhvr>
                                        <p:cTn id="16" dur="82" decel="50000">
                                          <p:stCondLst>
                                            <p:cond delay="671"/>
                                          </p:stCondLst>
                                        </p:cTn>
                                        <p:tgtEl>
                                          <p:spTgt spid="26"/>
                                        </p:tgtEl>
                                      </p:cBhvr>
                                      <p:to x="100000" y="100000"/>
                                    </p:animScale>
                                    <p:animScale>
                                      <p:cBhvr>
                                        <p:cTn id="17" dur="14">
                                          <p:stCondLst>
                                            <p:cond delay="822"/>
                                          </p:stCondLst>
                                        </p:cTn>
                                        <p:tgtEl>
                                          <p:spTgt spid="26"/>
                                        </p:tgtEl>
                                      </p:cBhvr>
                                      <p:to x="100000" y="90000"/>
                                    </p:animScale>
                                    <p:animScale>
                                      <p:cBhvr>
                                        <p:cTn id="18" dur="82" decel="50000">
                                          <p:stCondLst>
                                            <p:cond delay="836"/>
                                          </p:stCondLst>
                                        </p:cTn>
                                        <p:tgtEl>
                                          <p:spTgt spid="26"/>
                                        </p:tgtEl>
                                      </p:cBhvr>
                                      <p:to x="100000" y="100000"/>
                                    </p:animScale>
                                    <p:animScale>
                                      <p:cBhvr>
                                        <p:cTn id="19" dur="14">
                                          <p:stCondLst>
                                            <p:cond delay="906"/>
                                          </p:stCondLst>
                                        </p:cTn>
                                        <p:tgtEl>
                                          <p:spTgt spid="26"/>
                                        </p:tgtEl>
                                      </p:cBhvr>
                                      <p:to x="100000" y="95000"/>
                                    </p:animScale>
                                    <p:animScale>
                                      <p:cBhvr>
                                        <p:cTn id="20" dur="82" decel="50000">
                                          <p:stCondLst>
                                            <p:cond delay="918"/>
                                          </p:stCondLst>
                                        </p:cTn>
                                        <p:tgtEl>
                                          <p:spTgt spid="26"/>
                                        </p:tgtEl>
                                      </p:cBhvr>
                                      <p:to x="100000" y="100000"/>
                                    </p:animScale>
                                  </p:childTnLst>
                                </p:cTn>
                              </p:par>
                            </p:childTnLst>
                          </p:cTn>
                        </p:par>
                        <p:par>
                          <p:cTn id="21" fill="hold">
                            <p:stCondLst>
                              <p:cond delay="1000"/>
                            </p:stCondLst>
                            <p:childTnLst>
                              <p:par>
                                <p:cTn id="22" presetID="20" presetClass="entr" presetSubtype="0" fill="hold" nodeType="afterEffect">
                                  <p:stCondLst>
                                    <p:cond delay="0"/>
                                  </p:stCondLst>
                                  <p:childTnLst>
                                    <p:set>
                                      <p:cBhvr>
                                        <p:cTn id="23" dur="500" fill="hold">
                                          <p:stCondLst>
                                            <p:cond delay="0"/>
                                          </p:stCondLst>
                                        </p:cTn>
                                        <p:tgtEl>
                                          <p:spTgt spid="27"/>
                                        </p:tgtEl>
                                        <p:attrNameLst>
                                          <p:attrName>style.visibility</p:attrName>
                                        </p:attrNameLst>
                                      </p:cBhvr>
                                      <p:to>
                                        <p:strVal val="visible"/>
                                      </p:to>
                                    </p:set>
                                    <p:animEffect transition="in" filter="wedge">
                                      <p:cBhvr>
                                        <p:cTn id="24" dur="500"/>
                                        <p:tgtEl>
                                          <p:spTgt spid="27"/>
                                        </p:tgtEl>
                                      </p:cBhvr>
                                    </p:animEffect>
                                  </p:childTnLst>
                                </p:cTn>
                              </p:par>
                            </p:childTnLst>
                          </p:cTn>
                        </p:par>
                        <p:par>
                          <p:cTn id="25" fill="hold">
                            <p:stCondLst>
                              <p:cond delay="1500"/>
                            </p:stCondLst>
                            <p:childTnLst>
                              <p:par>
                                <p:cTn id="26" presetID="20" presetClass="entr" presetSubtype="0" fill="hold" nodeType="afterEffect">
                                  <p:stCondLst>
                                    <p:cond delay="0"/>
                                  </p:stCondLst>
                                  <p:childTnLst>
                                    <p:set>
                                      <p:cBhvr>
                                        <p:cTn id="27" dur="500" fill="hold">
                                          <p:stCondLst>
                                            <p:cond delay="0"/>
                                          </p:stCondLst>
                                        </p:cTn>
                                        <p:tgtEl>
                                          <p:spTgt spid="28"/>
                                        </p:tgtEl>
                                        <p:attrNameLst>
                                          <p:attrName>style.visibility</p:attrName>
                                        </p:attrNameLst>
                                      </p:cBhvr>
                                      <p:to>
                                        <p:strVal val="visible"/>
                                      </p:to>
                                    </p:set>
                                    <p:animEffect transition="in" filter="wedge">
                                      <p:cBhvr>
                                        <p:cTn id="28" dur="500"/>
                                        <p:tgtEl>
                                          <p:spTgt spid="28"/>
                                        </p:tgtEl>
                                      </p:cBhvr>
                                    </p:animEffect>
                                  </p:childTnLst>
                                </p:cTn>
                              </p:par>
                            </p:childTnLst>
                          </p:cTn>
                        </p:par>
                        <p:par>
                          <p:cTn id="29" fill="hold">
                            <p:stCondLst>
                              <p:cond delay="2000"/>
                            </p:stCondLst>
                            <p:childTnLst>
                              <p:par>
                                <p:cTn id="30" presetID="2" presetClass="entr" presetSubtype="4"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a:solidFill>
                  <a:schemeClr val="bg1"/>
                </a:solidFill>
                <a:latin typeface="微软雅黑" panose="020B0503020204020204" charset="-122"/>
                <a:ea typeface="微软雅黑" panose="020B0503020204020204" charset="-122"/>
                <a:cs typeface="微软雅黑" panose="020B0503020204020204" charset="-122"/>
                <a:sym typeface="+mn-ea"/>
              </a:rPr>
              <a:t>意义</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意义</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01</a:t>
            </a:r>
            <a:endParaRPr lang="en-US" altLang="ko-KR" sz="5400" dirty="0">
              <a:solidFill>
                <a:schemeClr val="bg1"/>
              </a:solidFill>
              <a:latin typeface="Arial" panose="020B0604020202020204" pitchFamily="34" charset="0"/>
              <a:ea typeface="나눔바른고딕" pitchFamily="50" charset="-127"/>
            </a:endParaRPr>
          </a:p>
        </p:txBody>
      </p:sp>
      <p:grpSp>
        <p:nvGrpSpPr>
          <p:cNvPr id="51" name="组合 50"/>
          <p:cNvGrpSpPr/>
          <p:nvPr/>
        </p:nvGrpSpPr>
        <p:grpSpPr>
          <a:xfrm>
            <a:off x="6375393" y="4105437"/>
            <a:ext cx="2468580" cy="1957938"/>
            <a:chOff x="4189566" y="3504381"/>
            <a:chExt cx="2468580" cy="1957938"/>
          </a:xfrm>
        </p:grpSpPr>
        <p:sp>
          <p:nvSpPr>
            <p:cNvPr id="52" name="矩形 51"/>
            <p:cNvSpPr/>
            <p:nvPr/>
          </p:nvSpPr>
          <p:spPr>
            <a:xfrm>
              <a:off x="4408491" y="3504381"/>
              <a:ext cx="2030730" cy="398780"/>
            </a:xfrm>
            <a:prstGeom prst="rect">
              <a:avLst/>
            </a:prstGeom>
          </p:spPr>
          <p:txBody>
            <a:bodyPr wrap="none">
              <a:spAutoFit/>
            </a:bodyPr>
            <a:p>
              <a:pPr algn="ctr"/>
              <a:r>
                <a:rPr lang="zh-CN" altLang="en-US" sz="2000" b="1" dirty="0">
                  <a:solidFill>
                    <a:srgbClr val="FF6600"/>
                  </a:solidFill>
                  <a:sym typeface="+mn-ea"/>
                </a:rPr>
                <a:t>业务影响范围大</a:t>
              </a:r>
              <a:r>
                <a:rPr lang="zh-CN" altLang="en-US" sz="2000" b="1" dirty="0">
                  <a:solidFill>
                    <a:srgbClr val="0092C7"/>
                  </a:solidFill>
                </a:rPr>
                <a:t> </a:t>
              </a:r>
              <a:endParaRPr lang="zh-CN" altLang="en-US" sz="2000" b="1" dirty="0">
                <a:solidFill>
                  <a:srgbClr val="0092C7"/>
                </a:solidFill>
              </a:endParaRPr>
            </a:p>
          </p:txBody>
        </p:sp>
        <p:sp>
          <p:nvSpPr>
            <p:cNvPr id="53" name="矩形 52"/>
            <p:cNvSpPr/>
            <p:nvPr/>
          </p:nvSpPr>
          <p:spPr>
            <a:xfrm>
              <a:off x="4189566" y="3985944"/>
              <a:ext cx="2468580" cy="1476375"/>
            </a:xfrm>
            <a:prstGeom prst="rect">
              <a:avLst/>
            </a:prstGeom>
          </p:spPr>
          <p:txBody>
            <a:bodyPr wrap="square">
              <a:spAutoFit/>
            </a:bodyPr>
            <a:p>
              <a:pPr algn="ctr">
                <a:lnSpc>
                  <a:spcPct val="150000"/>
                </a:lnSpc>
              </a:pPr>
              <a:r>
                <a:rPr lang="zh-CN" altLang="en-US" sz="1200" dirty="0">
                  <a:solidFill>
                    <a:schemeClr val="bg2">
                      <a:lumMod val="75000"/>
                    </a:schemeClr>
                  </a:solidFill>
                  <a:latin typeface="微软雅黑" panose="020B0503020204020204" charset="-122"/>
                  <a:ea typeface="微软雅黑" panose="020B0503020204020204" charset="-122"/>
                  <a:sym typeface="+mn-ea"/>
                </a:rPr>
                <a:t>作为最流行的容器云基础设施平台，</a:t>
              </a:r>
              <a:r>
                <a:rPr lang="en-US" altLang="zh-CN" sz="1200" dirty="0">
                  <a:solidFill>
                    <a:schemeClr val="bg2">
                      <a:lumMod val="75000"/>
                    </a:schemeClr>
                  </a:solidFill>
                  <a:latin typeface="微软雅黑" panose="020B0503020204020204" charset="-122"/>
                  <a:ea typeface="微软雅黑" panose="020B0503020204020204" charset="-122"/>
                  <a:sym typeface="+mn-ea"/>
                </a:rPr>
                <a:t>Kubernetes</a:t>
              </a:r>
              <a:r>
                <a:rPr lang="zh-CN" altLang="en-US" sz="1200" dirty="0">
                  <a:solidFill>
                    <a:schemeClr val="bg2">
                      <a:lumMod val="75000"/>
                    </a:schemeClr>
                  </a:solidFill>
                  <a:latin typeface="微软雅黑" panose="020B0503020204020204" charset="-122"/>
                  <a:ea typeface="微软雅黑" panose="020B0503020204020204" charset="-122"/>
                  <a:sym typeface="+mn-ea"/>
                </a:rPr>
                <a:t>上运行着大量业务，如果平台的安全性得不到保证，则可能导致大量业务应用无法正常服务，甚至产生安全事故</a:t>
              </a:r>
              <a:endParaRPr lang="zh-CN" altLang="en-US" sz="1200" dirty="0">
                <a:solidFill>
                  <a:schemeClr val="bg2">
                    <a:lumMod val="75000"/>
                  </a:schemeClr>
                </a:solidFill>
                <a:latin typeface="微软雅黑" panose="020B0503020204020204" charset="-122"/>
                <a:ea typeface="微软雅黑" panose="020B0503020204020204" charset="-122"/>
                <a:sym typeface="+mn-ea"/>
              </a:endParaRPr>
            </a:p>
          </p:txBody>
        </p:sp>
      </p:grpSp>
      <p:grpSp>
        <p:nvGrpSpPr>
          <p:cNvPr id="54" name="组合 53"/>
          <p:cNvGrpSpPr/>
          <p:nvPr/>
        </p:nvGrpSpPr>
        <p:grpSpPr>
          <a:xfrm>
            <a:off x="9180626" y="4105437"/>
            <a:ext cx="2468580" cy="1957938"/>
            <a:chOff x="4189566" y="3504381"/>
            <a:chExt cx="2468580" cy="1957938"/>
          </a:xfrm>
        </p:grpSpPr>
        <p:sp>
          <p:nvSpPr>
            <p:cNvPr id="55" name="矩形 54"/>
            <p:cNvSpPr/>
            <p:nvPr/>
          </p:nvSpPr>
          <p:spPr>
            <a:xfrm>
              <a:off x="4408491" y="3504381"/>
              <a:ext cx="2030730" cy="398780"/>
            </a:xfrm>
            <a:prstGeom prst="rect">
              <a:avLst/>
            </a:prstGeom>
          </p:spPr>
          <p:txBody>
            <a:bodyPr wrap="none">
              <a:spAutoFit/>
            </a:bodyPr>
            <a:p>
              <a:pPr algn="ctr"/>
              <a:r>
                <a:rPr lang="zh-CN" altLang="en-US" sz="2000" b="1" dirty="0">
                  <a:solidFill>
                    <a:srgbClr val="FFC000"/>
                  </a:solidFill>
                  <a:sym typeface="+mn-ea"/>
                </a:rPr>
                <a:t>金融行业监管严</a:t>
              </a:r>
              <a:r>
                <a:rPr lang="zh-CN" altLang="en-US" sz="2000" b="1" dirty="0">
                  <a:solidFill>
                    <a:srgbClr val="008972"/>
                  </a:solidFill>
                </a:rPr>
                <a:t> </a:t>
              </a:r>
              <a:endParaRPr lang="zh-CN" altLang="en-US" sz="2000" b="1" dirty="0">
                <a:solidFill>
                  <a:srgbClr val="008972"/>
                </a:solidFill>
              </a:endParaRPr>
            </a:p>
          </p:txBody>
        </p:sp>
        <p:sp>
          <p:nvSpPr>
            <p:cNvPr id="56" name="矩形 55"/>
            <p:cNvSpPr/>
            <p:nvPr/>
          </p:nvSpPr>
          <p:spPr>
            <a:xfrm>
              <a:off x="4189566" y="3985944"/>
              <a:ext cx="2468580" cy="1476375"/>
            </a:xfrm>
            <a:prstGeom prst="rect">
              <a:avLst/>
            </a:prstGeom>
          </p:spPr>
          <p:txBody>
            <a:bodyPr wrap="square">
              <a:spAutoFit/>
            </a:bodyPr>
            <a:p>
              <a:pPr algn="ctr">
                <a:lnSpc>
                  <a:spcPct val="150000"/>
                </a:lnSpc>
              </a:pPr>
              <a:r>
                <a:rPr lang="zh-CN" altLang="en-US" sz="1200" dirty="0">
                  <a:solidFill>
                    <a:schemeClr val="bg2">
                      <a:lumMod val="75000"/>
                    </a:schemeClr>
                  </a:solidFill>
                  <a:latin typeface="微软雅黑" panose="020B0503020204020204" charset="-122"/>
                  <a:ea typeface="微软雅黑" panose="020B0503020204020204" charset="-122"/>
                  <a:sym typeface="+mn-ea"/>
                </a:rPr>
                <a:t>金融行业对安全合规性方面的要求较高，监管严格，</a:t>
              </a:r>
              <a:r>
                <a:rPr lang="en-US" altLang="zh-CN" sz="1200" dirty="0">
                  <a:solidFill>
                    <a:schemeClr val="bg2">
                      <a:lumMod val="75000"/>
                    </a:schemeClr>
                  </a:solidFill>
                  <a:latin typeface="微软雅黑" panose="020B0503020204020204" charset="-122"/>
                  <a:ea typeface="微软雅黑" panose="020B0503020204020204" charset="-122"/>
                  <a:sym typeface="+mn-ea"/>
                </a:rPr>
                <a:t>Kubernetes</a:t>
              </a:r>
              <a:r>
                <a:rPr lang="zh-CN" altLang="en-US" sz="1200" dirty="0">
                  <a:solidFill>
                    <a:schemeClr val="bg2">
                      <a:lumMod val="75000"/>
                    </a:schemeClr>
                  </a:solidFill>
                  <a:latin typeface="微软雅黑" panose="020B0503020204020204" charset="-122"/>
                  <a:ea typeface="微软雅黑" panose="020B0503020204020204" charset="-122"/>
                  <a:sym typeface="+mn-ea"/>
                </a:rPr>
                <a:t>容器云在金融行业的应用也应当通过合理的安全控制和科学的基准评估满足行业安全监管要求</a:t>
              </a:r>
              <a:endParaRPr lang="zh-CN" altLang="en-US" sz="1200" dirty="0">
                <a:solidFill>
                  <a:schemeClr val="bg2">
                    <a:lumMod val="75000"/>
                  </a:schemeClr>
                </a:solidFill>
                <a:latin typeface="微软雅黑" panose="020B0503020204020204" charset="-122"/>
                <a:ea typeface="微软雅黑" panose="020B0503020204020204" charset="-122"/>
                <a:sym typeface="+mn-ea"/>
              </a:endParaRPr>
            </a:p>
          </p:txBody>
        </p:sp>
      </p:grpSp>
      <p:grpSp>
        <p:nvGrpSpPr>
          <p:cNvPr id="57" name="组合 56"/>
          <p:cNvGrpSpPr/>
          <p:nvPr/>
        </p:nvGrpSpPr>
        <p:grpSpPr>
          <a:xfrm>
            <a:off x="3570161" y="4105437"/>
            <a:ext cx="2468580" cy="2234798"/>
            <a:chOff x="4189566" y="3504381"/>
            <a:chExt cx="2468580" cy="2234798"/>
          </a:xfrm>
        </p:grpSpPr>
        <p:sp>
          <p:nvSpPr>
            <p:cNvPr id="58" name="矩形 57"/>
            <p:cNvSpPr/>
            <p:nvPr/>
          </p:nvSpPr>
          <p:spPr>
            <a:xfrm>
              <a:off x="4535491" y="3504381"/>
              <a:ext cx="1776730" cy="398780"/>
            </a:xfrm>
            <a:prstGeom prst="rect">
              <a:avLst/>
            </a:prstGeom>
          </p:spPr>
          <p:txBody>
            <a:bodyPr wrap="none">
              <a:spAutoFit/>
            </a:bodyPr>
            <a:p>
              <a:pPr algn="ctr"/>
              <a:r>
                <a:rPr lang="zh-CN" altLang="en-US" sz="2000" b="1" dirty="0">
                  <a:solidFill>
                    <a:srgbClr val="E8706F"/>
                  </a:solidFill>
                  <a:sym typeface="+mn-ea"/>
                </a:rPr>
                <a:t>受攻击概率高</a:t>
              </a:r>
              <a:r>
                <a:rPr lang="zh-CN" altLang="en-US" sz="2000" b="1" dirty="0">
                  <a:solidFill>
                    <a:srgbClr val="E8706F"/>
                  </a:solidFill>
                </a:rPr>
                <a:t> </a:t>
              </a:r>
              <a:endParaRPr lang="zh-CN" altLang="en-US" sz="2000" b="1" dirty="0">
                <a:solidFill>
                  <a:srgbClr val="E8706F"/>
                </a:solidFill>
              </a:endParaRPr>
            </a:p>
          </p:txBody>
        </p:sp>
        <p:sp>
          <p:nvSpPr>
            <p:cNvPr id="59" name="矩形 58"/>
            <p:cNvSpPr/>
            <p:nvPr/>
          </p:nvSpPr>
          <p:spPr>
            <a:xfrm>
              <a:off x="4189566" y="3985944"/>
              <a:ext cx="2468580" cy="1753235"/>
            </a:xfrm>
            <a:prstGeom prst="rect">
              <a:avLst/>
            </a:prstGeom>
          </p:spPr>
          <p:txBody>
            <a:bodyPr wrap="square">
              <a:spAutoFit/>
            </a:bodyPr>
            <a:p>
              <a:pPr algn="ctr">
                <a:lnSpc>
                  <a:spcPct val="150000"/>
                </a:lnSpc>
              </a:pPr>
              <a:r>
                <a:rPr lang="en-US" altLang="zh-CN" sz="1200" dirty="0">
                  <a:solidFill>
                    <a:schemeClr val="bg2">
                      <a:lumMod val="75000"/>
                    </a:schemeClr>
                  </a:solidFill>
                  <a:latin typeface="微软雅黑" panose="020B0503020204020204" charset="-122"/>
                  <a:ea typeface="微软雅黑" panose="020B0503020204020204" charset="-122"/>
                  <a:sym typeface="+mn-ea"/>
                </a:rPr>
                <a:t>Kubernetes</a:t>
              </a:r>
              <a:r>
                <a:rPr lang="zh-CN" altLang="en-US" sz="1200" dirty="0">
                  <a:solidFill>
                    <a:schemeClr val="bg2">
                      <a:lumMod val="75000"/>
                    </a:schemeClr>
                  </a:solidFill>
                  <a:latin typeface="微软雅黑" panose="020B0503020204020204" charset="-122"/>
                  <a:ea typeface="微软雅黑" panose="020B0503020204020204" charset="-122"/>
                  <a:sym typeface="+mn-ea"/>
                </a:rPr>
                <a:t>已经成为容器云事实标准，落地场景越来越多，</a:t>
              </a:r>
              <a:r>
                <a:rPr lang="en-US" altLang="zh-CN" sz="1200" dirty="0">
                  <a:solidFill>
                    <a:schemeClr val="bg2">
                      <a:lumMod val="75000"/>
                    </a:schemeClr>
                  </a:solidFill>
                  <a:latin typeface="微软雅黑" panose="020B0503020204020204" charset="-122"/>
                  <a:ea typeface="微软雅黑" panose="020B0503020204020204" charset="-122"/>
                  <a:sym typeface="+mn-ea"/>
                </a:rPr>
                <a:t>Kubernetes</a:t>
              </a:r>
              <a:r>
                <a:rPr lang="zh-CN" altLang="en-US" sz="1200" dirty="0">
                  <a:solidFill>
                    <a:schemeClr val="bg2">
                      <a:lumMod val="75000"/>
                    </a:schemeClr>
                  </a:solidFill>
                  <a:latin typeface="微软雅黑" panose="020B0503020204020204" charset="-122"/>
                  <a:ea typeface="微软雅黑" panose="020B0503020204020204" charset="-122"/>
                  <a:sym typeface="+mn-ea"/>
                </a:rPr>
                <a:t>越流行，其遭受潜在攻击的可能性越高，针对</a:t>
              </a:r>
              <a:r>
                <a:rPr lang="en-US" altLang="zh-CN" sz="1200" dirty="0">
                  <a:solidFill>
                    <a:schemeClr val="bg2">
                      <a:lumMod val="75000"/>
                    </a:schemeClr>
                  </a:solidFill>
                  <a:latin typeface="微软雅黑" panose="020B0503020204020204" charset="-122"/>
                  <a:ea typeface="微软雅黑" panose="020B0503020204020204" charset="-122"/>
                  <a:sym typeface="+mn-ea"/>
                </a:rPr>
                <a:t>Kubernetes</a:t>
              </a:r>
              <a:r>
                <a:rPr lang="zh-CN" altLang="en-US" sz="1200" dirty="0">
                  <a:solidFill>
                    <a:schemeClr val="bg2">
                      <a:lumMod val="75000"/>
                    </a:schemeClr>
                  </a:solidFill>
                  <a:latin typeface="微软雅黑" panose="020B0503020204020204" charset="-122"/>
                  <a:ea typeface="微软雅黑" panose="020B0503020204020204" charset="-122"/>
                  <a:sym typeface="+mn-ea"/>
                </a:rPr>
                <a:t>的安全保障就越必要</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a:p>
              <a:pPr algn="ctr">
                <a:lnSpc>
                  <a:spcPct val="150000"/>
                </a:lnSpc>
              </a:pPr>
              <a:endParaRPr lang="zh-CN" altLang="en-US" sz="1200" dirty="0">
                <a:solidFill>
                  <a:schemeClr val="tx1">
                    <a:lumMod val="65000"/>
                    <a:lumOff val="35000"/>
                  </a:schemeClr>
                </a:solidFill>
              </a:endParaRPr>
            </a:p>
          </p:txBody>
        </p:sp>
      </p:grpSp>
      <p:grpSp>
        <p:nvGrpSpPr>
          <p:cNvPr id="60" name="组合 59"/>
          <p:cNvGrpSpPr/>
          <p:nvPr/>
        </p:nvGrpSpPr>
        <p:grpSpPr>
          <a:xfrm>
            <a:off x="764929" y="4105437"/>
            <a:ext cx="2468580" cy="1957938"/>
            <a:chOff x="4189566" y="3504381"/>
            <a:chExt cx="2468580" cy="1957938"/>
          </a:xfrm>
        </p:grpSpPr>
        <p:sp>
          <p:nvSpPr>
            <p:cNvPr id="61" name="矩形 60"/>
            <p:cNvSpPr/>
            <p:nvPr/>
          </p:nvSpPr>
          <p:spPr>
            <a:xfrm>
              <a:off x="4535491" y="3504381"/>
              <a:ext cx="1776730" cy="398780"/>
            </a:xfrm>
            <a:prstGeom prst="rect">
              <a:avLst/>
            </a:prstGeom>
          </p:spPr>
          <p:txBody>
            <a:bodyPr wrap="none">
              <a:spAutoFit/>
            </a:bodyPr>
            <a:p>
              <a:pPr algn="ctr"/>
              <a:r>
                <a:rPr lang="zh-CN" altLang="en-US" sz="2000" b="1" dirty="0">
                  <a:solidFill>
                    <a:schemeClr val="accent2"/>
                  </a:solidFill>
                  <a:sym typeface="+mn-ea"/>
                </a:rPr>
                <a:t>不安全因素多</a:t>
              </a:r>
              <a:r>
                <a:rPr lang="zh-CN" altLang="en-US" sz="2000" b="1" dirty="0">
                  <a:solidFill>
                    <a:srgbClr val="663B72"/>
                  </a:solidFill>
                </a:rPr>
                <a:t> </a:t>
              </a:r>
              <a:endParaRPr lang="zh-CN" altLang="en-US" sz="2000" b="1" dirty="0">
                <a:solidFill>
                  <a:srgbClr val="663B72"/>
                </a:solidFill>
              </a:endParaRPr>
            </a:p>
          </p:txBody>
        </p:sp>
        <p:sp>
          <p:nvSpPr>
            <p:cNvPr id="62" name="矩形 61"/>
            <p:cNvSpPr/>
            <p:nvPr/>
          </p:nvSpPr>
          <p:spPr>
            <a:xfrm>
              <a:off x="4189566" y="3985944"/>
              <a:ext cx="2468580" cy="1476375"/>
            </a:xfrm>
            <a:prstGeom prst="rect">
              <a:avLst/>
            </a:prstGeom>
          </p:spPr>
          <p:txBody>
            <a:bodyPr wrap="square">
              <a:spAutoFit/>
            </a:bodyPr>
            <a:p>
              <a:pPr algn="ctr">
                <a:lnSpc>
                  <a:spcPct val="150000"/>
                </a:lnSpc>
              </a:pPr>
              <a:r>
                <a:rPr lang="en-US" altLang="zh-CN" sz="1200" dirty="0">
                  <a:solidFill>
                    <a:schemeClr val="bg2">
                      <a:lumMod val="75000"/>
                    </a:schemeClr>
                  </a:solidFill>
                  <a:latin typeface="微软雅黑" panose="020B0503020204020204" charset="-122"/>
                  <a:ea typeface="微软雅黑" panose="020B0503020204020204" charset="-122"/>
                  <a:sym typeface="+mn-ea"/>
                </a:rPr>
                <a:t>Kubernetes</a:t>
              </a:r>
              <a:r>
                <a:rPr lang="zh-CN" altLang="en-US" sz="1200" dirty="0">
                  <a:solidFill>
                    <a:schemeClr val="bg2">
                      <a:lumMod val="75000"/>
                    </a:schemeClr>
                  </a:solidFill>
                  <a:latin typeface="微软雅黑" panose="020B0503020204020204" charset="-122"/>
                  <a:ea typeface="微软雅黑" panose="020B0503020204020204" charset="-122"/>
                  <a:sym typeface="+mn-ea"/>
                </a:rPr>
                <a:t>涉及技术领域广泛，如容器，操作系统，容器运行时，网络，</a:t>
              </a:r>
              <a:r>
                <a:rPr lang="en-US" altLang="zh-CN" sz="1200" dirty="0">
                  <a:solidFill>
                    <a:schemeClr val="bg2">
                      <a:lumMod val="75000"/>
                    </a:schemeClr>
                  </a:solidFill>
                  <a:latin typeface="微软雅黑" panose="020B0503020204020204" charset="-122"/>
                  <a:ea typeface="微软雅黑" panose="020B0503020204020204" charset="-122"/>
                  <a:sym typeface="+mn-ea"/>
                </a:rPr>
                <a:t>kube</a:t>
              </a:r>
              <a:r>
                <a:rPr lang="zh-CN" altLang="en-US" sz="1200" dirty="0">
                  <a:solidFill>
                    <a:schemeClr val="bg2">
                      <a:lumMod val="75000"/>
                    </a:schemeClr>
                  </a:solidFill>
                  <a:latin typeface="微软雅黑" panose="020B0503020204020204" charset="-122"/>
                  <a:ea typeface="微软雅黑" panose="020B0503020204020204" charset="-122"/>
                  <a:sym typeface="+mn-ea"/>
                </a:rPr>
                <a:t>组件，</a:t>
              </a:r>
              <a:r>
                <a:rPr lang="en-US" altLang="zh-CN" sz="1200" dirty="0">
                  <a:solidFill>
                    <a:schemeClr val="bg2">
                      <a:lumMod val="75000"/>
                    </a:schemeClr>
                  </a:solidFill>
                  <a:latin typeface="微软雅黑" panose="020B0503020204020204" charset="-122"/>
                  <a:ea typeface="微软雅黑" panose="020B0503020204020204" charset="-122"/>
                  <a:sym typeface="+mn-ea"/>
                </a:rPr>
                <a:t>kube</a:t>
              </a:r>
              <a:r>
                <a:rPr lang="zh-CN" altLang="en-US" sz="1200" dirty="0">
                  <a:solidFill>
                    <a:schemeClr val="bg2">
                      <a:lumMod val="75000"/>
                    </a:schemeClr>
                  </a:solidFill>
                  <a:latin typeface="微软雅黑" panose="020B0503020204020204" charset="-122"/>
                  <a:ea typeface="微软雅黑" panose="020B0503020204020204" charset="-122"/>
                  <a:sym typeface="+mn-ea"/>
                </a:rPr>
                <a:t>客户端等，各方面都存在不少安全漏洞导致平台整体不安全因素多</a:t>
              </a:r>
              <a:endParaRPr lang="zh-CN" altLang="en-US" sz="1200" dirty="0">
                <a:solidFill>
                  <a:schemeClr val="bg2">
                    <a:lumMod val="75000"/>
                  </a:schemeClr>
                </a:solidFill>
                <a:latin typeface="微软雅黑" panose="020B0503020204020204" charset="-122"/>
                <a:ea typeface="微软雅黑" panose="020B0503020204020204" charset="-122"/>
                <a:sym typeface="+mn-ea"/>
              </a:endParaRPr>
            </a:p>
          </p:txBody>
        </p:sp>
      </p:grpSp>
      <p:grpSp>
        <p:nvGrpSpPr>
          <p:cNvPr id="63" name="组合 62"/>
          <p:cNvGrpSpPr/>
          <p:nvPr/>
        </p:nvGrpSpPr>
        <p:grpSpPr>
          <a:xfrm>
            <a:off x="6641071" y="1466145"/>
            <a:ext cx="1937225" cy="1937225"/>
            <a:chOff x="6626466" y="1752530"/>
            <a:chExt cx="1937225" cy="1937225"/>
          </a:xfrm>
        </p:grpSpPr>
        <p:sp>
          <p:nvSpPr>
            <p:cNvPr id="64" name="椭圆 63"/>
            <p:cNvSpPr/>
            <p:nvPr/>
          </p:nvSpPr>
          <p:spPr>
            <a:xfrm>
              <a:off x="6760222" y="1886286"/>
              <a:ext cx="1669714" cy="1669714"/>
            </a:xfrm>
            <a:prstGeom prst="ellipse">
              <a:avLst/>
            </a:prstGeom>
            <a:solidFill>
              <a:srgbClr val="FF8D41"/>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00"/>
                </a:solidFill>
              </a:endParaRPr>
            </a:p>
          </p:txBody>
        </p:sp>
        <p:sp>
          <p:nvSpPr>
            <p:cNvPr id="65" name="椭圆 64"/>
            <p:cNvSpPr/>
            <p:nvPr/>
          </p:nvSpPr>
          <p:spPr>
            <a:xfrm>
              <a:off x="6626466" y="1752530"/>
              <a:ext cx="1937225" cy="1937225"/>
            </a:xfrm>
            <a:prstGeom prst="ellipse">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6" name="组合 65"/>
          <p:cNvGrpSpPr/>
          <p:nvPr/>
        </p:nvGrpSpPr>
        <p:grpSpPr>
          <a:xfrm>
            <a:off x="1030607" y="1466145"/>
            <a:ext cx="1937225" cy="1937225"/>
            <a:chOff x="1016002" y="1752530"/>
            <a:chExt cx="1937225" cy="1937225"/>
          </a:xfrm>
        </p:grpSpPr>
        <p:sp>
          <p:nvSpPr>
            <p:cNvPr id="67" name="椭圆 66"/>
            <p:cNvSpPr/>
            <p:nvPr/>
          </p:nvSpPr>
          <p:spPr>
            <a:xfrm>
              <a:off x="1149758" y="1886286"/>
              <a:ext cx="1669714" cy="1669714"/>
            </a:xfrm>
            <a:prstGeom prst="ellipse">
              <a:avLst/>
            </a:prstGeom>
            <a:solidFill>
              <a:srgbClr val="CC3300"/>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00"/>
                </a:solidFill>
              </a:endParaRPr>
            </a:p>
          </p:txBody>
        </p:sp>
        <p:sp>
          <p:nvSpPr>
            <p:cNvPr id="68" name="椭圆 67"/>
            <p:cNvSpPr/>
            <p:nvPr/>
          </p:nvSpPr>
          <p:spPr>
            <a:xfrm>
              <a:off x="1016002" y="1752530"/>
              <a:ext cx="1937225" cy="1937225"/>
            </a:xfrm>
            <a:prstGeom prst="ellipse">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9" name="组合 68"/>
          <p:cNvGrpSpPr/>
          <p:nvPr/>
        </p:nvGrpSpPr>
        <p:grpSpPr>
          <a:xfrm>
            <a:off x="9446304" y="1466145"/>
            <a:ext cx="1937225" cy="1937225"/>
            <a:chOff x="9431699" y="1752530"/>
            <a:chExt cx="1937225" cy="1937225"/>
          </a:xfrm>
        </p:grpSpPr>
        <p:sp>
          <p:nvSpPr>
            <p:cNvPr id="70" name="椭圆 69"/>
            <p:cNvSpPr/>
            <p:nvPr/>
          </p:nvSpPr>
          <p:spPr>
            <a:xfrm>
              <a:off x="9565455" y="1886286"/>
              <a:ext cx="1669714" cy="1669714"/>
            </a:xfrm>
            <a:prstGeom prst="ellipse">
              <a:avLst/>
            </a:prstGeom>
            <a:solidFill>
              <a:srgbClr val="FFC000"/>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00"/>
                </a:solidFill>
              </a:endParaRPr>
            </a:p>
          </p:txBody>
        </p:sp>
        <p:sp>
          <p:nvSpPr>
            <p:cNvPr id="71" name="椭圆 70"/>
            <p:cNvSpPr/>
            <p:nvPr/>
          </p:nvSpPr>
          <p:spPr>
            <a:xfrm>
              <a:off x="9431699" y="1752530"/>
              <a:ext cx="1937225" cy="1937225"/>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2" name="组合 71"/>
          <p:cNvGrpSpPr/>
          <p:nvPr/>
        </p:nvGrpSpPr>
        <p:grpSpPr>
          <a:xfrm>
            <a:off x="3835839" y="1466145"/>
            <a:ext cx="1937225" cy="1937225"/>
            <a:chOff x="3821234" y="1752530"/>
            <a:chExt cx="1937225" cy="1937225"/>
          </a:xfrm>
        </p:grpSpPr>
        <p:sp>
          <p:nvSpPr>
            <p:cNvPr id="73" name="椭圆 72"/>
            <p:cNvSpPr/>
            <p:nvPr/>
          </p:nvSpPr>
          <p:spPr>
            <a:xfrm>
              <a:off x="3954990" y="1886286"/>
              <a:ext cx="1669714" cy="1669714"/>
            </a:xfrm>
            <a:prstGeom prst="ellipse">
              <a:avLst/>
            </a:prstGeom>
            <a:solidFill>
              <a:srgbClr val="E8706F"/>
            </a:soli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0000"/>
                </a:solidFill>
              </a:endParaRPr>
            </a:p>
          </p:txBody>
        </p:sp>
        <p:sp>
          <p:nvSpPr>
            <p:cNvPr id="74" name="椭圆 73"/>
            <p:cNvSpPr/>
            <p:nvPr/>
          </p:nvSpPr>
          <p:spPr>
            <a:xfrm>
              <a:off x="3821234" y="1752530"/>
              <a:ext cx="1937225" cy="1937225"/>
            </a:xfrm>
            <a:prstGeom prst="ellipse">
              <a:avLst/>
            </a:prstGeom>
            <a:noFill/>
            <a:ln>
              <a:solidFill>
                <a:srgbClr val="E870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75" name="图片 74" descr="监管"/>
          <p:cNvPicPr>
            <a:picLocks noChangeAspect="1"/>
          </p:cNvPicPr>
          <p:nvPr/>
        </p:nvPicPr>
        <p:blipFill>
          <a:blip r:embed="rId1"/>
          <a:stretch>
            <a:fillRect/>
          </a:stretch>
        </p:blipFill>
        <p:spPr>
          <a:xfrm>
            <a:off x="10055225" y="2075180"/>
            <a:ext cx="720000" cy="720000"/>
          </a:xfrm>
          <a:prstGeom prst="rect">
            <a:avLst/>
          </a:prstGeom>
        </p:spPr>
      </p:pic>
      <p:pic>
        <p:nvPicPr>
          <p:cNvPr id="76" name="图片 75" descr="漏洞"/>
          <p:cNvPicPr>
            <a:picLocks noChangeAspect="1"/>
          </p:cNvPicPr>
          <p:nvPr/>
        </p:nvPicPr>
        <p:blipFill>
          <a:blip r:embed="rId2"/>
          <a:stretch>
            <a:fillRect/>
          </a:stretch>
        </p:blipFill>
        <p:spPr>
          <a:xfrm>
            <a:off x="1638935" y="2074545"/>
            <a:ext cx="720000" cy="720000"/>
          </a:xfrm>
          <a:prstGeom prst="rect">
            <a:avLst/>
          </a:prstGeom>
        </p:spPr>
      </p:pic>
      <p:pic>
        <p:nvPicPr>
          <p:cNvPr id="77" name="图片 76" descr="攻击"/>
          <p:cNvPicPr>
            <a:picLocks noChangeAspect="1"/>
          </p:cNvPicPr>
          <p:nvPr/>
        </p:nvPicPr>
        <p:blipFill>
          <a:blip r:embed="rId3"/>
          <a:stretch>
            <a:fillRect/>
          </a:stretch>
        </p:blipFill>
        <p:spPr>
          <a:xfrm>
            <a:off x="4445000" y="2075180"/>
            <a:ext cx="720000" cy="720000"/>
          </a:xfrm>
          <a:prstGeom prst="rect">
            <a:avLst/>
          </a:prstGeom>
        </p:spPr>
      </p:pic>
      <p:pic>
        <p:nvPicPr>
          <p:cNvPr id="78" name="图片 77" descr="业务"/>
          <p:cNvPicPr>
            <a:picLocks noChangeAspect="1"/>
          </p:cNvPicPr>
          <p:nvPr/>
        </p:nvPicPr>
        <p:blipFill>
          <a:blip r:embed="rId4"/>
          <a:stretch>
            <a:fillRect/>
          </a:stretch>
        </p:blipFill>
        <p:spPr>
          <a:xfrm>
            <a:off x="7249160" y="2074545"/>
            <a:ext cx="720000" cy="720000"/>
          </a:xfrm>
          <a:prstGeom prst="rect">
            <a:avLst/>
          </a:prstGeom>
        </p:spPr>
      </p:pic>
      <p:grpSp>
        <p:nvGrpSpPr>
          <p:cNvPr id="2" name="组合 1"/>
          <p:cNvGrpSpPr/>
          <p:nvPr/>
        </p:nvGrpSpPr>
        <p:grpSpPr>
          <a:xfrm>
            <a:off x="10965180" y="100965"/>
            <a:ext cx="795020" cy="720090"/>
            <a:chOff x="17268" y="159"/>
            <a:chExt cx="1252" cy="1134"/>
          </a:xfrm>
        </p:grpSpPr>
        <p:sp>
          <p:nvSpPr>
            <p:cNvPr id="3" name="椭圆 2"/>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5"/>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p:cTn id="11" dur="500" fill="hold"/>
                                        <p:tgtEl>
                                          <p:spTgt spid="66"/>
                                        </p:tgtEl>
                                        <p:attrNameLst>
                                          <p:attrName>ppt_w</p:attrName>
                                        </p:attrNameLst>
                                      </p:cBhvr>
                                      <p:tavLst>
                                        <p:tav tm="0">
                                          <p:val>
                                            <p:fltVal val="0"/>
                                          </p:val>
                                        </p:tav>
                                        <p:tav tm="100000">
                                          <p:val>
                                            <p:strVal val="#ppt_w"/>
                                          </p:val>
                                        </p:tav>
                                      </p:tavLst>
                                    </p:anim>
                                    <p:anim calcmode="lin" valueType="num">
                                      <p:cBhvr>
                                        <p:cTn id="12" dur="500" fill="hold"/>
                                        <p:tgtEl>
                                          <p:spTgt spid="66"/>
                                        </p:tgtEl>
                                        <p:attrNameLst>
                                          <p:attrName>ppt_h</p:attrName>
                                        </p:attrNameLst>
                                      </p:cBhvr>
                                      <p:tavLst>
                                        <p:tav tm="0">
                                          <p:val>
                                            <p:fltVal val="0"/>
                                          </p:val>
                                        </p:tav>
                                        <p:tav tm="100000">
                                          <p:val>
                                            <p:strVal val="#ppt_h"/>
                                          </p:val>
                                        </p:tav>
                                      </p:tavLst>
                                    </p:anim>
                                    <p:animEffect transition="in" filter="fade">
                                      <p:cBhvr>
                                        <p:cTn id="13" dur="500"/>
                                        <p:tgtEl>
                                          <p:spTgt spid="66"/>
                                        </p:tgtEl>
                                      </p:cBhvr>
                                    </p:animEffect>
                                  </p:childTnLst>
                                </p:cTn>
                              </p:par>
                              <p:par>
                                <p:cTn id="14" presetID="53" presetClass="entr" presetSubtype="16"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 calcmode="lin" valueType="num">
                                      <p:cBhvr>
                                        <p:cTn id="16" dur="500" fill="hold"/>
                                        <p:tgtEl>
                                          <p:spTgt spid="60"/>
                                        </p:tgtEl>
                                        <p:attrNameLst>
                                          <p:attrName>ppt_w</p:attrName>
                                        </p:attrNameLst>
                                      </p:cBhvr>
                                      <p:tavLst>
                                        <p:tav tm="0">
                                          <p:val>
                                            <p:fltVal val="0"/>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animEffect transition="in" filter="fade">
                                      <p:cBhvr>
                                        <p:cTn id="18" dur="500"/>
                                        <p:tgtEl>
                                          <p:spTgt spid="60"/>
                                        </p:tgtEl>
                                      </p:cBhvr>
                                    </p:animEffect>
                                  </p:childTnLst>
                                </p:cTn>
                              </p:par>
                            </p:childTnLst>
                          </p:cTn>
                        </p:par>
                        <p:par>
                          <p:cTn id="19" fill="hold">
                            <p:stCondLst>
                              <p:cond delay="500"/>
                            </p:stCondLst>
                            <p:childTnLst>
                              <p:par>
                                <p:cTn id="20" presetID="2" presetClass="entr" presetSubtype="4" decel="10000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ppt_x"/>
                                          </p:val>
                                        </p:tav>
                                        <p:tav tm="100000">
                                          <p:val>
                                            <p:strVal val="#ppt_x"/>
                                          </p:val>
                                        </p:tav>
                                      </p:tavLst>
                                    </p:anim>
                                    <p:anim calcmode="lin" valueType="num">
                                      <p:cBhvr additive="base">
                                        <p:cTn id="23" dur="500" fill="hold"/>
                                        <p:tgtEl>
                                          <p:spTgt spid="72"/>
                                        </p:tgtEl>
                                        <p:attrNameLst>
                                          <p:attrName>ppt_y</p:attrName>
                                        </p:attrNameLst>
                                      </p:cBhvr>
                                      <p:tavLst>
                                        <p:tav tm="0">
                                          <p:val>
                                            <p:strVal val="1+#ppt_h/2"/>
                                          </p:val>
                                        </p:tav>
                                        <p:tav tm="100000">
                                          <p:val>
                                            <p:strVal val="#ppt_y"/>
                                          </p:val>
                                        </p:tav>
                                      </p:tavLst>
                                    </p:anim>
                                  </p:childTnLst>
                                </p:cTn>
                              </p:par>
                              <p:par>
                                <p:cTn id="24" presetID="53" presetClass="entr" presetSubtype="16" fill="hold" nodeType="withEffect">
                                  <p:stCondLst>
                                    <p:cond delay="0"/>
                                  </p:stCondLst>
                                  <p:childTnLst>
                                    <p:set>
                                      <p:cBhvr>
                                        <p:cTn id="25" dur="1" fill="hold">
                                          <p:stCondLst>
                                            <p:cond delay="0"/>
                                          </p:stCondLst>
                                        </p:cTn>
                                        <p:tgtEl>
                                          <p:spTgt spid="72"/>
                                        </p:tgtEl>
                                        <p:attrNameLst>
                                          <p:attrName>style.visibility</p:attrName>
                                        </p:attrNameLst>
                                      </p:cBhvr>
                                      <p:to>
                                        <p:strVal val="visible"/>
                                      </p:to>
                                    </p:set>
                                    <p:anim calcmode="lin" valueType="num">
                                      <p:cBhvr>
                                        <p:cTn id="26" dur="500" fill="hold"/>
                                        <p:tgtEl>
                                          <p:spTgt spid="72"/>
                                        </p:tgtEl>
                                        <p:attrNameLst>
                                          <p:attrName>ppt_w</p:attrName>
                                        </p:attrNameLst>
                                      </p:cBhvr>
                                      <p:tavLst>
                                        <p:tav tm="0">
                                          <p:val>
                                            <p:fltVal val="0"/>
                                          </p:val>
                                        </p:tav>
                                        <p:tav tm="100000">
                                          <p:val>
                                            <p:strVal val="#ppt_w"/>
                                          </p:val>
                                        </p:tav>
                                      </p:tavLst>
                                    </p:anim>
                                    <p:anim calcmode="lin" valueType="num">
                                      <p:cBhvr>
                                        <p:cTn id="27" dur="500" fill="hold"/>
                                        <p:tgtEl>
                                          <p:spTgt spid="72"/>
                                        </p:tgtEl>
                                        <p:attrNameLst>
                                          <p:attrName>ppt_h</p:attrName>
                                        </p:attrNameLst>
                                      </p:cBhvr>
                                      <p:tavLst>
                                        <p:tav tm="0">
                                          <p:val>
                                            <p:fltVal val="0"/>
                                          </p:val>
                                        </p:tav>
                                        <p:tav tm="100000">
                                          <p:val>
                                            <p:strVal val="#ppt_h"/>
                                          </p:val>
                                        </p:tav>
                                      </p:tavLst>
                                    </p:anim>
                                    <p:animEffect transition="in" filter="fade">
                                      <p:cBhvr>
                                        <p:cTn id="28" dur="500"/>
                                        <p:tgtEl>
                                          <p:spTgt spid="72"/>
                                        </p:tgtEl>
                                      </p:cBhvr>
                                    </p:animEffect>
                                  </p:childTnLst>
                                </p:cTn>
                              </p:par>
                              <p:par>
                                <p:cTn id="29" presetID="53"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1000"/>
                            </p:stCondLst>
                            <p:childTnLst>
                              <p:par>
                                <p:cTn id="35" presetID="2" presetClass="entr" presetSubtype="4" decel="100000" fill="hold" nodeType="after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ppt_x"/>
                                          </p:val>
                                        </p:tav>
                                        <p:tav tm="100000">
                                          <p:val>
                                            <p:strVal val="#ppt_x"/>
                                          </p:val>
                                        </p:tav>
                                      </p:tavLst>
                                    </p:anim>
                                    <p:anim calcmode="lin" valueType="num">
                                      <p:cBhvr additive="base">
                                        <p:cTn id="38" dur="500" fill="hold"/>
                                        <p:tgtEl>
                                          <p:spTgt spid="63"/>
                                        </p:tgtEl>
                                        <p:attrNameLst>
                                          <p:attrName>ppt_y</p:attrName>
                                        </p:attrNameLst>
                                      </p:cBhvr>
                                      <p:tavLst>
                                        <p:tav tm="0">
                                          <p:val>
                                            <p:strVal val="1+#ppt_h/2"/>
                                          </p:val>
                                        </p:tav>
                                        <p:tav tm="100000">
                                          <p:val>
                                            <p:strVal val="#ppt_y"/>
                                          </p:val>
                                        </p:tav>
                                      </p:tavLst>
                                    </p:anim>
                                  </p:childTnLst>
                                </p:cTn>
                              </p:par>
                              <p:par>
                                <p:cTn id="39" presetID="53" presetClass="entr" presetSubtype="16"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53" presetClass="entr" presetSubtype="16"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500" fill="hold"/>
                                        <p:tgtEl>
                                          <p:spTgt spid="51"/>
                                        </p:tgtEl>
                                        <p:attrNameLst>
                                          <p:attrName>ppt_w</p:attrName>
                                        </p:attrNameLst>
                                      </p:cBhvr>
                                      <p:tavLst>
                                        <p:tav tm="0">
                                          <p:val>
                                            <p:fltVal val="0"/>
                                          </p:val>
                                        </p:tav>
                                        <p:tav tm="100000">
                                          <p:val>
                                            <p:strVal val="#ppt_w"/>
                                          </p:val>
                                        </p:tav>
                                      </p:tavLst>
                                    </p:anim>
                                    <p:anim calcmode="lin" valueType="num">
                                      <p:cBhvr>
                                        <p:cTn id="47" dur="500" fill="hold"/>
                                        <p:tgtEl>
                                          <p:spTgt spid="51"/>
                                        </p:tgtEl>
                                        <p:attrNameLst>
                                          <p:attrName>ppt_h</p:attrName>
                                        </p:attrNameLst>
                                      </p:cBhvr>
                                      <p:tavLst>
                                        <p:tav tm="0">
                                          <p:val>
                                            <p:fltVal val="0"/>
                                          </p:val>
                                        </p:tav>
                                        <p:tav tm="100000">
                                          <p:val>
                                            <p:strVal val="#ppt_h"/>
                                          </p:val>
                                        </p:tav>
                                      </p:tavLst>
                                    </p:anim>
                                    <p:animEffect transition="in" filter="fade">
                                      <p:cBhvr>
                                        <p:cTn id="48" dur="500"/>
                                        <p:tgtEl>
                                          <p:spTgt spid="51"/>
                                        </p:tgtEl>
                                      </p:cBhvr>
                                    </p:animEffect>
                                  </p:childTnLst>
                                </p:cTn>
                              </p:par>
                            </p:childTnLst>
                          </p:cTn>
                        </p:par>
                        <p:par>
                          <p:cTn id="49" fill="hold">
                            <p:stCondLst>
                              <p:cond delay="1500"/>
                            </p:stCondLst>
                            <p:childTnLst>
                              <p:par>
                                <p:cTn id="50" presetID="2" presetClass="entr" presetSubtype="4" decel="100000" fill="hold"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additive="base">
                                        <p:cTn id="52" dur="500" fill="hold"/>
                                        <p:tgtEl>
                                          <p:spTgt spid="69"/>
                                        </p:tgtEl>
                                        <p:attrNameLst>
                                          <p:attrName>ppt_x</p:attrName>
                                        </p:attrNameLst>
                                      </p:cBhvr>
                                      <p:tavLst>
                                        <p:tav tm="0">
                                          <p:val>
                                            <p:strVal val="#ppt_x"/>
                                          </p:val>
                                        </p:tav>
                                        <p:tav tm="100000">
                                          <p:val>
                                            <p:strVal val="#ppt_x"/>
                                          </p:val>
                                        </p:tav>
                                      </p:tavLst>
                                    </p:anim>
                                    <p:anim calcmode="lin" valueType="num">
                                      <p:cBhvr additive="base">
                                        <p:cTn id="53" dur="500" fill="hold"/>
                                        <p:tgtEl>
                                          <p:spTgt spid="69"/>
                                        </p:tgtEl>
                                        <p:attrNameLst>
                                          <p:attrName>ppt_y</p:attrName>
                                        </p:attrNameLst>
                                      </p:cBhvr>
                                      <p:tavLst>
                                        <p:tav tm="0">
                                          <p:val>
                                            <p:strVal val="1+#ppt_h/2"/>
                                          </p:val>
                                        </p:tav>
                                        <p:tav tm="100000">
                                          <p:val>
                                            <p:strVal val="#ppt_y"/>
                                          </p:val>
                                        </p:tav>
                                      </p:tavLst>
                                    </p:anim>
                                  </p:childTnLst>
                                </p:cTn>
                              </p:par>
                              <p:par>
                                <p:cTn id="54" presetID="53" presetClass="entr" presetSubtype="16" fill="hold" nodeType="with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p:cTn id="56" dur="500" fill="hold"/>
                                        <p:tgtEl>
                                          <p:spTgt spid="69"/>
                                        </p:tgtEl>
                                        <p:attrNameLst>
                                          <p:attrName>ppt_w</p:attrName>
                                        </p:attrNameLst>
                                      </p:cBhvr>
                                      <p:tavLst>
                                        <p:tav tm="0">
                                          <p:val>
                                            <p:fltVal val="0"/>
                                          </p:val>
                                        </p:tav>
                                        <p:tav tm="100000">
                                          <p:val>
                                            <p:strVal val="#ppt_w"/>
                                          </p:val>
                                        </p:tav>
                                      </p:tavLst>
                                    </p:anim>
                                    <p:anim calcmode="lin" valueType="num">
                                      <p:cBhvr>
                                        <p:cTn id="57" dur="500" fill="hold"/>
                                        <p:tgtEl>
                                          <p:spTgt spid="69"/>
                                        </p:tgtEl>
                                        <p:attrNameLst>
                                          <p:attrName>ppt_h</p:attrName>
                                        </p:attrNameLst>
                                      </p:cBhvr>
                                      <p:tavLst>
                                        <p:tav tm="0">
                                          <p:val>
                                            <p:fltVal val="0"/>
                                          </p:val>
                                        </p:tav>
                                        <p:tav tm="100000">
                                          <p:val>
                                            <p:strVal val="#ppt_h"/>
                                          </p:val>
                                        </p:tav>
                                      </p:tavLst>
                                    </p:anim>
                                    <p:animEffect transition="in" filter="fade">
                                      <p:cBhvr>
                                        <p:cTn id="58" dur="500"/>
                                        <p:tgtEl>
                                          <p:spTgt spid="69"/>
                                        </p:tgtEl>
                                      </p:cBhvr>
                                    </p:animEffect>
                                  </p:childTnLst>
                                </p:cTn>
                              </p:par>
                              <p:par>
                                <p:cTn id="59" presetID="53" presetClass="entr" presetSubtype="16"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64178"/>
            <a:ext cx="12192000" cy="1674557"/>
          </a:xfrm>
          <a:prstGeom prst="rect">
            <a:avLst/>
          </a:prstGeom>
          <a:gradFill flip="none" rotWithShape="1">
            <a:gsLst>
              <a:gs pos="0">
                <a:srgbClr val="C00000"/>
              </a:gs>
              <a:gs pos="100000">
                <a:srgbClr val="C00000">
                  <a:alpha val="14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06880" y="1924685"/>
            <a:ext cx="2959735" cy="3153410"/>
          </a:xfrm>
          <a:prstGeom prst="rect">
            <a:avLst/>
          </a:prstGeom>
          <a:noFill/>
        </p:spPr>
        <p:txBody>
          <a:bodyPr wrap="square" rtlCol="0">
            <a:spAutoFit/>
          </a:bodyPr>
          <a:lstStyle/>
          <a:p>
            <a:r>
              <a:rPr lang="en-US" altLang="zh-CN" sz="19900" dirty="0">
                <a:solidFill>
                  <a:schemeClr val="bg1"/>
                </a:solidFill>
                <a:latin typeface="Impact" panose="020B0806030902050204" pitchFamily="34" charset="0"/>
              </a:rPr>
              <a:t>02</a:t>
            </a:r>
            <a:endParaRPr lang="zh-CN" altLang="en-US" sz="19900" dirty="0">
              <a:solidFill>
                <a:schemeClr val="bg1"/>
              </a:solidFill>
              <a:latin typeface="Impact" panose="020B0806030902050204" pitchFamily="34" charset="0"/>
            </a:endParaRPr>
          </a:p>
        </p:txBody>
      </p:sp>
      <p:grpSp>
        <p:nvGrpSpPr>
          <p:cNvPr id="6" name="组合 5"/>
          <p:cNvGrpSpPr/>
          <p:nvPr/>
        </p:nvGrpSpPr>
        <p:grpSpPr>
          <a:xfrm>
            <a:off x="4904740" y="2882265"/>
            <a:ext cx="5607050" cy="1104900"/>
            <a:chOff x="7724" y="4539"/>
            <a:chExt cx="8830" cy="1740"/>
          </a:xfrm>
        </p:grpSpPr>
        <p:sp>
          <p:nvSpPr>
            <p:cNvPr id="4" name="矩形 3"/>
            <p:cNvSpPr/>
            <p:nvPr/>
          </p:nvSpPr>
          <p:spPr>
            <a:xfrm>
              <a:off x="7724" y="4539"/>
              <a:ext cx="8831" cy="1210"/>
            </a:xfrm>
            <a:prstGeom prst="rect">
              <a:avLst/>
            </a:prstGeom>
          </p:spPr>
          <p:txBody>
            <a:bodyPr wrap="none">
              <a:spAutoFit/>
            </a:bodyPr>
            <a:lstStyle/>
            <a:p>
              <a:r>
                <a:rPr lang="en-US" altLang="zh-CN" sz="4400" dirty="0">
                  <a:solidFill>
                    <a:schemeClr val="bg1"/>
                  </a:solidFill>
                  <a:latin typeface="微软雅黑" panose="020B0503020204020204" charset="-122"/>
                  <a:ea typeface="微软雅黑" panose="020B0503020204020204" charset="-122"/>
                </a:rPr>
                <a:t>Kubernetes </a:t>
              </a:r>
              <a:r>
                <a:rPr lang="zh-CN" altLang="en-US" sz="4400" dirty="0">
                  <a:solidFill>
                    <a:schemeClr val="bg1"/>
                  </a:solidFill>
                  <a:latin typeface="微软雅黑" panose="020B0503020204020204" charset="-122"/>
                  <a:ea typeface="微软雅黑" panose="020B0503020204020204" charset="-122"/>
                </a:rPr>
                <a:t>安全措施</a:t>
              </a:r>
              <a:endParaRPr lang="zh-CN" altLang="en-US" sz="4400" dirty="0">
                <a:solidFill>
                  <a:schemeClr val="bg1"/>
                </a:solidFill>
                <a:latin typeface="微软雅黑" panose="020B0503020204020204" charset="-122"/>
                <a:ea typeface="微软雅黑" panose="020B0503020204020204" charset="-122"/>
              </a:endParaRPr>
            </a:p>
          </p:txBody>
        </p:sp>
        <p:sp>
          <p:nvSpPr>
            <p:cNvPr id="5" name="矩形 4"/>
            <p:cNvSpPr/>
            <p:nvPr/>
          </p:nvSpPr>
          <p:spPr>
            <a:xfrm>
              <a:off x="11361" y="5749"/>
              <a:ext cx="1558" cy="531"/>
            </a:xfrm>
            <a:prstGeom prst="rect">
              <a:avLst/>
            </a:prstGeom>
          </p:spPr>
          <p:txBody>
            <a:bodyPr wrap="none">
              <a:spAutoFit/>
            </a:bodyPr>
            <a:lstStyle/>
            <a:p>
              <a:pPr algn="l"/>
              <a:r>
                <a:rPr lang="en-US" sz="1600" dirty="0">
                  <a:solidFill>
                    <a:schemeClr val="bg1"/>
                  </a:solidFill>
                  <a:latin typeface="微软雅黑 Light" panose="020B0502040204020203" pitchFamily="34" charset="-122"/>
                  <a:ea typeface="微软雅黑 Light" panose="020B0502040204020203" pitchFamily="34" charset="-122"/>
                </a:rPr>
                <a:t>S</a:t>
              </a:r>
              <a:r>
                <a:rPr sz="1600" dirty="0">
                  <a:solidFill>
                    <a:schemeClr val="bg1"/>
                  </a:solidFill>
                  <a:latin typeface="微软雅黑 Light" panose="020B0502040204020203" pitchFamily="34" charset="-122"/>
                  <a:ea typeface="微软雅黑 Light" panose="020B0502040204020203" pitchFamily="34" charset="-122"/>
                </a:rPr>
                <a:t>olution</a:t>
              </a:r>
              <a:r>
                <a:rPr lang="zh-CN" altLang="en-US" sz="1600" dirty="0">
                  <a:solidFill>
                    <a:schemeClr val="bg1"/>
                  </a:solidFill>
                  <a:latin typeface="微软雅黑 Light" panose="020B0502040204020203" pitchFamily="34" charset="-122"/>
                  <a:ea typeface="微软雅黑 Light" panose="020B0502040204020203" pitchFamily="34" charset="-122"/>
                </a:rPr>
                <a:t> </a:t>
              </a:r>
              <a:endParaRPr lang="zh-CN" altLang="en-US" sz="16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748030" y="-6985"/>
            <a:ext cx="1250315" cy="844550"/>
          </a:xfrm>
          <a:custGeom>
            <a:avLst/>
            <a:gdLst>
              <a:gd name="connsiteX0" fmla="*/ 0 w 1969"/>
              <a:gd name="connsiteY0" fmla="*/ 1685 h 1685"/>
              <a:gd name="connsiteX1" fmla="*/ 751 w 1969"/>
              <a:gd name="connsiteY1" fmla="*/ 0 h 1685"/>
              <a:gd name="connsiteX2" fmla="*/ 1969 w 1969"/>
              <a:gd name="connsiteY2" fmla="*/ 21 h 1685"/>
              <a:gd name="connsiteX3" fmla="*/ 1216 w 1969"/>
              <a:gd name="connsiteY3" fmla="*/ 1663 h 1685"/>
              <a:gd name="connsiteX4" fmla="*/ 0 w 1969"/>
              <a:gd name="connsiteY4" fmla="*/ 1685 h 16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 h="1685">
                <a:moveTo>
                  <a:pt x="0" y="1685"/>
                </a:moveTo>
                <a:lnTo>
                  <a:pt x="751" y="0"/>
                </a:lnTo>
                <a:lnTo>
                  <a:pt x="1969" y="21"/>
                </a:lnTo>
                <a:lnTo>
                  <a:pt x="1216" y="1663"/>
                </a:lnTo>
                <a:lnTo>
                  <a:pt x="0" y="1685"/>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11" name="任意多边形 10"/>
          <p:cNvSpPr/>
          <p:nvPr/>
        </p:nvSpPr>
        <p:spPr>
          <a:xfrm>
            <a:off x="449580" y="-7620"/>
            <a:ext cx="690245" cy="844550"/>
          </a:xfrm>
          <a:custGeom>
            <a:avLst/>
            <a:gdLst>
              <a:gd name="connsiteX0" fmla="*/ 0 w 1087"/>
              <a:gd name="connsiteY0" fmla="*/ 1464 h 1464"/>
              <a:gd name="connsiteX1" fmla="*/ 754 w 1087"/>
              <a:gd name="connsiteY1" fmla="*/ 0 h 1464"/>
              <a:gd name="connsiteX2" fmla="*/ 1087 w 1087"/>
              <a:gd name="connsiteY2" fmla="*/ 0 h 1464"/>
              <a:gd name="connsiteX3" fmla="*/ 311 w 1087"/>
              <a:gd name="connsiteY3" fmla="*/ 1462 h 1464"/>
              <a:gd name="connsiteX4" fmla="*/ 0 w 1087"/>
              <a:gd name="connsiteY4" fmla="*/ 1464 h 1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 h="1464">
                <a:moveTo>
                  <a:pt x="0" y="1464"/>
                </a:moveTo>
                <a:lnTo>
                  <a:pt x="754" y="0"/>
                </a:lnTo>
                <a:lnTo>
                  <a:pt x="1087" y="0"/>
                </a:lnTo>
                <a:lnTo>
                  <a:pt x="311" y="1462"/>
                </a:lnTo>
                <a:lnTo>
                  <a:pt x="0" y="1464"/>
                </a:lnTo>
                <a:close/>
              </a:path>
            </a:pathLst>
          </a:custGeom>
          <a:solidFill>
            <a:schemeClr val="accent1">
              <a:lumMod val="50000"/>
              <a:lumOff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2273" name="제목 38"/>
          <p:cNvSpPr>
            <a:spLocks noGrp="1"/>
          </p:cNvSpPr>
          <p:nvPr/>
        </p:nvSpPr>
        <p:spPr>
          <a:xfrm>
            <a:off x="3117850" y="161925"/>
            <a:ext cx="6805930" cy="403225"/>
          </a:xfrm>
          <a:prstGeom prst="rect">
            <a:avLst/>
          </a:prstGeom>
          <a:noFill/>
        </p:spPr>
        <p:txBody>
          <a:bodyPr vert="horz" wrap="square" lIns="91440" tIns="45720" rIns="91440" bIns="45720" rtlCol="0" anchor="ctr">
            <a:normAutofit fontScale="60000"/>
          </a:bodyPr>
          <a:lstStyle>
            <a:lvl1pPr algn="l" defTabSz="914400" rtl="0" eaLnBrk="1" latinLnBrk="0" hangingPunct="1">
              <a:lnSpc>
                <a:spcPct val="90000"/>
              </a:lnSpc>
              <a:spcBef>
                <a:spcPct val="0"/>
              </a:spcBef>
              <a:buNone/>
              <a:defRPr lang="ko-KR" altLang="en-US" sz="3400" kern="1200" dirty="0">
                <a:solidFill>
                  <a:schemeClr val="tx1"/>
                </a:solidFill>
                <a:latin typeface="Arial" panose="020B0604020202020204" pitchFamily="34" charset="0"/>
                <a:ea typeface="+mj-ea"/>
                <a:cs typeface="Arial" panose="020B0604020202020204" pitchFamily="34" charset="0"/>
              </a:defRPr>
            </a:lvl1pPr>
          </a:lstStyle>
          <a:p>
            <a:pPr defTabSz="914400"/>
            <a:r>
              <a:rPr lang="en-US" altLang="ko-KR" sz="3200" b="1" kern="1200" dirty="0">
                <a:solidFill>
                  <a:schemeClr val="bg1"/>
                </a:solidFill>
                <a:latin typeface="微软雅黑" panose="020B0503020204020204" charset="-122"/>
                <a:ea typeface="微软雅黑" panose="020B0503020204020204" charset="-122"/>
                <a:cs typeface="微软雅黑" panose="020B0503020204020204" charset="-122"/>
              </a:rPr>
              <a:t>Kubernetes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安全 </a:t>
            </a:r>
            <a:r>
              <a:rPr lang="en-US" altLang="zh-CN" sz="3200" b="1" kern="1200" dirty="0">
                <a:solidFill>
                  <a:schemeClr val="bg1"/>
                </a:solidFill>
                <a:latin typeface="微软雅黑" panose="020B0503020204020204" charset="-122"/>
                <a:ea typeface="微软雅黑" panose="020B0503020204020204" charset="-122"/>
                <a:cs typeface="微软雅黑" panose="020B0503020204020204" charset="-122"/>
              </a:rPr>
              <a:t>- </a:t>
            </a:r>
            <a:r>
              <a:rPr lang="zh-CN" sz="3200" b="1" kern="1200" dirty="0">
                <a:solidFill>
                  <a:schemeClr val="bg1"/>
                </a:solidFill>
                <a:latin typeface="微软雅黑" panose="020B0503020204020204" charset="-122"/>
                <a:ea typeface="微软雅黑" panose="020B0503020204020204" charset="-122"/>
                <a:cs typeface="微软雅黑" panose="020B0503020204020204" charset="-122"/>
              </a:rPr>
              <a:t>措施</a:t>
            </a:r>
            <a:endParaRPr lang="zh-CN" sz="3200" b="1" kern="12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2274" name="Title 1"/>
          <p:cNvSpPr txBox="1"/>
          <p:nvPr/>
        </p:nvSpPr>
        <p:spPr>
          <a:xfrm>
            <a:off x="3117850" y="438150"/>
            <a:ext cx="6972300" cy="398780"/>
          </a:xfrm>
          <a:prstGeom prst="rect">
            <a:avLst/>
          </a:prstGeom>
          <a:noFill/>
          <a:ln w="9525">
            <a:noFill/>
          </a:ln>
        </p:spPr>
        <p:txBody>
          <a:bodyPr wrap="square" anchor="t">
            <a:spAutoFit/>
          </a:bodyPr>
          <a:p>
            <a:pPr latinLnBrk="1"/>
            <a:r>
              <a:rPr lang="zh-CN" altLang="en-US" sz="2000" b="1" dirty="0">
                <a:solidFill>
                  <a:srgbClr val="7F7F7F"/>
                </a:solidFill>
                <a:latin typeface="微软雅黑" panose="020B0503020204020204" charset="-122"/>
                <a:ea typeface="微软雅黑" panose="020B0503020204020204" charset="-122"/>
              </a:rPr>
              <a:t>镜像</a:t>
            </a:r>
            <a:endParaRPr lang="zh-CN" altLang="en-US" sz="2000" b="1" dirty="0">
              <a:solidFill>
                <a:srgbClr val="7F7F7F"/>
              </a:solidFill>
              <a:latin typeface="微软雅黑" panose="020B0503020204020204" charset="-122"/>
              <a:ea typeface="微软雅黑" panose="020B0503020204020204" charset="-122"/>
            </a:endParaRPr>
          </a:p>
        </p:txBody>
      </p:sp>
      <p:sp>
        <p:nvSpPr>
          <p:cNvPr id="182275" name="Title 1"/>
          <p:cNvSpPr txBox="1"/>
          <p:nvPr/>
        </p:nvSpPr>
        <p:spPr>
          <a:xfrm>
            <a:off x="2171700" y="-317"/>
            <a:ext cx="946150" cy="922020"/>
          </a:xfrm>
          <a:prstGeom prst="rect">
            <a:avLst/>
          </a:prstGeom>
          <a:noFill/>
          <a:ln w="9525">
            <a:noFill/>
          </a:ln>
        </p:spPr>
        <p:txBody>
          <a:bodyPr wrap="square" anchor="t">
            <a:spAutoFit/>
          </a:bodyPr>
          <a:p>
            <a:pPr latinLnBrk="1"/>
            <a:r>
              <a:rPr lang="en-US" altLang="ko-KR" sz="5400" dirty="0">
                <a:solidFill>
                  <a:schemeClr val="bg1"/>
                </a:solidFill>
                <a:latin typeface="Arial" panose="020B0604020202020204" pitchFamily="34" charset="0"/>
                <a:ea typeface="나눔바른고딕" pitchFamily="50" charset="-127"/>
              </a:rPr>
              <a:t>02</a:t>
            </a:r>
            <a:endParaRPr lang="en-US" altLang="ko-KR" sz="5400" dirty="0">
              <a:solidFill>
                <a:schemeClr val="bg1"/>
              </a:solidFill>
              <a:latin typeface="Arial" panose="020B0604020202020204" pitchFamily="34" charset="0"/>
              <a:ea typeface="나눔바른고딕" pitchFamily="50" charset="-127"/>
            </a:endParaRPr>
          </a:p>
        </p:txBody>
      </p:sp>
      <p:grpSp>
        <p:nvGrpSpPr>
          <p:cNvPr id="80" name="组合 79"/>
          <p:cNvGrpSpPr/>
          <p:nvPr/>
        </p:nvGrpSpPr>
        <p:grpSpPr>
          <a:xfrm>
            <a:off x="1532255" y="2146935"/>
            <a:ext cx="4274820" cy="1491615"/>
            <a:chOff x="2413" y="3381"/>
            <a:chExt cx="6732" cy="2349"/>
          </a:xfrm>
        </p:grpSpPr>
        <p:sp>
          <p:nvSpPr>
            <p:cNvPr id="69" name="文本框 68"/>
            <p:cNvSpPr txBox="1"/>
            <p:nvPr/>
          </p:nvSpPr>
          <p:spPr>
            <a:xfrm>
              <a:off x="2413" y="4230"/>
              <a:ext cx="3830" cy="1501"/>
            </a:xfrm>
            <a:prstGeom prst="rect">
              <a:avLst/>
            </a:prstGeom>
            <a:noFill/>
          </p:spPr>
          <p:txBody>
            <a:bodyPr wrap="square" rtlCol="0">
              <a:spAutoFit/>
            </a:bodyPr>
            <a:p>
              <a:pPr algn="l"/>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严格限定和控制用于应用镜像制作的基础镜像，定期对基础镜像进行版本和补丁更新</a:t>
              </a:r>
              <a:endPar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sp>
          <p:nvSpPr>
            <p:cNvPr id="70" name="文本框 69"/>
            <p:cNvSpPr txBox="1"/>
            <p:nvPr/>
          </p:nvSpPr>
          <p:spPr>
            <a:xfrm>
              <a:off x="2413" y="3381"/>
              <a:ext cx="3080" cy="628"/>
            </a:xfrm>
            <a:prstGeom prst="rect">
              <a:avLst/>
            </a:prstGeom>
            <a:noFill/>
          </p:spPr>
          <p:txBody>
            <a:bodyPr wrap="square" rtlCol="0">
              <a:spAutoFit/>
            </a:bodyPr>
            <a:p>
              <a:r>
                <a:rPr lang="zh-CN" altLang="en-US" sz="2000" b="1" dirty="0">
                  <a:solidFill>
                    <a:schemeClr val="accent6">
                      <a:lumMod val="20000"/>
                      <a:lumOff val="80000"/>
                    </a:schemeClr>
                  </a:solidFill>
                  <a:latin typeface="微软雅黑" panose="020B0503020204020204" charset="-122"/>
                  <a:ea typeface="微软雅黑" panose="020B0503020204020204" charset="-122"/>
                </a:rPr>
                <a:t>基础镜像规范</a:t>
              </a:r>
              <a:endParaRPr lang="zh-CN" altLang="en-US" sz="2000" b="1" dirty="0">
                <a:solidFill>
                  <a:schemeClr val="accent6">
                    <a:lumMod val="20000"/>
                    <a:lumOff val="80000"/>
                  </a:schemeClr>
                </a:solidFill>
                <a:latin typeface="微软雅黑" panose="020B0503020204020204" charset="-122"/>
                <a:ea typeface="微软雅黑" panose="020B0503020204020204" charset="-122"/>
              </a:endParaRPr>
            </a:p>
          </p:txBody>
        </p:sp>
        <p:grpSp>
          <p:nvGrpSpPr>
            <p:cNvPr id="76" name="组合 75"/>
            <p:cNvGrpSpPr/>
            <p:nvPr/>
          </p:nvGrpSpPr>
          <p:grpSpPr>
            <a:xfrm>
              <a:off x="6565" y="3381"/>
              <a:ext cx="2580" cy="2006"/>
              <a:chOff x="6565" y="3381"/>
              <a:chExt cx="2580" cy="2006"/>
            </a:xfrm>
          </p:grpSpPr>
          <p:sp>
            <p:nvSpPr>
              <p:cNvPr id="55" name="任意多边形: 形状 4"/>
              <p:cNvSpPr/>
              <p:nvPr/>
            </p:nvSpPr>
            <p:spPr>
              <a:xfrm>
                <a:off x="6565" y="3381"/>
                <a:ext cx="2581" cy="2006"/>
              </a:xfrm>
              <a:custGeom>
                <a:avLst/>
                <a:gdLst>
                  <a:gd name="connsiteX0" fmla="*/ 248244 w 668518"/>
                  <a:gd name="connsiteY0" fmla="*/ 0 h 519652"/>
                  <a:gd name="connsiteX1" fmla="*/ 668518 w 668518"/>
                  <a:gd name="connsiteY1" fmla="*/ 0 h 519652"/>
                  <a:gd name="connsiteX2" fmla="*/ 668518 w 668518"/>
                  <a:gd name="connsiteY2" fmla="*/ 271408 h 519652"/>
                  <a:gd name="connsiteX3" fmla="*/ 420274 w 668518"/>
                  <a:gd name="connsiteY3" fmla="*/ 519652 h 519652"/>
                  <a:gd name="connsiteX4" fmla="*/ 0 w 668518"/>
                  <a:gd name="connsiteY4" fmla="*/ 519652 h 519652"/>
                  <a:gd name="connsiteX5" fmla="*/ 0 w 668518"/>
                  <a:gd name="connsiteY5" fmla="*/ 248244 h 519652"/>
                  <a:gd name="connsiteX6" fmla="*/ 248244 w 668518"/>
                  <a:gd name="connsiteY6" fmla="*/ 0 h 51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8" h="519652">
                    <a:moveTo>
                      <a:pt x="248244" y="0"/>
                    </a:moveTo>
                    <a:lnTo>
                      <a:pt x="668518" y="0"/>
                    </a:lnTo>
                    <a:lnTo>
                      <a:pt x="668518" y="271408"/>
                    </a:lnTo>
                    <a:cubicBezTo>
                      <a:pt x="668518" y="408509"/>
                      <a:pt x="557375" y="519652"/>
                      <a:pt x="420274" y="519652"/>
                    </a:cubicBezTo>
                    <a:lnTo>
                      <a:pt x="0" y="519652"/>
                    </a:lnTo>
                    <a:lnTo>
                      <a:pt x="0" y="248244"/>
                    </a:lnTo>
                    <a:cubicBezTo>
                      <a:pt x="0" y="111143"/>
                      <a:pt x="111143" y="0"/>
                      <a:pt x="248244" y="0"/>
                    </a:cubicBezTo>
                    <a:close/>
                  </a:path>
                </a:pathLst>
              </a:custGeom>
              <a:solidFill>
                <a:srgbClr val="C51F1F"/>
              </a:solidFill>
              <a:ln>
                <a:solidFill>
                  <a:srgbClr val="C5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1" name="图片 70" descr="规范"/>
              <p:cNvPicPr>
                <a:picLocks noChangeAspect="1"/>
              </p:cNvPicPr>
              <p:nvPr/>
            </p:nvPicPr>
            <p:blipFill>
              <a:blip r:embed="rId1"/>
              <a:stretch>
                <a:fillRect/>
              </a:stretch>
            </p:blipFill>
            <p:spPr>
              <a:xfrm>
                <a:off x="7147" y="3676"/>
                <a:ext cx="1417" cy="1417"/>
              </a:xfrm>
              <a:prstGeom prst="rect">
                <a:avLst/>
              </a:prstGeom>
            </p:spPr>
          </p:pic>
        </p:grpSp>
      </p:grpSp>
      <p:grpSp>
        <p:nvGrpSpPr>
          <p:cNvPr id="82" name="组合 81"/>
          <p:cNvGrpSpPr/>
          <p:nvPr/>
        </p:nvGrpSpPr>
        <p:grpSpPr>
          <a:xfrm>
            <a:off x="1532255" y="4110355"/>
            <a:ext cx="4274820" cy="1433830"/>
            <a:chOff x="2413" y="6473"/>
            <a:chExt cx="6732" cy="2258"/>
          </a:xfrm>
        </p:grpSpPr>
        <p:sp>
          <p:nvSpPr>
            <p:cNvPr id="63" name="文本框 62"/>
            <p:cNvSpPr txBox="1"/>
            <p:nvPr/>
          </p:nvSpPr>
          <p:spPr>
            <a:xfrm>
              <a:off x="2413" y="6473"/>
              <a:ext cx="3080" cy="628"/>
            </a:xfrm>
            <a:prstGeom prst="rect">
              <a:avLst/>
            </a:prstGeom>
            <a:noFill/>
          </p:spPr>
          <p:txBody>
            <a:bodyPr wrap="square" rtlCol="0">
              <a:spAutoFit/>
            </a:bodyPr>
            <a:p>
              <a:r>
                <a:rPr lang="zh-CN" altLang="en-US" sz="2000" b="1" dirty="0">
                  <a:solidFill>
                    <a:schemeClr val="accent6">
                      <a:lumMod val="20000"/>
                      <a:lumOff val="80000"/>
                    </a:schemeClr>
                  </a:solidFill>
                  <a:latin typeface="微软雅黑" panose="020B0503020204020204" charset="-122"/>
                  <a:ea typeface="微软雅黑" panose="020B0503020204020204" charset="-122"/>
                </a:rPr>
                <a:t>镜像签名准入</a:t>
              </a:r>
              <a:endParaRPr lang="zh-CN" altLang="en-US" sz="2000" b="1" dirty="0">
                <a:solidFill>
                  <a:schemeClr val="accent6">
                    <a:lumMod val="20000"/>
                    <a:lumOff val="80000"/>
                  </a:schemeClr>
                </a:solidFill>
                <a:latin typeface="微软雅黑" panose="020B0503020204020204" charset="-122"/>
                <a:ea typeface="微软雅黑" panose="020B0503020204020204" charset="-122"/>
              </a:endParaRPr>
            </a:p>
          </p:txBody>
        </p:sp>
        <p:sp>
          <p:nvSpPr>
            <p:cNvPr id="66" name="文本框 65"/>
            <p:cNvSpPr txBox="1"/>
            <p:nvPr/>
          </p:nvSpPr>
          <p:spPr>
            <a:xfrm>
              <a:off x="2413" y="7231"/>
              <a:ext cx="3830" cy="1501"/>
            </a:xfrm>
            <a:prstGeom prst="rect">
              <a:avLst/>
            </a:prstGeom>
            <a:noFill/>
          </p:spPr>
          <p:txBody>
            <a:bodyPr wrap="square" rtlCol="0">
              <a:spAutoFit/>
            </a:bodyPr>
            <a:p>
              <a:pPr algn="l"/>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对安全的镜像进行签名，在</a:t>
              </a:r>
              <a:r>
                <a:rPr lang="en-US" altLang="zh-CN" sz="1400" dirty="0">
                  <a:solidFill>
                    <a:schemeClr val="tx2">
                      <a:lumMod val="20000"/>
                      <a:lumOff val="80000"/>
                    </a:schemeClr>
                  </a:solidFill>
                  <a:latin typeface="微软雅黑 Light" panose="020B0502040204020203" pitchFamily="34" charset="-122"/>
                  <a:ea typeface="微软雅黑 Light" panose="020B0502040204020203" pitchFamily="34" charset="-122"/>
                </a:rPr>
                <a:t>Kubernetes API Server</a:t>
              </a: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中加入准入控制，只允许签名的镜像运行</a:t>
              </a:r>
              <a:endPar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grpSp>
          <p:nvGrpSpPr>
            <p:cNvPr id="78" name="组合 77"/>
            <p:cNvGrpSpPr/>
            <p:nvPr/>
          </p:nvGrpSpPr>
          <p:grpSpPr>
            <a:xfrm>
              <a:off x="6565" y="6473"/>
              <a:ext cx="2580" cy="2006"/>
              <a:chOff x="6565" y="6473"/>
              <a:chExt cx="2580" cy="2006"/>
            </a:xfrm>
          </p:grpSpPr>
          <p:sp>
            <p:nvSpPr>
              <p:cNvPr id="57" name="任意多边形: 形状 6"/>
              <p:cNvSpPr/>
              <p:nvPr/>
            </p:nvSpPr>
            <p:spPr>
              <a:xfrm>
                <a:off x="6565" y="6473"/>
                <a:ext cx="2581" cy="2006"/>
              </a:xfrm>
              <a:custGeom>
                <a:avLst/>
                <a:gdLst>
                  <a:gd name="connsiteX0" fmla="*/ 0 w 668517"/>
                  <a:gd name="connsiteY0" fmla="*/ 0 h 519653"/>
                  <a:gd name="connsiteX1" fmla="*/ 420273 w 668517"/>
                  <a:gd name="connsiteY1" fmla="*/ 0 h 519653"/>
                  <a:gd name="connsiteX2" fmla="*/ 668517 w 668517"/>
                  <a:gd name="connsiteY2" fmla="*/ 248244 h 519653"/>
                  <a:gd name="connsiteX3" fmla="*/ 668517 w 668517"/>
                  <a:gd name="connsiteY3" fmla="*/ 519653 h 519653"/>
                  <a:gd name="connsiteX4" fmla="*/ 248244 w 668517"/>
                  <a:gd name="connsiteY4" fmla="*/ 519653 h 519653"/>
                  <a:gd name="connsiteX5" fmla="*/ 0 w 668517"/>
                  <a:gd name="connsiteY5" fmla="*/ 271409 h 519653"/>
                  <a:gd name="connsiteX6" fmla="*/ 0 w 668517"/>
                  <a:gd name="connsiteY6" fmla="*/ 0 h 51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7" h="519653">
                    <a:moveTo>
                      <a:pt x="0" y="0"/>
                    </a:moveTo>
                    <a:lnTo>
                      <a:pt x="420273" y="0"/>
                    </a:lnTo>
                    <a:cubicBezTo>
                      <a:pt x="557374" y="0"/>
                      <a:pt x="668517" y="111143"/>
                      <a:pt x="668517" y="248244"/>
                    </a:cubicBezTo>
                    <a:lnTo>
                      <a:pt x="668517" y="519653"/>
                    </a:lnTo>
                    <a:lnTo>
                      <a:pt x="248244" y="519653"/>
                    </a:lnTo>
                    <a:cubicBezTo>
                      <a:pt x="111143" y="519653"/>
                      <a:pt x="0" y="408510"/>
                      <a:pt x="0" y="271409"/>
                    </a:cubicBezTo>
                    <a:lnTo>
                      <a:pt x="0" y="0"/>
                    </a:lnTo>
                    <a:close/>
                  </a:path>
                </a:pathLst>
              </a:custGeom>
              <a:solidFill>
                <a:srgbClr val="C51F1F"/>
              </a:solidFill>
              <a:ln>
                <a:solidFill>
                  <a:srgbClr val="C5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2" name="图片 71" descr="签准"/>
              <p:cNvPicPr>
                <a:picLocks noChangeAspect="1"/>
              </p:cNvPicPr>
              <p:nvPr/>
            </p:nvPicPr>
            <p:blipFill>
              <a:blip r:embed="rId2"/>
              <a:stretch>
                <a:fillRect/>
              </a:stretch>
            </p:blipFill>
            <p:spPr>
              <a:xfrm>
                <a:off x="7148" y="6805"/>
                <a:ext cx="1417" cy="1343"/>
              </a:xfrm>
              <a:prstGeom prst="rect">
                <a:avLst/>
              </a:prstGeom>
            </p:spPr>
          </p:pic>
        </p:grpSp>
      </p:grpSp>
      <p:grpSp>
        <p:nvGrpSpPr>
          <p:cNvPr id="83" name="组合 82"/>
          <p:cNvGrpSpPr/>
          <p:nvPr/>
        </p:nvGrpSpPr>
        <p:grpSpPr>
          <a:xfrm>
            <a:off x="6522720" y="4110355"/>
            <a:ext cx="4137025" cy="1433830"/>
            <a:chOff x="10272" y="6473"/>
            <a:chExt cx="6515" cy="2258"/>
          </a:xfrm>
        </p:grpSpPr>
        <p:sp>
          <p:nvSpPr>
            <p:cNvPr id="65" name="文本框 64"/>
            <p:cNvSpPr txBox="1"/>
            <p:nvPr/>
          </p:nvSpPr>
          <p:spPr>
            <a:xfrm>
              <a:off x="13707" y="6473"/>
              <a:ext cx="3080" cy="628"/>
            </a:xfrm>
            <a:prstGeom prst="rect">
              <a:avLst/>
            </a:prstGeom>
            <a:noFill/>
          </p:spPr>
          <p:txBody>
            <a:bodyPr wrap="square" rtlCol="0">
              <a:spAutoFit/>
            </a:bodyPr>
            <a:p>
              <a:pPr algn="r"/>
              <a:r>
                <a:rPr lang="zh-CN" altLang="en-US" sz="2000" b="1" dirty="0">
                  <a:solidFill>
                    <a:schemeClr val="accent6">
                      <a:lumMod val="20000"/>
                      <a:lumOff val="80000"/>
                    </a:schemeClr>
                  </a:solidFill>
                  <a:latin typeface="微软雅黑" panose="020B0503020204020204" charset="-122"/>
                  <a:ea typeface="微软雅黑" panose="020B0503020204020204" charset="-122"/>
                </a:rPr>
                <a:t>镜像调用跟踪</a:t>
              </a:r>
              <a:endParaRPr lang="zh-CN" altLang="en-US" sz="2000" b="1" dirty="0">
                <a:solidFill>
                  <a:schemeClr val="accent6">
                    <a:lumMod val="20000"/>
                    <a:lumOff val="80000"/>
                  </a:schemeClr>
                </a:solidFill>
                <a:latin typeface="微软雅黑" panose="020B0503020204020204" charset="-122"/>
                <a:ea typeface="微软雅黑" panose="020B0503020204020204" charset="-122"/>
              </a:endParaRPr>
            </a:p>
          </p:txBody>
        </p:sp>
        <p:sp>
          <p:nvSpPr>
            <p:cNvPr id="67" name="文本框 66"/>
            <p:cNvSpPr txBox="1"/>
            <p:nvPr/>
          </p:nvSpPr>
          <p:spPr>
            <a:xfrm>
              <a:off x="12957" y="7231"/>
              <a:ext cx="3830" cy="1501"/>
            </a:xfrm>
            <a:prstGeom prst="rect">
              <a:avLst/>
            </a:prstGeom>
            <a:noFill/>
          </p:spPr>
          <p:txBody>
            <a:bodyPr wrap="square" rtlCol="0">
              <a:spAutoFit/>
            </a:bodyPr>
            <a:p>
              <a:pPr algn="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记录镜像之间的层级关系，跟踪镜像的运行实例，确保镜像出现问题时能精确地批量修复</a:t>
              </a:r>
              <a:endPar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grpSp>
          <p:nvGrpSpPr>
            <p:cNvPr id="79" name="组合 78"/>
            <p:cNvGrpSpPr/>
            <p:nvPr/>
          </p:nvGrpSpPr>
          <p:grpSpPr>
            <a:xfrm>
              <a:off x="10272" y="6473"/>
              <a:ext cx="2580" cy="2006"/>
              <a:chOff x="10272" y="6473"/>
              <a:chExt cx="2580" cy="2006"/>
            </a:xfrm>
          </p:grpSpPr>
          <p:sp>
            <p:nvSpPr>
              <p:cNvPr id="58" name="任意多边形: 形状 7"/>
              <p:cNvSpPr/>
              <p:nvPr/>
            </p:nvSpPr>
            <p:spPr>
              <a:xfrm>
                <a:off x="10272" y="6473"/>
                <a:ext cx="2581" cy="2006"/>
              </a:xfrm>
              <a:custGeom>
                <a:avLst/>
                <a:gdLst>
                  <a:gd name="connsiteX0" fmla="*/ 248244 w 668517"/>
                  <a:gd name="connsiteY0" fmla="*/ 0 h 519653"/>
                  <a:gd name="connsiteX1" fmla="*/ 668517 w 668517"/>
                  <a:gd name="connsiteY1" fmla="*/ 0 h 519653"/>
                  <a:gd name="connsiteX2" fmla="*/ 668517 w 668517"/>
                  <a:gd name="connsiteY2" fmla="*/ 271409 h 519653"/>
                  <a:gd name="connsiteX3" fmla="*/ 420273 w 668517"/>
                  <a:gd name="connsiteY3" fmla="*/ 519653 h 519653"/>
                  <a:gd name="connsiteX4" fmla="*/ 0 w 668517"/>
                  <a:gd name="connsiteY4" fmla="*/ 519653 h 519653"/>
                  <a:gd name="connsiteX5" fmla="*/ 0 w 668517"/>
                  <a:gd name="connsiteY5" fmla="*/ 248244 h 519653"/>
                  <a:gd name="connsiteX6" fmla="*/ 248244 w 668517"/>
                  <a:gd name="connsiteY6" fmla="*/ 0 h 51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7" h="519653">
                    <a:moveTo>
                      <a:pt x="248244" y="0"/>
                    </a:moveTo>
                    <a:lnTo>
                      <a:pt x="668517" y="0"/>
                    </a:lnTo>
                    <a:lnTo>
                      <a:pt x="668517" y="271409"/>
                    </a:lnTo>
                    <a:cubicBezTo>
                      <a:pt x="668517" y="408510"/>
                      <a:pt x="557374" y="519653"/>
                      <a:pt x="420273" y="519653"/>
                    </a:cubicBezTo>
                    <a:lnTo>
                      <a:pt x="0" y="519653"/>
                    </a:lnTo>
                    <a:lnTo>
                      <a:pt x="0" y="248244"/>
                    </a:lnTo>
                    <a:cubicBezTo>
                      <a:pt x="0" y="111143"/>
                      <a:pt x="111143" y="0"/>
                      <a:pt x="248244" y="0"/>
                    </a:cubicBezTo>
                    <a:close/>
                  </a:path>
                </a:pathLst>
              </a:custGeom>
              <a:solidFill>
                <a:srgbClr val="C51F1F"/>
              </a:solidFill>
              <a:ln>
                <a:solidFill>
                  <a:srgbClr val="C5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3" name="图片 72" descr="扫描"/>
              <p:cNvPicPr>
                <a:picLocks noChangeAspect="1"/>
              </p:cNvPicPr>
              <p:nvPr/>
            </p:nvPicPr>
            <p:blipFill>
              <a:blip r:embed="rId3"/>
              <a:stretch>
                <a:fillRect/>
              </a:stretch>
            </p:blipFill>
            <p:spPr>
              <a:xfrm>
                <a:off x="10855" y="6768"/>
                <a:ext cx="1417" cy="1417"/>
              </a:xfrm>
              <a:prstGeom prst="rect">
                <a:avLst/>
              </a:prstGeom>
            </p:spPr>
          </p:pic>
        </p:grpSp>
      </p:grpSp>
      <p:grpSp>
        <p:nvGrpSpPr>
          <p:cNvPr id="81" name="组合 80"/>
          <p:cNvGrpSpPr/>
          <p:nvPr/>
        </p:nvGrpSpPr>
        <p:grpSpPr>
          <a:xfrm>
            <a:off x="6522720" y="2146935"/>
            <a:ext cx="4137025" cy="1491615"/>
            <a:chOff x="10272" y="3381"/>
            <a:chExt cx="6515" cy="2349"/>
          </a:xfrm>
        </p:grpSpPr>
        <p:sp>
          <p:nvSpPr>
            <p:cNvPr id="64" name="文本框 63"/>
            <p:cNvSpPr txBox="1"/>
            <p:nvPr/>
          </p:nvSpPr>
          <p:spPr>
            <a:xfrm>
              <a:off x="13707" y="3381"/>
              <a:ext cx="3080" cy="628"/>
            </a:xfrm>
            <a:prstGeom prst="rect">
              <a:avLst/>
            </a:prstGeom>
            <a:noFill/>
          </p:spPr>
          <p:txBody>
            <a:bodyPr wrap="square" rtlCol="0">
              <a:spAutoFit/>
            </a:bodyPr>
            <a:p>
              <a:pPr algn="r"/>
              <a:r>
                <a:rPr lang="zh-CN" altLang="en-US" sz="2000" b="1" dirty="0">
                  <a:solidFill>
                    <a:schemeClr val="accent6">
                      <a:lumMod val="20000"/>
                      <a:lumOff val="80000"/>
                    </a:schemeClr>
                  </a:solidFill>
                  <a:latin typeface="微软雅黑" panose="020B0503020204020204" charset="-122"/>
                  <a:ea typeface="微软雅黑" panose="020B0503020204020204" charset="-122"/>
                </a:rPr>
                <a:t>镜像扫描分析</a:t>
              </a:r>
              <a:endParaRPr lang="zh-CN" altLang="en-US" sz="2000" b="1" dirty="0">
                <a:solidFill>
                  <a:schemeClr val="accent6">
                    <a:lumMod val="20000"/>
                    <a:lumOff val="80000"/>
                  </a:schemeClr>
                </a:solidFill>
                <a:latin typeface="微软雅黑" panose="020B0503020204020204" charset="-122"/>
                <a:ea typeface="微软雅黑" panose="020B0503020204020204" charset="-122"/>
              </a:endParaRPr>
            </a:p>
          </p:txBody>
        </p:sp>
        <p:sp>
          <p:nvSpPr>
            <p:cNvPr id="68" name="文本框 67"/>
            <p:cNvSpPr txBox="1"/>
            <p:nvPr/>
          </p:nvSpPr>
          <p:spPr>
            <a:xfrm>
              <a:off x="12957" y="4230"/>
              <a:ext cx="3830" cy="1501"/>
            </a:xfrm>
            <a:prstGeom prst="rect">
              <a:avLst/>
            </a:prstGeom>
            <a:noFill/>
          </p:spPr>
          <p:txBody>
            <a:bodyPr wrap="square" rtlCol="0">
              <a:spAutoFit/>
            </a:bodyPr>
            <a:p>
              <a:pPr algn="r"/>
              <a:r>
                <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rPr>
                <a:t>对基础镜像和应用镜像进行漏洞，病毒和恶意软件的扫描分析，避免镜像潜在漏洞被攻击者利用</a:t>
              </a:r>
              <a:endParaRPr lang="zh-CN" altLang="en-US" sz="1400" dirty="0">
                <a:solidFill>
                  <a:schemeClr val="tx2">
                    <a:lumMod val="20000"/>
                    <a:lumOff val="80000"/>
                  </a:schemeClr>
                </a:solidFill>
                <a:latin typeface="微软雅黑 Light" panose="020B0502040204020203" pitchFamily="34" charset="-122"/>
                <a:ea typeface="微软雅黑 Light" panose="020B0502040204020203" pitchFamily="34" charset="-122"/>
              </a:endParaRPr>
            </a:p>
          </p:txBody>
        </p:sp>
        <p:grpSp>
          <p:nvGrpSpPr>
            <p:cNvPr id="77" name="组合 76"/>
            <p:cNvGrpSpPr/>
            <p:nvPr/>
          </p:nvGrpSpPr>
          <p:grpSpPr>
            <a:xfrm>
              <a:off x="10272" y="3381"/>
              <a:ext cx="2580" cy="2006"/>
              <a:chOff x="10272" y="3381"/>
              <a:chExt cx="2580" cy="2006"/>
            </a:xfrm>
          </p:grpSpPr>
          <p:sp>
            <p:nvSpPr>
              <p:cNvPr id="56" name="任意多边形: 形状 5"/>
              <p:cNvSpPr/>
              <p:nvPr/>
            </p:nvSpPr>
            <p:spPr>
              <a:xfrm>
                <a:off x="10272" y="3381"/>
                <a:ext cx="2581" cy="2006"/>
              </a:xfrm>
              <a:custGeom>
                <a:avLst/>
                <a:gdLst>
                  <a:gd name="connsiteX0" fmla="*/ 0 w 668517"/>
                  <a:gd name="connsiteY0" fmla="*/ 0 h 519652"/>
                  <a:gd name="connsiteX1" fmla="*/ 420273 w 668517"/>
                  <a:gd name="connsiteY1" fmla="*/ 0 h 519652"/>
                  <a:gd name="connsiteX2" fmla="*/ 668517 w 668517"/>
                  <a:gd name="connsiteY2" fmla="*/ 248244 h 519652"/>
                  <a:gd name="connsiteX3" fmla="*/ 668517 w 668517"/>
                  <a:gd name="connsiteY3" fmla="*/ 519652 h 519652"/>
                  <a:gd name="connsiteX4" fmla="*/ 248244 w 668517"/>
                  <a:gd name="connsiteY4" fmla="*/ 519652 h 519652"/>
                  <a:gd name="connsiteX5" fmla="*/ 0 w 668517"/>
                  <a:gd name="connsiteY5" fmla="*/ 271408 h 519652"/>
                  <a:gd name="connsiteX6" fmla="*/ 0 w 668517"/>
                  <a:gd name="connsiteY6" fmla="*/ 0 h 519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7" h="519652">
                    <a:moveTo>
                      <a:pt x="0" y="0"/>
                    </a:moveTo>
                    <a:lnTo>
                      <a:pt x="420273" y="0"/>
                    </a:lnTo>
                    <a:cubicBezTo>
                      <a:pt x="557374" y="0"/>
                      <a:pt x="668517" y="111143"/>
                      <a:pt x="668517" y="248244"/>
                    </a:cubicBezTo>
                    <a:lnTo>
                      <a:pt x="668517" y="519652"/>
                    </a:lnTo>
                    <a:lnTo>
                      <a:pt x="248244" y="519652"/>
                    </a:lnTo>
                    <a:cubicBezTo>
                      <a:pt x="111143" y="519652"/>
                      <a:pt x="0" y="408509"/>
                      <a:pt x="0" y="271408"/>
                    </a:cubicBezTo>
                    <a:lnTo>
                      <a:pt x="0" y="0"/>
                    </a:lnTo>
                    <a:close/>
                  </a:path>
                </a:pathLst>
              </a:custGeom>
              <a:solidFill>
                <a:srgbClr val="C51F1F"/>
              </a:solidFill>
              <a:ln>
                <a:solidFill>
                  <a:srgbClr val="C51F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5" name="图片 74" descr="扫描"/>
              <p:cNvPicPr>
                <a:picLocks noChangeAspect="1"/>
              </p:cNvPicPr>
              <p:nvPr/>
            </p:nvPicPr>
            <p:blipFill>
              <a:blip r:embed="rId4"/>
              <a:stretch>
                <a:fillRect/>
              </a:stretch>
            </p:blipFill>
            <p:spPr>
              <a:xfrm>
                <a:off x="10855" y="3713"/>
                <a:ext cx="1417" cy="1343"/>
              </a:xfrm>
              <a:prstGeom prst="rect">
                <a:avLst/>
              </a:prstGeom>
            </p:spPr>
          </p:pic>
        </p:grpSp>
      </p:grpSp>
      <p:grpSp>
        <p:nvGrpSpPr>
          <p:cNvPr id="2" name="组合 1"/>
          <p:cNvGrpSpPr/>
          <p:nvPr/>
        </p:nvGrpSpPr>
        <p:grpSpPr>
          <a:xfrm>
            <a:off x="10965180" y="100965"/>
            <a:ext cx="795020" cy="720090"/>
            <a:chOff x="17268" y="159"/>
            <a:chExt cx="1252" cy="1134"/>
          </a:xfrm>
        </p:grpSpPr>
        <p:sp>
          <p:nvSpPr>
            <p:cNvPr id="3" name="椭圆 2"/>
            <p:cNvSpPr/>
            <p:nvPr/>
          </p:nvSpPr>
          <p:spPr>
            <a:xfrm>
              <a:off x="17268" y="165"/>
              <a:ext cx="1253" cy="1128"/>
            </a:xfrm>
            <a:prstGeom prst="ellipse">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8" name="图片 47" descr="光大"/>
            <p:cNvPicPr>
              <a:picLocks noChangeAspect="1"/>
            </p:cNvPicPr>
            <p:nvPr/>
          </p:nvPicPr>
          <p:blipFill>
            <a:blip r:embed="rId5"/>
            <a:stretch>
              <a:fillRect/>
            </a:stretch>
          </p:blipFill>
          <p:spPr>
            <a:xfrm>
              <a:off x="17328" y="159"/>
              <a:ext cx="1134" cy="113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1"/>
                                        </p:tgtEl>
                                        <p:attrNameLst>
                                          <p:attrName>style.visibility</p:attrName>
                                        </p:attrNameLst>
                                      </p:cBhvr>
                                      <p:to>
                                        <p:strVal val="visible"/>
                                      </p:to>
                                    </p:set>
                                    <p:anim calcmode="lin" valueType="num">
                                      <p:cBhvr additive="base">
                                        <p:cTn id="12" dur="500" fill="hold"/>
                                        <p:tgtEl>
                                          <p:spTgt spid="81"/>
                                        </p:tgtEl>
                                        <p:attrNameLst>
                                          <p:attrName>ppt_x</p:attrName>
                                        </p:attrNameLst>
                                      </p:cBhvr>
                                      <p:tavLst>
                                        <p:tav tm="0">
                                          <p:val>
                                            <p:strVal val="#ppt_x"/>
                                          </p:val>
                                        </p:tav>
                                        <p:tav tm="100000">
                                          <p:val>
                                            <p:strVal val="#ppt_x"/>
                                          </p:val>
                                        </p:tav>
                                      </p:tavLst>
                                    </p:anim>
                                    <p:anim calcmode="lin" valueType="num">
                                      <p:cBhvr additive="base">
                                        <p:cTn id="13" dur="500" fill="hold"/>
                                        <p:tgtEl>
                                          <p:spTgt spid="8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3"/>
                                        </p:tgtEl>
                                        <p:attrNameLst>
                                          <p:attrName>style.visibility</p:attrName>
                                        </p:attrNameLst>
                                      </p:cBhvr>
                                      <p:to>
                                        <p:strVal val="visible"/>
                                      </p:to>
                                    </p:set>
                                    <p:anim calcmode="lin" valueType="num">
                                      <p:cBhvr additive="base">
                                        <p:cTn id="17" dur="500" fill="hold"/>
                                        <p:tgtEl>
                                          <p:spTgt spid="83"/>
                                        </p:tgtEl>
                                        <p:attrNameLst>
                                          <p:attrName>ppt_x</p:attrName>
                                        </p:attrNameLst>
                                      </p:cBhvr>
                                      <p:tavLst>
                                        <p:tav tm="0">
                                          <p:val>
                                            <p:strVal val="1+#ppt_w/2"/>
                                          </p:val>
                                        </p:tav>
                                        <p:tav tm="100000">
                                          <p:val>
                                            <p:strVal val="#ppt_x"/>
                                          </p:val>
                                        </p:tav>
                                      </p:tavLst>
                                    </p:anim>
                                    <p:anim calcmode="lin" valueType="num">
                                      <p:cBhvr additive="base">
                                        <p:cTn id="18" dur="500" fill="hold"/>
                                        <p:tgtEl>
                                          <p:spTgt spid="8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82"/>
                                        </p:tgtEl>
                                        <p:attrNameLst>
                                          <p:attrName>style.visibility</p:attrName>
                                        </p:attrNameLst>
                                      </p:cBhvr>
                                      <p:to>
                                        <p:strVal val="visible"/>
                                      </p:to>
                                    </p:set>
                                    <p:anim calcmode="lin" valueType="num">
                                      <p:cBhvr additive="base">
                                        <p:cTn id="22" dur="500" fill="hold"/>
                                        <p:tgtEl>
                                          <p:spTgt spid="82"/>
                                        </p:tgtEl>
                                        <p:attrNameLst>
                                          <p:attrName>ppt_x</p:attrName>
                                        </p:attrNameLst>
                                      </p:cBhvr>
                                      <p:tavLst>
                                        <p:tav tm="0">
                                          <p:val>
                                            <p:strVal val="#ppt_x"/>
                                          </p:val>
                                        </p:tav>
                                        <p:tav tm="100000">
                                          <p:val>
                                            <p:strVal val="#ppt_x"/>
                                          </p:val>
                                        </p:tav>
                                      </p:tavLst>
                                    </p:anim>
                                    <p:anim calcmode="lin" valueType="num">
                                      <p:cBhvr additive="base">
                                        <p:cTn id="23"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A" val="v5.0.5"/>
</p:tagLst>
</file>

<file path=ppt/tags/tag10.xml><?xml version="1.0" encoding="utf-8"?>
<p:tagLst xmlns:p="http://schemas.openxmlformats.org/presentationml/2006/main">
  <p:tag name="PA" val="v5.0.5"/>
</p:tagLst>
</file>

<file path=ppt/tags/tag100.xml><?xml version="1.0" encoding="utf-8"?>
<p:tagLst xmlns:p="http://schemas.openxmlformats.org/presentationml/2006/main">
  <p:tag name="PA" val="v5.0.5"/>
</p:tagLst>
</file>

<file path=ppt/tags/tag101.xml><?xml version="1.0" encoding="utf-8"?>
<p:tagLst xmlns:p="http://schemas.openxmlformats.org/presentationml/2006/main">
  <p:tag name="PA" val="v5.0.5"/>
</p:tagLst>
</file>

<file path=ppt/tags/tag102.xml><?xml version="1.0" encoding="utf-8"?>
<p:tagLst xmlns:p="http://schemas.openxmlformats.org/presentationml/2006/main">
  <p:tag name="PA" val="v5.0.5"/>
</p:tagLst>
</file>

<file path=ppt/tags/tag103.xml><?xml version="1.0" encoding="utf-8"?>
<p:tagLst xmlns:p="http://schemas.openxmlformats.org/presentationml/2006/main">
  <p:tag name="PA" val="v5.0.5"/>
</p:tagLst>
</file>

<file path=ppt/tags/tag104.xml><?xml version="1.0" encoding="utf-8"?>
<p:tagLst xmlns:p="http://schemas.openxmlformats.org/presentationml/2006/main">
  <p:tag name="PA" val="v5.0.5"/>
</p:tagLst>
</file>

<file path=ppt/tags/tag105.xml><?xml version="1.0" encoding="utf-8"?>
<p:tagLst xmlns:p="http://schemas.openxmlformats.org/presentationml/2006/main">
  <p:tag name="PA" val="v5.0.5"/>
</p:tagLst>
</file>

<file path=ppt/tags/tag106.xml><?xml version="1.0" encoding="utf-8"?>
<p:tagLst xmlns:p="http://schemas.openxmlformats.org/presentationml/2006/main">
  <p:tag name="PA" val="v5.0.5"/>
</p:tagLst>
</file>

<file path=ppt/tags/tag107.xml><?xml version="1.0" encoding="utf-8"?>
<p:tagLst xmlns:p="http://schemas.openxmlformats.org/presentationml/2006/main">
  <p:tag name="PA" val="v5.0.5"/>
</p:tagLst>
</file>

<file path=ppt/tags/tag108.xml><?xml version="1.0" encoding="utf-8"?>
<p:tagLst xmlns:p="http://schemas.openxmlformats.org/presentationml/2006/main">
  <p:tag name="PA" val="v5.0.5"/>
</p:tagLst>
</file>

<file path=ppt/tags/tag109.xml><?xml version="1.0" encoding="utf-8"?>
<p:tagLst xmlns:p="http://schemas.openxmlformats.org/presentationml/2006/main">
  <p:tag name="PA" val="v5.0.5"/>
</p:tagLst>
</file>

<file path=ppt/tags/tag11.xml><?xml version="1.0" encoding="utf-8"?>
<p:tagLst xmlns:p="http://schemas.openxmlformats.org/presentationml/2006/main">
  <p:tag name="PA" val="v5.0.5"/>
</p:tagLst>
</file>

<file path=ppt/tags/tag110.xml><?xml version="1.0" encoding="utf-8"?>
<p:tagLst xmlns:p="http://schemas.openxmlformats.org/presentationml/2006/main">
  <p:tag name="PA" val="v5.0.5"/>
</p:tagLst>
</file>

<file path=ppt/tags/tag111.xml><?xml version="1.0" encoding="utf-8"?>
<p:tagLst xmlns:p="http://schemas.openxmlformats.org/presentationml/2006/main">
  <p:tag name="PA" val="v5.0.5"/>
</p:tagLst>
</file>

<file path=ppt/tags/tag112.xml><?xml version="1.0" encoding="utf-8"?>
<p:tagLst xmlns:p="http://schemas.openxmlformats.org/presentationml/2006/main">
  <p:tag name="PA" val="v5.0.5"/>
</p:tagLst>
</file>

<file path=ppt/tags/tag113.xml><?xml version="1.0" encoding="utf-8"?>
<p:tagLst xmlns:p="http://schemas.openxmlformats.org/presentationml/2006/main">
  <p:tag name="PA" val="v5.0.5"/>
</p:tagLst>
</file>

<file path=ppt/tags/tag114.xml><?xml version="1.0" encoding="utf-8"?>
<p:tagLst xmlns:p="http://schemas.openxmlformats.org/presentationml/2006/main">
  <p:tag name="PA" val="v5.0.5"/>
</p:tagLst>
</file>

<file path=ppt/tags/tag115.xml><?xml version="1.0" encoding="utf-8"?>
<p:tagLst xmlns:p="http://schemas.openxmlformats.org/presentationml/2006/main">
  <p:tag name="PA" val="v5.0.5"/>
</p:tagLst>
</file>

<file path=ppt/tags/tag116.xml><?xml version="1.0" encoding="utf-8"?>
<p:tagLst xmlns:p="http://schemas.openxmlformats.org/presentationml/2006/main">
  <p:tag name="PA" val="v5.0.5"/>
</p:tagLst>
</file>

<file path=ppt/tags/tag117.xml><?xml version="1.0" encoding="utf-8"?>
<p:tagLst xmlns:p="http://schemas.openxmlformats.org/presentationml/2006/main">
  <p:tag name="PA" val="v5.0.5"/>
</p:tagLst>
</file>

<file path=ppt/tags/tag118.xml><?xml version="1.0" encoding="utf-8"?>
<p:tagLst xmlns:p="http://schemas.openxmlformats.org/presentationml/2006/main">
  <p:tag name="PA" val="v5.0.5"/>
</p:tagLst>
</file>

<file path=ppt/tags/tag119.xml><?xml version="1.0" encoding="utf-8"?>
<p:tagLst xmlns:p="http://schemas.openxmlformats.org/presentationml/2006/main">
  <p:tag name="PA" val="v5.0.5"/>
</p:tagLst>
</file>

<file path=ppt/tags/tag12.xml><?xml version="1.0" encoding="utf-8"?>
<p:tagLst xmlns:p="http://schemas.openxmlformats.org/presentationml/2006/main">
  <p:tag name="PA" val="v5.0.5"/>
</p:tagLst>
</file>

<file path=ppt/tags/tag120.xml><?xml version="1.0" encoding="utf-8"?>
<p:tagLst xmlns:p="http://schemas.openxmlformats.org/presentationml/2006/main">
  <p:tag name="PA" val="v5.0.5"/>
</p:tagLst>
</file>

<file path=ppt/tags/tag121.xml><?xml version="1.0" encoding="utf-8"?>
<p:tagLst xmlns:p="http://schemas.openxmlformats.org/presentationml/2006/main">
  <p:tag name="PA" val="v5.0.5"/>
</p:tagLst>
</file>

<file path=ppt/tags/tag122.xml><?xml version="1.0" encoding="utf-8"?>
<p:tagLst xmlns:p="http://schemas.openxmlformats.org/presentationml/2006/main">
  <p:tag name="PA" val="v5.0.5"/>
</p:tagLst>
</file>

<file path=ppt/tags/tag123.xml><?xml version="1.0" encoding="utf-8"?>
<p:tagLst xmlns:p="http://schemas.openxmlformats.org/presentationml/2006/main">
  <p:tag name="PA" val="v5.0.5"/>
</p:tagLst>
</file>

<file path=ppt/tags/tag124.xml><?xml version="1.0" encoding="utf-8"?>
<p:tagLst xmlns:p="http://schemas.openxmlformats.org/presentationml/2006/main">
  <p:tag name="PA" val="v5.0.5"/>
</p:tagLst>
</file>

<file path=ppt/tags/tag125.xml><?xml version="1.0" encoding="utf-8"?>
<p:tagLst xmlns:p="http://schemas.openxmlformats.org/presentationml/2006/main">
  <p:tag name="PA" val="v5.0.5"/>
</p:tagLst>
</file>

<file path=ppt/tags/tag126.xml><?xml version="1.0" encoding="utf-8"?>
<p:tagLst xmlns:p="http://schemas.openxmlformats.org/presentationml/2006/main">
  <p:tag name="PA" val="v5.0.5"/>
</p:tagLst>
</file>

<file path=ppt/tags/tag127.xml><?xml version="1.0" encoding="utf-8"?>
<p:tagLst xmlns:p="http://schemas.openxmlformats.org/presentationml/2006/main">
  <p:tag name="PA" val="v5.0.5"/>
</p:tagLst>
</file>

<file path=ppt/tags/tag128.xml><?xml version="1.0" encoding="utf-8"?>
<p:tagLst xmlns:p="http://schemas.openxmlformats.org/presentationml/2006/main">
  <p:tag name="PA" val="v5.0.5"/>
</p:tagLst>
</file>

<file path=ppt/tags/tag129.xml><?xml version="1.0" encoding="utf-8"?>
<p:tagLst xmlns:p="http://schemas.openxmlformats.org/presentationml/2006/main">
  <p:tag name="PA" val="v5.0.5"/>
</p:tagLst>
</file>

<file path=ppt/tags/tag13.xml><?xml version="1.0" encoding="utf-8"?>
<p:tagLst xmlns:p="http://schemas.openxmlformats.org/presentationml/2006/main">
  <p:tag name="PA" val="v5.0.5"/>
</p:tagLst>
</file>

<file path=ppt/tags/tag130.xml><?xml version="1.0" encoding="utf-8"?>
<p:tagLst xmlns:p="http://schemas.openxmlformats.org/presentationml/2006/main">
  <p:tag name="PA" val="v5.0.5"/>
</p:tagLst>
</file>

<file path=ppt/tags/tag131.xml><?xml version="1.0" encoding="utf-8"?>
<p:tagLst xmlns:p="http://schemas.openxmlformats.org/presentationml/2006/main">
  <p:tag name="PA" val="v5.0.5"/>
</p:tagLst>
</file>

<file path=ppt/tags/tag132.xml><?xml version="1.0" encoding="utf-8"?>
<p:tagLst xmlns:p="http://schemas.openxmlformats.org/presentationml/2006/main">
  <p:tag name="PA" val="v5.0.5"/>
</p:tagLst>
</file>

<file path=ppt/tags/tag133.xml><?xml version="1.0" encoding="utf-8"?>
<p:tagLst xmlns:p="http://schemas.openxmlformats.org/presentationml/2006/main">
  <p:tag name="PA" val="v5.0.5"/>
</p:tagLst>
</file>

<file path=ppt/tags/tag134.xml><?xml version="1.0" encoding="utf-8"?>
<p:tagLst xmlns:p="http://schemas.openxmlformats.org/presentationml/2006/main">
  <p:tag name="PA" val="v5.0.5"/>
</p:tagLst>
</file>

<file path=ppt/tags/tag135.xml><?xml version="1.0" encoding="utf-8"?>
<p:tagLst xmlns:p="http://schemas.openxmlformats.org/presentationml/2006/main">
  <p:tag name="PA" val="v5.0.5"/>
</p:tagLst>
</file>

<file path=ppt/tags/tag136.xml><?xml version="1.0" encoding="utf-8"?>
<p:tagLst xmlns:p="http://schemas.openxmlformats.org/presentationml/2006/main">
  <p:tag name="PA" val="v5.0.5"/>
</p:tagLst>
</file>

<file path=ppt/tags/tag137.xml><?xml version="1.0" encoding="utf-8"?>
<p:tagLst xmlns:p="http://schemas.openxmlformats.org/presentationml/2006/main">
  <p:tag name="PA" val="v5.0.5"/>
</p:tagLst>
</file>

<file path=ppt/tags/tag138.xml><?xml version="1.0" encoding="utf-8"?>
<p:tagLst xmlns:p="http://schemas.openxmlformats.org/presentationml/2006/main">
  <p:tag name="PA" val="v5.0.5"/>
</p:tagLst>
</file>

<file path=ppt/tags/tag139.xml><?xml version="1.0" encoding="utf-8"?>
<p:tagLst xmlns:p="http://schemas.openxmlformats.org/presentationml/2006/main">
  <p:tag name="PA" val="v5.0.5"/>
</p:tagLst>
</file>

<file path=ppt/tags/tag14.xml><?xml version="1.0" encoding="utf-8"?>
<p:tagLst xmlns:p="http://schemas.openxmlformats.org/presentationml/2006/main">
  <p:tag name="PA" val="v5.0.5"/>
</p:tagLst>
</file>

<file path=ppt/tags/tag140.xml><?xml version="1.0" encoding="utf-8"?>
<p:tagLst xmlns:p="http://schemas.openxmlformats.org/presentationml/2006/main">
  <p:tag name="PA" val="v5.0.5"/>
</p:tagLst>
</file>

<file path=ppt/tags/tag141.xml><?xml version="1.0" encoding="utf-8"?>
<p:tagLst xmlns:p="http://schemas.openxmlformats.org/presentationml/2006/main">
  <p:tag name="PA" val="v5.0.5"/>
</p:tagLst>
</file>

<file path=ppt/tags/tag142.xml><?xml version="1.0" encoding="utf-8"?>
<p:tagLst xmlns:p="http://schemas.openxmlformats.org/presentationml/2006/main">
  <p:tag name="PA" val="v5.0.5"/>
</p:tagLst>
</file>

<file path=ppt/tags/tag143.xml><?xml version="1.0" encoding="utf-8"?>
<p:tagLst xmlns:p="http://schemas.openxmlformats.org/presentationml/2006/main">
  <p:tag name="PA" val="v5.0.5"/>
</p:tagLst>
</file>

<file path=ppt/tags/tag144.xml><?xml version="1.0" encoding="utf-8"?>
<p:tagLst xmlns:p="http://schemas.openxmlformats.org/presentationml/2006/main">
  <p:tag name="PA" val="v5.0.5"/>
</p:tagLst>
</file>

<file path=ppt/tags/tag145.xml><?xml version="1.0" encoding="utf-8"?>
<p:tagLst xmlns:p="http://schemas.openxmlformats.org/presentationml/2006/main">
  <p:tag name="PA" val="v5.0.5"/>
</p:tagLst>
</file>

<file path=ppt/tags/tag146.xml><?xml version="1.0" encoding="utf-8"?>
<p:tagLst xmlns:p="http://schemas.openxmlformats.org/presentationml/2006/main">
  <p:tag name="PA" val="v5.0.5"/>
</p:tagLst>
</file>

<file path=ppt/tags/tag147.xml><?xml version="1.0" encoding="utf-8"?>
<p:tagLst xmlns:p="http://schemas.openxmlformats.org/presentationml/2006/main">
  <p:tag name="PA" val="v5.0.5"/>
</p:tagLst>
</file>

<file path=ppt/tags/tag148.xml><?xml version="1.0" encoding="utf-8"?>
<p:tagLst xmlns:p="http://schemas.openxmlformats.org/presentationml/2006/main">
  <p:tag name="PA" val="v5.0.5"/>
</p:tagLst>
</file>

<file path=ppt/tags/tag149.xml><?xml version="1.0" encoding="utf-8"?>
<p:tagLst xmlns:p="http://schemas.openxmlformats.org/presentationml/2006/main">
  <p:tag name="PA" val="v5.0.5"/>
</p:tagLst>
</file>

<file path=ppt/tags/tag15.xml><?xml version="1.0" encoding="utf-8"?>
<p:tagLst xmlns:p="http://schemas.openxmlformats.org/presentationml/2006/main">
  <p:tag name="PA" val="v5.0.5"/>
</p:tagLst>
</file>

<file path=ppt/tags/tag150.xml><?xml version="1.0" encoding="utf-8"?>
<p:tagLst xmlns:p="http://schemas.openxmlformats.org/presentationml/2006/main">
  <p:tag name="PA" val="v5.0.5"/>
</p:tagLst>
</file>

<file path=ppt/tags/tag151.xml><?xml version="1.0" encoding="utf-8"?>
<p:tagLst xmlns:p="http://schemas.openxmlformats.org/presentationml/2006/main">
  <p:tag name="PA" val="v5.0.5"/>
</p:tagLst>
</file>

<file path=ppt/tags/tag152.xml><?xml version="1.0" encoding="utf-8"?>
<p:tagLst xmlns:p="http://schemas.openxmlformats.org/presentationml/2006/main">
  <p:tag name="PA" val="v5.0.5"/>
</p:tagLst>
</file>

<file path=ppt/tags/tag153.xml><?xml version="1.0" encoding="utf-8"?>
<p:tagLst xmlns:p="http://schemas.openxmlformats.org/presentationml/2006/main">
  <p:tag name="PA" val="v5.0.5"/>
</p:tagLst>
</file>

<file path=ppt/tags/tag154.xml><?xml version="1.0" encoding="utf-8"?>
<p:tagLst xmlns:p="http://schemas.openxmlformats.org/presentationml/2006/main">
  <p:tag name="PA" val="v5.0.5"/>
</p:tagLst>
</file>

<file path=ppt/tags/tag155.xml><?xml version="1.0" encoding="utf-8"?>
<p:tagLst xmlns:p="http://schemas.openxmlformats.org/presentationml/2006/main">
  <p:tag name="PA" val="v5.0.5"/>
</p:tagLst>
</file>

<file path=ppt/tags/tag156.xml><?xml version="1.0" encoding="utf-8"?>
<p:tagLst xmlns:p="http://schemas.openxmlformats.org/presentationml/2006/main">
  <p:tag name="PA" val="v5.0.5"/>
</p:tagLst>
</file>

<file path=ppt/tags/tag157.xml><?xml version="1.0" encoding="utf-8"?>
<p:tagLst xmlns:p="http://schemas.openxmlformats.org/presentationml/2006/main">
  <p:tag name="PA" val="v5.0.5"/>
</p:tagLst>
</file>

<file path=ppt/tags/tag158.xml><?xml version="1.0" encoding="utf-8"?>
<p:tagLst xmlns:p="http://schemas.openxmlformats.org/presentationml/2006/main">
  <p:tag name="PA" val="v5.0.5"/>
</p:tagLst>
</file>

<file path=ppt/tags/tag159.xml><?xml version="1.0" encoding="utf-8"?>
<p:tagLst xmlns:p="http://schemas.openxmlformats.org/presentationml/2006/main">
  <p:tag name="PA" val="v5.0.5"/>
</p:tagLst>
</file>

<file path=ppt/tags/tag16.xml><?xml version="1.0" encoding="utf-8"?>
<p:tagLst xmlns:p="http://schemas.openxmlformats.org/presentationml/2006/main">
  <p:tag name="PA" val="v5.0.5"/>
</p:tagLst>
</file>

<file path=ppt/tags/tag160.xml><?xml version="1.0" encoding="utf-8"?>
<p:tagLst xmlns:p="http://schemas.openxmlformats.org/presentationml/2006/main">
  <p:tag name="PA" val="v5.0.5"/>
</p:tagLst>
</file>

<file path=ppt/tags/tag161.xml><?xml version="1.0" encoding="utf-8"?>
<p:tagLst xmlns:p="http://schemas.openxmlformats.org/presentationml/2006/main">
  <p:tag name="PA" val="v5.0.5"/>
</p:tagLst>
</file>

<file path=ppt/tags/tag162.xml><?xml version="1.0" encoding="utf-8"?>
<p:tagLst xmlns:p="http://schemas.openxmlformats.org/presentationml/2006/main">
  <p:tag name="PA" val="v5.0.5"/>
</p:tagLst>
</file>

<file path=ppt/tags/tag163.xml><?xml version="1.0" encoding="utf-8"?>
<p:tagLst xmlns:p="http://schemas.openxmlformats.org/presentationml/2006/main">
  <p:tag name="PA" val="v5.0.5"/>
</p:tagLst>
</file>

<file path=ppt/tags/tag164.xml><?xml version="1.0" encoding="utf-8"?>
<p:tagLst xmlns:p="http://schemas.openxmlformats.org/presentationml/2006/main">
  <p:tag name="PA" val="v5.0.5"/>
</p:tagLst>
</file>

<file path=ppt/tags/tag165.xml><?xml version="1.0" encoding="utf-8"?>
<p:tagLst xmlns:p="http://schemas.openxmlformats.org/presentationml/2006/main">
  <p:tag name="PA" val="v5.0.5"/>
</p:tagLst>
</file>

<file path=ppt/tags/tag166.xml><?xml version="1.0" encoding="utf-8"?>
<p:tagLst xmlns:p="http://schemas.openxmlformats.org/presentationml/2006/main">
  <p:tag name="PA" val="v5.0.5"/>
</p:tagLst>
</file>

<file path=ppt/tags/tag167.xml><?xml version="1.0" encoding="utf-8"?>
<p:tagLst xmlns:p="http://schemas.openxmlformats.org/presentationml/2006/main">
  <p:tag name="PA" val="v5.0.5"/>
</p:tagLst>
</file>

<file path=ppt/tags/tag168.xml><?xml version="1.0" encoding="utf-8"?>
<p:tagLst xmlns:p="http://schemas.openxmlformats.org/presentationml/2006/main">
  <p:tag name="PA" val="v5.0.5"/>
</p:tagLst>
</file>

<file path=ppt/tags/tag169.xml><?xml version="1.0" encoding="utf-8"?>
<p:tagLst xmlns:p="http://schemas.openxmlformats.org/presentationml/2006/main">
  <p:tag name="PA" val="v5.0.5"/>
</p:tagLst>
</file>

<file path=ppt/tags/tag17.xml><?xml version="1.0" encoding="utf-8"?>
<p:tagLst xmlns:p="http://schemas.openxmlformats.org/presentationml/2006/main">
  <p:tag name="PA" val="v5.0.5"/>
</p:tagLst>
</file>

<file path=ppt/tags/tag170.xml><?xml version="1.0" encoding="utf-8"?>
<p:tagLst xmlns:p="http://schemas.openxmlformats.org/presentationml/2006/main">
  <p:tag name="PA" val="v5.0.5"/>
</p:tagLst>
</file>

<file path=ppt/tags/tag171.xml><?xml version="1.0" encoding="utf-8"?>
<p:tagLst xmlns:p="http://schemas.openxmlformats.org/presentationml/2006/main">
  <p:tag name="PA" val="v5.0.5"/>
</p:tagLst>
</file>

<file path=ppt/tags/tag172.xml><?xml version="1.0" encoding="utf-8"?>
<p:tagLst xmlns:p="http://schemas.openxmlformats.org/presentationml/2006/main">
  <p:tag name="PA" val="v5.0.5"/>
</p:tagLst>
</file>

<file path=ppt/tags/tag173.xml><?xml version="1.0" encoding="utf-8"?>
<p:tagLst xmlns:p="http://schemas.openxmlformats.org/presentationml/2006/main">
  <p:tag name="PA" val="v5.0.5"/>
</p:tagLst>
</file>

<file path=ppt/tags/tag174.xml><?xml version="1.0" encoding="utf-8"?>
<p:tagLst xmlns:p="http://schemas.openxmlformats.org/presentationml/2006/main">
  <p:tag name="PA" val="v5.0.5"/>
</p:tagLst>
</file>

<file path=ppt/tags/tag175.xml><?xml version="1.0" encoding="utf-8"?>
<p:tagLst xmlns:p="http://schemas.openxmlformats.org/presentationml/2006/main">
  <p:tag name="PA" val="v5.0.5"/>
</p:tagLst>
</file>

<file path=ppt/tags/tag176.xml><?xml version="1.0" encoding="utf-8"?>
<p:tagLst xmlns:p="http://schemas.openxmlformats.org/presentationml/2006/main">
  <p:tag name="PA" val="v5.0.5"/>
</p:tagLst>
</file>

<file path=ppt/tags/tag177.xml><?xml version="1.0" encoding="utf-8"?>
<p:tagLst xmlns:p="http://schemas.openxmlformats.org/presentationml/2006/main">
  <p:tag name="PA" val="v5.0.5"/>
</p:tagLst>
</file>

<file path=ppt/tags/tag178.xml><?xml version="1.0" encoding="utf-8"?>
<p:tagLst xmlns:p="http://schemas.openxmlformats.org/presentationml/2006/main">
  <p:tag name="PA" val="v5.0.5"/>
</p:tagLst>
</file>

<file path=ppt/tags/tag179.xml><?xml version="1.0" encoding="utf-8"?>
<p:tagLst xmlns:p="http://schemas.openxmlformats.org/presentationml/2006/main">
  <p:tag name="PA" val="v5.0.5"/>
</p:tagLst>
</file>

<file path=ppt/tags/tag18.xml><?xml version="1.0" encoding="utf-8"?>
<p:tagLst xmlns:p="http://schemas.openxmlformats.org/presentationml/2006/main">
  <p:tag name="PA" val="v5.0.5"/>
</p:tagLst>
</file>

<file path=ppt/tags/tag180.xml><?xml version="1.0" encoding="utf-8"?>
<p:tagLst xmlns:p="http://schemas.openxmlformats.org/presentationml/2006/main">
  <p:tag name="PA" val="v5.0.5"/>
</p:tagLst>
</file>

<file path=ppt/tags/tag181.xml><?xml version="1.0" encoding="utf-8"?>
<p:tagLst xmlns:p="http://schemas.openxmlformats.org/presentationml/2006/main">
  <p:tag name="PA" val="v5.0.5"/>
</p:tagLst>
</file>

<file path=ppt/tags/tag182.xml><?xml version="1.0" encoding="utf-8"?>
<p:tagLst xmlns:p="http://schemas.openxmlformats.org/presentationml/2006/main">
  <p:tag name="PA" val="v5.0.5"/>
</p:tagLst>
</file>

<file path=ppt/tags/tag183.xml><?xml version="1.0" encoding="utf-8"?>
<p:tagLst xmlns:p="http://schemas.openxmlformats.org/presentationml/2006/main">
  <p:tag name="PA" val="v5.0.5"/>
</p:tagLst>
</file>

<file path=ppt/tags/tag184.xml><?xml version="1.0" encoding="utf-8"?>
<p:tagLst xmlns:p="http://schemas.openxmlformats.org/presentationml/2006/main">
  <p:tag name="PA" val="v5.0.5"/>
</p:tagLst>
</file>

<file path=ppt/tags/tag185.xml><?xml version="1.0" encoding="utf-8"?>
<p:tagLst xmlns:p="http://schemas.openxmlformats.org/presentationml/2006/main">
  <p:tag name="PA" val="v5.0.5"/>
</p:tagLst>
</file>

<file path=ppt/tags/tag186.xml><?xml version="1.0" encoding="utf-8"?>
<p:tagLst xmlns:p="http://schemas.openxmlformats.org/presentationml/2006/main">
  <p:tag name="PA" val="v5.0.5"/>
</p:tagLst>
</file>

<file path=ppt/tags/tag187.xml><?xml version="1.0" encoding="utf-8"?>
<p:tagLst xmlns:p="http://schemas.openxmlformats.org/presentationml/2006/main">
  <p:tag name="PA" val="v5.0.5"/>
</p:tagLst>
</file>

<file path=ppt/tags/tag188.xml><?xml version="1.0" encoding="utf-8"?>
<p:tagLst xmlns:p="http://schemas.openxmlformats.org/presentationml/2006/main">
  <p:tag name="PA" val="v5.0.5"/>
</p:tagLst>
</file>

<file path=ppt/tags/tag189.xml><?xml version="1.0" encoding="utf-8"?>
<p:tagLst xmlns:p="http://schemas.openxmlformats.org/presentationml/2006/main">
  <p:tag name="PA" val="v5.0.5"/>
</p:tagLst>
</file>

<file path=ppt/tags/tag19.xml><?xml version="1.0" encoding="utf-8"?>
<p:tagLst xmlns:p="http://schemas.openxmlformats.org/presentationml/2006/main">
  <p:tag name="PA" val="v5.0.5"/>
</p:tagLst>
</file>

<file path=ppt/tags/tag190.xml><?xml version="1.0" encoding="utf-8"?>
<p:tagLst xmlns:p="http://schemas.openxmlformats.org/presentationml/2006/main">
  <p:tag name="PA" val="v5.0.5"/>
</p:tagLst>
</file>

<file path=ppt/tags/tag191.xml><?xml version="1.0" encoding="utf-8"?>
<p:tagLst xmlns:p="http://schemas.openxmlformats.org/presentationml/2006/main">
  <p:tag name="PA" val="v5.0.5"/>
</p:tagLst>
</file>

<file path=ppt/tags/tag192.xml><?xml version="1.0" encoding="utf-8"?>
<p:tagLst xmlns:p="http://schemas.openxmlformats.org/presentationml/2006/main">
  <p:tag name="PA" val="v5.0.5"/>
</p:tagLst>
</file>

<file path=ppt/tags/tag193.xml><?xml version="1.0" encoding="utf-8"?>
<p:tagLst xmlns:p="http://schemas.openxmlformats.org/presentationml/2006/main">
  <p:tag name="PA" val="v5.0.5"/>
</p:tagLst>
</file>

<file path=ppt/tags/tag194.xml><?xml version="1.0" encoding="utf-8"?>
<p:tagLst xmlns:p="http://schemas.openxmlformats.org/presentationml/2006/main">
  <p:tag name="PA" val="v5.0.5"/>
</p:tagLst>
</file>

<file path=ppt/tags/tag195.xml><?xml version="1.0" encoding="utf-8"?>
<p:tagLst xmlns:p="http://schemas.openxmlformats.org/presentationml/2006/main">
  <p:tag name="PA" val="v5.0.5"/>
</p:tagLst>
</file>

<file path=ppt/tags/tag196.xml><?xml version="1.0" encoding="utf-8"?>
<p:tagLst xmlns:p="http://schemas.openxmlformats.org/presentationml/2006/main">
  <p:tag name="PA" val="v5.0.5"/>
</p:tagLst>
</file>

<file path=ppt/tags/tag197.xml><?xml version="1.0" encoding="utf-8"?>
<p:tagLst xmlns:p="http://schemas.openxmlformats.org/presentationml/2006/main">
  <p:tag name="PA" val="v5.0.5"/>
</p:tagLst>
</file>

<file path=ppt/tags/tag198.xml><?xml version="1.0" encoding="utf-8"?>
<p:tagLst xmlns:p="http://schemas.openxmlformats.org/presentationml/2006/main">
  <p:tag name="PA" val="v5.0.5"/>
</p:tagLst>
</file>

<file path=ppt/tags/tag199.xml><?xml version="1.0" encoding="utf-8"?>
<p:tagLst xmlns:p="http://schemas.openxmlformats.org/presentationml/2006/main">
  <p:tag name="PA" val="v5.0.5"/>
</p:tagLst>
</file>

<file path=ppt/tags/tag2.xml><?xml version="1.0" encoding="utf-8"?>
<p:tagLst xmlns:p="http://schemas.openxmlformats.org/presentationml/2006/main">
  <p:tag name="PA" val="v5.0.5"/>
</p:tagLst>
</file>

<file path=ppt/tags/tag20.xml><?xml version="1.0" encoding="utf-8"?>
<p:tagLst xmlns:p="http://schemas.openxmlformats.org/presentationml/2006/main">
  <p:tag name="PA" val="v5.0.5"/>
</p:tagLst>
</file>

<file path=ppt/tags/tag200.xml><?xml version="1.0" encoding="utf-8"?>
<p:tagLst xmlns:p="http://schemas.openxmlformats.org/presentationml/2006/main">
  <p:tag name="PA" val="v5.0.5"/>
</p:tagLst>
</file>

<file path=ppt/tags/tag201.xml><?xml version="1.0" encoding="utf-8"?>
<p:tagLst xmlns:p="http://schemas.openxmlformats.org/presentationml/2006/main">
  <p:tag name="PA" val="v5.0.5"/>
</p:tagLst>
</file>

<file path=ppt/tags/tag202.xml><?xml version="1.0" encoding="utf-8"?>
<p:tagLst xmlns:p="http://schemas.openxmlformats.org/presentationml/2006/main">
  <p:tag name="PA" val="v5.0.5"/>
</p:tagLst>
</file>

<file path=ppt/tags/tag203.xml><?xml version="1.0" encoding="utf-8"?>
<p:tagLst xmlns:p="http://schemas.openxmlformats.org/presentationml/2006/main">
  <p:tag name="PA" val="v5.0.5"/>
</p:tagLst>
</file>

<file path=ppt/tags/tag204.xml><?xml version="1.0" encoding="utf-8"?>
<p:tagLst xmlns:p="http://schemas.openxmlformats.org/presentationml/2006/main">
  <p:tag name="PA" val="v5.0.5"/>
</p:tagLst>
</file>

<file path=ppt/tags/tag21.xml><?xml version="1.0" encoding="utf-8"?>
<p:tagLst xmlns:p="http://schemas.openxmlformats.org/presentationml/2006/main">
  <p:tag name="PA" val="v5.0.5"/>
</p:tagLst>
</file>

<file path=ppt/tags/tag22.xml><?xml version="1.0" encoding="utf-8"?>
<p:tagLst xmlns:p="http://schemas.openxmlformats.org/presentationml/2006/main">
  <p:tag name="PA" val="v5.0.5"/>
</p:tagLst>
</file>

<file path=ppt/tags/tag23.xml><?xml version="1.0" encoding="utf-8"?>
<p:tagLst xmlns:p="http://schemas.openxmlformats.org/presentationml/2006/main">
  <p:tag name="PA" val="v5.0.5"/>
</p:tagLst>
</file>

<file path=ppt/tags/tag24.xml><?xml version="1.0" encoding="utf-8"?>
<p:tagLst xmlns:p="http://schemas.openxmlformats.org/presentationml/2006/main">
  <p:tag name="PA" val="v5.0.5"/>
</p:tagLst>
</file>

<file path=ppt/tags/tag25.xml><?xml version="1.0" encoding="utf-8"?>
<p:tagLst xmlns:p="http://schemas.openxmlformats.org/presentationml/2006/main">
  <p:tag name="PA" val="v5.0.5"/>
</p:tagLst>
</file>

<file path=ppt/tags/tag26.xml><?xml version="1.0" encoding="utf-8"?>
<p:tagLst xmlns:p="http://schemas.openxmlformats.org/presentationml/2006/main">
  <p:tag name="PA" val="v5.0.5"/>
</p:tagLst>
</file>

<file path=ppt/tags/tag27.xml><?xml version="1.0" encoding="utf-8"?>
<p:tagLst xmlns:p="http://schemas.openxmlformats.org/presentationml/2006/main">
  <p:tag name="PA" val="v5.0.5"/>
</p:tagLst>
</file>

<file path=ppt/tags/tag28.xml><?xml version="1.0" encoding="utf-8"?>
<p:tagLst xmlns:p="http://schemas.openxmlformats.org/presentationml/2006/main">
  <p:tag name="PA" val="v5.0.5"/>
</p:tagLst>
</file>

<file path=ppt/tags/tag29.xml><?xml version="1.0" encoding="utf-8"?>
<p:tagLst xmlns:p="http://schemas.openxmlformats.org/presentationml/2006/main">
  <p:tag name="PA" val="v5.0.5"/>
</p:tagLst>
</file>

<file path=ppt/tags/tag3.xml><?xml version="1.0" encoding="utf-8"?>
<p:tagLst xmlns:p="http://schemas.openxmlformats.org/presentationml/2006/main">
  <p:tag name="PA" val="v5.0.5"/>
</p:tagLst>
</file>

<file path=ppt/tags/tag30.xml><?xml version="1.0" encoding="utf-8"?>
<p:tagLst xmlns:p="http://schemas.openxmlformats.org/presentationml/2006/main">
  <p:tag name="PA" val="v5.0.5"/>
</p:tagLst>
</file>

<file path=ppt/tags/tag31.xml><?xml version="1.0" encoding="utf-8"?>
<p:tagLst xmlns:p="http://schemas.openxmlformats.org/presentationml/2006/main">
  <p:tag name="PA" val="v5.0.5"/>
</p:tagLst>
</file>

<file path=ppt/tags/tag32.xml><?xml version="1.0" encoding="utf-8"?>
<p:tagLst xmlns:p="http://schemas.openxmlformats.org/presentationml/2006/main">
  <p:tag name="PA" val="v5.0.5"/>
</p:tagLst>
</file>

<file path=ppt/tags/tag33.xml><?xml version="1.0" encoding="utf-8"?>
<p:tagLst xmlns:p="http://schemas.openxmlformats.org/presentationml/2006/main">
  <p:tag name="PA" val="v5.0.5"/>
</p:tagLst>
</file>

<file path=ppt/tags/tag34.xml><?xml version="1.0" encoding="utf-8"?>
<p:tagLst xmlns:p="http://schemas.openxmlformats.org/presentationml/2006/main">
  <p:tag name="PA" val="v5.0.5"/>
</p:tagLst>
</file>

<file path=ppt/tags/tag35.xml><?xml version="1.0" encoding="utf-8"?>
<p:tagLst xmlns:p="http://schemas.openxmlformats.org/presentationml/2006/main">
  <p:tag name="PA" val="v5.0.5"/>
</p:tagLst>
</file>

<file path=ppt/tags/tag36.xml><?xml version="1.0" encoding="utf-8"?>
<p:tagLst xmlns:p="http://schemas.openxmlformats.org/presentationml/2006/main">
  <p:tag name="PA" val="v5.0.5"/>
</p:tagLst>
</file>

<file path=ppt/tags/tag37.xml><?xml version="1.0" encoding="utf-8"?>
<p:tagLst xmlns:p="http://schemas.openxmlformats.org/presentationml/2006/main">
  <p:tag name="PA" val="v5.0.5"/>
</p:tagLst>
</file>

<file path=ppt/tags/tag38.xml><?xml version="1.0" encoding="utf-8"?>
<p:tagLst xmlns:p="http://schemas.openxmlformats.org/presentationml/2006/main">
  <p:tag name="PA" val="v5.0.5"/>
</p:tagLst>
</file>

<file path=ppt/tags/tag39.xml><?xml version="1.0" encoding="utf-8"?>
<p:tagLst xmlns:p="http://schemas.openxmlformats.org/presentationml/2006/main">
  <p:tag name="PA" val="v5.0.5"/>
</p:tagLst>
</file>

<file path=ppt/tags/tag4.xml><?xml version="1.0" encoding="utf-8"?>
<p:tagLst xmlns:p="http://schemas.openxmlformats.org/presentationml/2006/main">
  <p:tag name="PA" val="v5.0.5"/>
</p:tagLst>
</file>

<file path=ppt/tags/tag40.xml><?xml version="1.0" encoding="utf-8"?>
<p:tagLst xmlns:p="http://schemas.openxmlformats.org/presentationml/2006/main">
  <p:tag name="PA" val="v5.0.5"/>
</p:tagLst>
</file>

<file path=ppt/tags/tag41.xml><?xml version="1.0" encoding="utf-8"?>
<p:tagLst xmlns:p="http://schemas.openxmlformats.org/presentationml/2006/main">
  <p:tag name="PA" val="v5.0.5"/>
</p:tagLst>
</file>

<file path=ppt/tags/tag42.xml><?xml version="1.0" encoding="utf-8"?>
<p:tagLst xmlns:p="http://schemas.openxmlformats.org/presentationml/2006/main">
  <p:tag name="PA" val="v5.0.5"/>
</p:tagLst>
</file>

<file path=ppt/tags/tag43.xml><?xml version="1.0" encoding="utf-8"?>
<p:tagLst xmlns:p="http://schemas.openxmlformats.org/presentationml/2006/main">
  <p:tag name="PA" val="v5.0.5"/>
</p:tagLst>
</file>

<file path=ppt/tags/tag44.xml><?xml version="1.0" encoding="utf-8"?>
<p:tagLst xmlns:p="http://schemas.openxmlformats.org/presentationml/2006/main">
  <p:tag name="PA" val="v5.0.5"/>
</p:tagLst>
</file>

<file path=ppt/tags/tag45.xml><?xml version="1.0" encoding="utf-8"?>
<p:tagLst xmlns:p="http://schemas.openxmlformats.org/presentationml/2006/main">
  <p:tag name="PA" val="v5.0.5"/>
</p:tagLst>
</file>

<file path=ppt/tags/tag46.xml><?xml version="1.0" encoding="utf-8"?>
<p:tagLst xmlns:p="http://schemas.openxmlformats.org/presentationml/2006/main">
  <p:tag name="PA" val="v5.0.5"/>
</p:tagLst>
</file>

<file path=ppt/tags/tag47.xml><?xml version="1.0" encoding="utf-8"?>
<p:tagLst xmlns:p="http://schemas.openxmlformats.org/presentationml/2006/main">
  <p:tag name="PA" val="v5.0.5"/>
</p:tagLst>
</file>

<file path=ppt/tags/tag48.xml><?xml version="1.0" encoding="utf-8"?>
<p:tagLst xmlns:p="http://schemas.openxmlformats.org/presentationml/2006/main">
  <p:tag name="PA" val="v5.0.5"/>
</p:tagLst>
</file>

<file path=ppt/tags/tag49.xml><?xml version="1.0" encoding="utf-8"?>
<p:tagLst xmlns:p="http://schemas.openxmlformats.org/presentationml/2006/main">
  <p:tag name="PA" val="v5.0.5"/>
</p:tagLst>
</file>

<file path=ppt/tags/tag5.xml><?xml version="1.0" encoding="utf-8"?>
<p:tagLst xmlns:p="http://schemas.openxmlformats.org/presentationml/2006/main">
  <p:tag name="PA" val="v5.0.5"/>
</p:tagLst>
</file>

<file path=ppt/tags/tag50.xml><?xml version="1.0" encoding="utf-8"?>
<p:tagLst xmlns:p="http://schemas.openxmlformats.org/presentationml/2006/main">
  <p:tag name="PA" val="v5.0.5"/>
</p:tagLst>
</file>

<file path=ppt/tags/tag51.xml><?xml version="1.0" encoding="utf-8"?>
<p:tagLst xmlns:p="http://schemas.openxmlformats.org/presentationml/2006/main">
  <p:tag name="PA" val="v5.0.5"/>
</p:tagLst>
</file>

<file path=ppt/tags/tag52.xml><?xml version="1.0" encoding="utf-8"?>
<p:tagLst xmlns:p="http://schemas.openxmlformats.org/presentationml/2006/main">
  <p:tag name="PA" val="v5.0.5"/>
</p:tagLst>
</file>

<file path=ppt/tags/tag53.xml><?xml version="1.0" encoding="utf-8"?>
<p:tagLst xmlns:p="http://schemas.openxmlformats.org/presentationml/2006/main">
  <p:tag name="PA" val="v5.0.5"/>
</p:tagLst>
</file>

<file path=ppt/tags/tag54.xml><?xml version="1.0" encoding="utf-8"?>
<p:tagLst xmlns:p="http://schemas.openxmlformats.org/presentationml/2006/main">
  <p:tag name="PA" val="v5.0.5"/>
</p:tagLst>
</file>

<file path=ppt/tags/tag55.xml><?xml version="1.0" encoding="utf-8"?>
<p:tagLst xmlns:p="http://schemas.openxmlformats.org/presentationml/2006/main">
  <p:tag name="PA" val="v5.0.5"/>
</p:tagLst>
</file>

<file path=ppt/tags/tag56.xml><?xml version="1.0" encoding="utf-8"?>
<p:tagLst xmlns:p="http://schemas.openxmlformats.org/presentationml/2006/main">
  <p:tag name="PA" val="v5.0.5"/>
</p:tagLst>
</file>

<file path=ppt/tags/tag57.xml><?xml version="1.0" encoding="utf-8"?>
<p:tagLst xmlns:p="http://schemas.openxmlformats.org/presentationml/2006/main">
  <p:tag name="PA" val="v5.0.5"/>
</p:tagLst>
</file>

<file path=ppt/tags/tag58.xml><?xml version="1.0" encoding="utf-8"?>
<p:tagLst xmlns:p="http://schemas.openxmlformats.org/presentationml/2006/main">
  <p:tag name="PA" val="v5.0.5"/>
</p:tagLst>
</file>

<file path=ppt/tags/tag59.xml><?xml version="1.0" encoding="utf-8"?>
<p:tagLst xmlns:p="http://schemas.openxmlformats.org/presentationml/2006/main">
  <p:tag name="PA" val="v5.0.5"/>
</p:tagLst>
</file>

<file path=ppt/tags/tag6.xml><?xml version="1.0" encoding="utf-8"?>
<p:tagLst xmlns:p="http://schemas.openxmlformats.org/presentationml/2006/main">
  <p:tag name="PA" val="v5.0.5"/>
</p:tagLst>
</file>

<file path=ppt/tags/tag60.xml><?xml version="1.0" encoding="utf-8"?>
<p:tagLst xmlns:p="http://schemas.openxmlformats.org/presentationml/2006/main">
  <p:tag name="PA" val="v5.0.5"/>
</p:tagLst>
</file>

<file path=ppt/tags/tag61.xml><?xml version="1.0" encoding="utf-8"?>
<p:tagLst xmlns:p="http://schemas.openxmlformats.org/presentationml/2006/main">
  <p:tag name="PA" val="v5.0.5"/>
</p:tagLst>
</file>

<file path=ppt/tags/tag62.xml><?xml version="1.0" encoding="utf-8"?>
<p:tagLst xmlns:p="http://schemas.openxmlformats.org/presentationml/2006/main">
  <p:tag name="PA" val="v5.0.5"/>
</p:tagLst>
</file>

<file path=ppt/tags/tag63.xml><?xml version="1.0" encoding="utf-8"?>
<p:tagLst xmlns:p="http://schemas.openxmlformats.org/presentationml/2006/main">
  <p:tag name="PA" val="v5.0.5"/>
</p:tagLst>
</file>

<file path=ppt/tags/tag64.xml><?xml version="1.0" encoding="utf-8"?>
<p:tagLst xmlns:p="http://schemas.openxmlformats.org/presentationml/2006/main">
  <p:tag name="PA" val="v5.0.5"/>
</p:tagLst>
</file>

<file path=ppt/tags/tag65.xml><?xml version="1.0" encoding="utf-8"?>
<p:tagLst xmlns:p="http://schemas.openxmlformats.org/presentationml/2006/main">
  <p:tag name="PA" val="v5.0.5"/>
</p:tagLst>
</file>

<file path=ppt/tags/tag66.xml><?xml version="1.0" encoding="utf-8"?>
<p:tagLst xmlns:p="http://schemas.openxmlformats.org/presentationml/2006/main">
  <p:tag name="PA" val="v5.0.5"/>
</p:tagLst>
</file>

<file path=ppt/tags/tag67.xml><?xml version="1.0" encoding="utf-8"?>
<p:tagLst xmlns:p="http://schemas.openxmlformats.org/presentationml/2006/main">
  <p:tag name="PA" val="v5.0.5"/>
</p:tagLst>
</file>

<file path=ppt/tags/tag68.xml><?xml version="1.0" encoding="utf-8"?>
<p:tagLst xmlns:p="http://schemas.openxmlformats.org/presentationml/2006/main">
  <p:tag name="PA" val="v5.0.5"/>
</p:tagLst>
</file>

<file path=ppt/tags/tag69.xml><?xml version="1.0" encoding="utf-8"?>
<p:tagLst xmlns:p="http://schemas.openxmlformats.org/presentationml/2006/main">
  <p:tag name="PA" val="v5.0.5"/>
</p:tagLst>
</file>

<file path=ppt/tags/tag7.xml><?xml version="1.0" encoding="utf-8"?>
<p:tagLst xmlns:p="http://schemas.openxmlformats.org/presentationml/2006/main">
  <p:tag name="PA" val="v5.0.5"/>
</p:tagLst>
</file>

<file path=ppt/tags/tag70.xml><?xml version="1.0" encoding="utf-8"?>
<p:tagLst xmlns:p="http://schemas.openxmlformats.org/presentationml/2006/main">
  <p:tag name="PA" val="v5.0.5"/>
</p:tagLst>
</file>

<file path=ppt/tags/tag71.xml><?xml version="1.0" encoding="utf-8"?>
<p:tagLst xmlns:p="http://schemas.openxmlformats.org/presentationml/2006/main">
  <p:tag name="PA" val="v5.0.5"/>
</p:tagLst>
</file>

<file path=ppt/tags/tag72.xml><?xml version="1.0" encoding="utf-8"?>
<p:tagLst xmlns:p="http://schemas.openxmlformats.org/presentationml/2006/main">
  <p:tag name="PA" val="v5.0.5"/>
</p:tagLst>
</file>

<file path=ppt/tags/tag73.xml><?xml version="1.0" encoding="utf-8"?>
<p:tagLst xmlns:p="http://schemas.openxmlformats.org/presentationml/2006/main">
  <p:tag name="PA" val="v5.0.5"/>
</p:tagLst>
</file>

<file path=ppt/tags/tag74.xml><?xml version="1.0" encoding="utf-8"?>
<p:tagLst xmlns:p="http://schemas.openxmlformats.org/presentationml/2006/main">
  <p:tag name="PA" val="v5.0.5"/>
</p:tagLst>
</file>

<file path=ppt/tags/tag75.xml><?xml version="1.0" encoding="utf-8"?>
<p:tagLst xmlns:p="http://schemas.openxmlformats.org/presentationml/2006/main">
  <p:tag name="PA" val="v5.0.5"/>
</p:tagLst>
</file>

<file path=ppt/tags/tag76.xml><?xml version="1.0" encoding="utf-8"?>
<p:tagLst xmlns:p="http://schemas.openxmlformats.org/presentationml/2006/main">
  <p:tag name="PA" val="v5.0.5"/>
</p:tagLst>
</file>

<file path=ppt/tags/tag77.xml><?xml version="1.0" encoding="utf-8"?>
<p:tagLst xmlns:p="http://schemas.openxmlformats.org/presentationml/2006/main">
  <p:tag name="PA" val="v5.0.5"/>
</p:tagLst>
</file>

<file path=ppt/tags/tag78.xml><?xml version="1.0" encoding="utf-8"?>
<p:tagLst xmlns:p="http://schemas.openxmlformats.org/presentationml/2006/main">
  <p:tag name="PA" val="v5.0.5"/>
</p:tagLst>
</file>

<file path=ppt/tags/tag79.xml><?xml version="1.0" encoding="utf-8"?>
<p:tagLst xmlns:p="http://schemas.openxmlformats.org/presentationml/2006/main">
  <p:tag name="PA" val="v5.0.5"/>
</p:tagLst>
</file>

<file path=ppt/tags/tag8.xml><?xml version="1.0" encoding="utf-8"?>
<p:tagLst xmlns:p="http://schemas.openxmlformats.org/presentationml/2006/main">
  <p:tag name="PA" val="v5.0.5"/>
</p:tagLst>
</file>

<file path=ppt/tags/tag80.xml><?xml version="1.0" encoding="utf-8"?>
<p:tagLst xmlns:p="http://schemas.openxmlformats.org/presentationml/2006/main">
  <p:tag name="PA" val="v5.0.5"/>
</p:tagLst>
</file>

<file path=ppt/tags/tag81.xml><?xml version="1.0" encoding="utf-8"?>
<p:tagLst xmlns:p="http://schemas.openxmlformats.org/presentationml/2006/main">
  <p:tag name="PA" val="v5.0.5"/>
</p:tagLst>
</file>

<file path=ppt/tags/tag82.xml><?xml version="1.0" encoding="utf-8"?>
<p:tagLst xmlns:p="http://schemas.openxmlformats.org/presentationml/2006/main">
  <p:tag name="PA" val="v5.0.5"/>
</p:tagLst>
</file>

<file path=ppt/tags/tag83.xml><?xml version="1.0" encoding="utf-8"?>
<p:tagLst xmlns:p="http://schemas.openxmlformats.org/presentationml/2006/main">
  <p:tag name="PA" val="v5.0.5"/>
</p:tagLst>
</file>

<file path=ppt/tags/tag84.xml><?xml version="1.0" encoding="utf-8"?>
<p:tagLst xmlns:p="http://schemas.openxmlformats.org/presentationml/2006/main">
  <p:tag name="PA" val="v5.0.5"/>
</p:tagLst>
</file>

<file path=ppt/tags/tag85.xml><?xml version="1.0" encoding="utf-8"?>
<p:tagLst xmlns:p="http://schemas.openxmlformats.org/presentationml/2006/main">
  <p:tag name="PA" val="v5.0.5"/>
</p:tagLst>
</file>

<file path=ppt/tags/tag86.xml><?xml version="1.0" encoding="utf-8"?>
<p:tagLst xmlns:p="http://schemas.openxmlformats.org/presentationml/2006/main">
  <p:tag name="PA" val="v5.0.5"/>
</p:tagLst>
</file>

<file path=ppt/tags/tag87.xml><?xml version="1.0" encoding="utf-8"?>
<p:tagLst xmlns:p="http://schemas.openxmlformats.org/presentationml/2006/main">
  <p:tag name="PA" val="v5.0.5"/>
</p:tagLst>
</file>

<file path=ppt/tags/tag88.xml><?xml version="1.0" encoding="utf-8"?>
<p:tagLst xmlns:p="http://schemas.openxmlformats.org/presentationml/2006/main">
  <p:tag name="PA" val="v5.0.5"/>
</p:tagLst>
</file>

<file path=ppt/tags/tag89.xml><?xml version="1.0" encoding="utf-8"?>
<p:tagLst xmlns:p="http://schemas.openxmlformats.org/presentationml/2006/main">
  <p:tag name="PA" val="v5.0.5"/>
</p:tagLst>
</file>

<file path=ppt/tags/tag9.xml><?xml version="1.0" encoding="utf-8"?>
<p:tagLst xmlns:p="http://schemas.openxmlformats.org/presentationml/2006/main">
  <p:tag name="PA" val="v5.0.5"/>
</p:tagLst>
</file>

<file path=ppt/tags/tag90.xml><?xml version="1.0" encoding="utf-8"?>
<p:tagLst xmlns:p="http://schemas.openxmlformats.org/presentationml/2006/main">
  <p:tag name="PA" val="v5.0.5"/>
</p:tagLst>
</file>

<file path=ppt/tags/tag91.xml><?xml version="1.0" encoding="utf-8"?>
<p:tagLst xmlns:p="http://schemas.openxmlformats.org/presentationml/2006/main">
  <p:tag name="PA" val="v5.0.5"/>
</p:tagLst>
</file>

<file path=ppt/tags/tag92.xml><?xml version="1.0" encoding="utf-8"?>
<p:tagLst xmlns:p="http://schemas.openxmlformats.org/presentationml/2006/main">
  <p:tag name="PA" val="v5.0.5"/>
</p:tagLst>
</file>

<file path=ppt/tags/tag93.xml><?xml version="1.0" encoding="utf-8"?>
<p:tagLst xmlns:p="http://schemas.openxmlformats.org/presentationml/2006/main">
  <p:tag name="PA" val="v5.0.5"/>
</p:tagLst>
</file>

<file path=ppt/tags/tag94.xml><?xml version="1.0" encoding="utf-8"?>
<p:tagLst xmlns:p="http://schemas.openxmlformats.org/presentationml/2006/main">
  <p:tag name="PA" val="v5.0.5"/>
</p:tagLst>
</file>

<file path=ppt/tags/tag95.xml><?xml version="1.0" encoding="utf-8"?>
<p:tagLst xmlns:p="http://schemas.openxmlformats.org/presentationml/2006/main">
  <p:tag name="PA" val="v5.0.5"/>
</p:tagLst>
</file>

<file path=ppt/tags/tag96.xml><?xml version="1.0" encoding="utf-8"?>
<p:tagLst xmlns:p="http://schemas.openxmlformats.org/presentationml/2006/main">
  <p:tag name="PA" val="v5.0.5"/>
</p:tagLst>
</file>

<file path=ppt/tags/tag97.xml><?xml version="1.0" encoding="utf-8"?>
<p:tagLst xmlns:p="http://schemas.openxmlformats.org/presentationml/2006/main">
  <p:tag name="PA" val="v5.0.5"/>
</p:tagLst>
</file>

<file path=ppt/tags/tag98.xml><?xml version="1.0" encoding="utf-8"?>
<p:tagLst xmlns:p="http://schemas.openxmlformats.org/presentationml/2006/main">
  <p:tag name="PA" val="v5.0.5"/>
</p:tagLst>
</file>

<file path=ppt/tags/tag99.xml><?xml version="1.0" encoding="utf-8"?>
<p:tagLst xmlns:p="http://schemas.openxmlformats.org/presentationml/2006/main">
  <p:tag name="PA" val="v5.0.5"/>
</p:tagLst>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44546A"/>
      </a:dk2>
      <a:lt2>
        <a:srgbClr val="E7E6E6"/>
      </a:lt2>
      <a:accent1>
        <a:srgbClr val="282626"/>
      </a:accent1>
      <a:accent2>
        <a:srgbClr val="DB2121"/>
      </a:accent2>
      <a:accent3>
        <a:srgbClr val="D9D9D9"/>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3312</Words>
  <Application>WPS 演示</Application>
  <PresentationFormat>宽屏</PresentationFormat>
  <Paragraphs>438</Paragraphs>
  <Slides>20</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20</vt:i4>
      </vt:variant>
    </vt:vector>
  </HeadingPairs>
  <TitlesOfParts>
    <vt:vector size="45" baseType="lpstr">
      <vt:lpstr>Arial</vt:lpstr>
      <vt:lpstr>宋体</vt:lpstr>
      <vt:lpstr>Wingdings</vt:lpstr>
      <vt:lpstr>微软雅黑</vt:lpstr>
      <vt:lpstr>微软雅黑 Light</vt:lpstr>
      <vt:lpstr>Impact</vt:lpstr>
      <vt:lpstr>나눔바른고딕</vt:lpstr>
      <vt:lpstr>Calibri</vt:lpstr>
      <vt:lpstr>Bebas Neue Book</vt:lpstr>
      <vt:lpstr>等线</vt:lpstr>
      <vt:lpstr>Arial Unicode MS</vt:lpstr>
      <vt:lpstr>等线 Light</vt:lpstr>
      <vt:lpstr>Segoe Print</vt:lpstr>
      <vt:lpstr>Malgun Gothic</vt:lpstr>
      <vt:lpstr>Bebas Neue Regular</vt:lpstr>
      <vt:lpstr>Open Sans</vt:lpstr>
      <vt:lpstr>微软雅黑 Semibold</vt:lpstr>
      <vt:lpstr>黑体</vt:lpstr>
      <vt:lpstr>方正正中黑简体</vt:lpstr>
      <vt:lpstr>时尚中黑简体</vt:lpstr>
      <vt:lpstr>Calibri</vt:lpstr>
      <vt:lpstr>思源黑体 Normal</vt:lpstr>
      <vt:lpstr>Gill Sans</vt:lpstr>
      <vt:lpstr>思源黑体 CN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原创PPT图表（两栏）</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陈</cp:lastModifiedBy>
  <cp:revision>89</cp:revision>
  <dcterms:created xsi:type="dcterms:W3CDTF">2020-02-13T17:51:00Z</dcterms:created>
  <dcterms:modified xsi:type="dcterms:W3CDTF">2020-02-16T09:32:35Z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