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5" r:id="rId5"/>
    <p:sldId id="286" r:id="rId6"/>
    <p:sldId id="287" r:id="rId7"/>
    <p:sldId id="288" r:id="rId8"/>
    <p:sldId id="289" r:id="rId9"/>
    <p:sldId id="290" r:id="rId10"/>
    <p:sldId id="291" r:id="rId11"/>
    <p:sldId id="292" r:id="rId12"/>
    <p:sldId id="293" r:id="rId13"/>
    <p:sldId id="294" r:id="rId14"/>
    <p:sldId id="301" r:id="rId15"/>
    <p:sldId id="295" r:id="rId16"/>
    <p:sldId id="296" r:id="rId17"/>
    <p:sldId id="297" r:id="rId18"/>
    <p:sldId id="298" r:id="rId19"/>
    <p:sldId id="299" r:id="rId20"/>
    <p:sldId id="300" r:id="rId21"/>
    <p:sldId id="302" r:id="rId22"/>
    <p:sldId id="303" r:id="rId23"/>
    <p:sldId id="304" r:id="rId24"/>
    <p:sldId id="30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B175-66CF-0ABC-DEA9-2AB45B8AD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7ECBCA-3208-313D-CDC8-A87F0BA10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D40F2B-63BB-1CF0-B2F6-3D25B17F8BDE}"/>
              </a:ext>
            </a:extLst>
          </p:cNvPr>
          <p:cNvSpPr>
            <a:spLocks noGrp="1"/>
          </p:cNvSpPr>
          <p:nvPr>
            <p:ph type="dt" sz="half" idx="10"/>
          </p:nvPr>
        </p:nvSpPr>
        <p:spPr/>
        <p:txBody>
          <a:bodyPr/>
          <a:lstStyle/>
          <a:p>
            <a:fld id="{ECBD856D-6392-4CD7-BADD-44D44DC6290A}" type="datetimeFigureOut">
              <a:rPr lang="en-IN" smtClean="0"/>
              <a:t>14-09-2022</a:t>
            </a:fld>
            <a:endParaRPr lang="en-IN"/>
          </a:p>
        </p:txBody>
      </p:sp>
      <p:sp>
        <p:nvSpPr>
          <p:cNvPr id="5" name="Footer Placeholder 4">
            <a:extLst>
              <a:ext uri="{FF2B5EF4-FFF2-40B4-BE49-F238E27FC236}">
                <a16:creationId xmlns:a16="http://schemas.microsoft.com/office/drawing/2014/main" id="{98222EFB-AF27-8BF2-42AE-4AEE021D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4114B-0F30-F873-8F02-4A4ED3CF114B}"/>
              </a:ext>
            </a:extLst>
          </p:cNvPr>
          <p:cNvSpPr>
            <a:spLocks noGrp="1"/>
          </p:cNvSpPr>
          <p:nvPr>
            <p:ph type="sldNum" sz="quarter" idx="12"/>
          </p:nvPr>
        </p:nvSpPr>
        <p:spPr/>
        <p:txBody>
          <a:bodyPr/>
          <a:lstStyle/>
          <a:p>
            <a:fld id="{C6C272F7-A68E-4C67-AC42-2E06D5466E92}" type="slidenum">
              <a:rPr lang="en-IN" smtClean="0"/>
              <a:t>‹#›</a:t>
            </a:fld>
            <a:endParaRPr lang="en-IN"/>
          </a:p>
        </p:txBody>
      </p:sp>
    </p:spTree>
    <p:extLst>
      <p:ext uri="{BB962C8B-B14F-4D97-AF65-F5344CB8AC3E}">
        <p14:creationId xmlns:p14="http://schemas.microsoft.com/office/powerpoint/2010/main" val="245425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7C3-2D8C-1E92-579F-4745FACE09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25C47A-6BB9-6B28-45F9-7B2812988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1C58E-724A-F2A9-AD2D-CE1E8B7A3559}"/>
              </a:ext>
            </a:extLst>
          </p:cNvPr>
          <p:cNvSpPr>
            <a:spLocks noGrp="1"/>
          </p:cNvSpPr>
          <p:nvPr>
            <p:ph type="dt" sz="half" idx="10"/>
          </p:nvPr>
        </p:nvSpPr>
        <p:spPr/>
        <p:txBody>
          <a:bodyPr/>
          <a:lstStyle/>
          <a:p>
            <a:fld id="{ECBD856D-6392-4CD7-BADD-44D44DC6290A}" type="datetimeFigureOut">
              <a:rPr lang="en-IN" smtClean="0"/>
              <a:t>14-09-2022</a:t>
            </a:fld>
            <a:endParaRPr lang="en-IN"/>
          </a:p>
        </p:txBody>
      </p:sp>
      <p:sp>
        <p:nvSpPr>
          <p:cNvPr id="5" name="Footer Placeholder 4">
            <a:extLst>
              <a:ext uri="{FF2B5EF4-FFF2-40B4-BE49-F238E27FC236}">
                <a16:creationId xmlns:a16="http://schemas.microsoft.com/office/drawing/2014/main" id="{49F5C3AB-AAF0-DF0E-9595-235B7C3AB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9994C-87FD-3E4A-049A-38B83403C445}"/>
              </a:ext>
            </a:extLst>
          </p:cNvPr>
          <p:cNvSpPr>
            <a:spLocks noGrp="1"/>
          </p:cNvSpPr>
          <p:nvPr>
            <p:ph type="sldNum" sz="quarter" idx="12"/>
          </p:nvPr>
        </p:nvSpPr>
        <p:spPr/>
        <p:txBody>
          <a:bodyPr/>
          <a:lstStyle/>
          <a:p>
            <a:fld id="{C6C272F7-A68E-4C67-AC42-2E06D5466E92}" type="slidenum">
              <a:rPr lang="en-IN" smtClean="0"/>
              <a:t>‹#›</a:t>
            </a:fld>
            <a:endParaRPr lang="en-IN"/>
          </a:p>
        </p:txBody>
      </p:sp>
    </p:spTree>
    <p:extLst>
      <p:ext uri="{BB962C8B-B14F-4D97-AF65-F5344CB8AC3E}">
        <p14:creationId xmlns:p14="http://schemas.microsoft.com/office/powerpoint/2010/main" val="362513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211B24-7BAC-A233-B58A-DA0DE5E287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0B82A3-D2A2-50FA-ACAF-6523DEFA8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FD398A-8ECA-E551-979B-5EC6384B3B2F}"/>
              </a:ext>
            </a:extLst>
          </p:cNvPr>
          <p:cNvSpPr>
            <a:spLocks noGrp="1"/>
          </p:cNvSpPr>
          <p:nvPr>
            <p:ph type="dt" sz="half" idx="10"/>
          </p:nvPr>
        </p:nvSpPr>
        <p:spPr/>
        <p:txBody>
          <a:bodyPr/>
          <a:lstStyle/>
          <a:p>
            <a:fld id="{ECBD856D-6392-4CD7-BADD-44D44DC6290A}" type="datetimeFigureOut">
              <a:rPr lang="en-IN" smtClean="0"/>
              <a:t>14-09-2022</a:t>
            </a:fld>
            <a:endParaRPr lang="en-IN"/>
          </a:p>
        </p:txBody>
      </p:sp>
      <p:sp>
        <p:nvSpPr>
          <p:cNvPr id="5" name="Footer Placeholder 4">
            <a:extLst>
              <a:ext uri="{FF2B5EF4-FFF2-40B4-BE49-F238E27FC236}">
                <a16:creationId xmlns:a16="http://schemas.microsoft.com/office/drawing/2014/main" id="{1A9AD348-0919-223A-3B5D-0605CEA67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D534B-F857-ED38-C2F4-8BC5ECD8018E}"/>
              </a:ext>
            </a:extLst>
          </p:cNvPr>
          <p:cNvSpPr>
            <a:spLocks noGrp="1"/>
          </p:cNvSpPr>
          <p:nvPr>
            <p:ph type="sldNum" sz="quarter" idx="12"/>
          </p:nvPr>
        </p:nvSpPr>
        <p:spPr/>
        <p:txBody>
          <a:bodyPr/>
          <a:lstStyle/>
          <a:p>
            <a:fld id="{C6C272F7-A68E-4C67-AC42-2E06D5466E92}" type="slidenum">
              <a:rPr lang="en-IN" smtClean="0"/>
              <a:t>‹#›</a:t>
            </a:fld>
            <a:endParaRPr lang="en-IN"/>
          </a:p>
        </p:txBody>
      </p:sp>
    </p:spTree>
    <p:extLst>
      <p:ext uri="{BB962C8B-B14F-4D97-AF65-F5344CB8AC3E}">
        <p14:creationId xmlns:p14="http://schemas.microsoft.com/office/powerpoint/2010/main" val="2424676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B16-55DC-9C53-6FD2-96F9B3C20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B965D2-39CB-47A3-9B54-C15A2BBD0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B29B6E-B04A-C6BB-C041-206D42F4D154}"/>
              </a:ext>
            </a:extLst>
          </p:cNvPr>
          <p:cNvSpPr>
            <a:spLocks noGrp="1"/>
          </p:cNvSpPr>
          <p:nvPr>
            <p:ph type="dt" sz="half" idx="10"/>
          </p:nvPr>
        </p:nvSpPr>
        <p:spPr/>
        <p:txBody>
          <a:bodyPr/>
          <a:lstStyle/>
          <a:p>
            <a:fld id="{ECBD856D-6392-4CD7-BADD-44D44DC6290A}" type="datetimeFigureOut">
              <a:rPr lang="en-IN" smtClean="0"/>
              <a:t>14-09-2022</a:t>
            </a:fld>
            <a:endParaRPr lang="en-IN"/>
          </a:p>
        </p:txBody>
      </p:sp>
      <p:sp>
        <p:nvSpPr>
          <p:cNvPr id="5" name="Footer Placeholder 4">
            <a:extLst>
              <a:ext uri="{FF2B5EF4-FFF2-40B4-BE49-F238E27FC236}">
                <a16:creationId xmlns:a16="http://schemas.microsoft.com/office/drawing/2014/main" id="{06D1D445-C445-9BAF-47ED-DB533B2A3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7B34AF-0F1F-F3BE-F50F-29C33B5A2A5D}"/>
              </a:ext>
            </a:extLst>
          </p:cNvPr>
          <p:cNvSpPr>
            <a:spLocks noGrp="1"/>
          </p:cNvSpPr>
          <p:nvPr>
            <p:ph type="sldNum" sz="quarter" idx="12"/>
          </p:nvPr>
        </p:nvSpPr>
        <p:spPr/>
        <p:txBody>
          <a:bodyPr/>
          <a:lstStyle/>
          <a:p>
            <a:fld id="{C6C272F7-A68E-4C67-AC42-2E06D5466E92}" type="slidenum">
              <a:rPr lang="en-IN" smtClean="0"/>
              <a:t>‹#›</a:t>
            </a:fld>
            <a:endParaRPr lang="en-IN"/>
          </a:p>
        </p:txBody>
      </p:sp>
    </p:spTree>
    <p:extLst>
      <p:ext uri="{BB962C8B-B14F-4D97-AF65-F5344CB8AC3E}">
        <p14:creationId xmlns:p14="http://schemas.microsoft.com/office/powerpoint/2010/main" val="139572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1106-4A78-5B39-437F-1B69CB273C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0B4D17-E6F4-8EB7-6428-070AF98408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86B140-4503-7120-1577-E603169834EA}"/>
              </a:ext>
            </a:extLst>
          </p:cNvPr>
          <p:cNvSpPr>
            <a:spLocks noGrp="1"/>
          </p:cNvSpPr>
          <p:nvPr>
            <p:ph type="dt" sz="half" idx="10"/>
          </p:nvPr>
        </p:nvSpPr>
        <p:spPr/>
        <p:txBody>
          <a:bodyPr/>
          <a:lstStyle/>
          <a:p>
            <a:fld id="{ECBD856D-6392-4CD7-BADD-44D44DC6290A}" type="datetimeFigureOut">
              <a:rPr lang="en-IN" smtClean="0"/>
              <a:t>14-09-2022</a:t>
            </a:fld>
            <a:endParaRPr lang="en-IN"/>
          </a:p>
        </p:txBody>
      </p:sp>
      <p:sp>
        <p:nvSpPr>
          <p:cNvPr id="5" name="Footer Placeholder 4">
            <a:extLst>
              <a:ext uri="{FF2B5EF4-FFF2-40B4-BE49-F238E27FC236}">
                <a16:creationId xmlns:a16="http://schemas.microsoft.com/office/drawing/2014/main" id="{E7209614-9040-93D6-61AE-EBDC4FD82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CBE363-3CA2-AF4F-8E4D-44409EC59B97}"/>
              </a:ext>
            </a:extLst>
          </p:cNvPr>
          <p:cNvSpPr>
            <a:spLocks noGrp="1"/>
          </p:cNvSpPr>
          <p:nvPr>
            <p:ph type="sldNum" sz="quarter" idx="12"/>
          </p:nvPr>
        </p:nvSpPr>
        <p:spPr/>
        <p:txBody>
          <a:bodyPr/>
          <a:lstStyle/>
          <a:p>
            <a:fld id="{C6C272F7-A68E-4C67-AC42-2E06D5466E92}" type="slidenum">
              <a:rPr lang="en-IN" smtClean="0"/>
              <a:t>‹#›</a:t>
            </a:fld>
            <a:endParaRPr lang="en-IN"/>
          </a:p>
        </p:txBody>
      </p:sp>
    </p:spTree>
    <p:extLst>
      <p:ext uri="{BB962C8B-B14F-4D97-AF65-F5344CB8AC3E}">
        <p14:creationId xmlns:p14="http://schemas.microsoft.com/office/powerpoint/2010/main" val="160034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2E5E-6B83-8A03-A0D5-B8F8FF18FA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5644F9-DC6F-BA54-FAF1-521F7B7F8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7D8A1C-3772-DCD8-5DD4-22DABACCD9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126452-0FD0-7063-13BF-1A0715CB4FC4}"/>
              </a:ext>
            </a:extLst>
          </p:cNvPr>
          <p:cNvSpPr>
            <a:spLocks noGrp="1"/>
          </p:cNvSpPr>
          <p:nvPr>
            <p:ph type="dt" sz="half" idx="10"/>
          </p:nvPr>
        </p:nvSpPr>
        <p:spPr/>
        <p:txBody>
          <a:bodyPr/>
          <a:lstStyle/>
          <a:p>
            <a:fld id="{ECBD856D-6392-4CD7-BADD-44D44DC6290A}" type="datetimeFigureOut">
              <a:rPr lang="en-IN" smtClean="0"/>
              <a:t>14-09-2022</a:t>
            </a:fld>
            <a:endParaRPr lang="en-IN"/>
          </a:p>
        </p:txBody>
      </p:sp>
      <p:sp>
        <p:nvSpPr>
          <p:cNvPr id="6" name="Footer Placeholder 5">
            <a:extLst>
              <a:ext uri="{FF2B5EF4-FFF2-40B4-BE49-F238E27FC236}">
                <a16:creationId xmlns:a16="http://schemas.microsoft.com/office/drawing/2014/main" id="{88CBF51E-BFCA-1CA5-EC83-4ACAD1645F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190173-EB25-1894-3B05-0D31A8A3D71F}"/>
              </a:ext>
            </a:extLst>
          </p:cNvPr>
          <p:cNvSpPr>
            <a:spLocks noGrp="1"/>
          </p:cNvSpPr>
          <p:nvPr>
            <p:ph type="sldNum" sz="quarter" idx="12"/>
          </p:nvPr>
        </p:nvSpPr>
        <p:spPr/>
        <p:txBody>
          <a:bodyPr/>
          <a:lstStyle/>
          <a:p>
            <a:fld id="{C6C272F7-A68E-4C67-AC42-2E06D5466E92}" type="slidenum">
              <a:rPr lang="en-IN" smtClean="0"/>
              <a:t>‹#›</a:t>
            </a:fld>
            <a:endParaRPr lang="en-IN"/>
          </a:p>
        </p:txBody>
      </p:sp>
    </p:spTree>
    <p:extLst>
      <p:ext uri="{BB962C8B-B14F-4D97-AF65-F5344CB8AC3E}">
        <p14:creationId xmlns:p14="http://schemas.microsoft.com/office/powerpoint/2010/main" val="152569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B86-AB66-3311-B1EC-28324B8822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B07404-3690-F913-F455-9A0CBB5F3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D74E3-4A75-040C-18B1-31D8B69BB1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51B09B-6D6D-0D74-C7DE-8A4D2FDE6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B5D6B6-1A66-4EE5-5C3D-11C7E11D9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DDA7F5-38F8-4C9A-7CF2-5B208CAE95E4}"/>
              </a:ext>
            </a:extLst>
          </p:cNvPr>
          <p:cNvSpPr>
            <a:spLocks noGrp="1"/>
          </p:cNvSpPr>
          <p:nvPr>
            <p:ph type="dt" sz="half" idx="10"/>
          </p:nvPr>
        </p:nvSpPr>
        <p:spPr/>
        <p:txBody>
          <a:bodyPr/>
          <a:lstStyle/>
          <a:p>
            <a:fld id="{ECBD856D-6392-4CD7-BADD-44D44DC6290A}" type="datetimeFigureOut">
              <a:rPr lang="en-IN" smtClean="0"/>
              <a:t>14-09-2022</a:t>
            </a:fld>
            <a:endParaRPr lang="en-IN"/>
          </a:p>
        </p:txBody>
      </p:sp>
      <p:sp>
        <p:nvSpPr>
          <p:cNvPr id="8" name="Footer Placeholder 7">
            <a:extLst>
              <a:ext uri="{FF2B5EF4-FFF2-40B4-BE49-F238E27FC236}">
                <a16:creationId xmlns:a16="http://schemas.microsoft.com/office/drawing/2014/main" id="{A65948DE-F47C-4E81-7F28-78F2DA9414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C6D5C3-E840-1ADD-7AD1-2303C97594F3}"/>
              </a:ext>
            </a:extLst>
          </p:cNvPr>
          <p:cNvSpPr>
            <a:spLocks noGrp="1"/>
          </p:cNvSpPr>
          <p:nvPr>
            <p:ph type="sldNum" sz="quarter" idx="12"/>
          </p:nvPr>
        </p:nvSpPr>
        <p:spPr/>
        <p:txBody>
          <a:bodyPr/>
          <a:lstStyle/>
          <a:p>
            <a:fld id="{C6C272F7-A68E-4C67-AC42-2E06D5466E92}" type="slidenum">
              <a:rPr lang="en-IN" smtClean="0"/>
              <a:t>‹#›</a:t>
            </a:fld>
            <a:endParaRPr lang="en-IN"/>
          </a:p>
        </p:txBody>
      </p:sp>
    </p:spTree>
    <p:extLst>
      <p:ext uri="{BB962C8B-B14F-4D97-AF65-F5344CB8AC3E}">
        <p14:creationId xmlns:p14="http://schemas.microsoft.com/office/powerpoint/2010/main" val="387574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B516-E1AD-DEFC-D3BD-5F3B69ABA9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11DE30-279C-23F6-AA44-0F1E1CB5BC17}"/>
              </a:ext>
            </a:extLst>
          </p:cNvPr>
          <p:cNvSpPr>
            <a:spLocks noGrp="1"/>
          </p:cNvSpPr>
          <p:nvPr>
            <p:ph type="dt" sz="half" idx="10"/>
          </p:nvPr>
        </p:nvSpPr>
        <p:spPr/>
        <p:txBody>
          <a:bodyPr/>
          <a:lstStyle/>
          <a:p>
            <a:fld id="{ECBD856D-6392-4CD7-BADD-44D44DC6290A}" type="datetimeFigureOut">
              <a:rPr lang="en-IN" smtClean="0"/>
              <a:t>14-09-2022</a:t>
            </a:fld>
            <a:endParaRPr lang="en-IN"/>
          </a:p>
        </p:txBody>
      </p:sp>
      <p:sp>
        <p:nvSpPr>
          <p:cNvPr id="4" name="Footer Placeholder 3">
            <a:extLst>
              <a:ext uri="{FF2B5EF4-FFF2-40B4-BE49-F238E27FC236}">
                <a16:creationId xmlns:a16="http://schemas.microsoft.com/office/drawing/2014/main" id="{E9245D5D-07F1-9178-7697-8D5A334470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943A85-6724-A8AD-8166-1A74066963F7}"/>
              </a:ext>
            </a:extLst>
          </p:cNvPr>
          <p:cNvSpPr>
            <a:spLocks noGrp="1"/>
          </p:cNvSpPr>
          <p:nvPr>
            <p:ph type="sldNum" sz="quarter" idx="12"/>
          </p:nvPr>
        </p:nvSpPr>
        <p:spPr/>
        <p:txBody>
          <a:bodyPr/>
          <a:lstStyle/>
          <a:p>
            <a:fld id="{C6C272F7-A68E-4C67-AC42-2E06D5466E92}" type="slidenum">
              <a:rPr lang="en-IN" smtClean="0"/>
              <a:t>‹#›</a:t>
            </a:fld>
            <a:endParaRPr lang="en-IN"/>
          </a:p>
        </p:txBody>
      </p:sp>
    </p:spTree>
    <p:extLst>
      <p:ext uri="{BB962C8B-B14F-4D97-AF65-F5344CB8AC3E}">
        <p14:creationId xmlns:p14="http://schemas.microsoft.com/office/powerpoint/2010/main" val="166782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FCF4C-D55E-CC93-0EE8-97C68D0C1B66}"/>
              </a:ext>
            </a:extLst>
          </p:cNvPr>
          <p:cNvSpPr>
            <a:spLocks noGrp="1"/>
          </p:cNvSpPr>
          <p:nvPr>
            <p:ph type="dt" sz="half" idx="10"/>
          </p:nvPr>
        </p:nvSpPr>
        <p:spPr/>
        <p:txBody>
          <a:bodyPr/>
          <a:lstStyle/>
          <a:p>
            <a:fld id="{ECBD856D-6392-4CD7-BADD-44D44DC6290A}" type="datetimeFigureOut">
              <a:rPr lang="en-IN" smtClean="0"/>
              <a:t>14-09-2022</a:t>
            </a:fld>
            <a:endParaRPr lang="en-IN"/>
          </a:p>
        </p:txBody>
      </p:sp>
      <p:sp>
        <p:nvSpPr>
          <p:cNvPr id="3" name="Footer Placeholder 2">
            <a:extLst>
              <a:ext uri="{FF2B5EF4-FFF2-40B4-BE49-F238E27FC236}">
                <a16:creationId xmlns:a16="http://schemas.microsoft.com/office/drawing/2014/main" id="{062C0078-2577-D0E2-69C4-98BD3D58D1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9F1F33-3EB8-5550-1F42-D884B3E81FEB}"/>
              </a:ext>
            </a:extLst>
          </p:cNvPr>
          <p:cNvSpPr>
            <a:spLocks noGrp="1"/>
          </p:cNvSpPr>
          <p:nvPr>
            <p:ph type="sldNum" sz="quarter" idx="12"/>
          </p:nvPr>
        </p:nvSpPr>
        <p:spPr/>
        <p:txBody>
          <a:bodyPr/>
          <a:lstStyle/>
          <a:p>
            <a:fld id="{C6C272F7-A68E-4C67-AC42-2E06D5466E92}" type="slidenum">
              <a:rPr lang="en-IN" smtClean="0"/>
              <a:t>‹#›</a:t>
            </a:fld>
            <a:endParaRPr lang="en-IN"/>
          </a:p>
        </p:txBody>
      </p:sp>
    </p:spTree>
    <p:extLst>
      <p:ext uri="{BB962C8B-B14F-4D97-AF65-F5344CB8AC3E}">
        <p14:creationId xmlns:p14="http://schemas.microsoft.com/office/powerpoint/2010/main" val="90205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1256-AB29-0EE8-EEAB-27360398A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03436A-4976-EEB3-16C3-86EECE023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DB448A-2DE8-A41D-FEF3-4D5D5C78A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FB762-EE00-3A63-C06F-B82FD290E4FC}"/>
              </a:ext>
            </a:extLst>
          </p:cNvPr>
          <p:cNvSpPr>
            <a:spLocks noGrp="1"/>
          </p:cNvSpPr>
          <p:nvPr>
            <p:ph type="dt" sz="half" idx="10"/>
          </p:nvPr>
        </p:nvSpPr>
        <p:spPr/>
        <p:txBody>
          <a:bodyPr/>
          <a:lstStyle/>
          <a:p>
            <a:fld id="{ECBD856D-6392-4CD7-BADD-44D44DC6290A}" type="datetimeFigureOut">
              <a:rPr lang="en-IN" smtClean="0"/>
              <a:t>14-09-2022</a:t>
            </a:fld>
            <a:endParaRPr lang="en-IN"/>
          </a:p>
        </p:txBody>
      </p:sp>
      <p:sp>
        <p:nvSpPr>
          <p:cNvPr id="6" name="Footer Placeholder 5">
            <a:extLst>
              <a:ext uri="{FF2B5EF4-FFF2-40B4-BE49-F238E27FC236}">
                <a16:creationId xmlns:a16="http://schemas.microsoft.com/office/drawing/2014/main" id="{B5629DA8-E869-D8CF-43AA-8A416080AC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1F2AFE-A778-0557-86EA-7DB889FF8272}"/>
              </a:ext>
            </a:extLst>
          </p:cNvPr>
          <p:cNvSpPr>
            <a:spLocks noGrp="1"/>
          </p:cNvSpPr>
          <p:nvPr>
            <p:ph type="sldNum" sz="quarter" idx="12"/>
          </p:nvPr>
        </p:nvSpPr>
        <p:spPr/>
        <p:txBody>
          <a:bodyPr/>
          <a:lstStyle/>
          <a:p>
            <a:fld id="{C6C272F7-A68E-4C67-AC42-2E06D5466E92}" type="slidenum">
              <a:rPr lang="en-IN" smtClean="0"/>
              <a:t>‹#›</a:t>
            </a:fld>
            <a:endParaRPr lang="en-IN"/>
          </a:p>
        </p:txBody>
      </p:sp>
    </p:spTree>
    <p:extLst>
      <p:ext uri="{BB962C8B-B14F-4D97-AF65-F5344CB8AC3E}">
        <p14:creationId xmlns:p14="http://schemas.microsoft.com/office/powerpoint/2010/main" val="22091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3889-B40D-E203-8395-01E8E9642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62BAC0-54B8-4482-767A-EFA6CFE88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40C8A7-E2F0-D99F-9DC0-67D1137A8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C113F-5E03-F3EF-D350-DC1717E076A8}"/>
              </a:ext>
            </a:extLst>
          </p:cNvPr>
          <p:cNvSpPr>
            <a:spLocks noGrp="1"/>
          </p:cNvSpPr>
          <p:nvPr>
            <p:ph type="dt" sz="half" idx="10"/>
          </p:nvPr>
        </p:nvSpPr>
        <p:spPr/>
        <p:txBody>
          <a:bodyPr/>
          <a:lstStyle/>
          <a:p>
            <a:fld id="{ECBD856D-6392-4CD7-BADD-44D44DC6290A}" type="datetimeFigureOut">
              <a:rPr lang="en-IN" smtClean="0"/>
              <a:t>14-09-2022</a:t>
            </a:fld>
            <a:endParaRPr lang="en-IN"/>
          </a:p>
        </p:txBody>
      </p:sp>
      <p:sp>
        <p:nvSpPr>
          <p:cNvPr id="6" name="Footer Placeholder 5">
            <a:extLst>
              <a:ext uri="{FF2B5EF4-FFF2-40B4-BE49-F238E27FC236}">
                <a16:creationId xmlns:a16="http://schemas.microsoft.com/office/drawing/2014/main" id="{A18F2E9A-13AF-2372-F574-19EC163F0F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FB64DB-0C2B-0B40-E0B1-1F14183D9191}"/>
              </a:ext>
            </a:extLst>
          </p:cNvPr>
          <p:cNvSpPr>
            <a:spLocks noGrp="1"/>
          </p:cNvSpPr>
          <p:nvPr>
            <p:ph type="sldNum" sz="quarter" idx="12"/>
          </p:nvPr>
        </p:nvSpPr>
        <p:spPr/>
        <p:txBody>
          <a:bodyPr/>
          <a:lstStyle/>
          <a:p>
            <a:fld id="{C6C272F7-A68E-4C67-AC42-2E06D5466E92}" type="slidenum">
              <a:rPr lang="en-IN" smtClean="0"/>
              <a:t>‹#›</a:t>
            </a:fld>
            <a:endParaRPr lang="en-IN"/>
          </a:p>
        </p:txBody>
      </p:sp>
    </p:spTree>
    <p:extLst>
      <p:ext uri="{BB962C8B-B14F-4D97-AF65-F5344CB8AC3E}">
        <p14:creationId xmlns:p14="http://schemas.microsoft.com/office/powerpoint/2010/main" val="176222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8D5177-DB8D-29EA-1602-A05911BDE5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98649F-696B-AF9F-1252-BA7936B53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A8269E-F0E9-8DC9-D046-F2EFD621D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D856D-6392-4CD7-BADD-44D44DC6290A}" type="datetimeFigureOut">
              <a:rPr lang="en-IN" smtClean="0"/>
              <a:t>14-09-2022</a:t>
            </a:fld>
            <a:endParaRPr lang="en-IN"/>
          </a:p>
        </p:txBody>
      </p:sp>
      <p:sp>
        <p:nvSpPr>
          <p:cNvPr id="5" name="Footer Placeholder 4">
            <a:extLst>
              <a:ext uri="{FF2B5EF4-FFF2-40B4-BE49-F238E27FC236}">
                <a16:creationId xmlns:a16="http://schemas.microsoft.com/office/drawing/2014/main" id="{0DB1944D-ABF1-5C7D-4D86-9D962D440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05FD70-809C-16EB-3554-E2FD3D9BD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272F7-A68E-4C67-AC42-2E06D5466E92}" type="slidenum">
              <a:rPr lang="en-IN" smtClean="0"/>
              <a:t>‹#›</a:t>
            </a:fld>
            <a:endParaRPr lang="en-IN"/>
          </a:p>
        </p:txBody>
      </p:sp>
    </p:spTree>
    <p:extLst>
      <p:ext uri="{BB962C8B-B14F-4D97-AF65-F5344CB8AC3E}">
        <p14:creationId xmlns:p14="http://schemas.microsoft.com/office/powerpoint/2010/main" val="334991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F8E3-BF03-1D20-5A70-5E154B59126C}"/>
              </a:ext>
            </a:extLst>
          </p:cNvPr>
          <p:cNvSpPr>
            <a:spLocks noGrp="1"/>
          </p:cNvSpPr>
          <p:nvPr>
            <p:ph type="ctrTitle"/>
          </p:nvPr>
        </p:nvSpPr>
        <p:spPr/>
        <p:txBody>
          <a:bodyPr/>
          <a:lstStyle/>
          <a:p>
            <a:r>
              <a:rPr lang="en-US"/>
              <a:t>DBMS</a:t>
            </a:r>
            <a:endParaRPr lang="en-IN"/>
          </a:p>
        </p:txBody>
      </p:sp>
      <p:sp>
        <p:nvSpPr>
          <p:cNvPr id="3" name="Subtitle 2">
            <a:extLst>
              <a:ext uri="{FF2B5EF4-FFF2-40B4-BE49-F238E27FC236}">
                <a16:creationId xmlns:a16="http://schemas.microsoft.com/office/drawing/2014/main" id="{C7CCFED6-E4BD-70AF-9153-52721738A4F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9297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F61-7244-5882-94AC-29CAD26FF3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p:txBody>
          <a:bodyPr/>
          <a:lstStyle/>
          <a:p>
            <a:r>
              <a:rPr lang="en-US" dirty="0"/>
              <a:t>to retrieve each department number, the number of employees in the department, and their average salary, while renaming the resulting attributes as indicated below, we write:</a:t>
            </a:r>
          </a:p>
          <a:p>
            <a:r>
              <a:rPr lang="en-US" sz="4000" dirty="0" err="1"/>
              <a:t>ρ</a:t>
            </a:r>
            <a:r>
              <a:rPr lang="en-US" dirty="0" err="1"/>
              <a:t>R</a:t>
            </a:r>
            <a:r>
              <a:rPr lang="en-US" dirty="0"/>
              <a:t>(</a:t>
            </a:r>
            <a:r>
              <a:rPr lang="en-US" sz="1500" dirty="0" err="1"/>
              <a:t>Dno</a:t>
            </a:r>
            <a:r>
              <a:rPr lang="en-US" sz="1500" dirty="0"/>
              <a:t>, </a:t>
            </a:r>
            <a:r>
              <a:rPr lang="en-US" sz="1500" dirty="0" err="1"/>
              <a:t>No_of_employees</a:t>
            </a:r>
            <a:r>
              <a:rPr lang="en-US" sz="1500" dirty="0"/>
              <a:t>, </a:t>
            </a:r>
            <a:r>
              <a:rPr lang="en-US" sz="1500" dirty="0" err="1"/>
              <a:t>Average_sal</a:t>
            </a:r>
            <a:r>
              <a:rPr lang="en-US" dirty="0"/>
              <a:t>)(</a:t>
            </a:r>
            <a:r>
              <a:rPr lang="en-US" dirty="0" err="1"/>
              <a:t>Dno</a:t>
            </a:r>
            <a:r>
              <a:rPr lang="en-US" dirty="0"/>
              <a:t> ℑ </a:t>
            </a:r>
            <a:r>
              <a:rPr lang="en-US" sz="1500" dirty="0"/>
              <a:t>COUNT </a:t>
            </a:r>
            <a:r>
              <a:rPr lang="en-US" sz="1500" dirty="0" err="1"/>
              <a:t>Ssn</a:t>
            </a:r>
            <a:r>
              <a:rPr lang="en-US" sz="1500" dirty="0"/>
              <a:t>, AVERAGE Salary</a:t>
            </a:r>
            <a:r>
              <a:rPr lang="en-US" dirty="0"/>
              <a:t> (EMPLOYEE))</a:t>
            </a:r>
            <a:endParaRPr lang="en-IN" dirty="0"/>
          </a:p>
        </p:txBody>
      </p:sp>
    </p:spTree>
    <p:extLst>
      <p:ext uri="{BB962C8B-B14F-4D97-AF65-F5344CB8AC3E}">
        <p14:creationId xmlns:p14="http://schemas.microsoft.com/office/powerpoint/2010/main" val="319883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a:xfrm>
            <a:off x="838200" y="268941"/>
            <a:ext cx="10515600" cy="5908022"/>
          </a:xfrm>
        </p:spPr>
        <p:txBody>
          <a:bodyPr/>
          <a:lstStyle/>
          <a:p>
            <a:endParaRPr lang="en-IN" dirty="0"/>
          </a:p>
        </p:txBody>
      </p:sp>
      <p:graphicFrame>
        <p:nvGraphicFramePr>
          <p:cNvPr id="4" name="Object 3">
            <a:extLst>
              <a:ext uri="{FF2B5EF4-FFF2-40B4-BE49-F238E27FC236}">
                <a16:creationId xmlns:a16="http://schemas.microsoft.com/office/drawing/2014/main" id="{9ABC6ACE-BB40-1285-67A9-319BCD24EC5A}"/>
              </a:ext>
            </a:extLst>
          </p:cNvPr>
          <p:cNvGraphicFramePr>
            <a:graphicFrameLocks noChangeAspect="1"/>
          </p:cNvGraphicFramePr>
          <p:nvPr>
            <p:extLst>
              <p:ext uri="{D42A27DB-BD31-4B8C-83A1-F6EECF244321}">
                <p14:modId xmlns:p14="http://schemas.microsoft.com/office/powerpoint/2010/main" val="1829290638"/>
              </p:ext>
            </p:extLst>
          </p:nvPr>
        </p:nvGraphicFramePr>
        <p:xfrm>
          <a:off x="174812" y="268941"/>
          <a:ext cx="11833411" cy="6145306"/>
        </p:xfrm>
        <a:graphic>
          <a:graphicData uri="http://schemas.openxmlformats.org/presentationml/2006/ole">
            <mc:AlternateContent xmlns:mc="http://schemas.openxmlformats.org/markup-compatibility/2006">
              <mc:Choice xmlns:v="urn:schemas-microsoft-com:vml" Requires="v">
                <p:oleObj name="Bitmap Image" r:id="rId2" imgW="9439200" imgH="4019400" progId="PBrush">
                  <p:embed/>
                </p:oleObj>
              </mc:Choice>
              <mc:Fallback>
                <p:oleObj name="Bitmap Image" r:id="rId2" imgW="9439200" imgH="4019400" progId="PBrush">
                  <p:embed/>
                  <p:pic>
                    <p:nvPicPr>
                      <p:cNvPr id="0" name=""/>
                      <p:cNvPicPr/>
                      <p:nvPr/>
                    </p:nvPicPr>
                    <p:blipFill>
                      <a:blip r:embed="rId3"/>
                      <a:stretch>
                        <a:fillRect/>
                      </a:stretch>
                    </p:blipFill>
                    <p:spPr>
                      <a:xfrm>
                        <a:off x="174812" y="268941"/>
                        <a:ext cx="11833411" cy="6145306"/>
                      </a:xfrm>
                      <a:prstGeom prst="rect">
                        <a:avLst/>
                      </a:prstGeom>
                    </p:spPr>
                  </p:pic>
                </p:oleObj>
              </mc:Fallback>
            </mc:AlternateContent>
          </a:graphicData>
        </a:graphic>
      </p:graphicFrame>
    </p:spTree>
    <p:extLst>
      <p:ext uri="{BB962C8B-B14F-4D97-AF65-F5344CB8AC3E}">
        <p14:creationId xmlns:p14="http://schemas.microsoft.com/office/powerpoint/2010/main" val="268453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F61-7244-5882-94AC-29CAD26FF32C}"/>
              </a:ext>
            </a:extLst>
          </p:cNvPr>
          <p:cNvSpPr>
            <a:spLocks noGrp="1"/>
          </p:cNvSpPr>
          <p:nvPr>
            <p:ph type="title"/>
          </p:nvPr>
        </p:nvSpPr>
        <p:spPr/>
        <p:txBody>
          <a:bodyPr/>
          <a:lstStyle/>
          <a:p>
            <a:r>
              <a:rPr lang="en-IN" dirty="0"/>
              <a:t>OUTER JOIN Operations</a:t>
            </a:r>
          </a:p>
        </p:txBody>
      </p:sp>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FFD95F11-B0B6-FDE9-7522-97D26A2DC263}"/>
              </a:ext>
            </a:extLst>
          </p:cNvPr>
          <p:cNvGraphicFramePr>
            <a:graphicFrameLocks noChangeAspect="1"/>
          </p:cNvGraphicFramePr>
          <p:nvPr>
            <p:extLst>
              <p:ext uri="{D42A27DB-BD31-4B8C-83A1-F6EECF244321}">
                <p14:modId xmlns:p14="http://schemas.microsoft.com/office/powerpoint/2010/main" val="3656003400"/>
              </p:ext>
            </p:extLst>
          </p:nvPr>
        </p:nvGraphicFramePr>
        <p:xfrm>
          <a:off x="838200" y="1690688"/>
          <a:ext cx="10515600" cy="4621212"/>
        </p:xfrm>
        <a:graphic>
          <a:graphicData uri="http://schemas.openxmlformats.org/presentationml/2006/ole">
            <mc:AlternateContent xmlns:mc="http://schemas.openxmlformats.org/markup-compatibility/2006">
              <mc:Choice xmlns:v="urn:schemas-microsoft-com:vml" Requires="v">
                <p:oleObj name="Bitmap Image" r:id="rId2" imgW="5372280" imgH="1733400" progId="PBrush">
                  <p:embed/>
                </p:oleObj>
              </mc:Choice>
              <mc:Fallback>
                <p:oleObj name="Bitmap Image" r:id="rId2" imgW="5372280" imgH="1733400" progId="PBrush">
                  <p:embed/>
                  <p:pic>
                    <p:nvPicPr>
                      <p:cNvPr id="0" name=""/>
                      <p:cNvPicPr/>
                      <p:nvPr/>
                    </p:nvPicPr>
                    <p:blipFill>
                      <a:blip r:embed="rId3"/>
                      <a:stretch>
                        <a:fillRect/>
                      </a:stretch>
                    </p:blipFill>
                    <p:spPr>
                      <a:xfrm>
                        <a:off x="838200" y="1690688"/>
                        <a:ext cx="10515600" cy="4621212"/>
                      </a:xfrm>
                      <a:prstGeom prst="rect">
                        <a:avLst/>
                      </a:prstGeom>
                    </p:spPr>
                  </p:pic>
                </p:oleObj>
              </mc:Fallback>
            </mc:AlternateContent>
          </a:graphicData>
        </a:graphic>
      </p:graphicFrame>
    </p:spTree>
    <p:extLst>
      <p:ext uri="{BB962C8B-B14F-4D97-AF65-F5344CB8AC3E}">
        <p14:creationId xmlns:p14="http://schemas.microsoft.com/office/powerpoint/2010/main" val="1971909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F61-7244-5882-94AC-29CAD26FF32C}"/>
              </a:ext>
            </a:extLst>
          </p:cNvPr>
          <p:cNvSpPr>
            <a:spLocks noGrp="1"/>
          </p:cNvSpPr>
          <p:nvPr>
            <p:ph type="title"/>
          </p:nvPr>
        </p:nvSpPr>
        <p:spPr>
          <a:xfrm>
            <a:off x="605118" y="365126"/>
            <a:ext cx="10748682" cy="535828"/>
          </a:xfrm>
        </p:spPr>
        <p:txBody>
          <a:bodyPr>
            <a:normAutofit fontScale="90000"/>
          </a:bodyPr>
          <a:lstStyle/>
          <a:p>
            <a:r>
              <a:rPr lang="en-IN" dirty="0"/>
              <a:t>tuple relational calculus</a:t>
            </a:r>
          </a:p>
        </p:txBody>
      </p:sp>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a:xfrm>
            <a:off x="838200" y="1290918"/>
            <a:ext cx="10515600" cy="4886045"/>
          </a:xfrm>
        </p:spPr>
        <p:txBody>
          <a:bodyPr>
            <a:normAutofit/>
          </a:bodyPr>
          <a:lstStyle/>
          <a:p>
            <a:pPr algn="l">
              <a:lnSpc>
                <a:spcPct val="200000"/>
              </a:lnSpc>
            </a:pPr>
            <a:r>
              <a:rPr lang="en-US" sz="1800" b="0" i="0" u="none" strike="noStrike" baseline="0" dirty="0">
                <a:latin typeface="Minion-Regular"/>
              </a:rPr>
              <a:t>A calculus expression specifies </a:t>
            </a:r>
            <a:r>
              <a:rPr lang="en-US" sz="1800" b="0" i="1" u="none" strike="noStrike" baseline="0" dirty="0">
                <a:latin typeface="Minion-Italic"/>
              </a:rPr>
              <a:t>what </a:t>
            </a:r>
            <a:r>
              <a:rPr lang="en-US" sz="1800" b="0" i="0" u="none" strike="noStrike" baseline="0" dirty="0">
                <a:latin typeface="Minion-Regular"/>
              </a:rPr>
              <a:t>is to be retrieved rather than </a:t>
            </a:r>
            <a:r>
              <a:rPr lang="en-US" sz="1800" b="0" i="1" u="none" strike="noStrike" baseline="0" dirty="0">
                <a:latin typeface="Minion-Italic"/>
              </a:rPr>
              <a:t>how </a:t>
            </a:r>
            <a:r>
              <a:rPr lang="en-US" sz="1800" b="0" i="0" u="none" strike="noStrike" baseline="0" dirty="0">
                <a:latin typeface="Minion-Regular"/>
              </a:rPr>
              <a:t>to retrieve it. Therefore, relational calculus is considered to be a </a:t>
            </a:r>
            <a:r>
              <a:rPr lang="en-US" sz="1800" b="1" i="0" u="none" strike="noStrike" baseline="0" dirty="0">
                <a:latin typeface="Minion-Bold"/>
              </a:rPr>
              <a:t>nonprocedural </a:t>
            </a:r>
            <a:r>
              <a:rPr lang="en-US" sz="1800" b="0" i="0" u="none" strike="noStrike" baseline="0" dirty="0">
                <a:latin typeface="Minion-Regular"/>
              </a:rPr>
              <a:t>language. This differs from relational algebra, where we must write a </a:t>
            </a:r>
            <a:r>
              <a:rPr lang="en-US" sz="1800" b="0" i="1" u="none" strike="noStrike" baseline="0" dirty="0">
                <a:latin typeface="Minion-Italic"/>
              </a:rPr>
              <a:t>sequence of operations </a:t>
            </a:r>
            <a:r>
              <a:rPr lang="en-US" sz="1800" b="0" i="0" u="none" strike="noStrike" baseline="0" dirty="0">
                <a:latin typeface="Minion-Regular"/>
              </a:rPr>
              <a:t>to specify a retrieval request </a:t>
            </a:r>
            <a:r>
              <a:rPr lang="en-US" sz="1800" b="0" i="1" u="none" strike="noStrike" baseline="0" dirty="0">
                <a:latin typeface="Minion-Italic"/>
              </a:rPr>
              <a:t>in a particular order </a:t>
            </a:r>
            <a:r>
              <a:rPr lang="en-US" sz="1800" b="0" i="0" u="none" strike="noStrike" baseline="0" dirty="0">
                <a:latin typeface="Minion-Regular"/>
              </a:rPr>
              <a:t>of applying the operations; thus, it can be considered a </a:t>
            </a:r>
            <a:r>
              <a:rPr lang="en-US" sz="1800" b="1" i="0" u="none" strike="noStrike" baseline="0" dirty="0">
                <a:latin typeface="Minion-Bold"/>
              </a:rPr>
              <a:t>procedural </a:t>
            </a:r>
            <a:r>
              <a:rPr lang="en-US" sz="1800" b="0" i="0" u="none" strike="noStrike" baseline="0" dirty="0">
                <a:latin typeface="Minion-Regular"/>
              </a:rPr>
              <a:t>way of </a:t>
            </a:r>
            <a:r>
              <a:rPr lang="en-IN" sz="1800" b="0" i="0" u="none" strike="noStrike" baseline="0" dirty="0">
                <a:latin typeface="Minion-Regular"/>
              </a:rPr>
              <a:t>stating a query.</a:t>
            </a:r>
          </a:p>
          <a:p>
            <a:pPr algn="l">
              <a:lnSpc>
                <a:spcPct val="200000"/>
              </a:lnSpc>
            </a:pPr>
            <a:r>
              <a:rPr lang="en-IN" sz="1800" b="0" i="0" u="none" strike="noStrike" baseline="0" dirty="0">
                <a:latin typeface="Minion-Regular"/>
              </a:rPr>
              <a:t>A simple </a:t>
            </a:r>
            <a:r>
              <a:rPr lang="en-US" sz="1800" b="0" i="0" u="none" strike="noStrike" baseline="0" dirty="0">
                <a:latin typeface="Minion-Regular"/>
              </a:rPr>
              <a:t>tuple relational calculus query is of the form:</a:t>
            </a:r>
          </a:p>
          <a:p>
            <a:pPr algn="l">
              <a:lnSpc>
                <a:spcPct val="200000"/>
              </a:lnSpc>
            </a:pPr>
            <a:r>
              <a:rPr lang="en-IN" sz="1800" b="0" i="0" u="none" strike="noStrike" baseline="0" dirty="0">
                <a:latin typeface="Minion-Regular"/>
              </a:rPr>
              <a:t>{</a:t>
            </a:r>
            <a:r>
              <a:rPr lang="en-IN" sz="1800" b="0" i="1" u="none" strike="noStrike" baseline="0" dirty="0">
                <a:latin typeface="Minion-Italic"/>
              </a:rPr>
              <a:t>t </a:t>
            </a:r>
            <a:r>
              <a:rPr lang="en-IN" sz="1800" b="0" i="0" u="none" strike="noStrike" baseline="0" dirty="0">
                <a:latin typeface="Minion-Regular"/>
              </a:rPr>
              <a:t>| </a:t>
            </a:r>
            <a:r>
              <a:rPr lang="en-IN" sz="1800" b="0" i="0" u="none" strike="noStrike" baseline="0" dirty="0">
                <a:latin typeface="AkzidenzGroteskBE-Regular"/>
              </a:rPr>
              <a:t>COND</a:t>
            </a:r>
            <a:r>
              <a:rPr lang="en-IN" sz="1800" b="0" i="0" u="none" strike="noStrike" baseline="0" dirty="0">
                <a:latin typeface="Minion-Regular"/>
              </a:rPr>
              <a:t>(</a:t>
            </a:r>
            <a:r>
              <a:rPr lang="en-IN" sz="1800" b="0" i="1" u="none" strike="noStrike" baseline="0" dirty="0">
                <a:latin typeface="Minion-Italic"/>
              </a:rPr>
              <a:t>t</a:t>
            </a:r>
            <a:r>
              <a:rPr lang="en-IN" sz="1800" b="0" i="0" u="none" strike="noStrike" baseline="0" dirty="0">
                <a:latin typeface="Minion-Regular"/>
              </a:rPr>
              <a:t>)}</a:t>
            </a:r>
          </a:p>
          <a:p>
            <a:pPr algn="l">
              <a:lnSpc>
                <a:spcPct val="200000"/>
              </a:lnSpc>
            </a:pPr>
            <a:r>
              <a:rPr lang="en-US" sz="1800" b="0" i="0" u="none" strike="noStrike" baseline="0" dirty="0">
                <a:latin typeface="Minion-Regular"/>
              </a:rPr>
              <a:t>where </a:t>
            </a:r>
            <a:r>
              <a:rPr lang="en-US" sz="1800" b="0" i="1" u="none" strike="noStrike" baseline="0" dirty="0">
                <a:latin typeface="Minion-Italic"/>
              </a:rPr>
              <a:t>t </a:t>
            </a:r>
            <a:r>
              <a:rPr lang="en-US" sz="1800" b="0" i="0" u="none" strike="noStrike" baseline="0" dirty="0">
                <a:latin typeface="Minion-Regular"/>
              </a:rPr>
              <a:t>is a tuple variable and </a:t>
            </a:r>
            <a:r>
              <a:rPr lang="en-US" sz="1800" b="0" i="0" u="none" strike="noStrike" baseline="0" dirty="0">
                <a:latin typeface="AkzidenzGroteskBE-Regular"/>
              </a:rPr>
              <a:t>COND</a:t>
            </a:r>
            <a:r>
              <a:rPr lang="en-US" sz="1800" b="0" i="0" u="none" strike="noStrike" baseline="0" dirty="0">
                <a:latin typeface="Minion-Regular"/>
              </a:rPr>
              <a:t>(</a:t>
            </a:r>
            <a:r>
              <a:rPr lang="en-US" sz="1800" b="0" i="1" u="none" strike="noStrike" baseline="0" dirty="0">
                <a:latin typeface="Minion-Italic"/>
              </a:rPr>
              <a:t>t</a:t>
            </a:r>
            <a:r>
              <a:rPr lang="en-US" sz="1800" b="0" i="0" u="none" strike="noStrike" baseline="0" dirty="0">
                <a:latin typeface="Minion-Regular"/>
              </a:rPr>
              <a:t>) is a conditional (Boolean) expression involving </a:t>
            </a:r>
            <a:r>
              <a:rPr lang="en-US" sz="1800" b="0" i="1" u="none" strike="noStrike" baseline="0" dirty="0">
                <a:latin typeface="Minion-Italic"/>
              </a:rPr>
              <a:t>t </a:t>
            </a:r>
            <a:r>
              <a:rPr lang="en-US" sz="1800" b="0" i="0" u="none" strike="noStrike" baseline="0" dirty="0">
                <a:latin typeface="Minion-Regular"/>
              </a:rPr>
              <a:t>that evaluates to either </a:t>
            </a:r>
            <a:r>
              <a:rPr lang="en-US" sz="1800" b="0" i="0" u="none" strike="noStrike" baseline="0" dirty="0">
                <a:latin typeface="AkzidenzGroteskBE-Regular"/>
              </a:rPr>
              <a:t>TRUE </a:t>
            </a:r>
            <a:r>
              <a:rPr lang="en-US" sz="1800" b="0" i="0" u="none" strike="noStrike" baseline="0" dirty="0">
                <a:latin typeface="Minion-Regular"/>
              </a:rPr>
              <a:t>or </a:t>
            </a:r>
            <a:r>
              <a:rPr lang="en-US" sz="1800" b="0" i="0" u="none" strike="noStrike" baseline="0" dirty="0">
                <a:latin typeface="AkzidenzGroteskBE-Regular"/>
              </a:rPr>
              <a:t>FALSE </a:t>
            </a:r>
            <a:r>
              <a:rPr lang="en-US" sz="1800" b="0" i="0" u="none" strike="noStrike" baseline="0" dirty="0">
                <a:latin typeface="Minion-Regular"/>
              </a:rPr>
              <a:t>for different assignments of tuples to the variable </a:t>
            </a:r>
            <a:r>
              <a:rPr lang="en-US" sz="1800" b="0" i="1" u="none" strike="noStrike" baseline="0" dirty="0">
                <a:latin typeface="Minion-Italic"/>
              </a:rPr>
              <a:t>t</a:t>
            </a:r>
            <a:r>
              <a:rPr lang="en-US" sz="1800" b="0" i="0" u="none" strike="noStrike" baseline="0" dirty="0">
                <a:latin typeface="Minion-Regular"/>
              </a:rPr>
              <a:t>.</a:t>
            </a:r>
          </a:p>
        </p:txBody>
      </p:sp>
    </p:spTree>
    <p:extLst>
      <p:ext uri="{BB962C8B-B14F-4D97-AF65-F5344CB8AC3E}">
        <p14:creationId xmlns:p14="http://schemas.microsoft.com/office/powerpoint/2010/main" val="125338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B33D-CAA9-08B8-F1F8-8CD8F13163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7ABB7D-8C51-D24E-763F-08C698FDECE9}"/>
              </a:ext>
            </a:extLst>
          </p:cNvPr>
          <p:cNvSpPr>
            <a:spLocks noGrp="1"/>
          </p:cNvSpPr>
          <p:nvPr>
            <p:ph idx="1"/>
          </p:nvPr>
        </p:nvSpPr>
        <p:spPr/>
        <p:txBody>
          <a:bodyPr/>
          <a:lstStyle/>
          <a:p>
            <a:pPr algn="l"/>
            <a:r>
              <a:rPr lang="en-IN" sz="1800" dirty="0">
                <a:latin typeface="Minion-Regular"/>
              </a:rPr>
              <a:t>T</a:t>
            </a:r>
            <a:r>
              <a:rPr lang="en-IN" sz="1800" b="0" i="0" u="none" strike="noStrike" baseline="0" dirty="0">
                <a:latin typeface="Minion-Regular"/>
              </a:rPr>
              <a:t>o find </a:t>
            </a:r>
            <a:r>
              <a:rPr lang="en-US" sz="1800" b="0" i="0" u="none" strike="noStrike" baseline="0" dirty="0">
                <a:latin typeface="Minion-Regular"/>
              </a:rPr>
              <a:t>all employees whose salary is above $50,000, we can write the following tuple calculus </a:t>
            </a:r>
            <a:r>
              <a:rPr lang="en-IN" sz="1800" b="0" i="0" u="none" strike="noStrike" baseline="0" dirty="0">
                <a:latin typeface="Minion-Regular"/>
              </a:rPr>
              <a:t>expression:</a:t>
            </a:r>
          </a:p>
          <a:p>
            <a:pPr algn="l"/>
            <a:r>
              <a:rPr lang="en-US" sz="1800" b="0" i="0" u="none" strike="noStrike" baseline="0" dirty="0">
                <a:latin typeface="Minion-Regular"/>
              </a:rPr>
              <a:t>{</a:t>
            </a:r>
            <a:r>
              <a:rPr lang="en-US" sz="1800" b="0" i="1" u="none" strike="noStrike" baseline="0" dirty="0">
                <a:latin typeface="Minion-Italic"/>
              </a:rPr>
              <a:t>t </a:t>
            </a:r>
            <a:r>
              <a:rPr lang="en-US" sz="1800" b="0" i="0" u="none" strike="noStrike" baseline="0" dirty="0">
                <a:latin typeface="Minion-Regular"/>
              </a:rPr>
              <a:t>| </a:t>
            </a:r>
            <a:r>
              <a:rPr lang="en-US" sz="1800" b="0" i="0" u="none" strike="noStrike" baseline="0" dirty="0">
                <a:latin typeface="AkzidenzGroteskBE-Regular"/>
              </a:rPr>
              <a:t>EMPLOYEE</a:t>
            </a:r>
            <a:r>
              <a:rPr lang="en-US" sz="1800" b="0" i="0" u="none" strike="noStrike" baseline="0" dirty="0">
                <a:latin typeface="Minion-Regular"/>
              </a:rPr>
              <a:t>(</a:t>
            </a:r>
            <a:r>
              <a:rPr lang="en-US" sz="1800" b="0" i="1" u="none" strike="noStrike" baseline="0" dirty="0">
                <a:latin typeface="Minion-Italic"/>
              </a:rPr>
              <a:t>t</a:t>
            </a:r>
            <a:r>
              <a:rPr lang="en-US" sz="1800" b="0" i="0" u="none" strike="noStrike" baseline="0" dirty="0">
                <a:latin typeface="Minion-Regular"/>
              </a:rPr>
              <a:t>) </a:t>
            </a:r>
            <a:r>
              <a:rPr lang="en-US" sz="1800" b="1" i="0" u="none" strike="noStrike" baseline="0" dirty="0">
                <a:latin typeface="AkzidenzGroteskBE-Md"/>
              </a:rPr>
              <a:t>AND </a:t>
            </a:r>
            <a:r>
              <a:rPr lang="en-US" sz="1800" b="0" i="1" u="none" strike="noStrike" baseline="0" dirty="0" err="1">
                <a:latin typeface="Minion-Italic"/>
              </a:rPr>
              <a:t>t</a:t>
            </a:r>
            <a:r>
              <a:rPr lang="en-US" sz="1800" b="0" i="0" u="none" strike="noStrike" baseline="0" dirty="0" err="1">
                <a:latin typeface="Minion-Regular"/>
              </a:rPr>
              <a:t>.</a:t>
            </a:r>
            <a:r>
              <a:rPr lang="en-US" sz="1800" b="0" i="0" u="none" strike="noStrike" baseline="0" dirty="0" err="1">
                <a:latin typeface="AkzidenzGroteskBE-Regular"/>
              </a:rPr>
              <a:t>Salary</a:t>
            </a:r>
            <a:r>
              <a:rPr lang="en-US" sz="1800" b="0" i="0" u="none" strike="noStrike" baseline="0" dirty="0">
                <a:latin typeface="Minion-Regular"/>
              </a:rPr>
              <a:t>&gt;50000}</a:t>
            </a:r>
          </a:p>
          <a:p>
            <a:pPr algn="l"/>
            <a:r>
              <a:rPr lang="en-US" sz="1800" b="0" i="0" u="none" strike="noStrike" baseline="0" dirty="0">
                <a:latin typeface="Minion-Regular"/>
              </a:rPr>
              <a:t>The condition </a:t>
            </a:r>
            <a:r>
              <a:rPr lang="en-US" sz="1800" b="0" i="0" u="none" strike="noStrike" baseline="0" dirty="0">
                <a:latin typeface="AkzidenzGroteskBE-Regular"/>
              </a:rPr>
              <a:t>EMPLOYEE</a:t>
            </a:r>
            <a:r>
              <a:rPr lang="en-US" sz="1800" b="0" i="0" u="none" strike="noStrike" baseline="0" dirty="0">
                <a:latin typeface="Minion-Regular"/>
              </a:rPr>
              <a:t>(</a:t>
            </a:r>
            <a:r>
              <a:rPr lang="en-US" sz="1800" b="0" i="1" u="none" strike="noStrike" baseline="0" dirty="0">
                <a:latin typeface="Minion-Italic"/>
              </a:rPr>
              <a:t>t</a:t>
            </a:r>
            <a:r>
              <a:rPr lang="en-US" sz="1800" b="0" i="0" u="none" strike="noStrike" baseline="0" dirty="0">
                <a:latin typeface="Minion-Regular"/>
              </a:rPr>
              <a:t>) specifies that the </a:t>
            </a:r>
            <a:r>
              <a:rPr lang="en-US" sz="1800" b="1" i="0" u="none" strike="noStrike" baseline="0" dirty="0">
                <a:latin typeface="Minion-Bold"/>
              </a:rPr>
              <a:t>range relation </a:t>
            </a:r>
            <a:r>
              <a:rPr lang="en-US" sz="1800" b="0" i="0" u="none" strike="noStrike" baseline="0" dirty="0">
                <a:latin typeface="Minion-Regular"/>
              </a:rPr>
              <a:t>of tuple variable </a:t>
            </a:r>
            <a:r>
              <a:rPr lang="en-US" sz="1800" b="0" i="1" u="none" strike="noStrike" baseline="0" dirty="0">
                <a:latin typeface="Minion-Italic"/>
              </a:rPr>
              <a:t>t </a:t>
            </a:r>
            <a:r>
              <a:rPr lang="en-US" sz="1800" b="0" i="0" u="none" strike="noStrike" baseline="0" dirty="0">
                <a:latin typeface="Minion-Regular"/>
              </a:rPr>
              <a:t>is </a:t>
            </a:r>
            <a:r>
              <a:rPr lang="en-US" sz="1800" b="0" i="0" u="none" strike="noStrike" baseline="0" dirty="0">
                <a:latin typeface="AkzidenzGroteskBE-Regular"/>
              </a:rPr>
              <a:t>EMPLOYEE</a:t>
            </a:r>
            <a:r>
              <a:rPr lang="en-US" sz="1800" b="0" i="0" u="none" strike="noStrike" baseline="0" dirty="0">
                <a:latin typeface="Minion-Regular"/>
              </a:rPr>
              <a:t>. Each </a:t>
            </a:r>
            <a:r>
              <a:rPr lang="en-US" sz="1800" b="0" i="0" u="none" strike="noStrike" baseline="0" dirty="0">
                <a:latin typeface="AkzidenzGroteskBE-Regular"/>
              </a:rPr>
              <a:t>EMPLOYEE </a:t>
            </a:r>
            <a:r>
              <a:rPr lang="en-US" sz="1800" b="0" i="0" u="none" strike="noStrike" baseline="0" dirty="0">
                <a:latin typeface="Minion-Regular"/>
              </a:rPr>
              <a:t>tuple </a:t>
            </a:r>
            <a:r>
              <a:rPr lang="en-US" sz="1800" b="0" i="1" u="none" strike="noStrike" baseline="0" dirty="0">
                <a:latin typeface="Minion-Italic"/>
              </a:rPr>
              <a:t>t </a:t>
            </a:r>
            <a:r>
              <a:rPr lang="en-US" sz="1800" b="0" i="0" u="none" strike="noStrike" baseline="0" dirty="0">
                <a:latin typeface="Minion-Regular"/>
              </a:rPr>
              <a:t>that satisfies the condition </a:t>
            </a:r>
            <a:r>
              <a:rPr lang="en-US" sz="1800" b="0" i="1" u="none" strike="noStrike" baseline="0" dirty="0" err="1">
                <a:latin typeface="Minion-Italic"/>
              </a:rPr>
              <a:t>t</a:t>
            </a:r>
            <a:r>
              <a:rPr lang="en-US" sz="1800" b="0" i="0" u="none" strike="noStrike" baseline="0" dirty="0" err="1">
                <a:latin typeface="Minion-Regular"/>
              </a:rPr>
              <a:t>.</a:t>
            </a:r>
            <a:r>
              <a:rPr lang="en-US" sz="1800" b="0" i="0" u="none" strike="noStrike" baseline="0" dirty="0" err="1">
                <a:latin typeface="AkzidenzGroteskBE-Regular"/>
              </a:rPr>
              <a:t>Salary</a:t>
            </a:r>
            <a:r>
              <a:rPr lang="en-US" sz="1800" b="0" i="0" u="none" strike="noStrike" baseline="0" dirty="0">
                <a:latin typeface="Minion-Regular"/>
              </a:rPr>
              <a:t>&gt;50000 will </a:t>
            </a:r>
            <a:r>
              <a:rPr lang="en-IN" sz="1800" b="0" i="0" u="none" strike="noStrike" baseline="0" dirty="0">
                <a:latin typeface="Minion-Regular"/>
              </a:rPr>
              <a:t>be retrieved.</a:t>
            </a:r>
            <a:endParaRPr lang="en-IN" sz="1800" dirty="0"/>
          </a:p>
          <a:p>
            <a:pPr algn="l"/>
            <a:endParaRPr lang="en-US" sz="1800" b="0" i="0" u="none" strike="noStrike" baseline="0" dirty="0">
              <a:latin typeface="Minion-Regular"/>
            </a:endParaRPr>
          </a:p>
          <a:p>
            <a:pPr algn="l"/>
            <a:endParaRPr lang="en-US" sz="1800" dirty="0">
              <a:latin typeface="Minion-Regular"/>
            </a:endParaRPr>
          </a:p>
          <a:p>
            <a:pPr algn="l"/>
            <a:endParaRPr lang="en-US" sz="1800" b="0" i="0" u="none" strike="noStrike" baseline="0" dirty="0">
              <a:latin typeface="Minion-Regular"/>
            </a:endParaRPr>
          </a:p>
          <a:p>
            <a:pPr algn="l"/>
            <a:r>
              <a:rPr lang="en-US" sz="1800" b="0" i="0" u="none" strike="noStrike" baseline="0" dirty="0">
                <a:latin typeface="Minion-Regular"/>
              </a:rPr>
              <a:t>The above query retrieves all attribute values for each selected </a:t>
            </a:r>
            <a:r>
              <a:rPr lang="en-US" sz="1800" b="0" i="0" u="none" strike="noStrike" baseline="0" dirty="0">
                <a:latin typeface="AkzidenzGroteskBE-Regular"/>
              </a:rPr>
              <a:t>EMPLOYEE </a:t>
            </a:r>
            <a:r>
              <a:rPr lang="en-US" sz="1800" b="0" i="0" u="none" strike="noStrike" baseline="0" dirty="0">
                <a:latin typeface="Minion-Regular"/>
              </a:rPr>
              <a:t>tuple </a:t>
            </a:r>
            <a:r>
              <a:rPr lang="en-US" sz="1800" b="0" i="1" u="none" strike="noStrike" baseline="0" dirty="0">
                <a:latin typeface="Minion-Italic"/>
              </a:rPr>
              <a:t>t</a:t>
            </a:r>
            <a:r>
              <a:rPr lang="en-US" sz="1800" b="0" i="0" u="none" strike="noStrike" baseline="0" dirty="0">
                <a:latin typeface="Minion-Regular"/>
              </a:rPr>
              <a:t>. To retrieve only </a:t>
            </a:r>
            <a:r>
              <a:rPr lang="en-US" sz="1800" b="0" i="1" u="none" strike="noStrike" baseline="0" dirty="0">
                <a:latin typeface="Minion-Italic"/>
              </a:rPr>
              <a:t>some </a:t>
            </a:r>
            <a:r>
              <a:rPr lang="en-US" sz="1800" b="0" i="0" u="none" strike="noStrike" baseline="0" dirty="0">
                <a:latin typeface="Minion-Regular"/>
              </a:rPr>
              <a:t>of the attributes—say, the first and last names—we write</a:t>
            </a:r>
          </a:p>
          <a:p>
            <a:pPr algn="l"/>
            <a:r>
              <a:rPr lang="en-US" sz="1800" b="0" i="0" u="none" strike="noStrike" baseline="0" dirty="0">
                <a:latin typeface="Minion-Regular"/>
              </a:rPr>
              <a:t>{</a:t>
            </a:r>
            <a:r>
              <a:rPr lang="en-US" sz="1800" b="0" i="1" u="none" strike="noStrike" baseline="0" dirty="0" err="1">
                <a:latin typeface="Minion-Italic"/>
              </a:rPr>
              <a:t>t</a:t>
            </a:r>
            <a:r>
              <a:rPr lang="en-US" sz="1800" b="0" i="0" u="none" strike="noStrike" baseline="0" dirty="0" err="1">
                <a:latin typeface="Minion-Regular"/>
              </a:rPr>
              <a:t>.</a:t>
            </a:r>
            <a:r>
              <a:rPr lang="en-US" sz="1800" b="0" i="0" u="none" strike="noStrike" baseline="0" dirty="0" err="1">
                <a:latin typeface="AkzidenzGroteskBE-Regular"/>
              </a:rPr>
              <a:t>Fname</a:t>
            </a:r>
            <a:r>
              <a:rPr lang="en-US" sz="1800" b="0" i="0" u="none" strike="noStrike" baseline="0" dirty="0">
                <a:latin typeface="Minion-Regular"/>
              </a:rPr>
              <a:t>, </a:t>
            </a:r>
            <a:r>
              <a:rPr lang="en-US" sz="1800" b="0" i="1" u="none" strike="noStrike" baseline="0" dirty="0" err="1">
                <a:latin typeface="Minion-Italic"/>
              </a:rPr>
              <a:t>t</a:t>
            </a:r>
            <a:r>
              <a:rPr lang="en-US" sz="1800" b="0" i="0" u="none" strike="noStrike" baseline="0" dirty="0" err="1">
                <a:latin typeface="Minion-Regular"/>
              </a:rPr>
              <a:t>.</a:t>
            </a:r>
            <a:r>
              <a:rPr lang="en-US" sz="1800" b="0" i="0" u="none" strike="noStrike" baseline="0" dirty="0" err="1">
                <a:latin typeface="AkzidenzGroteskBE-Regular"/>
              </a:rPr>
              <a:t>Lname</a:t>
            </a:r>
            <a:r>
              <a:rPr lang="en-US" sz="1800" b="0" i="0" u="none" strike="noStrike" baseline="0" dirty="0">
                <a:latin typeface="AkzidenzGroteskBE-Regular"/>
              </a:rPr>
              <a:t> </a:t>
            </a:r>
            <a:r>
              <a:rPr lang="en-US" sz="1800" b="0" i="0" u="none" strike="noStrike" baseline="0" dirty="0">
                <a:latin typeface="Minion-Regular"/>
              </a:rPr>
              <a:t>| </a:t>
            </a:r>
            <a:r>
              <a:rPr lang="en-US" sz="1800" b="0" i="0" u="none" strike="noStrike" baseline="0" dirty="0">
                <a:latin typeface="AkzidenzGroteskBE-Regular"/>
              </a:rPr>
              <a:t>EMPLOYEE</a:t>
            </a:r>
            <a:r>
              <a:rPr lang="en-US" sz="1800" b="0" i="0" u="none" strike="noStrike" baseline="0" dirty="0">
                <a:latin typeface="Minion-Regular"/>
              </a:rPr>
              <a:t>(</a:t>
            </a:r>
            <a:r>
              <a:rPr lang="en-US" sz="1800" b="0" i="1" u="none" strike="noStrike" baseline="0" dirty="0">
                <a:latin typeface="Minion-Italic"/>
              </a:rPr>
              <a:t>t</a:t>
            </a:r>
            <a:r>
              <a:rPr lang="en-US" sz="1800" b="0" i="0" u="none" strike="noStrike" baseline="0" dirty="0">
                <a:latin typeface="Minion-Regular"/>
              </a:rPr>
              <a:t>) </a:t>
            </a:r>
            <a:r>
              <a:rPr lang="en-US" sz="1800" b="1" i="0" u="none" strike="noStrike" baseline="0" dirty="0">
                <a:latin typeface="AkzidenzGroteskBE-Md"/>
              </a:rPr>
              <a:t>AND </a:t>
            </a:r>
            <a:r>
              <a:rPr lang="en-US" sz="1800" b="0" i="1" u="none" strike="noStrike" baseline="0" dirty="0" err="1">
                <a:latin typeface="Minion-Italic"/>
              </a:rPr>
              <a:t>t</a:t>
            </a:r>
            <a:r>
              <a:rPr lang="en-US" sz="1800" b="0" i="0" u="none" strike="noStrike" baseline="0" dirty="0" err="1">
                <a:latin typeface="Minion-Regular"/>
              </a:rPr>
              <a:t>.</a:t>
            </a:r>
            <a:r>
              <a:rPr lang="en-US" sz="1800" b="0" i="0" u="none" strike="noStrike" baseline="0" dirty="0" err="1">
                <a:latin typeface="AkzidenzGroteskBE-Regular"/>
              </a:rPr>
              <a:t>Salary</a:t>
            </a:r>
            <a:r>
              <a:rPr lang="en-US" sz="1800" b="0" i="0" u="none" strike="noStrike" baseline="0" dirty="0">
                <a:latin typeface="Minion-Regular"/>
              </a:rPr>
              <a:t>&gt;50000}</a:t>
            </a:r>
            <a:endParaRPr lang="en-IN" dirty="0"/>
          </a:p>
        </p:txBody>
      </p:sp>
    </p:spTree>
    <p:extLst>
      <p:ext uri="{BB962C8B-B14F-4D97-AF65-F5344CB8AC3E}">
        <p14:creationId xmlns:p14="http://schemas.microsoft.com/office/powerpoint/2010/main" val="359739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a:xfrm>
            <a:off x="838200" y="134471"/>
            <a:ext cx="10515600" cy="6042492"/>
          </a:xfrm>
        </p:spPr>
        <p:txBody>
          <a:bodyPr>
            <a:normAutofit/>
          </a:bodyPr>
          <a:lstStyle/>
          <a:p>
            <a:r>
              <a:rPr lang="en-US" dirty="0"/>
              <a:t>A general expression of the tuple relational calculus is of the form </a:t>
            </a:r>
          </a:p>
          <a:p>
            <a:r>
              <a:rPr lang="en-US" dirty="0"/>
              <a:t>{t1.Aj, t2.Ak, ..., </a:t>
            </a:r>
            <a:r>
              <a:rPr lang="en-US" dirty="0" err="1"/>
              <a:t>tn.Am</a:t>
            </a:r>
            <a:r>
              <a:rPr lang="en-US" dirty="0"/>
              <a:t> | COND(t1, t2, ..., </a:t>
            </a:r>
            <a:r>
              <a:rPr lang="en-US" dirty="0" err="1"/>
              <a:t>tn</a:t>
            </a:r>
            <a:r>
              <a:rPr lang="en-US" dirty="0"/>
              <a:t>, tn+1, tn+2, ..., </a:t>
            </a:r>
            <a:r>
              <a:rPr lang="en-US" dirty="0" err="1"/>
              <a:t>tn+m</a:t>
            </a:r>
            <a:r>
              <a:rPr lang="en-US" dirty="0"/>
              <a:t>)}</a:t>
            </a:r>
          </a:p>
          <a:p>
            <a:pPr marL="0" indent="0">
              <a:buNone/>
            </a:pPr>
            <a:r>
              <a:rPr lang="en-US" dirty="0"/>
              <a:t> where t1, t2, ..., </a:t>
            </a:r>
            <a:r>
              <a:rPr lang="en-US" dirty="0" err="1"/>
              <a:t>tn</a:t>
            </a:r>
            <a:r>
              <a:rPr lang="en-US" dirty="0"/>
              <a:t>, tn+1, ..., </a:t>
            </a:r>
            <a:r>
              <a:rPr lang="en-US" dirty="0" err="1"/>
              <a:t>tn+m</a:t>
            </a:r>
            <a:r>
              <a:rPr lang="en-US" dirty="0"/>
              <a:t> are tuple variables, each Ai is an attribute of the relation on which </a:t>
            </a:r>
            <a:r>
              <a:rPr lang="en-US" dirty="0" err="1"/>
              <a:t>ti</a:t>
            </a:r>
            <a:r>
              <a:rPr lang="en-US" dirty="0"/>
              <a:t> ranges, and COND is a condition or formula  of the tuple relational calculus. A formula is made up of predicate calculus atoms, which can be one of the following:</a:t>
            </a:r>
          </a:p>
          <a:p>
            <a:r>
              <a:rPr lang="en-US" dirty="0"/>
              <a:t>1. An atom of the form R(</a:t>
            </a:r>
            <a:r>
              <a:rPr lang="en-US" dirty="0" err="1"/>
              <a:t>ti</a:t>
            </a:r>
            <a:r>
              <a:rPr lang="en-US" dirty="0"/>
              <a:t>), where R is a relation name and </a:t>
            </a:r>
            <a:r>
              <a:rPr lang="en-US" dirty="0" err="1"/>
              <a:t>ti</a:t>
            </a:r>
            <a:r>
              <a:rPr lang="en-US" dirty="0"/>
              <a:t> is a tuple variable. This atom identifies the range of the tuple variable </a:t>
            </a:r>
            <a:r>
              <a:rPr lang="en-US" dirty="0" err="1"/>
              <a:t>ti</a:t>
            </a:r>
            <a:r>
              <a:rPr lang="en-US" dirty="0"/>
              <a:t> as the relation whose name is R. It evaluates to TRUE if </a:t>
            </a:r>
            <a:r>
              <a:rPr lang="en-US" dirty="0" err="1"/>
              <a:t>ti</a:t>
            </a:r>
            <a:r>
              <a:rPr lang="en-US" dirty="0"/>
              <a:t> is a tuple in the relation R, and evaluates to FALSE otherwise.</a:t>
            </a:r>
          </a:p>
        </p:txBody>
      </p:sp>
    </p:spTree>
    <p:extLst>
      <p:ext uri="{BB962C8B-B14F-4D97-AF65-F5344CB8AC3E}">
        <p14:creationId xmlns:p14="http://schemas.microsoft.com/office/powerpoint/2010/main" val="151412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a:xfrm>
            <a:off x="838200" y="564776"/>
            <a:ext cx="10515600" cy="5612187"/>
          </a:xfrm>
        </p:spPr>
        <p:txBody>
          <a:bodyPr>
            <a:normAutofit/>
          </a:bodyPr>
          <a:lstStyle/>
          <a:p>
            <a:r>
              <a:rPr lang="en-US" dirty="0"/>
              <a:t>2. An atom of the form </a:t>
            </a:r>
            <a:r>
              <a:rPr lang="en-US" dirty="0" err="1"/>
              <a:t>ti.A</a:t>
            </a:r>
            <a:r>
              <a:rPr lang="en-US" dirty="0"/>
              <a:t> op </a:t>
            </a:r>
            <a:r>
              <a:rPr lang="en-US" dirty="0" err="1"/>
              <a:t>tj.B</a:t>
            </a:r>
            <a:r>
              <a:rPr lang="en-US" dirty="0"/>
              <a:t>, where op is one of the comparison operators in the set {=, &lt;, ≤, &gt;, ≥, ≠}, </a:t>
            </a:r>
            <a:r>
              <a:rPr lang="en-US" dirty="0" err="1"/>
              <a:t>ti</a:t>
            </a:r>
            <a:r>
              <a:rPr lang="en-US" dirty="0"/>
              <a:t> and </a:t>
            </a:r>
            <a:r>
              <a:rPr lang="en-US" dirty="0" err="1"/>
              <a:t>tj</a:t>
            </a:r>
            <a:r>
              <a:rPr lang="en-US" dirty="0"/>
              <a:t> are tuple variables, A is an attribute of the relation on which </a:t>
            </a:r>
            <a:r>
              <a:rPr lang="en-US" dirty="0" err="1"/>
              <a:t>ti</a:t>
            </a:r>
            <a:r>
              <a:rPr lang="en-US" dirty="0"/>
              <a:t> ranges, and B is an attribute of the relation on which </a:t>
            </a:r>
            <a:r>
              <a:rPr lang="en-US" dirty="0" err="1"/>
              <a:t>tj</a:t>
            </a:r>
            <a:r>
              <a:rPr lang="en-US" dirty="0"/>
              <a:t> ranges.</a:t>
            </a:r>
          </a:p>
          <a:p>
            <a:pPr marL="0" indent="0">
              <a:buNone/>
            </a:pPr>
            <a:endParaRPr lang="en-US" dirty="0"/>
          </a:p>
          <a:p>
            <a:r>
              <a:rPr lang="en-US" dirty="0"/>
              <a:t>3. An atom of the form </a:t>
            </a:r>
            <a:r>
              <a:rPr lang="en-US" dirty="0" err="1"/>
              <a:t>ti.A</a:t>
            </a:r>
            <a:r>
              <a:rPr lang="en-US" dirty="0"/>
              <a:t> op c or c op </a:t>
            </a:r>
            <a:r>
              <a:rPr lang="en-US" dirty="0" err="1"/>
              <a:t>tj.B</a:t>
            </a:r>
            <a:r>
              <a:rPr lang="en-US" dirty="0"/>
              <a:t>, where op is one of the comparisons operators in the set {=, &lt;, ≤, &gt;, ≥, ≠}, </a:t>
            </a:r>
            <a:r>
              <a:rPr lang="en-US" dirty="0" err="1"/>
              <a:t>ti</a:t>
            </a:r>
            <a:r>
              <a:rPr lang="en-US" dirty="0"/>
              <a:t> and </a:t>
            </a:r>
            <a:r>
              <a:rPr lang="en-US" dirty="0" err="1"/>
              <a:t>tj</a:t>
            </a:r>
            <a:r>
              <a:rPr lang="en-US" dirty="0"/>
              <a:t> are tuple variables, A is an attribute of the relation on which </a:t>
            </a:r>
            <a:r>
              <a:rPr lang="en-US" dirty="0" err="1"/>
              <a:t>ti</a:t>
            </a:r>
            <a:r>
              <a:rPr lang="en-US" dirty="0"/>
              <a:t> ranges, B is an attribute of the relation on which </a:t>
            </a:r>
            <a:r>
              <a:rPr lang="en-US" dirty="0" err="1"/>
              <a:t>tj</a:t>
            </a:r>
            <a:r>
              <a:rPr lang="en-US" dirty="0"/>
              <a:t> ranges, and c is a constant value.</a:t>
            </a:r>
            <a:endParaRPr lang="en-IN" dirty="0"/>
          </a:p>
          <a:p>
            <a:endParaRPr lang="en-IN" dirty="0"/>
          </a:p>
        </p:txBody>
      </p:sp>
    </p:spTree>
    <p:extLst>
      <p:ext uri="{BB962C8B-B14F-4D97-AF65-F5344CB8AC3E}">
        <p14:creationId xmlns:p14="http://schemas.microsoft.com/office/powerpoint/2010/main" val="226970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F61-7244-5882-94AC-29CAD26FF32C}"/>
              </a:ext>
            </a:extLst>
          </p:cNvPr>
          <p:cNvSpPr>
            <a:spLocks noGrp="1"/>
          </p:cNvSpPr>
          <p:nvPr>
            <p:ph type="title"/>
          </p:nvPr>
        </p:nvSpPr>
        <p:spPr/>
        <p:txBody>
          <a:bodyPr/>
          <a:lstStyle/>
          <a:p>
            <a:r>
              <a:rPr lang="en-US" dirty="0"/>
              <a:t>The Existential and Universal Quantifiers</a:t>
            </a:r>
            <a:endParaRPr lang="en-IN" dirty="0"/>
          </a:p>
        </p:txBody>
      </p:sp>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p:txBody>
          <a:bodyPr>
            <a:normAutofit/>
          </a:bodyPr>
          <a:lstStyle/>
          <a:p>
            <a:r>
              <a:rPr lang="en-US" dirty="0"/>
              <a:t>In addition, two special symbols called quantifiers can appear in formulas; these are the universal quantifier (∀) and the existential quantifier (∃).</a:t>
            </a:r>
          </a:p>
          <a:p>
            <a:r>
              <a:rPr lang="en-US" dirty="0"/>
              <a:t>We need to define the concepts of free and bound tuple variables in a formula. Informally, a tuple variable t is bound if it is quantified, meaning that it appears in an (∃t) or (∀t) clause; otherwise, it is free. Formally, we define a tuple variable in a formula as free or bound.</a:t>
            </a:r>
          </a:p>
          <a:p>
            <a:endParaRPr lang="en-IN" dirty="0"/>
          </a:p>
        </p:txBody>
      </p:sp>
    </p:spTree>
    <p:extLst>
      <p:ext uri="{BB962C8B-B14F-4D97-AF65-F5344CB8AC3E}">
        <p14:creationId xmlns:p14="http://schemas.microsoft.com/office/powerpoint/2010/main" val="281136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F61-7244-5882-94AC-29CAD26FF3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p:txBody>
          <a:bodyPr/>
          <a:lstStyle/>
          <a:p>
            <a:pPr marL="0" indent="0">
              <a:buNone/>
            </a:pPr>
            <a:r>
              <a:rPr lang="en-US" dirty="0"/>
              <a:t>List the name and address of all employees who work for the</a:t>
            </a:r>
          </a:p>
          <a:p>
            <a:pPr marL="0" indent="0">
              <a:buNone/>
            </a:pPr>
            <a:r>
              <a:rPr lang="en-US" dirty="0"/>
              <a:t>‘Research’ department.</a:t>
            </a:r>
          </a:p>
          <a:p>
            <a:r>
              <a:rPr lang="en-US" dirty="0"/>
              <a:t>Q1: {</a:t>
            </a:r>
            <a:r>
              <a:rPr lang="en-US" dirty="0" err="1"/>
              <a:t>t.Fname</a:t>
            </a:r>
            <a:r>
              <a:rPr lang="en-US" dirty="0"/>
              <a:t>, </a:t>
            </a:r>
            <a:r>
              <a:rPr lang="en-US" dirty="0" err="1"/>
              <a:t>t.Lname</a:t>
            </a:r>
            <a:r>
              <a:rPr lang="en-US" dirty="0"/>
              <a:t>, </a:t>
            </a:r>
            <a:r>
              <a:rPr lang="en-US" dirty="0" err="1"/>
              <a:t>t.Address</a:t>
            </a:r>
            <a:r>
              <a:rPr lang="en-US" dirty="0"/>
              <a:t> | EMPLOYEE(t) AND (∃d) (DEPARTMENT(d) AND </a:t>
            </a:r>
            <a:r>
              <a:rPr lang="en-US" dirty="0" err="1"/>
              <a:t>d.Dname</a:t>
            </a:r>
            <a:r>
              <a:rPr lang="en-US" dirty="0"/>
              <a:t>=‘Research’ AND </a:t>
            </a:r>
            <a:r>
              <a:rPr lang="en-US" dirty="0" err="1"/>
              <a:t>d.Dnumber</a:t>
            </a:r>
            <a:r>
              <a:rPr lang="en-US" dirty="0"/>
              <a:t>=</a:t>
            </a:r>
            <a:r>
              <a:rPr lang="en-US" dirty="0" err="1"/>
              <a:t>t.Dno</a:t>
            </a:r>
            <a:r>
              <a:rPr lang="en-US" dirty="0"/>
              <a:t>)}</a:t>
            </a:r>
          </a:p>
          <a:p>
            <a:endParaRPr lang="en-US" dirty="0"/>
          </a:p>
          <a:p>
            <a:endParaRPr lang="en-IN" dirty="0"/>
          </a:p>
        </p:txBody>
      </p:sp>
    </p:spTree>
    <p:extLst>
      <p:ext uri="{BB962C8B-B14F-4D97-AF65-F5344CB8AC3E}">
        <p14:creationId xmlns:p14="http://schemas.microsoft.com/office/powerpoint/2010/main" val="1724684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F61-7244-5882-94AC-29CAD26FF3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p:txBody>
          <a:bodyPr/>
          <a:lstStyle/>
          <a:p>
            <a:r>
              <a:rPr lang="en-US" dirty="0"/>
              <a:t>For every project located in ‘Stafford’, list the project number, the controlling department number, and the department manager’s last name, birth date, and address.</a:t>
            </a:r>
          </a:p>
          <a:p>
            <a:r>
              <a:rPr lang="en-US" dirty="0"/>
              <a:t>Q2: {</a:t>
            </a:r>
            <a:r>
              <a:rPr lang="en-US" dirty="0" err="1"/>
              <a:t>p.Pnumber</a:t>
            </a:r>
            <a:r>
              <a:rPr lang="en-US" dirty="0"/>
              <a:t>, </a:t>
            </a:r>
            <a:r>
              <a:rPr lang="en-US" dirty="0" err="1"/>
              <a:t>p.Dnum</a:t>
            </a:r>
            <a:r>
              <a:rPr lang="en-US" dirty="0"/>
              <a:t>, </a:t>
            </a:r>
            <a:r>
              <a:rPr lang="en-US" dirty="0" err="1"/>
              <a:t>m.Lname</a:t>
            </a:r>
            <a:r>
              <a:rPr lang="en-US" dirty="0"/>
              <a:t>, </a:t>
            </a:r>
            <a:r>
              <a:rPr lang="en-US" dirty="0" err="1"/>
              <a:t>m.Bdate</a:t>
            </a:r>
            <a:r>
              <a:rPr lang="en-US" dirty="0"/>
              <a:t>, </a:t>
            </a:r>
            <a:r>
              <a:rPr lang="en-US" dirty="0" err="1"/>
              <a:t>m.Address</a:t>
            </a:r>
            <a:r>
              <a:rPr lang="en-US" dirty="0"/>
              <a:t> | PROJECT(p) AND EMPLOYEE(m) AND </a:t>
            </a:r>
            <a:r>
              <a:rPr lang="en-US" dirty="0" err="1"/>
              <a:t>p.Plocation</a:t>
            </a:r>
            <a:r>
              <a:rPr lang="en-US" dirty="0"/>
              <a:t>=‘Stafford’ AND ((∃d)(DEPARTMENT(d) AND </a:t>
            </a:r>
            <a:r>
              <a:rPr lang="en-US" dirty="0" err="1"/>
              <a:t>p.Dnum</a:t>
            </a:r>
            <a:r>
              <a:rPr lang="en-US" dirty="0"/>
              <a:t>=</a:t>
            </a:r>
            <a:r>
              <a:rPr lang="en-US" dirty="0" err="1"/>
              <a:t>d.Dnumber</a:t>
            </a:r>
            <a:r>
              <a:rPr lang="en-US" dirty="0"/>
              <a:t> AND </a:t>
            </a:r>
            <a:r>
              <a:rPr lang="en-US" dirty="0" err="1"/>
              <a:t>d.Mgr_ssn</a:t>
            </a:r>
            <a:r>
              <a:rPr lang="en-US" dirty="0"/>
              <a:t>=</a:t>
            </a:r>
            <a:r>
              <a:rPr lang="en-US" dirty="0" err="1"/>
              <a:t>m.Ssn</a:t>
            </a:r>
            <a:r>
              <a:rPr lang="en-US" dirty="0"/>
              <a:t>))}</a:t>
            </a:r>
            <a:endParaRPr lang="en-IN" dirty="0"/>
          </a:p>
        </p:txBody>
      </p:sp>
    </p:spTree>
    <p:extLst>
      <p:ext uri="{BB962C8B-B14F-4D97-AF65-F5344CB8AC3E}">
        <p14:creationId xmlns:p14="http://schemas.microsoft.com/office/powerpoint/2010/main" val="405667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1BCA-1B05-2DE1-0515-814ADC71D9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10F9FC-D285-E06E-E4B8-D4F2189F4449}"/>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0C54D882-77F5-A699-929D-7E1C53F2286A}"/>
              </a:ext>
            </a:extLst>
          </p:cNvPr>
          <p:cNvGraphicFramePr>
            <a:graphicFrameLocks noChangeAspect="1"/>
          </p:cNvGraphicFramePr>
          <p:nvPr/>
        </p:nvGraphicFramePr>
        <p:xfrm>
          <a:off x="838200" y="107576"/>
          <a:ext cx="11183471" cy="6575612"/>
        </p:xfrm>
        <a:graphic>
          <a:graphicData uri="http://schemas.openxmlformats.org/presentationml/2006/ole">
            <mc:AlternateContent xmlns:mc="http://schemas.openxmlformats.org/markup-compatibility/2006">
              <mc:Choice xmlns:v="urn:schemas-microsoft-com:vml" Requires="v">
                <p:oleObj name="Bitmap Image" r:id="rId2" imgW="7067520" imgH="4076640" progId="PBrush">
                  <p:embed/>
                </p:oleObj>
              </mc:Choice>
              <mc:Fallback>
                <p:oleObj name="Bitmap Image" r:id="rId2" imgW="7067520" imgH="4076640" progId="PBrush">
                  <p:embed/>
                  <p:pic>
                    <p:nvPicPr>
                      <p:cNvPr id="4" name="Object 3">
                        <a:extLst>
                          <a:ext uri="{FF2B5EF4-FFF2-40B4-BE49-F238E27FC236}">
                            <a16:creationId xmlns:a16="http://schemas.microsoft.com/office/drawing/2014/main" id="{0C54D882-77F5-A699-929D-7E1C53F2286A}"/>
                          </a:ext>
                        </a:extLst>
                      </p:cNvPr>
                      <p:cNvPicPr/>
                      <p:nvPr/>
                    </p:nvPicPr>
                    <p:blipFill>
                      <a:blip r:embed="rId3"/>
                      <a:stretch>
                        <a:fillRect/>
                      </a:stretch>
                    </p:blipFill>
                    <p:spPr>
                      <a:xfrm>
                        <a:off x="838200" y="107576"/>
                        <a:ext cx="11183471" cy="6575612"/>
                      </a:xfrm>
                      <a:prstGeom prst="rect">
                        <a:avLst/>
                      </a:prstGeom>
                    </p:spPr>
                  </p:pic>
                </p:oleObj>
              </mc:Fallback>
            </mc:AlternateContent>
          </a:graphicData>
        </a:graphic>
      </p:graphicFrame>
    </p:spTree>
    <p:extLst>
      <p:ext uri="{BB962C8B-B14F-4D97-AF65-F5344CB8AC3E}">
        <p14:creationId xmlns:p14="http://schemas.microsoft.com/office/powerpoint/2010/main" val="189878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F61-7244-5882-94AC-29CAD26FF3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p:txBody>
          <a:bodyPr/>
          <a:lstStyle/>
          <a:p>
            <a:r>
              <a:rPr lang="en-US" dirty="0"/>
              <a:t>List the names of employees who have no dependents.</a:t>
            </a:r>
          </a:p>
          <a:p>
            <a:r>
              <a:rPr lang="en-US" dirty="0"/>
              <a:t> {</a:t>
            </a:r>
            <a:r>
              <a:rPr lang="en-US" dirty="0" err="1"/>
              <a:t>e.Fname</a:t>
            </a:r>
            <a:r>
              <a:rPr lang="en-US" dirty="0"/>
              <a:t>, </a:t>
            </a:r>
            <a:r>
              <a:rPr lang="en-US" dirty="0" err="1"/>
              <a:t>e.Lname</a:t>
            </a:r>
            <a:r>
              <a:rPr lang="en-US" dirty="0"/>
              <a:t> | EMPLOYEE(e) AND (NOT (∃d)(DEPENDENT(d)</a:t>
            </a:r>
          </a:p>
          <a:p>
            <a:pPr marL="0" indent="0">
              <a:buNone/>
            </a:pPr>
            <a:r>
              <a:rPr lang="en-US" dirty="0"/>
              <a:t> AND </a:t>
            </a:r>
            <a:r>
              <a:rPr lang="en-US" dirty="0" err="1"/>
              <a:t>e.Ssn</a:t>
            </a:r>
            <a:r>
              <a:rPr lang="en-US" dirty="0"/>
              <a:t>=</a:t>
            </a:r>
            <a:r>
              <a:rPr lang="en-US" dirty="0" err="1"/>
              <a:t>d.Essn</a:t>
            </a:r>
            <a:r>
              <a:rPr lang="en-US" dirty="0"/>
              <a:t>))}</a:t>
            </a:r>
          </a:p>
          <a:p>
            <a:endParaRPr lang="en-US" dirty="0"/>
          </a:p>
          <a:p>
            <a:r>
              <a:rPr lang="en-US" dirty="0"/>
              <a:t>{</a:t>
            </a:r>
            <a:r>
              <a:rPr lang="en-US" dirty="0" err="1"/>
              <a:t>e.Fname</a:t>
            </a:r>
            <a:r>
              <a:rPr lang="en-US" dirty="0"/>
              <a:t>, </a:t>
            </a:r>
            <a:r>
              <a:rPr lang="en-US" dirty="0" err="1"/>
              <a:t>e.Lname</a:t>
            </a:r>
            <a:r>
              <a:rPr lang="en-US" dirty="0"/>
              <a:t> | EMPLOYEE(e) AND ((∀d)(NOT(DEPENDENT(d))</a:t>
            </a:r>
          </a:p>
          <a:p>
            <a:pPr marL="0" indent="0">
              <a:buNone/>
            </a:pPr>
            <a:r>
              <a:rPr lang="en-US" dirty="0"/>
              <a:t> OR NOT(</a:t>
            </a:r>
            <a:r>
              <a:rPr lang="en-US" dirty="0" err="1"/>
              <a:t>e.Ssn</a:t>
            </a:r>
            <a:r>
              <a:rPr lang="en-US" dirty="0"/>
              <a:t>=</a:t>
            </a:r>
            <a:r>
              <a:rPr lang="en-US" dirty="0" err="1"/>
              <a:t>d.Essn</a:t>
            </a:r>
            <a:r>
              <a:rPr lang="en-US" dirty="0"/>
              <a:t>)))}</a:t>
            </a:r>
            <a:endParaRPr lang="en-IN" dirty="0"/>
          </a:p>
        </p:txBody>
      </p:sp>
    </p:spTree>
    <p:extLst>
      <p:ext uri="{BB962C8B-B14F-4D97-AF65-F5344CB8AC3E}">
        <p14:creationId xmlns:p14="http://schemas.microsoft.com/office/powerpoint/2010/main" val="515262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EE16-C124-1E9E-3A42-3A5CA04B8C14}"/>
              </a:ext>
            </a:extLst>
          </p:cNvPr>
          <p:cNvSpPr>
            <a:spLocks noGrp="1"/>
          </p:cNvSpPr>
          <p:nvPr>
            <p:ph type="title"/>
          </p:nvPr>
        </p:nvSpPr>
        <p:spPr/>
        <p:txBody>
          <a:bodyPr/>
          <a:lstStyle/>
          <a:p>
            <a:r>
              <a:rPr lang="en-IN" dirty="0"/>
              <a:t>Safe Expressions</a:t>
            </a:r>
          </a:p>
        </p:txBody>
      </p:sp>
      <p:sp>
        <p:nvSpPr>
          <p:cNvPr id="3" name="Content Placeholder 2">
            <a:extLst>
              <a:ext uri="{FF2B5EF4-FFF2-40B4-BE49-F238E27FC236}">
                <a16:creationId xmlns:a16="http://schemas.microsoft.com/office/drawing/2014/main" id="{18FA6C91-3A58-20D4-8CEA-C68813CA086C}"/>
              </a:ext>
            </a:extLst>
          </p:cNvPr>
          <p:cNvSpPr>
            <a:spLocks noGrp="1"/>
          </p:cNvSpPr>
          <p:nvPr>
            <p:ph idx="1"/>
          </p:nvPr>
        </p:nvSpPr>
        <p:spPr/>
        <p:txBody>
          <a:bodyPr/>
          <a:lstStyle/>
          <a:p>
            <a:r>
              <a:rPr lang="en-US" dirty="0"/>
              <a:t>A safe expression in relational calculus is one that is guaranteed to yield a finite number of tuples as its result; otherwise, the expression is called unsafe.</a:t>
            </a:r>
          </a:p>
          <a:p>
            <a:r>
              <a:rPr lang="en-US" dirty="0"/>
              <a:t>For example, the expression</a:t>
            </a:r>
          </a:p>
          <a:p>
            <a:r>
              <a:rPr lang="en-US" dirty="0"/>
              <a:t>{t | NOT (EMPLOYEE(t))}</a:t>
            </a:r>
          </a:p>
          <a:p>
            <a:r>
              <a:rPr lang="en-US" dirty="0"/>
              <a:t>is unsafe because it yields all tuples in the universe that are not EMPLOYEE tuples, which are infinitely numerous.</a:t>
            </a:r>
            <a:endParaRPr lang="en-IN" dirty="0"/>
          </a:p>
        </p:txBody>
      </p:sp>
    </p:spTree>
    <p:extLst>
      <p:ext uri="{BB962C8B-B14F-4D97-AF65-F5344CB8AC3E}">
        <p14:creationId xmlns:p14="http://schemas.microsoft.com/office/powerpoint/2010/main" val="4143566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2D10-EA98-AAD0-A132-FCE8BB2B3C1C}"/>
              </a:ext>
            </a:extLst>
          </p:cNvPr>
          <p:cNvSpPr>
            <a:spLocks noGrp="1"/>
          </p:cNvSpPr>
          <p:nvPr>
            <p:ph type="title"/>
          </p:nvPr>
        </p:nvSpPr>
        <p:spPr/>
        <p:txBody>
          <a:bodyPr/>
          <a:lstStyle/>
          <a:p>
            <a:r>
              <a:rPr lang="en-US" dirty="0"/>
              <a:t>Domain calculus</a:t>
            </a:r>
            <a:endParaRPr lang="en-IN" dirty="0"/>
          </a:p>
        </p:txBody>
      </p:sp>
      <p:sp>
        <p:nvSpPr>
          <p:cNvPr id="3" name="Content Placeholder 2">
            <a:extLst>
              <a:ext uri="{FF2B5EF4-FFF2-40B4-BE49-F238E27FC236}">
                <a16:creationId xmlns:a16="http://schemas.microsoft.com/office/drawing/2014/main" id="{025B7AC6-A5C2-2E7B-1CEF-F86C0DBC09FE}"/>
              </a:ext>
            </a:extLst>
          </p:cNvPr>
          <p:cNvSpPr>
            <a:spLocks noGrp="1"/>
          </p:cNvSpPr>
          <p:nvPr>
            <p:ph idx="1"/>
          </p:nvPr>
        </p:nvSpPr>
        <p:spPr/>
        <p:txBody>
          <a:bodyPr>
            <a:normAutofit/>
          </a:bodyPr>
          <a:lstStyle/>
          <a:p>
            <a:r>
              <a:rPr lang="en-US" dirty="0"/>
              <a:t>Domain calculus differs from tuple calculus in the type of variables used in formulas:</a:t>
            </a:r>
          </a:p>
          <a:p>
            <a:r>
              <a:rPr lang="en-US" dirty="0"/>
              <a:t>Rather than having variables range over tuples, the variables range over single values from domains of attributes. To form a relation of degree n for a query result, we must have n of these domain variables—one for each attribute. An expression of the domain calculus is of the form</a:t>
            </a:r>
          </a:p>
          <a:p>
            <a:r>
              <a:rPr lang="en-US" dirty="0"/>
              <a:t>{x1, x2, ..., </a:t>
            </a:r>
            <a:r>
              <a:rPr lang="en-US" dirty="0" err="1"/>
              <a:t>xn</a:t>
            </a:r>
            <a:r>
              <a:rPr lang="en-US" dirty="0"/>
              <a:t> | COND(x1, x2, ..., </a:t>
            </a:r>
            <a:r>
              <a:rPr lang="en-US" dirty="0" err="1"/>
              <a:t>xn</a:t>
            </a:r>
            <a:r>
              <a:rPr lang="en-US" dirty="0"/>
              <a:t>, xn+1, xn+2, ..., </a:t>
            </a:r>
            <a:r>
              <a:rPr lang="en-US" dirty="0" err="1"/>
              <a:t>xn+m</a:t>
            </a:r>
            <a:r>
              <a:rPr lang="en-US" dirty="0"/>
              <a:t>)}</a:t>
            </a:r>
            <a:endParaRPr lang="en-IN" dirty="0"/>
          </a:p>
        </p:txBody>
      </p:sp>
    </p:spTree>
    <p:extLst>
      <p:ext uri="{BB962C8B-B14F-4D97-AF65-F5344CB8AC3E}">
        <p14:creationId xmlns:p14="http://schemas.microsoft.com/office/powerpoint/2010/main" val="582683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B293-3683-AEC0-6BBC-8A20BEA27B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0B684F-64C9-2F0A-AB18-247EB41FCA86}"/>
              </a:ext>
            </a:extLst>
          </p:cNvPr>
          <p:cNvSpPr>
            <a:spLocks noGrp="1"/>
          </p:cNvSpPr>
          <p:nvPr>
            <p:ph idx="1"/>
          </p:nvPr>
        </p:nvSpPr>
        <p:spPr/>
        <p:txBody>
          <a:bodyPr/>
          <a:lstStyle/>
          <a:p>
            <a:r>
              <a:rPr lang="en-US" dirty="0"/>
              <a:t>List the birth date and address of the employee whose name is ‘John</a:t>
            </a:r>
          </a:p>
          <a:p>
            <a:pPr marL="0" indent="0">
              <a:buNone/>
            </a:pPr>
            <a:r>
              <a:rPr lang="en-US" dirty="0"/>
              <a:t>B. Smith’.</a:t>
            </a:r>
          </a:p>
          <a:p>
            <a:pPr marL="0" indent="0">
              <a:buNone/>
            </a:pPr>
            <a:r>
              <a:rPr lang="en-US" dirty="0"/>
              <a:t> {u, v | (∃q) (∃r) (∃s) (∃t) (∃w) (∃x) (∃y) (∃z)</a:t>
            </a:r>
          </a:p>
          <a:p>
            <a:pPr marL="0" indent="0">
              <a:buNone/>
            </a:pPr>
            <a:r>
              <a:rPr lang="en-US" dirty="0"/>
              <a:t>(EMPLOYEE(</a:t>
            </a:r>
            <a:r>
              <a:rPr lang="en-US" dirty="0" err="1"/>
              <a:t>qrstuvwxyz</a:t>
            </a:r>
            <a:r>
              <a:rPr lang="en-US" dirty="0"/>
              <a:t>) AND q=‘John’ AND r=‘B’ AND s=‘Smith’)}</a:t>
            </a:r>
            <a:endParaRPr lang="en-IN" dirty="0"/>
          </a:p>
        </p:txBody>
      </p:sp>
    </p:spTree>
    <p:extLst>
      <p:ext uri="{BB962C8B-B14F-4D97-AF65-F5344CB8AC3E}">
        <p14:creationId xmlns:p14="http://schemas.microsoft.com/office/powerpoint/2010/main" val="330497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3EF0-2BE3-3D28-4F50-294FFF381C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ACF3C6-6B43-CEEF-2B59-7E7FA9338B3B}"/>
              </a:ext>
            </a:extLst>
          </p:cNvPr>
          <p:cNvSpPr>
            <a:spLocks noGrp="1"/>
          </p:cNvSpPr>
          <p:nvPr>
            <p:ph idx="1"/>
          </p:nvPr>
        </p:nvSpPr>
        <p:spPr/>
        <p:txBody>
          <a:bodyPr/>
          <a:lstStyle/>
          <a:p>
            <a:r>
              <a:rPr lang="en-US" dirty="0"/>
              <a:t>Retrieve the name and address of all employees who work for the</a:t>
            </a:r>
          </a:p>
          <a:p>
            <a:pPr marL="0" indent="0">
              <a:buNone/>
            </a:pPr>
            <a:r>
              <a:rPr lang="en-US" dirty="0"/>
              <a:t>‘Research’ department.</a:t>
            </a:r>
          </a:p>
          <a:p>
            <a:r>
              <a:rPr lang="en-US" dirty="0"/>
              <a:t>Q1: {q, s, v | (∃z) (∃l) (∃m) (EMPLOYEE(</a:t>
            </a:r>
            <a:r>
              <a:rPr lang="en-US" dirty="0" err="1"/>
              <a:t>qrstuvwxyz</a:t>
            </a:r>
            <a:r>
              <a:rPr lang="en-US" dirty="0"/>
              <a:t>) AND</a:t>
            </a:r>
          </a:p>
          <a:p>
            <a:r>
              <a:rPr lang="en-US" dirty="0"/>
              <a:t>DEPARTMENT(</a:t>
            </a:r>
            <a:r>
              <a:rPr lang="en-US" dirty="0" err="1"/>
              <a:t>lmno</a:t>
            </a:r>
            <a:r>
              <a:rPr lang="en-US" dirty="0"/>
              <a:t>) AND l=‘Research’ AND m=z)}</a:t>
            </a:r>
            <a:endParaRPr lang="en-IN" dirty="0"/>
          </a:p>
        </p:txBody>
      </p:sp>
    </p:spTree>
    <p:extLst>
      <p:ext uri="{BB962C8B-B14F-4D97-AF65-F5344CB8AC3E}">
        <p14:creationId xmlns:p14="http://schemas.microsoft.com/office/powerpoint/2010/main" val="202013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1BCA-1B05-2DE1-0515-814ADC71D9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10F9FC-D285-E06E-E4B8-D4F2189F4449}"/>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D78FC33D-8C41-CC39-5A96-51DA6D729B2D}"/>
              </a:ext>
            </a:extLst>
          </p:cNvPr>
          <p:cNvGraphicFramePr>
            <a:graphicFrameLocks noChangeAspect="1"/>
          </p:cNvGraphicFramePr>
          <p:nvPr/>
        </p:nvGraphicFramePr>
        <p:xfrm>
          <a:off x="242047" y="161365"/>
          <a:ext cx="11658600" cy="6562163"/>
        </p:xfrm>
        <a:graphic>
          <a:graphicData uri="http://schemas.openxmlformats.org/presentationml/2006/ole">
            <mc:AlternateContent xmlns:mc="http://schemas.openxmlformats.org/markup-compatibility/2006">
              <mc:Choice xmlns:v="urn:schemas-microsoft-com:vml" Requires="v">
                <p:oleObj name="Bitmap Image" r:id="rId2" imgW="7105680" imgH="3971880" progId="PBrush">
                  <p:embed/>
                </p:oleObj>
              </mc:Choice>
              <mc:Fallback>
                <p:oleObj name="Bitmap Image" r:id="rId2" imgW="7105680" imgH="3971880" progId="PBrush">
                  <p:embed/>
                  <p:pic>
                    <p:nvPicPr>
                      <p:cNvPr id="4" name="Object 3">
                        <a:extLst>
                          <a:ext uri="{FF2B5EF4-FFF2-40B4-BE49-F238E27FC236}">
                            <a16:creationId xmlns:a16="http://schemas.microsoft.com/office/drawing/2014/main" id="{D78FC33D-8C41-CC39-5A96-51DA6D729B2D}"/>
                          </a:ext>
                        </a:extLst>
                      </p:cNvPr>
                      <p:cNvPicPr/>
                      <p:nvPr/>
                    </p:nvPicPr>
                    <p:blipFill>
                      <a:blip r:embed="rId3"/>
                      <a:stretch>
                        <a:fillRect/>
                      </a:stretch>
                    </p:blipFill>
                    <p:spPr>
                      <a:xfrm>
                        <a:off x="242047" y="161365"/>
                        <a:ext cx="11658600" cy="6562163"/>
                      </a:xfrm>
                      <a:prstGeom prst="rect">
                        <a:avLst/>
                      </a:prstGeom>
                    </p:spPr>
                  </p:pic>
                </p:oleObj>
              </mc:Fallback>
            </mc:AlternateContent>
          </a:graphicData>
        </a:graphic>
      </p:graphicFrame>
    </p:spTree>
    <p:extLst>
      <p:ext uri="{BB962C8B-B14F-4D97-AF65-F5344CB8AC3E}">
        <p14:creationId xmlns:p14="http://schemas.microsoft.com/office/powerpoint/2010/main" val="134689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9E54-082E-8A1D-F92A-47B9804C45A4}"/>
              </a:ext>
            </a:extLst>
          </p:cNvPr>
          <p:cNvSpPr>
            <a:spLocks noGrp="1"/>
          </p:cNvSpPr>
          <p:nvPr>
            <p:ph type="title"/>
          </p:nvPr>
        </p:nvSpPr>
        <p:spPr/>
        <p:txBody>
          <a:bodyPr/>
          <a:lstStyle/>
          <a:p>
            <a:r>
              <a:rPr lang="en-IN" dirty="0"/>
              <a:t>The JOIN Operation</a:t>
            </a:r>
          </a:p>
        </p:txBody>
      </p:sp>
      <p:sp>
        <p:nvSpPr>
          <p:cNvPr id="3" name="Content Placeholder 2">
            <a:extLst>
              <a:ext uri="{FF2B5EF4-FFF2-40B4-BE49-F238E27FC236}">
                <a16:creationId xmlns:a16="http://schemas.microsoft.com/office/drawing/2014/main" id="{31318A18-16F0-3B44-0EE8-D87A54E1CC9D}"/>
              </a:ext>
            </a:extLst>
          </p:cNvPr>
          <p:cNvSpPr>
            <a:spLocks noGrp="1"/>
          </p:cNvSpPr>
          <p:nvPr>
            <p:ph idx="1"/>
          </p:nvPr>
        </p:nvSpPr>
        <p:spPr/>
        <p:txBody>
          <a:bodyPr/>
          <a:lstStyle/>
          <a:p>
            <a:pPr algn="l"/>
            <a:r>
              <a:rPr lang="en-US" sz="1800" b="0" i="0" u="none" strike="noStrike" baseline="0" dirty="0">
                <a:latin typeface="Minion-Regular"/>
              </a:rPr>
              <a:t>The </a:t>
            </a:r>
            <a:r>
              <a:rPr lang="en-US" sz="1800" b="1" i="0" u="none" strike="noStrike" baseline="0" dirty="0">
                <a:latin typeface="AkzidenzGroteskBE-Md"/>
              </a:rPr>
              <a:t>JOIN </a:t>
            </a:r>
            <a:r>
              <a:rPr lang="en-US" sz="1800" b="0" i="0" u="none" strike="noStrike" baseline="0" dirty="0">
                <a:latin typeface="Minion-Regular"/>
              </a:rPr>
              <a:t>operation,  is used to combine </a:t>
            </a:r>
            <a:r>
              <a:rPr lang="en-US" sz="1800" b="0" i="1" u="none" strike="noStrike" baseline="0" dirty="0">
                <a:latin typeface="Minion-Italic"/>
              </a:rPr>
              <a:t>related tuples </a:t>
            </a:r>
            <a:r>
              <a:rPr lang="en-US" sz="1800" b="0" i="0" u="none" strike="noStrike" baseline="0" dirty="0">
                <a:latin typeface="Minion-Regular"/>
              </a:rPr>
              <a:t>from two relations into single “longer” tuples. This operation is very important for any relational database with more than a single relation because it allows us to process relationships </a:t>
            </a:r>
            <a:r>
              <a:rPr lang="en-IN" sz="1800" b="0" i="0" u="none" strike="noStrike" baseline="0" dirty="0">
                <a:latin typeface="Minion-Regular"/>
              </a:rPr>
              <a:t>among relations.</a:t>
            </a:r>
          </a:p>
          <a:p>
            <a:pPr algn="l"/>
            <a:endParaRPr lang="en-IN" sz="1800" dirty="0">
              <a:latin typeface="Minion-Regular"/>
            </a:endParaRPr>
          </a:p>
          <a:p>
            <a:pPr algn="l"/>
            <a:r>
              <a:rPr lang="en-US" sz="1800" b="0" i="0" u="none" strike="noStrike" baseline="0" dirty="0">
                <a:latin typeface="Minion-Regular"/>
              </a:rPr>
              <a:t>suppose that we want to retrieve the name of the manager of each department. To get the manager’s name, we need to combine each department tuple with the employee tuple whose </a:t>
            </a:r>
            <a:r>
              <a:rPr lang="en-US" sz="1800" b="0" i="0" u="none" strike="noStrike" baseline="0" dirty="0" err="1">
                <a:latin typeface="AkzidenzGroteskBE-Regular"/>
              </a:rPr>
              <a:t>Ssn</a:t>
            </a:r>
            <a:r>
              <a:rPr lang="en-US" sz="1800" b="0" i="0" u="none" strike="noStrike" baseline="0" dirty="0">
                <a:latin typeface="AkzidenzGroteskBE-Regular"/>
              </a:rPr>
              <a:t> </a:t>
            </a:r>
            <a:r>
              <a:rPr lang="en-US" sz="1800" b="0" i="0" u="none" strike="noStrike" baseline="0" dirty="0">
                <a:latin typeface="Minion-Regular"/>
              </a:rPr>
              <a:t>value matches the </a:t>
            </a:r>
            <a:r>
              <a:rPr lang="en-US" sz="1800" b="0" i="0" u="none" strike="noStrike" baseline="0" dirty="0" err="1">
                <a:latin typeface="AkzidenzGroteskBE-Regular"/>
              </a:rPr>
              <a:t>Mgr_ssn</a:t>
            </a:r>
            <a:r>
              <a:rPr lang="en-US" sz="1800" b="0" i="0" u="none" strike="noStrike" baseline="0" dirty="0">
                <a:latin typeface="AkzidenzGroteskBE-Regular"/>
              </a:rPr>
              <a:t> </a:t>
            </a:r>
            <a:r>
              <a:rPr lang="en-US" sz="1800" b="0" i="0" u="none" strike="noStrike" baseline="0" dirty="0">
                <a:latin typeface="Minion-Regular"/>
              </a:rPr>
              <a:t>value in the department tuple. We do this by using the </a:t>
            </a:r>
            <a:r>
              <a:rPr lang="en-US" sz="1800" b="0" i="0" u="none" strike="noStrike" baseline="0" dirty="0">
                <a:latin typeface="AkzidenzGroteskBE-Regular"/>
              </a:rPr>
              <a:t>JOIN </a:t>
            </a:r>
            <a:r>
              <a:rPr lang="en-US" sz="1800" b="0" i="0" u="none" strike="noStrike" baseline="0" dirty="0">
                <a:latin typeface="Minion-Regular"/>
              </a:rPr>
              <a:t>operation and then projecting the result over the necessary attributes, as follows:</a:t>
            </a:r>
          </a:p>
          <a:p>
            <a:pPr algn="l"/>
            <a:endParaRPr lang="en-IN" dirty="0"/>
          </a:p>
        </p:txBody>
      </p:sp>
      <p:graphicFrame>
        <p:nvGraphicFramePr>
          <p:cNvPr id="5" name="Object 4">
            <a:extLst>
              <a:ext uri="{FF2B5EF4-FFF2-40B4-BE49-F238E27FC236}">
                <a16:creationId xmlns:a16="http://schemas.microsoft.com/office/drawing/2014/main" id="{7E9561C1-DC88-158E-FA93-296FA0774F49}"/>
              </a:ext>
            </a:extLst>
          </p:cNvPr>
          <p:cNvGraphicFramePr>
            <a:graphicFrameLocks noChangeAspect="1"/>
          </p:cNvGraphicFramePr>
          <p:nvPr/>
        </p:nvGraphicFramePr>
        <p:xfrm>
          <a:off x="1452282" y="4276166"/>
          <a:ext cx="10071847" cy="2216709"/>
        </p:xfrm>
        <a:graphic>
          <a:graphicData uri="http://schemas.openxmlformats.org/presentationml/2006/ole">
            <mc:AlternateContent xmlns:mc="http://schemas.openxmlformats.org/markup-compatibility/2006">
              <mc:Choice xmlns:v="urn:schemas-microsoft-com:vml" Requires="v">
                <p:oleObj name="Bitmap Image" r:id="rId2" imgW="5896080" imgH="733320" progId="PBrush">
                  <p:embed/>
                </p:oleObj>
              </mc:Choice>
              <mc:Fallback>
                <p:oleObj name="Bitmap Image" r:id="rId2" imgW="5896080" imgH="733320" progId="PBrush">
                  <p:embed/>
                  <p:pic>
                    <p:nvPicPr>
                      <p:cNvPr id="5" name="Object 4">
                        <a:extLst>
                          <a:ext uri="{FF2B5EF4-FFF2-40B4-BE49-F238E27FC236}">
                            <a16:creationId xmlns:a16="http://schemas.microsoft.com/office/drawing/2014/main" id="{7E9561C1-DC88-158E-FA93-296FA0774F49}"/>
                          </a:ext>
                        </a:extLst>
                      </p:cNvPr>
                      <p:cNvPicPr/>
                      <p:nvPr/>
                    </p:nvPicPr>
                    <p:blipFill>
                      <a:blip r:embed="rId3"/>
                      <a:stretch>
                        <a:fillRect/>
                      </a:stretch>
                    </p:blipFill>
                    <p:spPr>
                      <a:xfrm>
                        <a:off x="1452282" y="4276166"/>
                        <a:ext cx="10071847" cy="2216709"/>
                      </a:xfrm>
                      <a:prstGeom prst="rect">
                        <a:avLst/>
                      </a:prstGeom>
                    </p:spPr>
                  </p:pic>
                </p:oleObj>
              </mc:Fallback>
            </mc:AlternateContent>
          </a:graphicData>
        </a:graphic>
      </p:graphicFrame>
    </p:spTree>
    <p:extLst>
      <p:ext uri="{BB962C8B-B14F-4D97-AF65-F5344CB8AC3E}">
        <p14:creationId xmlns:p14="http://schemas.microsoft.com/office/powerpoint/2010/main" val="400541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318A18-16F0-3B44-0EE8-D87A54E1CC9D}"/>
              </a:ext>
            </a:extLst>
          </p:cNvPr>
          <p:cNvSpPr>
            <a:spLocks noGrp="1"/>
          </p:cNvSpPr>
          <p:nvPr>
            <p:ph idx="1"/>
          </p:nvPr>
        </p:nvSpPr>
        <p:spPr>
          <a:xfrm>
            <a:off x="838200" y="900953"/>
            <a:ext cx="10515600" cy="5276010"/>
          </a:xfrm>
        </p:spPr>
        <p:txBody>
          <a:bodyPr>
            <a:normAutofit/>
          </a:bodyPr>
          <a:lstStyle/>
          <a:p>
            <a:r>
              <a:rPr lang="en-US" dirty="0"/>
              <a:t>A general join condition is of the form &lt;condition&gt; AND &lt;condition&gt; AND...AND &lt;condition&gt; where each &lt;condition&gt; is of the form Ai θ </a:t>
            </a:r>
            <a:r>
              <a:rPr lang="en-US" dirty="0" err="1"/>
              <a:t>Bj</a:t>
            </a:r>
            <a:r>
              <a:rPr lang="en-US" dirty="0"/>
              <a:t>, Ai is an attribute of R, </a:t>
            </a:r>
            <a:r>
              <a:rPr lang="en-US" dirty="0" err="1"/>
              <a:t>Bj</a:t>
            </a:r>
            <a:r>
              <a:rPr lang="en-US" dirty="0"/>
              <a:t> is an attribute of S, Ai and </a:t>
            </a:r>
            <a:r>
              <a:rPr lang="en-US" dirty="0" err="1"/>
              <a:t>Bj</a:t>
            </a:r>
            <a:r>
              <a:rPr lang="en-US" dirty="0"/>
              <a:t> have the same domain, </a:t>
            </a:r>
            <a:r>
              <a:rPr lang="en-US" b="1" dirty="0">
                <a:solidFill>
                  <a:srgbClr val="FF0000"/>
                </a:solidFill>
              </a:rPr>
              <a:t>and θ (theta) is one of the comparison operators {=, &lt;, ≤, &gt;, ≥, ≠}. A JOIN operation with such a general join condition is called a THETA JOIN</a:t>
            </a:r>
            <a:r>
              <a:rPr lang="en-US" dirty="0"/>
              <a:t>. Tuples whose join attributes are NULL or for which the join condition is FALSE do not appear in the result. In that sense, the JOIN operation does not necessarily preserve all of the information in the participating relations, because tuples that do not get combined with matching ones in the other relation do not appear in the result.</a:t>
            </a:r>
            <a:endParaRPr lang="en-IN" dirty="0"/>
          </a:p>
        </p:txBody>
      </p:sp>
    </p:spTree>
    <p:extLst>
      <p:ext uri="{BB962C8B-B14F-4D97-AF65-F5344CB8AC3E}">
        <p14:creationId xmlns:p14="http://schemas.microsoft.com/office/powerpoint/2010/main" val="2086442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9E54-082E-8A1D-F92A-47B9804C45A4}"/>
              </a:ext>
            </a:extLst>
          </p:cNvPr>
          <p:cNvSpPr>
            <a:spLocks noGrp="1"/>
          </p:cNvSpPr>
          <p:nvPr>
            <p:ph type="title"/>
          </p:nvPr>
        </p:nvSpPr>
        <p:spPr/>
        <p:txBody>
          <a:bodyPr/>
          <a:lstStyle/>
          <a:p>
            <a:r>
              <a:rPr lang="en-US"/>
              <a:t>Variations of JOIN: The EQUIJOIN</a:t>
            </a:r>
            <a:br>
              <a:rPr lang="en-US"/>
            </a:br>
            <a:r>
              <a:rPr lang="en-US"/>
              <a:t>and NATURAL JOIN</a:t>
            </a:r>
            <a:endParaRPr lang="en-IN"/>
          </a:p>
        </p:txBody>
      </p:sp>
      <p:sp>
        <p:nvSpPr>
          <p:cNvPr id="3" name="Content Placeholder 2">
            <a:extLst>
              <a:ext uri="{FF2B5EF4-FFF2-40B4-BE49-F238E27FC236}">
                <a16:creationId xmlns:a16="http://schemas.microsoft.com/office/drawing/2014/main" id="{31318A18-16F0-3B44-0EE8-D87A54E1CC9D}"/>
              </a:ext>
            </a:extLst>
          </p:cNvPr>
          <p:cNvSpPr>
            <a:spLocks noGrp="1"/>
          </p:cNvSpPr>
          <p:nvPr>
            <p:ph idx="1"/>
          </p:nvPr>
        </p:nvSpPr>
        <p:spPr/>
        <p:txBody>
          <a:bodyPr/>
          <a:lstStyle/>
          <a:p>
            <a:pPr algn="l"/>
            <a:r>
              <a:rPr lang="en-US" sz="1800" b="0" i="0" u="none" strike="noStrike" baseline="0" dirty="0">
                <a:latin typeface="Minion-Regular"/>
              </a:rPr>
              <a:t>The most common use of </a:t>
            </a:r>
            <a:r>
              <a:rPr lang="en-US" sz="1800" b="0" i="0" u="none" strike="noStrike" baseline="0" dirty="0">
                <a:latin typeface="AkzidenzGroteskBE-Regular"/>
              </a:rPr>
              <a:t>JOIN </a:t>
            </a:r>
            <a:r>
              <a:rPr lang="en-US" sz="1800" b="0" i="0" u="none" strike="noStrike" baseline="0" dirty="0">
                <a:latin typeface="Minion-Regular"/>
              </a:rPr>
              <a:t>involves join conditions with equality comparisons only. Such a </a:t>
            </a:r>
            <a:r>
              <a:rPr lang="en-US" sz="1800" b="0" i="0" u="none" strike="noStrike" baseline="0" dirty="0">
                <a:latin typeface="AkzidenzGroteskBE-Regular"/>
              </a:rPr>
              <a:t>JOIN</a:t>
            </a:r>
            <a:r>
              <a:rPr lang="en-US" sz="1800" b="0" i="0" u="none" strike="noStrike" baseline="0" dirty="0">
                <a:latin typeface="Minion-Regular"/>
              </a:rPr>
              <a:t>, where the only comparison operator used is =, is called an </a:t>
            </a:r>
            <a:r>
              <a:rPr lang="en-IN" sz="1800" b="1" i="0" u="none" strike="noStrike" baseline="0" dirty="0">
                <a:latin typeface="AkzidenzGroteskBE-Md"/>
              </a:rPr>
              <a:t>EQUIJOIN</a:t>
            </a:r>
            <a:r>
              <a:rPr lang="en-IN" sz="1800" b="0" i="0" u="none" strike="noStrike" baseline="0" dirty="0">
                <a:latin typeface="Minion-Regular"/>
              </a:rPr>
              <a:t>.</a:t>
            </a:r>
          </a:p>
          <a:p>
            <a:pPr algn="l"/>
            <a:r>
              <a:rPr lang="en-US" sz="1800" b="0" i="0" u="none" strike="noStrike" baseline="0" dirty="0">
                <a:latin typeface="Minion-Regular"/>
              </a:rPr>
              <a:t>The standard definition of </a:t>
            </a:r>
            <a:r>
              <a:rPr lang="en-US" sz="1800" b="0" i="0" u="none" strike="noStrike" baseline="0" dirty="0">
                <a:latin typeface="AkzidenzGroteskBE-Regular"/>
              </a:rPr>
              <a:t>NATURAL JOIN </a:t>
            </a:r>
            <a:r>
              <a:rPr lang="en-US" sz="1800" b="0" i="0" u="none" strike="noStrike" baseline="0" dirty="0">
                <a:latin typeface="Minion-Regular"/>
              </a:rPr>
              <a:t>requires that the two join attributes (or each pair of join attributes) have the same name in both relations.</a:t>
            </a:r>
          </a:p>
          <a:p>
            <a:pPr algn="l"/>
            <a:endParaRPr lang="en-US" sz="1800" dirty="0">
              <a:latin typeface="Minion-Regular"/>
            </a:endParaRPr>
          </a:p>
          <a:p>
            <a:pPr algn="l"/>
            <a:r>
              <a:rPr lang="en-US" sz="1800" b="0" i="0" u="none" strike="noStrike" baseline="0" dirty="0">
                <a:latin typeface="Minion-Regular"/>
              </a:rPr>
              <a:t>The </a:t>
            </a:r>
            <a:r>
              <a:rPr lang="en-US" sz="1800" b="0" i="0" u="none" strike="noStrike" baseline="0" dirty="0">
                <a:latin typeface="AkzidenzGroteskBE-Regular"/>
              </a:rPr>
              <a:t>NATURAL JOIN </a:t>
            </a:r>
            <a:r>
              <a:rPr lang="en-US" sz="1800" b="0" i="0" u="none" strike="noStrike" baseline="0" dirty="0">
                <a:latin typeface="Minion-Regular"/>
              </a:rPr>
              <a:t>or </a:t>
            </a:r>
            <a:r>
              <a:rPr lang="en-US" sz="1800" b="0" i="0" u="none" strike="noStrike" baseline="0" dirty="0">
                <a:latin typeface="AkzidenzGroteskBE-Regular"/>
              </a:rPr>
              <a:t>EQUIJOIN </a:t>
            </a:r>
            <a:r>
              <a:rPr lang="en-US" sz="1800" b="0" i="0" u="none" strike="noStrike" baseline="0" dirty="0">
                <a:latin typeface="Minion-Regular"/>
              </a:rPr>
              <a:t>operation can also be specified among multiple tables, leading to an </a:t>
            </a:r>
            <a:r>
              <a:rPr lang="en-US" sz="1800" b="0" i="1" u="none" strike="noStrike" baseline="0" dirty="0">
                <a:latin typeface="Minion-Italic"/>
              </a:rPr>
              <a:t>n-way join</a:t>
            </a:r>
            <a:r>
              <a:rPr lang="en-US" sz="1800" b="0" i="0" u="none" strike="noStrike" baseline="0" dirty="0">
                <a:latin typeface="Minion-Regular"/>
              </a:rPr>
              <a:t>. For example, consider the following three-way join:</a:t>
            </a:r>
          </a:p>
          <a:p>
            <a:pPr algn="l"/>
            <a:endParaRPr lang="en-US" sz="1800" dirty="0">
              <a:latin typeface="Minion-Regular"/>
            </a:endParaRPr>
          </a:p>
          <a:p>
            <a:pPr algn="l"/>
            <a:endParaRPr lang="en-US" sz="1800" b="0" i="0" u="none" strike="noStrike" baseline="0" dirty="0">
              <a:latin typeface="Minion-Regular"/>
            </a:endParaRPr>
          </a:p>
          <a:p>
            <a:pPr algn="l"/>
            <a:endParaRPr lang="en-US" sz="1800" b="0" i="0" u="none" strike="noStrike" baseline="0" dirty="0">
              <a:latin typeface="Minion-Regular"/>
            </a:endParaRPr>
          </a:p>
          <a:p>
            <a:pPr algn="l"/>
            <a:endParaRPr lang="en-US" sz="1800" b="0" i="0" u="none" strike="noStrike" baseline="0" dirty="0">
              <a:latin typeface="Minion-Regular"/>
            </a:endParaRPr>
          </a:p>
        </p:txBody>
      </p:sp>
      <p:graphicFrame>
        <p:nvGraphicFramePr>
          <p:cNvPr id="6" name="Object 5">
            <a:extLst>
              <a:ext uri="{FF2B5EF4-FFF2-40B4-BE49-F238E27FC236}">
                <a16:creationId xmlns:a16="http://schemas.microsoft.com/office/drawing/2014/main" id="{09A522C2-91A3-5AC4-A5B8-D24A3A1C5CBF}"/>
              </a:ext>
            </a:extLst>
          </p:cNvPr>
          <p:cNvGraphicFramePr>
            <a:graphicFrameLocks noChangeAspect="1"/>
          </p:cNvGraphicFramePr>
          <p:nvPr>
            <p:extLst>
              <p:ext uri="{D42A27DB-BD31-4B8C-83A1-F6EECF244321}">
                <p14:modId xmlns:p14="http://schemas.microsoft.com/office/powerpoint/2010/main" val="814493146"/>
              </p:ext>
            </p:extLst>
          </p:nvPr>
        </p:nvGraphicFramePr>
        <p:xfrm>
          <a:off x="1304091" y="4725607"/>
          <a:ext cx="8619838" cy="1083521"/>
        </p:xfrm>
        <a:graphic>
          <a:graphicData uri="http://schemas.openxmlformats.org/presentationml/2006/ole">
            <mc:AlternateContent xmlns:mc="http://schemas.openxmlformats.org/markup-compatibility/2006">
              <mc:Choice xmlns:v="urn:schemas-microsoft-com:vml" Requires="v">
                <p:oleObj name="Bitmap Image" r:id="rId2" imgW="6410160" imgH="361800" progId="PBrush">
                  <p:embed/>
                </p:oleObj>
              </mc:Choice>
              <mc:Fallback>
                <p:oleObj name="Bitmap Image" r:id="rId2" imgW="6410160" imgH="361800" progId="PBrush">
                  <p:embed/>
                  <p:pic>
                    <p:nvPicPr>
                      <p:cNvPr id="0" name=""/>
                      <p:cNvPicPr/>
                      <p:nvPr/>
                    </p:nvPicPr>
                    <p:blipFill>
                      <a:blip r:embed="rId3"/>
                      <a:stretch>
                        <a:fillRect/>
                      </a:stretch>
                    </p:blipFill>
                    <p:spPr>
                      <a:xfrm>
                        <a:off x="1304091" y="4725607"/>
                        <a:ext cx="8619838" cy="1083521"/>
                      </a:xfrm>
                      <a:prstGeom prst="rect">
                        <a:avLst/>
                      </a:prstGeom>
                    </p:spPr>
                  </p:pic>
                </p:oleObj>
              </mc:Fallback>
            </mc:AlternateContent>
          </a:graphicData>
        </a:graphic>
      </p:graphicFrame>
    </p:spTree>
    <p:extLst>
      <p:ext uri="{BB962C8B-B14F-4D97-AF65-F5344CB8AC3E}">
        <p14:creationId xmlns:p14="http://schemas.microsoft.com/office/powerpoint/2010/main" val="398356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F61-7244-5882-94AC-29CAD26FF32C}"/>
              </a:ext>
            </a:extLst>
          </p:cNvPr>
          <p:cNvSpPr>
            <a:spLocks noGrp="1"/>
          </p:cNvSpPr>
          <p:nvPr>
            <p:ph type="title"/>
          </p:nvPr>
        </p:nvSpPr>
        <p:spPr/>
        <p:txBody>
          <a:bodyPr>
            <a:normAutofit/>
          </a:bodyPr>
          <a:lstStyle/>
          <a:p>
            <a:r>
              <a:rPr lang="en-IN" sz="4000" b="1" i="0" u="none" strike="noStrike" baseline="0" dirty="0"/>
              <a:t>Additional Relational Operations</a:t>
            </a:r>
            <a:endParaRPr lang="en-IN" sz="4000" dirty="0"/>
          </a:p>
        </p:txBody>
      </p:sp>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p:txBody>
          <a:bodyPr/>
          <a:lstStyle/>
          <a:p>
            <a:r>
              <a:rPr lang="en-IN" sz="4000" b="1" i="0" u="none" strike="noStrike" baseline="0" dirty="0">
                <a:latin typeface="+mj-lt"/>
              </a:rPr>
              <a:t>Generalized Projection</a:t>
            </a:r>
          </a:p>
          <a:p>
            <a:r>
              <a:rPr lang="en-US" dirty="0"/>
              <a:t>The generalized projection operation extends the projection operation by allowing functions of attributes to be included in the projection list. The generalized form can be expressed as:</a:t>
            </a:r>
          </a:p>
          <a:p>
            <a:pPr marL="0" indent="0">
              <a:buNone/>
            </a:pPr>
            <a:r>
              <a:rPr lang="en-US" sz="4000" dirty="0"/>
              <a:t>π</a:t>
            </a:r>
            <a:r>
              <a:rPr lang="en-US" sz="1600" dirty="0"/>
              <a:t>F1, F2, ..., </a:t>
            </a:r>
            <a:r>
              <a:rPr lang="en-US" sz="1600" dirty="0" err="1"/>
              <a:t>Fn</a:t>
            </a:r>
            <a:r>
              <a:rPr lang="en-US" sz="1600" dirty="0"/>
              <a:t> </a:t>
            </a:r>
            <a:r>
              <a:rPr lang="en-US" dirty="0"/>
              <a:t>(R)</a:t>
            </a:r>
          </a:p>
          <a:p>
            <a:pPr marL="0" indent="0">
              <a:buNone/>
            </a:pPr>
            <a:r>
              <a:rPr lang="en-US" dirty="0"/>
              <a:t>where F1, F2, ..., </a:t>
            </a:r>
            <a:r>
              <a:rPr lang="en-US" dirty="0" err="1"/>
              <a:t>Fn</a:t>
            </a:r>
            <a:r>
              <a:rPr lang="en-US" dirty="0"/>
              <a:t> are functions over the attributes in relation R and may involve arithmetic operations and constant values. This operation is helpful when developing reports where computed values have to be produced in the columns of a query result.</a:t>
            </a:r>
          </a:p>
          <a:p>
            <a:pPr marL="0" indent="0">
              <a:buNone/>
            </a:pPr>
            <a:endParaRPr lang="en-IN" dirty="0"/>
          </a:p>
        </p:txBody>
      </p:sp>
    </p:spTree>
    <p:extLst>
      <p:ext uri="{BB962C8B-B14F-4D97-AF65-F5344CB8AC3E}">
        <p14:creationId xmlns:p14="http://schemas.microsoft.com/office/powerpoint/2010/main" val="374136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F61-7244-5882-94AC-29CAD26FF3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p:txBody>
          <a:bodyPr>
            <a:normAutofit fontScale="92500" lnSpcReduction="20000"/>
          </a:bodyPr>
          <a:lstStyle/>
          <a:p>
            <a:r>
              <a:rPr lang="en-US" dirty="0"/>
              <a:t>As an example, consider the relation</a:t>
            </a:r>
          </a:p>
          <a:p>
            <a:r>
              <a:rPr lang="en-US" dirty="0"/>
              <a:t>EMPLOYEE (</a:t>
            </a:r>
            <a:r>
              <a:rPr lang="en-US" dirty="0" err="1"/>
              <a:t>Ssn</a:t>
            </a:r>
            <a:r>
              <a:rPr lang="en-US" dirty="0"/>
              <a:t>, Salary, Deduction, </a:t>
            </a:r>
            <a:r>
              <a:rPr lang="en-US" dirty="0" err="1"/>
              <a:t>Years_service</a:t>
            </a:r>
            <a:r>
              <a:rPr lang="en-US" dirty="0"/>
              <a:t>)</a:t>
            </a:r>
          </a:p>
          <a:p>
            <a:r>
              <a:rPr lang="en-US" dirty="0"/>
              <a:t>A report may be required to show</a:t>
            </a:r>
          </a:p>
          <a:p>
            <a:r>
              <a:rPr lang="en-US" dirty="0"/>
              <a:t>Net Salary = Salary – Deduction,</a:t>
            </a:r>
          </a:p>
          <a:p>
            <a:r>
              <a:rPr lang="en-US" dirty="0"/>
              <a:t>Bonus = 2000 * </a:t>
            </a:r>
            <a:r>
              <a:rPr lang="en-US" dirty="0" err="1"/>
              <a:t>Years_service</a:t>
            </a:r>
            <a:r>
              <a:rPr lang="en-US" dirty="0"/>
              <a:t>, and</a:t>
            </a:r>
          </a:p>
          <a:p>
            <a:r>
              <a:rPr lang="en-US" dirty="0"/>
              <a:t>Tax = 0.25 * Salary.</a:t>
            </a:r>
          </a:p>
          <a:p>
            <a:r>
              <a:rPr lang="en-US" dirty="0"/>
              <a:t>Then a generalized projection combined with renaming may be used as follows:</a:t>
            </a:r>
          </a:p>
          <a:p>
            <a:pPr marL="0" indent="0">
              <a:buNone/>
            </a:pPr>
            <a:r>
              <a:rPr lang="en-US" b="1" dirty="0"/>
              <a:t>REPORT ← ρ(</a:t>
            </a:r>
            <a:r>
              <a:rPr lang="en-US" b="1" dirty="0" err="1"/>
              <a:t>Ssn</a:t>
            </a:r>
            <a:r>
              <a:rPr lang="en-US" b="1" dirty="0"/>
              <a:t>, </a:t>
            </a:r>
            <a:r>
              <a:rPr lang="en-US" b="1" dirty="0" err="1"/>
              <a:t>Net_salary</a:t>
            </a:r>
            <a:r>
              <a:rPr lang="en-US" b="1" dirty="0"/>
              <a:t>, Bonus, Tax)(π</a:t>
            </a:r>
            <a:r>
              <a:rPr lang="en-US" b="1" dirty="0" err="1"/>
              <a:t>Ssn</a:t>
            </a:r>
            <a:r>
              <a:rPr lang="en-US" b="1" dirty="0"/>
              <a:t>, Salary – Deduction, 2000 * </a:t>
            </a:r>
            <a:r>
              <a:rPr lang="en-US" b="1" dirty="0" err="1"/>
              <a:t>Years_service</a:t>
            </a:r>
            <a:r>
              <a:rPr lang="en-US" b="1" dirty="0"/>
              <a:t>,</a:t>
            </a:r>
          </a:p>
          <a:p>
            <a:pPr marL="0" indent="0">
              <a:buNone/>
            </a:pPr>
            <a:r>
              <a:rPr lang="en-US" b="1" dirty="0"/>
              <a:t>0.25 * Salary(EMPLOYEE)).</a:t>
            </a:r>
            <a:endParaRPr lang="en-IN" b="1" dirty="0"/>
          </a:p>
        </p:txBody>
      </p:sp>
    </p:spTree>
    <p:extLst>
      <p:ext uri="{BB962C8B-B14F-4D97-AF65-F5344CB8AC3E}">
        <p14:creationId xmlns:p14="http://schemas.microsoft.com/office/powerpoint/2010/main" val="208949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F61-7244-5882-94AC-29CAD26FF32C}"/>
              </a:ext>
            </a:extLst>
          </p:cNvPr>
          <p:cNvSpPr>
            <a:spLocks noGrp="1"/>
          </p:cNvSpPr>
          <p:nvPr>
            <p:ph type="title"/>
          </p:nvPr>
        </p:nvSpPr>
        <p:spPr/>
        <p:txBody>
          <a:bodyPr/>
          <a:lstStyle/>
          <a:p>
            <a:r>
              <a:rPr lang="en-IN" dirty="0"/>
              <a:t>Aggregate Functions and Grouping</a:t>
            </a:r>
          </a:p>
        </p:txBody>
      </p:sp>
      <p:sp>
        <p:nvSpPr>
          <p:cNvPr id="3" name="Content Placeholder 2">
            <a:extLst>
              <a:ext uri="{FF2B5EF4-FFF2-40B4-BE49-F238E27FC236}">
                <a16:creationId xmlns:a16="http://schemas.microsoft.com/office/drawing/2014/main" id="{A1887CD4-61AD-1C67-8850-355CEE533A9B}"/>
              </a:ext>
            </a:extLst>
          </p:cNvPr>
          <p:cNvSpPr>
            <a:spLocks noGrp="1"/>
          </p:cNvSpPr>
          <p:nvPr>
            <p:ph idx="1"/>
          </p:nvPr>
        </p:nvSpPr>
        <p:spPr/>
        <p:txBody>
          <a:bodyPr>
            <a:normAutofit/>
          </a:bodyPr>
          <a:lstStyle/>
          <a:p>
            <a:pPr algn="l"/>
            <a:r>
              <a:rPr lang="en-US" sz="1800" b="0" i="0" u="none" strike="noStrike" baseline="0" dirty="0">
                <a:latin typeface="Minion-Regular"/>
              </a:rPr>
              <a:t>Another type of request that cannot be expressed in the basic relational algebra is to specify mathematical </a:t>
            </a:r>
            <a:r>
              <a:rPr lang="en-US" sz="1800" b="1" i="0" u="none" strike="noStrike" baseline="0" dirty="0">
                <a:latin typeface="Minion-Bold"/>
              </a:rPr>
              <a:t>aggregate functions </a:t>
            </a:r>
            <a:r>
              <a:rPr lang="en-US" sz="1800" b="0" i="0" u="none" strike="noStrike" baseline="0" dirty="0">
                <a:latin typeface="Minion-Regular"/>
              </a:rPr>
              <a:t>on collections of values from the database. Examples of such functions include retrieving the average or total salary of all employees or the total number of employee tuples. These functions are used in simple statistical queries that summarize information from the database tuples.</a:t>
            </a:r>
          </a:p>
          <a:p>
            <a:pPr algn="l"/>
            <a:endParaRPr lang="en-US" sz="1800" dirty="0">
              <a:latin typeface="Minion-Regular"/>
            </a:endParaRPr>
          </a:p>
          <a:p>
            <a:pPr algn="l"/>
            <a:r>
              <a:rPr lang="en-US" sz="1800" b="0" i="0" u="none" strike="noStrike" baseline="0" dirty="0">
                <a:latin typeface="Minion-Regular"/>
              </a:rPr>
              <a:t>Common functions applied to collections of numeric values include </a:t>
            </a:r>
            <a:r>
              <a:rPr lang="en-US" sz="1800" b="0" i="0" u="none" strike="noStrike" baseline="0" dirty="0">
                <a:latin typeface="AkzidenzGroteskBE-Regular"/>
              </a:rPr>
              <a:t>SUM</a:t>
            </a:r>
            <a:r>
              <a:rPr lang="en-US" sz="1800" b="0" i="0" u="none" strike="noStrike" baseline="0" dirty="0">
                <a:latin typeface="Minion-Regular"/>
              </a:rPr>
              <a:t>, </a:t>
            </a:r>
            <a:r>
              <a:rPr lang="en-US" sz="1800" b="0" i="0" u="none" strike="noStrike" baseline="0" dirty="0">
                <a:latin typeface="AkzidenzGroteskBE-Regular"/>
              </a:rPr>
              <a:t>AVERAGE</a:t>
            </a:r>
            <a:r>
              <a:rPr lang="en-US" sz="1800" b="0" i="0" u="none" strike="noStrike" baseline="0" dirty="0">
                <a:latin typeface="Minion-Regular"/>
              </a:rPr>
              <a:t>, </a:t>
            </a:r>
            <a:r>
              <a:rPr lang="en-US" sz="1800" b="0" i="0" u="none" strike="noStrike" baseline="0" dirty="0">
                <a:latin typeface="AkzidenzGroteskBE-Regular"/>
              </a:rPr>
              <a:t>MAXIMUM</a:t>
            </a:r>
            <a:r>
              <a:rPr lang="en-US" sz="1800" b="0" i="0" u="none" strike="noStrike" baseline="0" dirty="0">
                <a:latin typeface="Minion-Regular"/>
              </a:rPr>
              <a:t>, and </a:t>
            </a:r>
            <a:r>
              <a:rPr lang="en-US" sz="1800" b="0" i="0" u="none" strike="noStrike" baseline="0" dirty="0">
                <a:latin typeface="AkzidenzGroteskBE-Regular"/>
              </a:rPr>
              <a:t>MINIMUM</a:t>
            </a:r>
            <a:r>
              <a:rPr lang="en-US" sz="1800" b="0" i="0" u="none" strike="noStrike" baseline="0" dirty="0">
                <a:latin typeface="Minion-Regular"/>
              </a:rPr>
              <a:t>. The </a:t>
            </a:r>
            <a:r>
              <a:rPr lang="en-US" sz="1800" b="0" i="0" u="none" strike="noStrike" baseline="0" dirty="0">
                <a:latin typeface="AkzidenzGroteskBE-Regular"/>
              </a:rPr>
              <a:t>COUNT </a:t>
            </a:r>
            <a:r>
              <a:rPr lang="en-US" sz="1800" b="0" i="0" u="none" strike="noStrike" baseline="0" dirty="0">
                <a:latin typeface="Minion-Regular"/>
              </a:rPr>
              <a:t>function is used for counting </a:t>
            </a:r>
            <a:r>
              <a:rPr lang="en-IN" sz="1800" b="0" i="0" u="none" strike="noStrike" baseline="0" dirty="0">
                <a:latin typeface="Minion-Regular"/>
              </a:rPr>
              <a:t>tuples or values.</a:t>
            </a:r>
          </a:p>
          <a:p>
            <a:pPr algn="l"/>
            <a:r>
              <a:rPr lang="en-US" sz="2200" dirty="0"/>
              <a:t>We can define an AGGREGATE FUNCTION operation, using the symbol ℑ (pronounced script F), to specify these types of requests as follows:</a:t>
            </a:r>
          </a:p>
          <a:p>
            <a:pPr algn="l"/>
            <a:r>
              <a:rPr lang="en-US" dirty="0"/>
              <a:t>&lt;grouping attributes&gt; ℑ &lt;function list&gt; (R)</a:t>
            </a:r>
          </a:p>
          <a:p>
            <a:pPr algn="l"/>
            <a:r>
              <a:rPr lang="en-US" sz="1800" b="0" i="0" u="none" strike="noStrike" baseline="0" dirty="0">
                <a:latin typeface="Minion-Regular"/>
              </a:rPr>
              <a:t>where &lt;grouping attributes&gt; is a list of attributes of the relation specified in </a:t>
            </a:r>
            <a:r>
              <a:rPr lang="en-US" sz="1800" b="0" i="1" u="none" strike="noStrike" baseline="0" dirty="0">
                <a:latin typeface="Minion-Italic"/>
              </a:rPr>
              <a:t>R</a:t>
            </a:r>
            <a:r>
              <a:rPr lang="en-US" sz="1800" b="0" i="0" u="none" strike="noStrike" baseline="0" dirty="0">
                <a:latin typeface="Minion-Regular"/>
              </a:rPr>
              <a:t>, and &lt;function list&gt; is a list of (&lt;function&gt; &lt;attribute&gt;) pairs.</a:t>
            </a:r>
            <a:endParaRPr lang="en-IN" dirty="0"/>
          </a:p>
        </p:txBody>
      </p:sp>
    </p:spTree>
    <p:extLst>
      <p:ext uri="{BB962C8B-B14F-4D97-AF65-F5344CB8AC3E}">
        <p14:creationId xmlns:p14="http://schemas.microsoft.com/office/powerpoint/2010/main" val="259606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1989</Words>
  <Application>Microsoft Office PowerPoint</Application>
  <PresentationFormat>Widescreen</PresentationFormat>
  <Paragraphs>88</Paragraphs>
  <Slides>24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AkzidenzGroteskBE-Md</vt:lpstr>
      <vt:lpstr>AkzidenzGroteskBE-Regular</vt:lpstr>
      <vt:lpstr>Arial</vt:lpstr>
      <vt:lpstr>Calibri</vt:lpstr>
      <vt:lpstr>Calibri Light</vt:lpstr>
      <vt:lpstr>Minion-Bold</vt:lpstr>
      <vt:lpstr>Minion-Italic</vt:lpstr>
      <vt:lpstr>Minion-Regular</vt:lpstr>
      <vt:lpstr>Office Theme</vt:lpstr>
      <vt:lpstr>Bitmap Image</vt:lpstr>
      <vt:lpstr>DBMS</vt:lpstr>
      <vt:lpstr>PowerPoint Presentation</vt:lpstr>
      <vt:lpstr>PowerPoint Presentation</vt:lpstr>
      <vt:lpstr>The JOIN Operation</vt:lpstr>
      <vt:lpstr>PowerPoint Presentation</vt:lpstr>
      <vt:lpstr>Variations of JOIN: The EQUIJOIN and NATURAL JOIN</vt:lpstr>
      <vt:lpstr>Additional Relational Operations</vt:lpstr>
      <vt:lpstr>PowerPoint Presentation</vt:lpstr>
      <vt:lpstr>Aggregate Functions and Grouping</vt:lpstr>
      <vt:lpstr>PowerPoint Presentation</vt:lpstr>
      <vt:lpstr>PowerPoint Presentation</vt:lpstr>
      <vt:lpstr>OUTER JOIN Operations</vt:lpstr>
      <vt:lpstr>tuple relational calculus</vt:lpstr>
      <vt:lpstr>PowerPoint Presentation</vt:lpstr>
      <vt:lpstr>PowerPoint Presentation</vt:lpstr>
      <vt:lpstr>PowerPoint Presentation</vt:lpstr>
      <vt:lpstr>The Existential and Universal Quantifiers</vt:lpstr>
      <vt:lpstr>PowerPoint Presentation</vt:lpstr>
      <vt:lpstr>PowerPoint Presentation</vt:lpstr>
      <vt:lpstr>PowerPoint Presentation</vt:lpstr>
      <vt:lpstr>Safe Expressions</vt:lpstr>
      <vt:lpstr>Domain calculus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stobak dutta</dc:creator>
  <cp:lastModifiedBy>stobak dutta</cp:lastModifiedBy>
  <cp:revision>37</cp:revision>
  <dcterms:created xsi:type="dcterms:W3CDTF">2022-09-13T15:16:42Z</dcterms:created>
  <dcterms:modified xsi:type="dcterms:W3CDTF">2022-09-14T04:31:07Z</dcterms:modified>
</cp:coreProperties>
</file>