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0" d="100"/>
          <a:sy n="70"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CE1B5-B9BA-1753-7C8E-8B60E5E3C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F76499-E980-CF03-AECD-DAFC967C3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F5D86C6-9EB0-7D1B-D253-698CE13C8B99}"/>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E914A294-B890-00CE-268A-825C5E840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C98DFA1-E06D-7C46-0CEE-6E137EAE821B}"/>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336626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90CF3-197D-4BA8-21E7-DF309F740A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351ADB6-25DB-B055-D217-47CC9DC0C4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5600D4-CF63-24D5-F3E9-1DBDCBD6DB5A}"/>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48ABE116-ECEF-E226-94A9-EC6DFA146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E1691EF-3EEE-D472-3BD3-20FFF215D5F9}"/>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73382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DB8885-2185-11FF-3DB5-5FBD80C204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FCC238-F0F2-99D3-B670-16C66861A5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EFC9159-4E36-18F4-73CC-D751429DD3FE}"/>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6503DD52-7C61-034E-DFA7-91BCB155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3B6C6C-EE18-4C6E-1FB1-7C38B6F8FFF6}"/>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365158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BED62-94F6-EC5F-30F4-47DF2CD880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31BD8FB-2DE1-66C4-B13C-046362D21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EB644E-12EE-B51E-CF61-C305B8509E6D}"/>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6D3878A7-44D4-211E-AA55-AD0782094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5C3863-54D3-590B-362A-733F953992D0}"/>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3225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BFAB8F-F854-677F-5932-36D972A08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A254EBF-4BFC-3C52-3D8F-CF2602159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ADF07FD-D555-A5A8-C092-53399065F1C4}"/>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0616A885-7DA0-3E9A-F9DF-DC7D9C79C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9D1747-9EFE-D69E-6813-DA5599538A89}"/>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166161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247E-90CF-D84C-4060-9C3848DEE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E82003-064E-7716-25CC-6A3C4DF21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5EBB659-51E9-B7EB-8191-2A4640475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AE51A81-979C-3D64-3AFD-2365197E171A}"/>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6" name="Footer Placeholder 5">
            <a:extLst>
              <a:ext uri="{FF2B5EF4-FFF2-40B4-BE49-F238E27FC236}">
                <a16:creationId xmlns:a16="http://schemas.microsoft.com/office/drawing/2014/main" xmlns="" id="{6C8ABDE3-E343-3F18-1B46-85B3B6D19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6EE1BBC-5613-B82E-C703-F7FC3D648562}"/>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250725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9219E-814B-FAC7-D4A5-204F3BF408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56D27F1-E7DA-C77D-98B4-8F8BAA2CD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88B17C0-510F-070A-607E-3D4F130D9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0C69606-0EE3-EA05-CBE7-EE0AB74B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03B999F-824A-D025-059E-4F4F520C5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632091-CF8E-CA92-DC4E-36DA9747D595}"/>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8" name="Footer Placeholder 7">
            <a:extLst>
              <a:ext uri="{FF2B5EF4-FFF2-40B4-BE49-F238E27FC236}">
                <a16:creationId xmlns:a16="http://schemas.microsoft.com/office/drawing/2014/main" xmlns="" id="{DD40AE64-4B94-80EF-F11A-648F8282C2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9D24ABD-EC4D-BF03-5324-B4906C864026}"/>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45678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D4494-A658-0EDD-BDB5-11A1F25D2F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2DD84A8-23A2-EA71-948A-2466B29BDE97}"/>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4" name="Footer Placeholder 3">
            <a:extLst>
              <a:ext uri="{FF2B5EF4-FFF2-40B4-BE49-F238E27FC236}">
                <a16:creationId xmlns:a16="http://schemas.microsoft.com/office/drawing/2014/main" xmlns="" id="{A47F2536-09C6-80DF-1369-43CB1D3FB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D5890A8-4931-2480-86AF-ED4400F32CBF}"/>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60668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B3951C-1406-DD82-B850-3632CC198CE0}"/>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3" name="Footer Placeholder 2">
            <a:extLst>
              <a:ext uri="{FF2B5EF4-FFF2-40B4-BE49-F238E27FC236}">
                <a16:creationId xmlns:a16="http://schemas.microsoft.com/office/drawing/2014/main" xmlns="" id="{D65AA236-7410-B34E-794A-C82B8F953D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B5D6CAA-9DD5-650F-76EE-1E2784A12D06}"/>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8953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92029-D0DE-14B4-0CDC-3D3C977BE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5CE2BB-FB40-8931-D527-F8D1FC0EC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F1AA2F1-C7F0-AE50-FBEC-BD3A01DD6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821BEE-3444-305E-8AD3-2F9F71A4EDDA}"/>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6" name="Footer Placeholder 5">
            <a:extLst>
              <a:ext uri="{FF2B5EF4-FFF2-40B4-BE49-F238E27FC236}">
                <a16:creationId xmlns:a16="http://schemas.microsoft.com/office/drawing/2014/main" xmlns="" id="{C44C6CBF-0776-3CB1-79D5-95E826E87D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3FF3391-A8D6-4EE8-6710-826E4D4DA283}"/>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110589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D50B-8958-A2EC-2CD1-993D349D8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1E4826A-5B61-C004-D137-D2E201AF26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A714BE9-ADEB-76DC-1BD2-CF4C8E21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F30755-358E-30CE-6C9A-4793C5B241E3}"/>
              </a:ext>
            </a:extLst>
          </p:cNvPr>
          <p:cNvSpPr>
            <a:spLocks noGrp="1"/>
          </p:cNvSpPr>
          <p:nvPr>
            <p:ph type="dt" sz="half" idx="10"/>
          </p:nvPr>
        </p:nvSpPr>
        <p:spPr/>
        <p:txBody>
          <a:bodyPr/>
          <a:lstStyle/>
          <a:p>
            <a:fld id="{0B7A96E4-19D0-4714-830D-FC1BEAA3B977}" type="datetimeFigureOut">
              <a:rPr lang="en-IN" smtClean="0"/>
              <a:pPr/>
              <a:t>18-11-2022</a:t>
            </a:fld>
            <a:endParaRPr lang="en-IN"/>
          </a:p>
        </p:txBody>
      </p:sp>
      <p:sp>
        <p:nvSpPr>
          <p:cNvPr id="6" name="Footer Placeholder 5">
            <a:extLst>
              <a:ext uri="{FF2B5EF4-FFF2-40B4-BE49-F238E27FC236}">
                <a16:creationId xmlns:a16="http://schemas.microsoft.com/office/drawing/2014/main" xmlns="" id="{9EA6A7DD-1EAA-95D4-BD89-CECAEB19E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6E0AE4B-319F-EE41-A213-D3FD9E4C438F}"/>
              </a:ext>
            </a:extLst>
          </p:cNvPr>
          <p:cNvSpPr>
            <a:spLocks noGrp="1"/>
          </p:cNvSpPr>
          <p:nvPr>
            <p:ph type="sldNum" sz="quarter" idx="12"/>
          </p:nvPr>
        </p:nvSpPr>
        <p:spPr/>
        <p:txBody>
          <a:body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17845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2F4A33-0E2A-D17A-09C2-A27C98B32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772BBB-2775-B21F-3869-892BD287C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792A48-A241-F5C8-A5E6-6877F6350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A96E4-19D0-4714-830D-FC1BEAA3B977}" type="datetimeFigureOut">
              <a:rPr lang="en-IN" smtClean="0"/>
              <a:pPr/>
              <a:t>18-11-2022</a:t>
            </a:fld>
            <a:endParaRPr lang="en-IN"/>
          </a:p>
        </p:txBody>
      </p:sp>
      <p:sp>
        <p:nvSpPr>
          <p:cNvPr id="5" name="Footer Placeholder 4">
            <a:extLst>
              <a:ext uri="{FF2B5EF4-FFF2-40B4-BE49-F238E27FC236}">
                <a16:creationId xmlns:a16="http://schemas.microsoft.com/office/drawing/2014/main" xmlns="" id="{CA0BFEA1-962A-238D-4FED-55FFFC2EE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D963654-494A-8FCE-08F2-B69FF479B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B4757-D70B-4BD5-B880-7E85DE46B606}" type="slidenum">
              <a:rPr lang="en-IN" smtClean="0"/>
              <a:pPr/>
              <a:t>‹#›</a:t>
            </a:fld>
            <a:endParaRPr lang="en-IN"/>
          </a:p>
        </p:txBody>
      </p:sp>
    </p:spTree>
    <p:extLst>
      <p:ext uri="{BB962C8B-B14F-4D97-AF65-F5344CB8AC3E}">
        <p14:creationId xmlns:p14="http://schemas.microsoft.com/office/powerpoint/2010/main" xmlns="" val="34203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85056-3716-0FCF-23CE-617103EBD732}"/>
              </a:ext>
            </a:extLst>
          </p:cNvPr>
          <p:cNvSpPr>
            <a:spLocks noGrp="1"/>
          </p:cNvSpPr>
          <p:nvPr>
            <p:ph type="ctrTitle"/>
          </p:nvPr>
        </p:nvSpPr>
        <p:spPr/>
        <p:txBody>
          <a:bodyPr/>
          <a:lstStyle/>
          <a:p>
            <a:r>
              <a:rPr lang="en-IN" dirty="0" err="1" smtClean="0"/>
              <a:t>dbms</a:t>
            </a:r>
            <a:endParaRPr lang="en-IN" dirty="0"/>
          </a:p>
        </p:txBody>
      </p:sp>
      <p:sp>
        <p:nvSpPr>
          <p:cNvPr id="3" name="Subtitle 2">
            <a:extLst>
              <a:ext uri="{FF2B5EF4-FFF2-40B4-BE49-F238E27FC236}">
                <a16:creationId xmlns:a16="http://schemas.microsoft.com/office/drawing/2014/main" xmlns="" id="{9471A7F0-C572-CD57-A93C-094C194E6A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37559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normAutofit/>
          </a:bodyPr>
          <a:lstStyle/>
          <a:p>
            <a:r>
              <a:rPr lang="en-US" dirty="0"/>
              <a:t>A functional dependency X→Y in a relation schema R is a transitive dependency if there exists a set of attributes Z in R that is neither a candidate key nor a subset of any key of R, and both X→Z and Z→Y hold.</a:t>
            </a:r>
          </a:p>
          <a:p>
            <a:r>
              <a:rPr lang="en-US" dirty="0"/>
              <a:t> The dependency </a:t>
            </a:r>
            <a:r>
              <a:rPr lang="en-US" dirty="0" err="1"/>
              <a:t>Ssn→Dmgr_ssn</a:t>
            </a:r>
            <a:r>
              <a:rPr lang="en-US" dirty="0"/>
              <a:t> is transitive through </a:t>
            </a:r>
            <a:r>
              <a:rPr lang="en-US" dirty="0" err="1"/>
              <a:t>Dnumber</a:t>
            </a:r>
            <a:r>
              <a:rPr lang="en-US" dirty="0"/>
              <a:t> in EMP_DEPT , because both the dependencies </a:t>
            </a:r>
            <a:r>
              <a:rPr lang="en-US" dirty="0" err="1"/>
              <a:t>Ssn</a:t>
            </a:r>
            <a:r>
              <a:rPr lang="en-US" dirty="0"/>
              <a:t> → </a:t>
            </a:r>
            <a:r>
              <a:rPr lang="en-US" dirty="0" err="1"/>
              <a:t>Dnumber</a:t>
            </a:r>
            <a:r>
              <a:rPr lang="en-US" dirty="0"/>
              <a:t> and </a:t>
            </a:r>
            <a:r>
              <a:rPr lang="en-US" dirty="0" err="1"/>
              <a:t>Dnumber</a:t>
            </a:r>
            <a:r>
              <a:rPr lang="en-US" dirty="0"/>
              <a:t> → </a:t>
            </a:r>
            <a:r>
              <a:rPr lang="en-US" dirty="0" err="1"/>
              <a:t>Dmgr_ssn</a:t>
            </a:r>
            <a:r>
              <a:rPr lang="en-US" dirty="0"/>
              <a:t> hold and </a:t>
            </a:r>
            <a:r>
              <a:rPr lang="en-US" dirty="0" err="1"/>
              <a:t>Dnumber</a:t>
            </a:r>
            <a:r>
              <a:rPr lang="en-US" dirty="0"/>
              <a:t> is neither a key itself nor a subset of the key of EMP_DEPT. Intuitively, we can see that the dependency of </a:t>
            </a:r>
            <a:r>
              <a:rPr lang="en-US" dirty="0" err="1"/>
              <a:t>Dmgr_ssn</a:t>
            </a:r>
            <a:r>
              <a:rPr lang="en-US" dirty="0"/>
              <a:t> on </a:t>
            </a:r>
            <a:r>
              <a:rPr lang="en-US" dirty="0" err="1"/>
              <a:t>Dnumber</a:t>
            </a:r>
            <a:r>
              <a:rPr lang="en-US" dirty="0"/>
              <a:t> is undesirable in EMP_DEPT since </a:t>
            </a:r>
            <a:r>
              <a:rPr lang="en-US" dirty="0" err="1"/>
              <a:t>Dnumber</a:t>
            </a:r>
            <a:r>
              <a:rPr lang="en-US" dirty="0"/>
              <a:t> is not a key of EMP_DEPT.</a:t>
            </a:r>
          </a:p>
          <a:p>
            <a:endParaRPr lang="en-IN" dirty="0"/>
          </a:p>
        </p:txBody>
      </p:sp>
    </p:spTree>
    <p:extLst>
      <p:ext uri="{BB962C8B-B14F-4D97-AF65-F5344CB8AC3E}">
        <p14:creationId xmlns:p14="http://schemas.microsoft.com/office/powerpoint/2010/main" xmlns="" val="75730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lstStyle/>
          <a:p>
            <a:r>
              <a:rPr lang="en-US" dirty="0"/>
              <a:t>Trivial Dependency</a:t>
            </a:r>
          </a:p>
          <a:p>
            <a:r>
              <a:rPr lang="en-US" dirty="0"/>
              <a:t>If X→Y, and if Y is a subset of X then it is called as trivial functional dependency.</a:t>
            </a:r>
          </a:p>
          <a:p>
            <a:r>
              <a:rPr lang="en-US" dirty="0"/>
              <a:t>{</a:t>
            </a:r>
            <a:r>
              <a:rPr lang="en-US" dirty="0" err="1"/>
              <a:t>ssn</a:t>
            </a:r>
            <a:r>
              <a:rPr lang="en-US" dirty="0"/>
              <a:t>, name} →name</a:t>
            </a:r>
            <a:endParaRPr lang="en-IN" dirty="0"/>
          </a:p>
        </p:txBody>
      </p:sp>
    </p:spTree>
    <p:extLst>
      <p:ext uri="{BB962C8B-B14F-4D97-AF65-F5344CB8AC3E}">
        <p14:creationId xmlns:p14="http://schemas.microsoft.com/office/powerpoint/2010/main" xmlns="" val="228704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r>
              <a:rPr lang="en-US" dirty="0"/>
              <a:t>Inference Rules for Functional Dependencies</a:t>
            </a:r>
            <a:endParaRPr lang="en-IN" dirty="0"/>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normAutofit/>
          </a:bodyPr>
          <a:lstStyle/>
          <a:p>
            <a:pPr algn="l"/>
            <a:r>
              <a:rPr lang="en-US" b="0" i="0" u="none" strike="noStrike" baseline="0" dirty="0">
                <a:latin typeface="Minion-Regular"/>
              </a:rPr>
              <a:t>We denote by </a:t>
            </a:r>
            <a:r>
              <a:rPr lang="en-US" b="0" i="1" u="none" strike="noStrike" baseline="0" dirty="0">
                <a:latin typeface="Minion-Italic"/>
              </a:rPr>
              <a:t>F </a:t>
            </a:r>
            <a:r>
              <a:rPr lang="en-US" b="0" i="0" u="none" strike="noStrike" baseline="0" dirty="0">
                <a:latin typeface="Minion-Regular"/>
              </a:rPr>
              <a:t>the set of functional dependencies that are specified on relation schema </a:t>
            </a:r>
            <a:r>
              <a:rPr lang="en-US" b="0" i="1" u="none" strike="noStrike" baseline="0" dirty="0">
                <a:latin typeface="Minion-Italic"/>
              </a:rPr>
              <a:t>R</a:t>
            </a:r>
            <a:r>
              <a:rPr lang="en-US" b="0" i="0" u="none" strike="noStrike" baseline="0" dirty="0">
                <a:latin typeface="Minion-Regular"/>
              </a:rPr>
              <a:t>. Typically, the schema designer specifies the functional dependencies that are </a:t>
            </a:r>
            <a:r>
              <a:rPr lang="en-US" b="0" i="1" u="none" strike="noStrike" baseline="0" dirty="0">
                <a:latin typeface="Minion-Italic"/>
              </a:rPr>
              <a:t>semantically obvious</a:t>
            </a:r>
            <a:r>
              <a:rPr lang="en-US" b="0" i="0" u="none" strike="noStrike" baseline="0" dirty="0">
                <a:latin typeface="Minion-Regular"/>
              </a:rPr>
              <a:t>; usually, however, numerous other functional dependencies hold in </a:t>
            </a:r>
            <a:r>
              <a:rPr lang="en-US" b="0" i="1" u="none" strike="noStrike" baseline="0" dirty="0">
                <a:latin typeface="Minion-Italic"/>
              </a:rPr>
              <a:t>all </a:t>
            </a:r>
            <a:r>
              <a:rPr lang="en-US" b="0" i="0" u="none" strike="noStrike" baseline="0" dirty="0">
                <a:latin typeface="Minion-Regular"/>
              </a:rPr>
              <a:t>legal relation instances among sets of attributes that can be derived from and satisfy the dependencies in </a:t>
            </a:r>
            <a:r>
              <a:rPr lang="en-US" b="0" i="1" u="none" strike="noStrike" baseline="0" dirty="0">
                <a:latin typeface="Minion-Italic"/>
              </a:rPr>
              <a:t>F</a:t>
            </a:r>
            <a:r>
              <a:rPr lang="en-US" b="0" i="0" u="none" strike="noStrike" baseline="0" dirty="0">
                <a:latin typeface="Minion-Regular"/>
              </a:rPr>
              <a:t>. Those other dependencies can be </a:t>
            </a:r>
            <a:r>
              <a:rPr lang="en-US" b="0" i="1" u="none" strike="noStrike" baseline="0" dirty="0">
                <a:latin typeface="Minion-Italic"/>
              </a:rPr>
              <a:t>inferred </a:t>
            </a:r>
            <a:r>
              <a:rPr lang="en-US" b="0" i="0" u="none" strike="noStrike" baseline="0" dirty="0">
                <a:latin typeface="Minion-Regular"/>
              </a:rPr>
              <a:t>or </a:t>
            </a:r>
            <a:r>
              <a:rPr lang="en-US" b="0" i="1" u="none" strike="noStrike" baseline="0" dirty="0">
                <a:latin typeface="Minion-Italic"/>
              </a:rPr>
              <a:t>deduced </a:t>
            </a:r>
            <a:r>
              <a:rPr lang="en-US" b="0" i="0" u="none" strike="noStrike" baseline="0" dirty="0">
                <a:latin typeface="Minion-Regular"/>
              </a:rPr>
              <a:t>from the FDs in </a:t>
            </a:r>
            <a:r>
              <a:rPr lang="en-US" b="0" i="1" u="none" strike="noStrike" baseline="0" dirty="0">
                <a:latin typeface="Minion-Italic"/>
              </a:rPr>
              <a:t>F</a:t>
            </a:r>
            <a:r>
              <a:rPr lang="en-US" b="0" i="0" u="none" strike="noStrike" baseline="0" dirty="0">
                <a:latin typeface="Minion-Regular"/>
              </a:rPr>
              <a:t>.</a:t>
            </a:r>
          </a:p>
        </p:txBody>
      </p:sp>
    </p:spTree>
    <p:extLst>
      <p:ext uri="{BB962C8B-B14F-4D97-AF65-F5344CB8AC3E}">
        <p14:creationId xmlns:p14="http://schemas.microsoft.com/office/powerpoint/2010/main" xmlns="" val="84691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a:xfrm>
            <a:off x="838200" y="471488"/>
            <a:ext cx="10515600" cy="5705475"/>
          </a:xfrm>
        </p:spPr>
        <p:txBody>
          <a:bodyPr>
            <a:normAutofit/>
          </a:bodyPr>
          <a:lstStyle/>
          <a:p>
            <a:pPr algn="l"/>
            <a:r>
              <a:rPr lang="en-US" dirty="0"/>
              <a:t>In real life, it is impossible to specify all possible functional dependencies for a given situation. For example, if each department has one manager, so that </a:t>
            </a:r>
            <a:r>
              <a:rPr lang="en-US" dirty="0" err="1"/>
              <a:t>Dept_no</a:t>
            </a:r>
            <a:r>
              <a:rPr lang="en-US" dirty="0"/>
              <a:t> uniquely determines </a:t>
            </a:r>
            <a:r>
              <a:rPr lang="en-US" dirty="0" err="1"/>
              <a:t>Mgr_ssn</a:t>
            </a:r>
            <a:r>
              <a:rPr lang="en-US" dirty="0"/>
              <a:t> (</a:t>
            </a:r>
            <a:r>
              <a:rPr lang="en-US" dirty="0" err="1"/>
              <a:t>Dept_no</a:t>
            </a:r>
            <a:r>
              <a:rPr lang="en-US" dirty="0"/>
              <a:t> → </a:t>
            </a:r>
            <a:r>
              <a:rPr lang="en-US" dirty="0" err="1"/>
              <a:t>Mgr_ssn</a:t>
            </a:r>
            <a:r>
              <a:rPr lang="en-US" dirty="0"/>
              <a:t>), and a manager has a unique phone number called </a:t>
            </a:r>
            <a:r>
              <a:rPr lang="en-US" dirty="0" err="1"/>
              <a:t>Mgr_phone</a:t>
            </a:r>
            <a:r>
              <a:rPr lang="en-US" dirty="0"/>
              <a:t> (</a:t>
            </a:r>
            <a:r>
              <a:rPr lang="en-US" dirty="0" err="1"/>
              <a:t>Mgr_ssn→Mgr_phone</a:t>
            </a:r>
            <a:r>
              <a:rPr lang="en-US" dirty="0"/>
              <a:t>), then these two dependencies together imply that </a:t>
            </a:r>
            <a:r>
              <a:rPr lang="en-US" dirty="0" err="1"/>
              <a:t>Dept_no</a:t>
            </a:r>
            <a:r>
              <a:rPr lang="en-US" dirty="0"/>
              <a:t> → </a:t>
            </a:r>
            <a:r>
              <a:rPr lang="en-US" dirty="0" err="1"/>
              <a:t>Mgr_phone</a:t>
            </a:r>
            <a:r>
              <a:rPr lang="en-US" dirty="0"/>
              <a:t>. This is an inferred FD and need not be explicitly stated in addition to the two given FDs. Therefore, it is useful to define a concept called closure formally that includes all possible dependencies that can be inferred from the given set F.</a:t>
            </a:r>
          </a:p>
          <a:p>
            <a:pPr algn="l"/>
            <a:r>
              <a:rPr lang="en-US" dirty="0"/>
              <a:t>Formally, the set of all dependencies that include F as well as all dependencies that can be inferred from F is called the closure of F; it is denoted by F+.</a:t>
            </a:r>
            <a:endParaRPr lang="en-IN" dirty="0"/>
          </a:p>
          <a:p>
            <a:endParaRPr lang="en-IN" dirty="0"/>
          </a:p>
        </p:txBody>
      </p:sp>
    </p:spTree>
    <p:extLst>
      <p:ext uri="{BB962C8B-B14F-4D97-AF65-F5344CB8AC3E}">
        <p14:creationId xmlns:p14="http://schemas.microsoft.com/office/powerpoint/2010/main" xmlns="" val="202133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F8C979-62DF-411C-FE38-2B09D329A148}"/>
              </a:ext>
            </a:extLst>
          </p:cNvPr>
          <p:cNvSpPr>
            <a:spLocks noGrp="1"/>
          </p:cNvSpPr>
          <p:nvPr>
            <p:ph idx="1"/>
          </p:nvPr>
        </p:nvSpPr>
        <p:spPr/>
        <p:txBody>
          <a:bodyPr/>
          <a:lstStyle/>
          <a:p>
            <a:r>
              <a:rPr lang="en-IN" dirty="0"/>
              <a:t>IR1 (reflexive rule)1: If X ⊇ Y, then X→Y.</a:t>
            </a:r>
          </a:p>
          <a:p>
            <a:r>
              <a:rPr lang="en-IN" dirty="0"/>
              <a:t>IR2 (augmentation rule)2: {X→Y} |=XZ→YZ.</a:t>
            </a:r>
          </a:p>
          <a:p>
            <a:r>
              <a:rPr lang="en-IN" dirty="0"/>
              <a:t>IR3 (transitive rule): {X→Y, Y→Z} |=X→Z.</a:t>
            </a:r>
          </a:p>
          <a:p>
            <a:r>
              <a:rPr lang="en-IN" dirty="0"/>
              <a:t>IR4 (decomposition, or projective, rule): {X→YZ} |=X→Y.</a:t>
            </a:r>
          </a:p>
          <a:p>
            <a:r>
              <a:rPr lang="en-IN" dirty="0"/>
              <a:t>IR5 (union, or additive, rule): {X→Y, X→Z} |=X→YZ.</a:t>
            </a:r>
          </a:p>
          <a:p>
            <a:r>
              <a:rPr lang="en-IN" dirty="0"/>
              <a:t>IR6 (</a:t>
            </a:r>
            <a:r>
              <a:rPr lang="en-IN" dirty="0" err="1"/>
              <a:t>pseudotransitive</a:t>
            </a:r>
            <a:r>
              <a:rPr lang="en-IN" dirty="0"/>
              <a:t> rule): {X→Y,WY→Z} |=WX→Z.</a:t>
            </a:r>
          </a:p>
        </p:txBody>
      </p:sp>
    </p:spTree>
    <p:extLst>
      <p:ext uri="{BB962C8B-B14F-4D97-AF65-F5344CB8AC3E}">
        <p14:creationId xmlns:p14="http://schemas.microsoft.com/office/powerpoint/2010/main" xmlns="" val="279612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97395-52CC-C76C-E957-5417DCE310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ADD9D28-82D4-2BE4-37C8-8117A687DA4E}"/>
              </a:ext>
            </a:extLst>
          </p:cNvPr>
          <p:cNvSpPr>
            <a:spLocks noGrp="1"/>
          </p:cNvSpPr>
          <p:nvPr>
            <p:ph idx="1"/>
          </p:nvPr>
        </p:nvSpPr>
        <p:spPr/>
        <p:txBody>
          <a:bodyPr/>
          <a:lstStyle/>
          <a:p>
            <a:r>
              <a:rPr lang="en-US" dirty="0"/>
              <a:t>The set of dependencies F+, which we called the closure of F, can be determined from F by using only inference rules IR1 through IR3. Inference rules IR1 through IR3 are known as Armstrong’s inference rules.</a:t>
            </a:r>
          </a:p>
          <a:p>
            <a:r>
              <a:rPr lang="en-US" dirty="0"/>
              <a:t>For each such set of attributes X, we determine the set X+ of attributes that are functionally determined by X based on F; X+ is called the closure of X under F.</a:t>
            </a:r>
            <a:endParaRPr lang="en-IN" dirty="0"/>
          </a:p>
        </p:txBody>
      </p:sp>
    </p:spTree>
    <p:extLst>
      <p:ext uri="{BB962C8B-B14F-4D97-AF65-F5344CB8AC3E}">
        <p14:creationId xmlns:p14="http://schemas.microsoft.com/office/powerpoint/2010/main" xmlns="" val="44984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54BD2-C883-C4B5-61BB-183DF7C53D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FB34D69-3ABB-F103-4BCF-5C9A40A60273}"/>
              </a:ext>
            </a:extLst>
          </p:cNvPr>
          <p:cNvSpPr>
            <a:spLocks noGrp="1"/>
          </p:cNvSpPr>
          <p:nvPr>
            <p:ph idx="1"/>
          </p:nvPr>
        </p:nvSpPr>
        <p:spPr/>
        <p:txBody>
          <a:bodyPr>
            <a:normAutofit/>
          </a:bodyPr>
          <a:lstStyle/>
          <a:p>
            <a:r>
              <a:rPr lang="en-US" dirty="0"/>
              <a:t>Definition. A set of functional dependencies F is said to cover another set of functional dependencies E if every FD in E is also in F+; that is, if every dependency in E can be inferred from F; alternatively, we can say that E is covered by F.</a:t>
            </a:r>
          </a:p>
          <a:p>
            <a:r>
              <a:rPr lang="en-US" dirty="0"/>
              <a:t>Definition. Two sets of functional dependencies E and F are equivalent if E+ = F+. Therefore, equivalence means that every FD in E can be inferred from F, and every FD in F can be inferred from E; that is, E is equivalent to F if both the conditions—E covers F and F covers E—hold.</a:t>
            </a:r>
            <a:endParaRPr lang="en-IN" dirty="0"/>
          </a:p>
        </p:txBody>
      </p:sp>
    </p:spTree>
    <p:extLst>
      <p:ext uri="{BB962C8B-B14F-4D97-AF65-F5344CB8AC3E}">
        <p14:creationId xmlns:p14="http://schemas.microsoft.com/office/powerpoint/2010/main" xmlns="" val="52687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5B09B-7BFF-2E88-53FE-D68AF54964F8}"/>
              </a:ext>
            </a:extLst>
          </p:cNvPr>
          <p:cNvSpPr>
            <a:spLocks noGrp="1"/>
          </p:cNvSpPr>
          <p:nvPr>
            <p:ph type="title"/>
          </p:nvPr>
        </p:nvSpPr>
        <p:spPr/>
        <p:txBody>
          <a:bodyPr/>
          <a:lstStyle/>
          <a:p>
            <a:r>
              <a:rPr lang="en-IN" sz="3000" b="1" i="0" u="none" strike="noStrike" baseline="0" dirty="0">
                <a:latin typeface="AkzidenzGroteskBE-Bold"/>
              </a:rPr>
              <a:t>Informal Design Guidelines  for Relation Schemas</a:t>
            </a:r>
            <a:r>
              <a:rPr lang="en-IN" sz="1800" b="1" i="0" u="none" strike="noStrike" baseline="0" dirty="0">
                <a:latin typeface="AkzidenzGroteskBE-Bold"/>
              </a:rPr>
              <a:t/>
            </a:r>
            <a:br>
              <a:rPr lang="en-IN" sz="1800" b="1" i="0" u="none" strike="noStrike" baseline="0" dirty="0">
                <a:latin typeface="AkzidenzGroteskBE-Bold"/>
              </a:rPr>
            </a:br>
            <a:endParaRPr lang="en-IN" dirty="0"/>
          </a:p>
        </p:txBody>
      </p:sp>
      <p:sp>
        <p:nvSpPr>
          <p:cNvPr id="3" name="Content Placeholder 2">
            <a:extLst>
              <a:ext uri="{FF2B5EF4-FFF2-40B4-BE49-F238E27FC236}">
                <a16:creationId xmlns:a16="http://schemas.microsoft.com/office/drawing/2014/main" xmlns="" id="{84D87899-DECA-854C-2231-3093C05DD94A}"/>
              </a:ext>
            </a:extLst>
          </p:cNvPr>
          <p:cNvSpPr>
            <a:spLocks noGrp="1"/>
          </p:cNvSpPr>
          <p:nvPr>
            <p:ph idx="1"/>
          </p:nvPr>
        </p:nvSpPr>
        <p:spPr/>
        <p:txBody>
          <a:bodyPr/>
          <a:lstStyle/>
          <a:p>
            <a:pPr algn="l"/>
            <a:r>
              <a:rPr lang="en-US" sz="1800" b="1" i="0" u="none" strike="noStrike" baseline="0" dirty="0">
                <a:latin typeface="AkzidenzGroteskBE-Md"/>
              </a:rPr>
              <a:t>Imparting Clear Semantics to Attributes in Relations: </a:t>
            </a:r>
            <a:r>
              <a:rPr lang="en-US" sz="1800" b="0" i="0" u="none" strike="noStrike" baseline="0" dirty="0">
                <a:latin typeface="Minion-Regular"/>
              </a:rPr>
              <a:t>Whenever we group attributes to form a relation schema, we assume that attributes belonging to one relation have certain real-world meaning and a proper interpretation associated with them. The </a:t>
            </a:r>
            <a:r>
              <a:rPr lang="en-US" sz="1800" b="1" i="0" u="none" strike="noStrike" baseline="0" dirty="0">
                <a:latin typeface="Minion-Bold"/>
              </a:rPr>
              <a:t>semantics </a:t>
            </a:r>
            <a:r>
              <a:rPr lang="en-US" sz="1800" b="0" i="0" u="none" strike="noStrike" baseline="0" dirty="0">
                <a:latin typeface="Minion-Regular"/>
              </a:rPr>
              <a:t>of a relation refers to its meaning resulting from the interpretation of attribute values in a tuple.</a:t>
            </a:r>
          </a:p>
          <a:p>
            <a:pPr algn="l"/>
            <a:endParaRPr lang="en-US" sz="1800" dirty="0">
              <a:latin typeface="Minion-Regular"/>
            </a:endParaRPr>
          </a:p>
          <a:p>
            <a:pPr algn="l"/>
            <a:r>
              <a:rPr lang="en-IN" sz="1800" b="1" i="0" u="none" strike="noStrike" baseline="0" dirty="0">
                <a:solidFill>
                  <a:srgbClr val="4D4D4D"/>
                </a:solidFill>
                <a:latin typeface="AkzidenzGroteskBE-Md"/>
              </a:rPr>
              <a:t>Guideline 1</a:t>
            </a:r>
          </a:p>
          <a:p>
            <a:pPr algn="l"/>
            <a:r>
              <a:rPr lang="en-US" sz="1800" b="0" i="0" u="none" strike="noStrike" baseline="0" dirty="0">
                <a:solidFill>
                  <a:srgbClr val="000000"/>
                </a:solidFill>
                <a:latin typeface="Minion-Regular"/>
              </a:rPr>
              <a:t>Design a relation schema so that it is easy to explain its meaning. Do not combine attributes from multiple entity types and relationship types into a single relation. Intuitively, if a relation schema corresponds to one entity type or one relationship type, it is straightforward to interpret and to explain its meaning. Otherwise, if the relation corresponds to a mixture of multiple entities and relationships, semantic ambiguities will result and the relation cannot be easily explained.</a:t>
            </a:r>
            <a:endParaRPr lang="en-IN" dirty="0"/>
          </a:p>
        </p:txBody>
      </p:sp>
    </p:spTree>
    <p:extLst>
      <p:ext uri="{BB962C8B-B14F-4D97-AF65-F5344CB8AC3E}">
        <p14:creationId xmlns:p14="http://schemas.microsoft.com/office/powerpoint/2010/main" xmlns="" val="319637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r>
              <a:rPr lang="en-US" dirty="0"/>
              <a:t>Redundant Information in Tuples</a:t>
            </a:r>
            <a:br>
              <a:rPr lang="en-US" dirty="0"/>
            </a:br>
            <a:r>
              <a:rPr lang="en-US" dirty="0"/>
              <a:t>and Update Anomalies</a:t>
            </a:r>
            <a:endParaRPr lang="en-IN" dirty="0"/>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normAutofit/>
          </a:bodyPr>
          <a:lstStyle/>
          <a:p>
            <a:pPr algn="l"/>
            <a:r>
              <a:rPr lang="en-US" sz="1800" b="0" i="0" u="none" strike="noStrike" baseline="0" dirty="0">
                <a:latin typeface="Minion-Regular"/>
              </a:rPr>
              <a:t>Storing natural joins of base relations leads to an additional problem referred to as </a:t>
            </a:r>
            <a:r>
              <a:rPr lang="en-US" sz="1800" b="1" i="0" u="none" strike="noStrike" baseline="0" dirty="0">
                <a:latin typeface="Minion-Bold"/>
              </a:rPr>
              <a:t>update anomalies</a:t>
            </a:r>
            <a:r>
              <a:rPr lang="en-US" sz="1800" b="0" i="0" u="none" strike="noStrike" baseline="0" dirty="0">
                <a:latin typeface="Minion-Regular"/>
              </a:rPr>
              <a:t>. These can be classified into insertion anomalies, deletion anomalies, </a:t>
            </a:r>
            <a:r>
              <a:rPr lang="en-IN" sz="1800" b="0" i="0" u="none" strike="noStrike" baseline="0" dirty="0">
                <a:latin typeface="Minion-Regular"/>
              </a:rPr>
              <a:t>and modification anomalies</a:t>
            </a:r>
          </a:p>
          <a:p>
            <a:pPr algn="l"/>
            <a:r>
              <a:rPr lang="en-US" sz="1800" b="1" i="0" u="none" strike="noStrike" baseline="0" dirty="0">
                <a:solidFill>
                  <a:srgbClr val="000000"/>
                </a:solidFill>
                <a:latin typeface="AkzidenzGroteskBE-Md"/>
              </a:rPr>
              <a:t>Insertion Anomalies. </a:t>
            </a:r>
            <a:r>
              <a:rPr lang="en-US" sz="1800" b="0" i="0" u="none" strike="noStrike" baseline="0" dirty="0">
                <a:solidFill>
                  <a:srgbClr val="000000"/>
                </a:solidFill>
                <a:latin typeface="Minion-Regular"/>
              </a:rPr>
              <a:t>Insertion anomalies can be differentiated into two types,</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To insert a new employee tuple into </a:t>
            </a:r>
            <a:r>
              <a:rPr lang="en-US" sz="1800" b="0" i="0" u="none" strike="noStrike" baseline="0" dirty="0">
                <a:solidFill>
                  <a:srgbClr val="000000"/>
                </a:solidFill>
                <a:latin typeface="AkzidenzGroteskBE-Regular"/>
              </a:rPr>
              <a:t>EMP_DEPT</a:t>
            </a:r>
            <a:r>
              <a:rPr lang="en-US" sz="1800" b="0" i="0" u="none" strike="noStrike" baseline="0" dirty="0">
                <a:solidFill>
                  <a:srgbClr val="000000"/>
                </a:solidFill>
                <a:latin typeface="Minion-Regular"/>
              </a:rPr>
              <a:t>, we must include either the attribute values for the department that the employee works for, or </a:t>
            </a:r>
            <a:r>
              <a:rPr lang="en-US" sz="1800" b="0" i="0" u="none" strike="noStrike" baseline="0" dirty="0">
                <a:solidFill>
                  <a:srgbClr val="000000"/>
                </a:solidFill>
                <a:latin typeface="AkzidenzGroteskBE-Regular"/>
              </a:rPr>
              <a:t>NULL</a:t>
            </a:r>
            <a:r>
              <a:rPr lang="en-US" sz="1800" b="0" i="0" u="none" strike="noStrike" baseline="0" dirty="0">
                <a:solidFill>
                  <a:srgbClr val="000000"/>
                </a:solidFill>
                <a:latin typeface="Minion-Regular"/>
              </a:rPr>
              <a:t>s (if the employee does not work for a department as yet).</a:t>
            </a:r>
          </a:p>
          <a:p>
            <a:pPr algn="l"/>
            <a:r>
              <a:rPr lang="en-US" sz="1800" b="0" i="0" u="none" strike="noStrike" baseline="0" dirty="0">
                <a:latin typeface="Minion-Regular"/>
              </a:rPr>
              <a:t>It is difficult to insert a new department that has no employees as yet in the relation. The only way to do this is to place </a:t>
            </a:r>
            <a:r>
              <a:rPr lang="en-US" sz="1800" b="0" i="0" u="none" strike="noStrike" baseline="0" dirty="0">
                <a:latin typeface="AkzidenzGroteskBE-Regular"/>
              </a:rPr>
              <a:t>NULL </a:t>
            </a:r>
            <a:r>
              <a:rPr lang="en-US" sz="1800" b="0" i="0" u="none" strike="noStrike" baseline="0" dirty="0">
                <a:latin typeface="Minion-Regular"/>
              </a:rPr>
              <a:t>values in the attributes for employee. This violates the entity integrity because </a:t>
            </a:r>
            <a:r>
              <a:rPr lang="en-US" sz="1800" b="0" i="0" u="none" strike="noStrike" baseline="0" dirty="0" err="1">
                <a:latin typeface="AkzidenzGroteskBE-Regular"/>
              </a:rPr>
              <a:t>Ssn</a:t>
            </a:r>
            <a:r>
              <a:rPr lang="en-US" sz="1800" b="0" i="0" u="none" strike="noStrike" baseline="0" dirty="0">
                <a:latin typeface="AkzidenzGroteskBE-Regular"/>
              </a:rPr>
              <a:t> </a:t>
            </a:r>
            <a:r>
              <a:rPr lang="en-US" sz="1800" b="0" i="0" u="none" strike="noStrike" baseline="0" dirty="0">
                <a:latin typeface="Minion-Regular"/>
              </a:rPr>
              <a:t>is its primary.</a:t>
            </a:r>
          </a:p>
          <a:p>
            <a:pPr algn="l"/>
            <a:r>
              <a:rPr lang="en-US" sz="1800" b="1" i="0" u="none" strike="noStrike" baseline="0" dirty="0">
                <a:latin typeface="AkzidenzGroteskBE-Md"/>
              </a:rPr>
              <a:t>Deletion Anomalies. </a:t>
            </a:r>
            <a:r>
              <a:rPr lang="en-US" sz="1800" b="0" i="0" u="none" strike="noStrike" baseline="0" dirty="0">
                <a:latin typeface="Minion-Regular"/>
              </a:rPr>
              <a:t>The problem of deletion anomalies is related to the second insertion anomaly situation. If we delete an employee tuple that happens to represent the last employee working for a particular department, the information concerning that department is lost from the database. This problem does not occur in the database where </a:t>
            </a:r>
            <a:r>
              <a:rPr lang="en-IN" sz="1800" b="0" i="0" u="none" strike="noStrike" baseline="0" dirty="0">
                <a:latin typeface="Minion-Regular"/>
              </a:rPr>
              <a:t>tuples are stored separately.</a:t>
            </a:r>
            <a:endParaRPr lang="en-IN" dirty="0"/>
          </a:p>
        </p:txBody>
      </p:sp>
    </p:spTree>
    <p:extLst>
      <p:ext uri="{BB962C8B-B14F-4D97-AF65-F5344CB8AC3E}">
        <p14:creationId xmlns:p14="http://schemas.microsoft.com/office/powerpoint/2010/main" xmlns="" val="402896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lstStyle/>
          <a:p>
            <a:pPr algn="l"/>
            <a:r>
              <a:rPr lang="en-US" sz="1800" b="1" i="0" u="none" strike="noStrike" baseline="0" dirty="0">
                <a:latin typeface="AkzidenzGroteskBE-Md"/>
              </a:rPr>
              <a:t>Modification Anomalies. </a:t>
            </a:r>
            <a:r>
              <a:rPr lang="en-US" sz="1800" b="0" i="0" u="none" strike="noStrike" baseline="0" dirty="0">
                <a:latin typeface="Minion-Regular"/>
              </a:rPr>
              <a:t>In </a:t>
            </a:r>
            <a:r>
              <a:rPr lang="en-US" sz="1800" b="0" i="0" u="none" strike="noStrike" baseline="0" dirty="0">
                <a:latin typeface="AkzidenzGroteskBE-Regular"/>
              </a:rPr>
              <a:t>a relation</a:t>
            </a:r>
            <a:r>
              <a:rPr lang="en-US" sz="1800" b="0" i="0" u="none" strike="noStrike" baseline="0" dirty="0">
                <a:latin typeface="Minion-Regular"/>
              </a:rPr>
              <a:t>, if we change the value of one of the attributes of a particular department—say, the manager of department 5—we must update the tuples of </a:t>
            </a:r>
            <a:r>
              <a:rPr lang="en-US" sz="1800" b="0" i="1" u="none" strike="noStrike" baseline="0" dirty="0">
                <a:latin typeface="Minion-Italic"/>
              </a:rPr>
              <a:t>all </a:t>
            </a:r>
            <a:r>
              <a:rPr lang="en-US" sz="1800" b="0" i="0" u="none" strike="noStrike" baseline="0" dirty="0">
                <a:latin typeface="Minion-Regular"/>
              </a:rPr>
              <a:t>employees who work in that department; otherwise, the database will become inconsistent. If we fail to update some tuples, the same department will be shown to have two different values for manager in different employee tuples, which would be wrong.</a:t>
            </a:r>
          </a:p>
          <a:p>
            <a:pPr algn="l"/>
            <a:endParaRPr lang="en-US" sz="1800" dirty="0">
              <a:latin typeface="Minion-Regular"/>
            </a:endParaRPr>
          </a:p>
          <a:p>
            <a:pPr algn="l"/>
            <a:r>
              <a:rPr lang="en-IN" sz="1800" b="1" i="0" u="none" strike="noStrike" baseline="0" dirty="0">
                <a:solidFill>
                  <a:srgbClr val="4D4D4D"/>
                </a:solidFill>
                <a:latin typeface="AkzidenzGroteskBE-Md"/>
              </a:rPr>
              <a:t>Guideline 2</a:t>
            </a:r>
          </a:p>
          <a:p>
            <a:pPr algn="l"/>
            <a:r>
              <a:rPr lang="en-US" sz="1800" b="0" i="0" u="none" strike="noStrike" baseline="0" dirty="0">
                <a:solidFill>
                  <a:srgbClr val="000000"/>
                </a:solidFill>
                <a:latin typeface="Minion-Regular"/>
              </a:rPr>
              <a:t>Design the base relation schemas so that no insertion, deletion, or modification anomalies are present in the relations. If any anomalies are present, note them clearly and make sure that the programs that update the database will operate </a:t>
            </a:r>
            <a:r>
              <a:rPr lang="en-IN" sz="1800" b="0" i="0" u="none" strike="noStrike" baseline="0" dirty="0">
                <a:solidFill>
                  <a:srgbClr val="000000"/>
                </a:solidFill>
                <a:latin typeface="Minion-Regular"/>
              </a:rPr>
              <a:t>correctly.</a:t>
            </a:r>
            <a:endParaRPr lang="en-IN" dirty="0"/>
          </a:p>
        </p:txBody>
      </p:sp>
    </p:spTree>
    <p:extLst>
      <p:ext uri="{BB962C8B-B14F-4D97-AF65-F5344CB8AC3E}">
        <p14:creationId xmlns:p14="http://schemas.microsoft.com/office/powerpoint/2010/main" xmlns="" val="5211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a:xfrm>
            <a:off x="838200" y="365126"/>
            <a:ext cx="10515600" cy="592138"/>
          </a:xfrm>
        </p:spPr>
        <p:txBody>
          <a:bodyPr>
            <a:normAutofit fontScale="90000"/>
          </a:bodyPr>
          <a:lstStyle/>
          <a:p>
            <a:r>
              <a:rPr lang="en-IN" dirty="0"/>
              <a:t>NULL Values in Tuples</a:t>
            </a:r>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a:xfrm>
            <a:off x="838200" y="1200150"/>
            <a:ext cx="10515600" cy="4976813"/>
          </a:xfrm>
        </p:spPr>
        <p:txBody>
          <a:bodyPr>
            <a:normAutofit lnSpcReduction="10000"/>
          </a:bodyPr>
          <a:lstStyle/>
          <a:p>
            <a:pPr algn="l"/>
            <a:r>
              <a:rPr lang="en-US" sz="2000" b="0" i="0" u="none" strike="noStrike" baseline="0" dirty="0">
                <a:latin typeface="Minion-Regular"/>
              </a:rPr>
              <a:t>In some schema designs we may group many attributes together into a “fat” relation. If many of the attributes do not apply to all tuples in the relation, we end up with many </a:t>
            </a:r>
            <a:r>
              <a:rPr lang="en-US" sz="2000" b="0" i="0" u="none" strike="noStrike" baseline="0" dirty="0">
                <a:latin typeface="AkzidenzGroteskBE-Regular"/>
              </a:rPr>
              <a:t>NULL</a:t>
            </a:r>
            <a:r>
              <a:rPr lang="en-US" sz="2000" b="0" i="0" u="none" strike="noStrike" baseline="0" dirty="0">
                <a:latin typeface="Minion-Regular"/>
              </a:rPr>
              <a:t>s in those tuples. This can waste space at the storage level and may </a:t>
            </a:r>
            <a:r>
              <a:rPr lang="en-US" sz="2000" b="0" i="0" u="none" strike="noStrike" baseline="0" dirty="0">
                <a:solidFill>
                  <a:srgbClr val="000000"/>
                </a:solidFill>
                <a:latin typeface="Minion-Regular"/>
              </a:rPr>
              <a:t>also lead to problems with understanding the meaning of the attributes and with specifying </a:t>
            </a:r>
            <a:r>
              <a:rPr lang="en-US" sz="2000" b="0" i="0" u="none" strike="noStrike" baseline="0" dirty="0">
                <a:solidFill>
                  <a:srgbClr val="000000"/>
                </a:solidFill>
                <a:latin typeface="AkzidenzGroteskBE-Regular"/>
              </a:rPr>
              <a:t>JOIN </a:t>
            </a:r>
            <a:r>
              <a:rPr lang="en-US" sz="2000" b="0" i="0" u="none" strike="noStrike" baseline="0" dirty="0">
                <a:solidFill>
                  <a:srgbClr val="000000"/>
                </a:solidFill>
                <a:latin typeface="Minion-Regular"/>
              </a:rPr>
              <a:t>operations at the logical level.</a:t>
            </a:r>
          </a:p>
          <a:p>
            <a:pPr algn="l"/>
            <a:r>
              <a:rPr lang="en-US" sz="2000" b="0" i="0" u="none" strike="noStrike" baseline="0" dirty="0">
                <a:solidFill>
                  <a:srgbClr val="000000"/>
                </a:solidFill>
                <a:latin typeface="Minion-Regular"/>
              </a:rPr>
              <a:t>Another problem with </a:t>
            </a:r>
            <a:r>
              <a:rPr lang="en-US" sz="2000" b="0" i="0" u="none" strike="noStrike" baseline="0" dirty="0">
                <a:solidFill>
                  <a:srgbClr val="000000"/>
                </a:solidFill>
                <a:latin typeface="AkzidenzGroteskBE-Regular"/>
              </a:rPr>
              <a:t>NULL</a:t>
            </a:r>
            <a:r>
              <a:rPr lang="en-US" sz="2000" b="0" i="0" u="none" strike="noStrike" baseline="0" dirty="0">
                <a:solidFill>
                  <a:srgbClr val="000000"/>
                </a:solidFill>
                <a:latin typeface="Minion-Regular"/>
              </a:rPr>
              <a:t>s is how to account for them when aggregate operations such as </a:t>
            </a:r>
            <a:r>
              <a:rPr lang="en-US" sz="2000" b="0" i="0" u="none" strike="noStrike" baseline="0" dirty="0">
                <a:solidFill>
                  <a:srgbClr val="000000"/>
                </a:solidFill>
                <a:latin typeface="AkzidenzGroteskBE-Regular"/>
              </a:rPr>
              <a:t>COUNT </a:t>
            </a:r>
            <a:r>
              <a:rPr lang="en-US" sz="2000" b="0" i="0" u="none" strike="noStrike" baseline="0" dirty="0">
                <a:solidFill>
                  <a:srgbClr val="000000"/>
                </a:solidFill>
                <a:latin typeface="Minion-Regular"/>
              </a:rPr>
              <a:t>or </a:t>
            </a:r>
            <a:r>
              <a:rPr lang="en-US" sz="2000" b="0" i="0" u="none" strike="noStrike" baseline="0" dirty="0">
                <a:solidFill>
                  <a:srgbClr val="000000"/>
                </a:solidFill>
                <a:latin typeface="AkzidenzGroteskBE-Regular"/>
              </a:rPr>
              <a:t>SUM </a:t>
            </a:r>
            <a:r>
              <a:rPr lang="en-US" sz="2000" b="0" i="0" u="none" strike="noStrike" baseline="0" dirty="0">
                <a:solidFill>
                  <a:srgbClr val="000000"/>
                </a:solidFill>
                <a:latin typeface="Minion-Regular"/>
              </a:rPr>
              <a:t>are applied. </a:t>
            </a:r>
            <a:r>
              <a:rPr lang="en-US" sz="2000" b="0" i="0" u="none" strike="noStrike" baseline="0" dirty="0">
                <a:solidFill>
                  <a:srgbClr val="000000"/>
                </a:solidFill>
                <a:latin typeface="AkzidenzGroteskBE-Regular"/>
              </a:rPr>
              <a:t>SELECT </a:t>
            </a:r>
            <a:r>
              <a:rPr lang="en-US" sz="2000" b="0" i="0" u="none" strike="noStrike" baseline="0" dirty="0">
                <a:solidFill>
                  <a:srgbClr val="000000"/>
                </a:solidFill>
                <a:latin typeface="Minion-Regular"/>
              </a:rPr>
              <a:t>and </a:t>
            </a:r>
            <a:r>
              <a:rPr lang="en-US" sz="2000" b="0" i="0" u="none" strike="noStrike" baseline="0" dirty="0">
                <a:solidFill>
                  <a:srgbClr val="000000"/>
                </a:solidFill>
                <a:latin typeface="AkzidenzGroteskBE-Regular"/>
              </a:rPr>
              <a:t>JOIN </a:t>
            </a:r>
            <a:r>
              <a:rPr lang="en-US" sz="2000" b="0" i="0" u="none" strike="noStrike" baseline="0" dirty="0">
                <a:solidFill>
                  <a:srgbClr val="000000"/>
                </a:solidFill>
                <a:latin typeface="Minion-Regular"/>
              </a:rPr>
              <a:t>operations involve comparisons; if </a:t>
            </a:r>
            <a:r>
              <a:rPr lang="en-US" sz="2000" b="0" i="0" u="none" strike="noStrike" baseline="0" dirty="0">
                <a:solidFill>
                  <a:srgbClr val="000000"/>
                </a:solidFill>
                <a:latin typeface="AkzidenzGroteskBE-Regular"/>
              </a:rPr>
              <a:t>NULL </a:t>
            </a:r>
            <a:r>
              <a:rPr lang="en-US" sz="2000" b="0" i="0" u="none" strike="noStrike" baseline="0" dirty="0">
                <a:solidFill>
                  <a:srgbClr val="000000"/>
                </a:solidFill>
                <a:latin typeface="Minion-Regular"/>
              </a:rPr>
              <a:t>values are present, the results may become unpredictable.6 Moreover, </a:t>
            </a:r>
            <a:r>
              <a:rPr lang="en-US" sz="2000" b="0" i="0" u="none" strike="noStrike" baseline="0" dirty="0">
                <a:solidFill>
                  <a:srgbClr val="000000"/>
                </a:solidFill>
                <a:latin typeface="AkzidenzGroteskBE-Regular"/>
              </a:rPr>
              <a:t>NULL</a:t>
            </a:r>
            <a:r>
              <a:rPr lang="en-US" sz="2000" b="0" i="0" u="none" strike="noStrike" baseline="0" dirty="0">
                <a:solidFill>
                  <a:srgbClr val="000000"/>
                </a:solidFill>
                <a:latin typeface="Minion-Regular"/>
              </a:rPr>
              <a:t>s can have multiple interpretations, </a:t>
            </a:r>
            <a:r>
              <a:rPr lang="en-IN" sz="2000" b="0" i="0" u="none" strike="noStrike" baseline="0" dirty="0">
                <a:solidFill>
                  <a:srgbClr val="000000"/>
                </a:solidFill>
                <a:latin typeface="Minion-Regular"/>
              </a:rPr>
              <a:t>such as the following:</a:t>
            </a:r>
          </a:p>
          <a:p>
            <a:pPr algn="l"/>
            <a:r>
              <a:rPr lang="en-US" sz="2000" b="0" i="0" u="none" strike="noStrike" baseline="0" dirty="0">
                <a:solidFill>
                  <a:srgbClr val="808080"/>
                </a:solidFill>
                <a:latin typeface="ZapfDingbats"/>
              </a:rPr>
              <a:t>■ </a:t>
            </a:r>
            <a:r>
              <a:rPr lang="en-US" sz="2000" b="0" i="0" u="none" strike="noStrike" baseline="0" dirty="0">
                <a:solidFill>
                  <a:srgbClr val="000000"/>
                </a:solidFill>
                <a:latin typeface="Minion-Regular"/>
              </a:rPr>
              <a:t>The attribute </a:t>
            </a:r>
            <a:r>
              <a:rPr lang="en-US" sz="2000" b="0" i="1" u="none" strike="noStrike" baseline="0" dirty="0">
                <a:solidFill>
                  <a:srgbClr val="000000"/>
                </a:solidFill>
                <a:latin typeface="Minion-Italic"/>
              </a:rPr>
              <a:t>does not apply </a:t>
            </a:r>
            <a:r>
              <a:rPr lang="en-US" sz="2000" b="0" i="0" u="none" strike="noStrike" baseline="0" dirty="0">
                <a:solidFill>
                  <a:srgbClr val="000000"/>
                </a:solidFill>
                <a:latin typeface="Minion-Regular"/>
              </a:rPr>
              <a:t>to this tuple. For example, </a:t>
            </a:r>
            <a:r>
              <a:rPr lang="en-US" sz="2000" b="0" i="0" u="none" strike="noStrike" baseline="0" dirty="0" err="1">
                <a:solidFill>
                  <a:srgbClr val="000000"/>
                </a:solidFill>
                <a:latin typeface="AkzidenzGroteskBE-Regular"/>
              </a:rPr>
              <a:t>Visa_status</a:t>
            </a:r>
            <a:r>
              <a:rPr lang="en-US" sz="2000" b="0" i="0" u="none" strike="noStrike" baseline="0" dirty="0">
                <a:solidFill>
                  <a:srgbClr val="000000"/>
                </a:solidFill>
                <a:latin typeface="AkzidenzGroteskBE-Regular"/>
              </a:rPr>
              <a:t> </a:t>
            </a:r>
            <a:r>
              <a:rPr lang="en-US" sz="2000" b="0" i="0" u="none" strike="noStrike" baseline="0" dirty="0">
                <a:solidFill>
                  <a:srgbClr val="000000"/>
                </a:solidFill>
                <a:latin typeface="Minion-Regular"/>
              </a:rPr>
              <a:t>may not apply to U.S. students.</a:t>
            </a:r>
          </a:p>
          <a:p>
            <a:pPr algn="l"/>
            <a:r>
              <a:rPr lang="en-US" sz="2000" b="0" i="0" u="none" strike="noStrike" baseline="0" dirty="0">
                <a:solidFill>
                  <a:srgbClr val="808080"/>
                </a:solidFill>
                <a:latin typeface="ZapfDingbats"/>
              </a:rPr>
              <a:t>■ </a:t>
            </a:r>
            <a:r>
              <a:rPr lang="en-US" sz="2000" b="0" i="0" u="none" strike="noStrike" baseline="0" dirty="0">
                <a:solidFill>
                  <a:srgbClr val="000000"/>
                </a:solidFill>
                <a:latin typeface="Minion-Regular"/>
              </a:rPr>
              <a:t>The attribute value for this tuple is </a:t>
            </a:r>
            <a:r>
              <a:rPr lang="en-US" sz="2000" b="0" i="1" u="none" strike="noStrike" baseline="0" dirty="0">
                <a:solidFill>
                  <a:srgbClr val="000000"/>
                </a:solidFill>
                <a:latin typeface="Minion-Italic"/>
              </a:rPr>
              <a:t>unknown</a:t>
            </a:r>
            <a:r>
              <a:rPr lang="en-US" sz="2000" b="0" i="0" u="none" strike="noStrike" baseline="0" dirty="0">
                <a:solidFill>
                  <a:srgbClr val="000000"/>
                </a:solidFill>
                <a:latin typeface="Minion-Regular"/>
              </a:rPr>
              <a:t>. For example, the </a:t>
            </a:r>
            <a:r>
              <a:rPr lang="en-US" sz="2000" b="0" i="0" u="none" strike="noStrike" baseline="0" dirty="0" err="1">
                <a:solidFill>
                  <a:srgbClr val="000000"/>
                </a:solidFill>
                <a:latin typeface="AkzidenzGroteskBE-Regular"/>
              </a:rPr>
              <a:t>Date_of_birth</a:t>
            </a:r>
            <a:r>
              <a:rPr lang="en-US" sz="2000" b="0" i="0" u="none" strike="noStrike" baseline="0" dirty="0">
                <a:solidFill>
                  <a:srgbClr val="000000"/>
                </a:solidFill>
                <a:latin typeface="AkzidenzGroteskBE-Regular"/>
              </a:rPr>
              <a:t> </a:t>
            </a:r>
            <a:r>
              <a:rPr lang="en-US" sz="2000" b="0" i="0" u="none" strike="noStrike" baseline="0" dirty="0">
                <a:solidFill>
                  <a:srgbClr val="000000"/>
                </a:solidFill>
                <a:latin typeface="Minion-Regular"/>
              </a:rPr>
              <a:t>may be unknown for an employee.</a:t>
            </a:r>
          </a:p>
          <a:p>
            <a:pPr algn="l"/>
            <a:r>
              <a:rPr lang="en-US" sz="2000" b="0" i="0" u="none" strike="noStrike" baseline="0" dirty="0">
                <a:solidFill>
                  <a:srgbClr val="808080"/>
                </a:solidFill>
                <a:latin typeface="ZapfDingbats"/>
              </a:rPr>
              <a:t>■ </a:t>
            </a:r>
            <a:r>
              <a:rPr lang="en-US" sz="2000" b="0" i="0" u="none" strike="noStrike" baseline="0" dirty="0">
                <a:solidFill>
                  <a:srgbClr val="000000"/>
                </a:solidFill>
                <a:latin typeface="Minion-Regular"/>
              </a:rPr>
              <a:t>The value is </a:t>
            </a:r>
            <a:r>
              <a:rPr lang="en-US" sz="2000" b="0" i="1" u="none" strike="noStrike" baseline="0" dirty="0">
                <a:solidFill>
                  <a:srgbClr val="000000"/>
                </a:solidFill>
                <a:latin typeface="Minion-Italic"/>
              </a:rPr>
              <a:t>known but absent</a:t>
            </a:r>
            <a:r>
              <a:rPr lang="en-US" sz="2000" b="0" i="0" u="none" strike="noStrike" baseline="0" dirty="0">
                <a:solidFill>
                  <a:srgbClr val="000000"/>
                </a:solidFill>
                <a:latin typeface="Minion-Regular"/>
              </a:rPr>
              <a:t>; that is, it has not been recorded yet. For example, the </a:t>
            </a:r>
            <a:r>
              <a:rPr lang="en-US" sz="2000" b="0" i="0" u="none" strike="noStrike" baseline="0" dirty="0" err="1">
                <a:solidFill>
                  <a:srgbClr val="000000"/>
                </a:solidFill>
                <a:latin typeface="AkzidenzGroteskBE-Regular"/>
              </a:rPr>
              <a:t>Home_Phone_Number</a:t>
            </a:r>
            <a:r>
              <a:rPr lang="en-US" sz="2000" b="0" i="0" u="none" strike="noStrike" baseline="0" dirty="0">
                <a:solidFill>
                  <a:srgbClr val="000000"/>
                </a:solidFill>
                <a:latin typeface="AkzidenzGroteskBE-Regular"/>
              </a:rPr>
              <a:t> </a:t>
            </a:r>
            <a:r>
              <a:rPr lang="en-US" sz="2000" b="0" i="0" u="none" strike="noStrike" baseline="0" dirty="0">
                <a:solidFill>
                  <a:srgbClr val="000000"/>
                </a:solidFill>
                <a:latin typeface="Minion-Regular"/>
              </a:rPr>
              <a:t>for an employee may exist, but may not be </a:t>
            </a:r>
            <a:r>
              <a:rPr lang="en-IN" sz="2000" b="0" i="0" u="none" strike="noStrike" baseline="0" dirty="0">
                <a:solidFill>
                  <a:srgbClr val="000000"/>
                </a:solidFill>
                <a:latin typeface="Minion-Regular"/>
              </a:rPr>
              <a:t>available and recorded yet.</a:t>
            </a:r>
            <a:endParaRPr lang="en-IN" sz="2000" dirty="0"/>
          </a:p>
        </p:txBody>
      </p:sp>
    </p:spTree>
    <p:extLst>
      <p:ext uri="{BB962C8B-B14F-4D97-AF65-F5344CB8AC3E}">
        <p14:creationId xmlns:p14="http://schemas.microsoft.com/office/powerpoint/2010/main" xmlns="" val="360086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lstStyle/>
          <a:p>
            <a:pPr algn="l"/>
            <a:r>
              <a:rPr lang="en-IN" sz="1800" b="1" i="0" u="none" strike="noStrike" baseline="0" dirty="0">
                <a:solidFill>
                  <a:srgbClr val="4D4D4D"/>
                </a:solidFill>
                <a:latin typeface="AkzidenzGroteskBE-Md"/>
              </a:rPr>
              <a:t>Guideline 3</a:t>
            </a:r>
          </a:p>
          <a:p>
            <a:pPr algn="l"/>
            <a:r>
              <a:rPr lang="en-US" sz="1800" b="0" i="0" u="none" strike="noStrike" baseline="0" dirty="0">
                <a:solidFill>
                  <a:srgbClr val="000000"/>
                </a:solidFill>
                <a:latin typeface="Minion-Regular"/>
              </a:rPr>
              <a:t>As far as possible, avoid placing attributes in a base relation whose values may frequently be </a:t>
            </a:r>
            <a:r>
              <a:rPr lang="en-US" sz="1800" b="0" i="0" u="none" strike="noStrike" baseline="0" dirty="0">
                <a:solidFill>
                  <a:srgbClr val="000000"/>
                </a:solidFill>
                <a:latin typeface="AkzidenzGroteskBE-Regular"/>
              </a:rPr>
              <a:t>NULL</a:t>
            </a:r>
            <a:r>
              <a:rPr lang="en-US" sz="1800" b="0" i="0" u="none" strike="noStrike" baseline="0" dirty="0">
                <a:solidFill>
                  <a:srgbClr val="000000"/>
                </a:solidFill>
                <a:latin typeface="Minion-Regular"/>
              </a:rPr>
              <a:t>. If </a:t>
            </a:r>
            <a:r>
              <a:rPr lang="en-US" sz="1800" b="0" i="0" u="none" strike="noStrike" baseline="0" dirty="0">
                <a:solidFill>
                  <a:srgbClr val="000000"/>
                </a:solidFill>
                <a:latin typeface="AkzidenzGroteskBE-Regular"/>
              </a:rPr>
              <a:t>NULL</a:t>
            </a:r>
            <a:r>
              <a:rPr lang="en-US" sz="1800" b="0" i="0" u="none" strike="noStrike" baseline="0" dirty="0">
                <a:solidFill>
                  <a:srgbClr val="000000"/>
                </a:solidFill>
                <a:latin typeface="Minion-Regular"/>
              </a:rPr>
              <a:t>s are unavoidable, make sure that they apply in exceptional cases only and do not apply to a majority of tuples in the relation.</a:t>
            </a:r>
          </a:p>
          <a:p>
            <a:pPr algn="l"/>
            <a:endParaRPr lang="en-US" sz="1800" dirty="0">
              <a:solidFill>
                <a:srgbClr val="000000"/>
              </a:solidFill>
              <a:latin typeface="Minion-Regular"/>
            </a:endParaRPr>
          </a:p>
          <a:p>
            <a:pPr algn="l"/>
            <a:r>
              <a:rPr lang="en-IN" sz="1800" b="1" i="0" u="none" strike="noStrike" baseline="0" dirty="0">
                <a:solidFill>
                  <a:srgbClr val="4D4D4D"/>
                </a:solidFill>
                <a:latin typeface="AkzidenzGroteskBE-Md"/>
              </a:rPr>
              <a:t>Guideline 4</a:t>
            </a:r>
          </a:p>
          <a:p>
            <a:pPr algn="l"/>
            <a:r>
              <a:rPr lang="en-US" sz="1800" b="0" i="0" u="none" strike="noStrike" baseline="0" dirty="0">
                <a:solidFill>
                  <a:srgbClr val="000000"/>
                </a:solidFill>
                <a:latin typeface="Minion-Regular"/>
              </a:rPr>
              <a:t>Design relation schemas so that they can be joined with equality conditions on attributes that are appropriately related (primary key, foreign key) pairs in a way that guarantees that no spurious tuples are generated. Avoid relations that contain </a:t>
            </a:r>
            <a:r>
              <a:rPr lang="en-US" sz="1800" b="0" i="0" u="none" strike="noStrike" baseline="0" dirty="0">
                <a:latin typeface="Minion-Regular"/>
              </a:rPr>
              <a:t>matching attributes that are not (foreign key, primary key) combinations because joining on such attributes may produce spurious tuples.</a:t>
            </a:r>
            <a:endParaRPr lang="en-IN" dirty="0"/>
          </a:p>
        </p:txBody>
      </p:sp>
    </p:spTree>
    <p:extLst>
      <p:ext uri="{BB962C8B-B14F-4D97-AF65-F5344CB8AC3E}">
        <p14:creationId xmlns:p14="http://schemas.microsoft.com/office/powerpoint/2010/main" xmlns="" val="173077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1ABC2-D864-17A1-90A1-2E9E779A6048}"/>
              </a:ext>
            </a:extLst>
          </p:cNvPr>
          <p:cNvSpPr>
            <a:spLocks noGrp="1"/>
          </p:cNvSpPr>
          <p:nvPr>
            <p:ph type="title"/>
          </p:nvPr>
        </p:nvSpPr>
        <p:spPr/>
        <p:txBody>
          <a:bodyPr/>
          <a:lstStyle/>
          <a:p>
            <a:r>
              <a:rPr lang="en-IN" dirty="0"/>
              <a:t>Functional Dependencies</a:t>
            </a:r>
          </a:p>
        </p:txBody>
      </p:sp>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p:txBody>
          <a:bodyPr>
            <a:normAutofit/>
          </a:bodyPr>
          <a:lstStyle/>
          <a:p>
            <a:pPr algn="l"/>
            <a:r>
              <a:rPr lang="en-US" sz="2200" b="0" i="0" u="none" strike="noStrike" baseline="0" dirty="0">
                <a:latin typeface="Minion-Regular"/>
              </a:rPr>
              <a:t>A functional dependency, denoted by X → Y, between two sets of attributes X and Y that are subsets of R specifies a constraint on the possible tuples that can form a relation state r of R. The constraint is that, for any two tuples t1 and t2 in r that have t1[X] = t2[X], they must also have t1[Y] = t2[Y].</a:t>
            </a:r>
          </a:p>
          <a:p>
            <a:pPr algn="l"/>
            <a:r>
              <a:rPr lang="en-US" sz="2200" b="0" i="0" u="none" strike="noStrike" baseline="0" dirty="0">
                <a:latin typeface="Minion-Regular"/>
              </a:rPr>
              <a:t>This means that the values of the Y component of a tuple in r depend on, or are determined by, the values of the X component; alternatively, the values of the X component of a tuple uniquely (or functionally) determine the values of the Y component. We also say that there is a functional dependency from X to Y, or that Y is functionally dependent on X. The abbreviation for functional dependency is FD or </a:t>
            </a:r>
            <a:r>
              <a:rPr lang="en-US" sz="2200" b="0" i="0" u="none" strike="noStrike" baseline="0" dirty="0" err="1">
                <a:latin typeface="Minion-Regular"/>
              </a:rPr>
              <a:t>f.d.</a:t>
            </a:r>
            <a:r>
              <a:rPr lang="en-US" sz="2200" b="0" i="0" u="none" strike="noStrike" baseline="0" dirty="0">
                <a:latin typeface="Minion-Regular"/>
              </a:rPr>
              <a:t> The set of attributes X is called the left-hand side of the FD, and Y is called the  right-hand side.</a:t>
            </a:r>
            <a:endParaRPr lang="en-IN" sz="2200" dirty="0"/>
          </a:p>
        </p:txBody>
      </p:sp>
    </p:spTree>
    <p:extLst>
      <p:ext uri="{BB962C8B-B14F-4D97-AF65-F5344CB8AC3E}">
        <p14:creationId xmlns:p14="http://schemas.microsoft.com/office/powerpoint/2010/main" xmlns="" val="44488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a:xfrm>
            <a:off x="838200" y="271463"/>
            <a:ext cx="10515600" cy="5905500"/>
          </a:xfrm>
        </p:spPr>
        <p:txBody>
          <a:bodyPr>
            <a:normAutofit/>
          </a:bodyPr>
          <a:lstStyle/>
          <a:p>
            <a:r>
              <a:rPr lang="en-US" dirty="0"/>
              <a:t>Thus, X functionally determines Y in a relation schema R if, and only if, whenever two tuples of r(R) agree on their X-value, they must necessarily agree on their Y value.</a:t>
            </a:r>
          </a:p>
          <a:p>
            <a:r>
              <a:rPr lang="en-US" dirty="0"/>
              <a:t>Note the following:</a:t>
            </a:r>
          </a:p>
          <a:p>
            <a:pPr algn="just"/>
            <a:r>
              <a:rPr lang="en-US" dirty="0"/>
              <a:t>■ If a constraint on R states that there cannot be more than one tuple with a given X-value in any relation instance r(R)—that is, X is a candidate key of R—this implies that X → Y for any subset of attributes Y of R (because the key constraint implies that no two tuples in any legal state r(R) will have the same value of X). If X is a candidate key of R, then X→R.</a:t>
            </a:r>
          </a:p>
          <a:p>
            <a:r>
              <a:rPr lang="en-US" dirty="0"/>
              <a:t>■ If X→Y in R, this does not say whether or not Y→X in R.</a:t>
            </a:r>
            <a:endParaRPr lang="en-IN" dirty="0"/>
          </a:p>
        </p:txBody>
      </p:sp>
    </p:spTree>
    <p:extLst>
      <p:ext uri="{BB962C8B-B14F-4D97-AF65-F5344CB8AC3E}">
        <p14:creationId xmlns:p14="http://schemas.microsoft.com/office/powerpoint/2010/main" xmlns="" val="69755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C69347-7896-A374-8709-958B541E0F96}"/>
              </a:ext>
            </a:extLst>
          </p:cNvPr>
          <p:cNvSpPr>
            <a:spLocks noGrp="1"/>
          </p:cNvSpPr>
          <p:nvPr>
            <p:ph idx="1"/>
          </p:nvPr>
        </p:nvSpPr>
        <p:spPr>
          <a:xfrm>
            <a:off x="838200" y="271463"/>
            <a:ext cx="10515600" cy="5905500"/>
          </a:xfrm>
        </p:spPr>
        <p:txBody>
          <a:bodyPr>
            <a:normAutofit/>
          </a:bodyPr>
          <a:lstStyle/>
          <a:p>
            <a:r>
              <a:rPr lang="en-US" dirty="0"/>
              <a:t>A functional dependency X → Y is a full functional dependency if removal of any attribute A from X means that the dependency does not hold any more; that is, for any attribute A ε X, (X – {A}) does not functionally determine Y. A functional dependency X→Y is a partial dependency if some attribute A ε X can be removed from X and the dependency still holds; that is, for some A ε X, (X – {A}) → Y. In {</a:t>
            </a:r>
            <a:r>
              <a:rPr lang="en-US" dirty="0" err="1"/>
              <a:t>Ssn</a:t>
            </a:r>
            <a:r>
              <a:rPr lang="en-US" dirty="0"/>
              <a:t>, </a:t>
            </a:r>
            <a:r>
              <a:rPr lang="en-US" dirty="0" err="1"/>
              <a:t>Pnumber</a:t>
            </a:r>
            <a:r>
              <a:rPr lang="en-US" dirty="0"/>
              <a:t>} → Hours is a full dependency (neither </a:t>
            </a:r>
            <a:r>
              <a:rPr lang="en-US" dirty="0" err="1"/>
              <a:t>Ssn</a:t>
            </a:r>
            <a:r>
              <a:rPr lang="en-US" dirty="0"/>
              <a:t> → Hours nor </a:t>
            </a:r>
            <a:r>
              <a:rPr lang="en-US" dirty="0" err="1"/>
              <a:t>Pnumber→Hours</a:t>
            </a:r>
            <a:r>
              <a:rPr lang="en-US" dirty="0"/>
              <a:t> holds).</a:t>
            </a:r>
          </a:p>
          <a:p>
            <a:r>
              <a:rPr lang="en-US" dirty="0"/>
              <a:t> However, the dependency  {</a:t>
            </a:r>
            <a:r>
              <a:rPr lang="en-US" dirty="0" err="1"/>
              <a:t>Ssn</a:t>
            </a:r>
            <a:r>
              <a:rPr lang="en-US" dirty="0"/>
              <a:t>, </a:t>
            </a:r>
            <a:r>
              <a:rPr lang="en-US" dirty="0" err="1"/>
              <a:t>Pnumber</a:t>
            </a:r>
            <a:r>
              <a:rPr lang="en-US" dirty="0"/>
              <a:t>}→</a:t>
            </a:r>
            <a:r>
              <a:rPr lang="en-US" dirty="0" err="1"/>
              <a:t>Ename</a:t>
            </a:r>
            <a:r>
              <a:rPr lang="en-US" dirty="0"/>
              <a:t> is partial because </a:t>
            </a:r>
            <a:r>
              <a:rPr lang="en-US" dirty="0" err="1"/>
              <a:t>Ssn→Ename</a:t>
            </a:r>
            <a:r>
              <a:rPr lang="en-US" dirty="0"/>
              <a:t> holds.</a:t>
            </a:r>
            <a:endParaRPr lang="en-IN" dirty="0"/>
          </a:p>
        </p:txBody>
      </p:sp>
    </p:spTree>
    <p:extLst>
      <p:ext uri="{BB962C8B-B14F-4D97-AF65-F5344CB8AC3E}">
        <p14:creationId xmlns:p14="http://schemas.microsoft.com/office/powerpoint/2010/main" xmlns="" val="286893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1939</Words>
  <Application>Microsoft Office PowerPoint</Application>
  <PresentationFormat>Custom</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dbms</vt:lpstr>
      <vt:lpstr>Informal Design Guidelines  for Relation Schemas </vt:lpstr>
      <vt:lpstr>Redundant Information in Tuples and Update Anomalies</vt:lpstr>
      <vt:lpstr>Slide 4</vt:lpstr>
      <vt:lpstr>NULL Values in Tuples</vt:lpstr>
      <vt:lpstr>Slide 6</vt:lpstr>
      <vt:lpstr>Functional Dependencies</vt:lpstr>
      <vt:lpstr>Slide 8</vt:lpstr>
      <vt:lpstr>Slide 9</vt:lpstr>
      <vt:lpstr>Slide 10</vt:lpstr>
      <vt:lpstr>Slide 11</vt:lpstr>
      <vt:lpstr>Inference Rules for Functional Dependencies</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UEMK</cp:lastModifiedBy>
  <cp:revision>24</cp:revision>
  <dcterms:created xsi:type="dcterms:W3CDTF">2022-10-13T03:57:05Z</dcterms:created>
  <dcterms:modified xsi:type="dcterms:W3CDTF">2022-11-18T05:11:53Z</dcterms:modified>
</cp:coreProperties>
</file>