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EC298-0BFA-E789-0319-5F57637D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485AE2-6DD3-1F08-7592-E9F6B24FA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97B2D-8406-4EA8-CA6A-F1B33426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82BD-D4C1-AF81-A5EF-F9417AF2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BE4E4E-A570-18BE-9DDF-2B5E6D6B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643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8170A-F4CC-28DC-EBB3-1A641B12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4D6A67-3527-E5F9-3F55-EE87CDDF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020944-D76D-F6CA-EC9C-9AB39E6A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63D357-1125-3161-ADB5-798E289B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2BB4A4-8E15-0E6A-25D5-F380A3A1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63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497C6D6-912E-8036-A54C-F06045CEA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2F98DB-E42B-C79A-EF82-046FF0516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B15513-E9AF-195A-D317-858FA7B5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57CD3B-3A9B-68E5-4EB6-0A02307D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C54AD2-2A11-74C8-31FD-26F38338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025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3C4B2-C0B6-B125-9C4B-2E3C9E99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EDB507-B7A0-814A-F4D8-272C3161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D3C0D-95AF-70E7-9A3F-1E0D419B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871B3-42BE-311B-B84E-A9709119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EF6AC5-2BD1-B1B3-392B-7AB09968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053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0B88A-CF47-E3A6-EC32-535B5739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AAFE68-3F72-4827-0947-091B19A0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A4AF00-3C23-1C48-FE62-CFFEBBBF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36FAC-C176-20B1-0766-4AA78125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B0BE6E-C9F4-B9DF-9164-8ADBDE8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85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BD7676-C29E-1966-FB0B-BAE94843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1B17DE-3B56-0D7B-14D3-63BC4D822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A79F38-9FC2-C20F-D58A-8DD234D7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950D8-A316-9594-7D5C-63541CC9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2FE6E2-F2A2-5D11-CA4A-71383DCC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433E9B-1DCE-6896-AAE5-5F55D149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09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685BD-6A8C-9A23-A499-A26B22C6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C3E005-8356-2298-4E3D-D19BCCA3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818BCC-44A1-8D3B-DCB1-783EA8887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8603A1-9A7C-0697-367E-9ED606C51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73F94E9-160C-1E9D-6545-F14AFCE4E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E6CD4B-0EA6-932D-0435-E9E3167D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E84BE8-CC69-0E15-A157-A96254F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0A2610-5DB7-FF2C-C82F-E13104D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84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4EDA9-5597-4FD1-B5EC-BA11C5D8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E62D91-B724-C822-E254-BA0CA6D3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08651F-974B-9871-9F72-E5A09A6C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14B2E1-2EDE-A647-4238-B3F248DC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009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83C54C-4271-83BF-C5A3-04FB55F7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05EC77-84D0-9056-E1CF-7F4ED074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1F682D-A309-34D3-6029-0BCD67B3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33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52CF3-065F-7301-26C1-92802D73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92DBCF-59EA-F27B-6AC9-9364CBA4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B3F159-BF91-B126-7CB5-CEE10F4EB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16BD5E-59A8-24C9-3D0D-23BEC985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AF6018-845A-ADC8-A5D8-8D701FD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D0E616-0949-67E2-60CD-EBA85EF9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33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17C86-054F-170F-A756-9C286717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5CF357B-1337-A56A-D7D3-63383880A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3C9790-B395-0D46-4620-8895C4C2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04F9A7-15DD-43B1-2C41-978DA6AB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B75FCB-7711-A7F9-4672-16EDF835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8A933-00A3-32D8-98CC-CA2B649E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68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0A806E-3938-D369-9D10-E1D20AC2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7EECDD-D15C-1CAD-B70B-4860FC96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55A462-76D3-702D-F42A-5A5A20BCA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CECC-932D-423B-8D6E-47D162663E6D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F6DD64-5EB5-DB38-15BF-19DFD2CD6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2C3D0-68B9-F335-C590-6C2CEABD2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471D-05A7-4B5F-B911-2DE3650DFF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378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43935-D1A0-E488-1AED-37813B034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B55D23-6819-5C58-51EC-F1549AADC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8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81BCA-1B05-2DE1-0515-814ADC7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baseline="0" dirty="0">
                <a:latin typeface="Minion-Bold"/>
              </a:rPr>
              <a:t>specialization </a:t>
            </a:r>
            <a:r>
              <a:rPr lang="en-US" sz="4400" b="0" i="0" u="none" strike="noStrike" baseline="0" dirty="0">
                <a:latin typeface="Minion-Regular"/>
              </a:rPr>
              <a:t>and </a:t>
            </a:r>
            <a:r>
              <a:rPr lang="en-US" sz="4400" b="1" i="0" u="none" strike="noStrike" baseline="0" dirty="0">
                <a:latin typeface="Minion-Bold"/>
              </a:rPr>
              <a:t>generalization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10F9FC-D285-E06E-E4B8-D4F2189F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Minion-Regular"/>
              </a:rPr>
              <a:t>The concepts of </a:t>
            </a:r>
            <a:r>
              <a:rPr lang="en-US" sz="1800" b="1" i="0" u="none" strike="noStrike" baseline="0" dirty="0">
                <a:latin typeface="Minion-Bold"/>
              </a:rPr>
              <a:t>subclass </a:t>
            </a:r>
            <a:r>
              <a:rPr lang="en-US" sz="1800" b="0" i="0" u="none" strike="noStrike" baseline="0" dirty="0">
                <a:latin typeface="Minion-Regular"/>
              </a:rPr>
              <a:t>and </a:t>
            </a:r>
            <a:r>
              <a:rPr lang="en-US" sz="1800" b="1" i="0" u="none" strike="noStrike" baseline="0" dirty="0">
                <a:latin typeface="Minion-Bold"/>
              </a:rPr>
              <a:t>superclass </a:t>
            </a:r>
            <a:r>
              <a:rPr lang="en-US" sz="1800" b="0" i="0" u="none" strike="noStrike" baseline="0" dirty="0">
                <a:latin typeface="Minion-Regular"/>
              </a:rPr>
              <a:t>and the related concepts of </a:t>
            </a:r>
            <a:r>
              <a:rPr lang="en-US" sz="1800" b="1" i="0" u="none" strike="noStrike" baseline="0" dirty="0">
                <a:latin typeface="Minion-Bold"/>
              </a:rPr>
              <a:t>specialization </a:t>
            </a:r>
            <a:r>
              <a:rPr lang="en-US" sz="1800" b="0" i="0" u="none" strike="noStrike" baseline="0" dirty="0">
                <a:latin typeface="Minion-Regular"/>
              </a:rPr>
              <a:t>and </a:t>
            </a:r>
            <a:r>
              <a:rPr lang="en-US" sz="1800" b="1" i="0" u="none" strike="noStrike" baseline="0" dirty="0">
                <a:latin typeface="Minion-Bold"/>
              </a:rPr>
              <a:t>generalization</a:t>
            </a:r>
          </a:p>
          <a:p>
            <a:pPr algn="l"/>
            <a:r>
              <a:rPr lang="en-US" sz="1800" b="0" i="0" u="none" strike="noStrike" baseline="0" dirty="0">
                <a:latin typeface="Minion-Regular"/>
              </a:rPr>
              <a:t>The first Enhanced ER (EER) model concept we take up is that of a </a:t>
            </a:r>
            <a:r>
              <a:rPr lang="en-US" sz="1800" b="1" i="0" u="none" strike="noStrike" baseline="0" dirty="0">
                <a:latin typeface="Minion-Bold"/>
              </a:rPr>
              <a:t>subtype </a:t>
            </a:r>
            <a:r>
              <a:rPr lang="en-US" sz="1800" b="0" i="0" u="none" strike="noStrike" baseline="0" dirty="0">
                <a:latin typeface="Minion-Regular"/>
              </a:rPr>
              <a:t>or </a:t>
            </a:r>
            <a:r>
              <a:rPr lang="en-US" sz="1800" b="1" i="0" u="none" strike="noStrike" baseline="0" dirty="0">
                <a:latin typeface="Minion-Bold"/>
              </a:rPr>
              <a:t>subclass </a:t>
            </a:r>
            <a:r>
              <a:rPr lang="en-US" sz="1800" b="0" i="0" u="none" strike="noStrike" baseline="0" dirty="0">
                <a:latin typeface="Minion-Regular"/>
              </a:rPr>
              <a:t>of an entity type.</a:t>
            </a:r>
          </a:p>
          <a:p>
            <a:pPr algn="l"/>
            <a:r>
              <a:rPr lang="en-US" sz="1800" b="0" i="0" u="none" strike="noStrike" baseline="0" dirty="0">
                <a:latin typeface="AkzidenzGroteskBE-Regular"/>
              </a:rPr>
              <a:t>EMPLOYEE </a:t>
            </a:r>
            <a:r>
              <a:rPr lang="en-US" sz="1800" b="0" i="0" u="none" strike="noStrike" baseline="0" dirty="0">
                <a:latin typeface="Minion-Regular"/>
              </a:rPr>
              <a:t>entity type may be distinguished further into </a:t>
            </a:r>
            <a:r>
              <a:rPr lang="en-US" sz="1800" b="0" i="0" u="none" strike="noStrike" baseline="0" dirty="0">
                <a:latin typeface="AkzidenzGroteskBE-Regular"/>
              </a:rPr>
              <a:t>SECRETARY</a:t>
            </a:r>
            <a:r>
              <a:rPr lang="en-US" sz="1800" b="0" i="0" u="none" strike="noStrike" baseline="0" dirty="0">
                <a:latin typeface="Minion-Regular"/>
              </a:rPr>
              <a:t>, </a:t>
            </a:r>
            <a:r>
              <a:rPr lang="en-US" sz="1800" b="0" i="0" u="none" strike="noStrike" baseline="0" dirty="0">
                <a:latin typeface="AkzidenzGroteskBE-Regular"/>
              </a:rPr>
              <a:t>ENGINEER</a:t>
            </a:r>
            <a:r>
              <a:rPr lang="en-US" sz="1800" b="0" i="0" u="none" strike="noStrike" baseline="0" dirty="0">
                <a:latin typeface="Minion-Regular"/>
              </a:rPr>
              <a:t>, </a:t>
            </a:r>
            <a:r>
              <a:rPr lang="en-US" sz="1800" b="0" i="0" u="none" strike="noStrike" baseline="0" dirty="0">
                <a:latin typeface="AkzidenzGroteskBE-Regular"/>
              </a:rPr>
              <a:t>MANAGER</a:t>
            </a:r>
            <a:r>
              <a:rPr lang="en-US" sz="1800" b="0" i="0" u="none" strike="noStrike" baseline="0" dirty="0">
                <a:latin typeface="Minion-Regular"/>
              </a:rPr>
              <a:t>, </a:t>
            </a:r>
            <a:r>
              <a:rPr lang="en-US" sz="1800" b="0" i="0" u="none" strike="noStrike" baseline="0" dirty="0">
                <a:latin typeface="AkzidenzGroteskBE-Regular"/>
              </a:rPr>
              <a:t>TECHNICIAN</a:t>
            </a:r>
            <a:r>
              <a:rPr lang="en-US" sz="1800" b="0" i="0" u="none" strike="noStrike" baseline="0" dirty="0">
                <a:latin typeface="Minion-Regular"/>
              </a:rPr>
              <a:t>, </a:t>
            </a:r>
            <a:r>
              <a:rPr lang="en-US" sz="1800" b="0" i="0" u="none" strike="noStrike" baseline="0" dirty="0">
                <a:latin typeface="AkzidenzGroteskBE-Regular"/>
              </a:rPr>
              <a:t>SALARIED_EMPLOYEE</a:t>
            </a:r>
            <a:r>
              <a:rPr lang="en-US" sz="1800" b="0" i="0" u="none" strike="noStrike" baseline="0" dirty="0">
                <a:latin typeface="Minion-Regular"/>
              </a:rPr>
              <a:t>, </a:t>
            </a:r>
            <a:r>
              <a:rPr lang="en-US" sz="1800" b="0" i="0" u="none" strike="noStrike" baseline="0" dirty="0">
                <a:latin typeface="AkzidenzGroteskBE-Regular"/>
              </a:rPr>
              <a:t>HOURLY_EMPLOYEE</a:t>
            </a:r>
            <a:r>
              <a:rPr lang="en-US" sz="1800" b="0" i="0" u="none" strike="noStrike" baseline="0" dirty="0">
                <a:latin typeface="Minion-Regular"/>
              </a:rPr>
              <a:t>, and so on.</a:t>
            </a:r>
          </a:p>
          <a:p>
            <a:pPr algn="l"/>
            <a:r>
              <a:rPr lang="en-IN" sz="1800" b="0" i="0" u="none" strike="noStrike" baseline="0" dirty="0">
                <a:latin typeface="Minion-Regular"/>
              </a:rPr>
              <a:t>The set of </a:t>
            </a:r>
            <a:r>
              <a:rPr lang="en-US" sz="1800" b="0" i="0" u="none" strike="noStrike" baseline="0" dirty="0">
                <a:latin typeface="Minion-Regular"/>
              </a:rPr>
              <a:t>entities in each of the latter groupings is a subset of the entities that belong to the </a:t>
            </a:r>
            <a:r>
              <a:rPr lang="en-IN" sz="1800" b="0" i="0" u="none" strike="noStrike" baseline="0" dirty="0">
                <a:latin typeface="AkzidenzGroteskBE-Regular"/>
              </a:rPr>
              <a:t>EMPLOYEE </a:t>
            </a:r>
            <a:r>
              <a:rPr lang="en-IN" sz="1800" b="0" i="0" u="none" strike="noStrike" baseline="0" dirty="0">
                <a:latin typeface="Minion-Regular"/>
              </a:rPr>
              <a:t>entity set.</a:t>
            </a:r>
          </a:p>
          <a:p>
            <a:pPr algn="l"/>
            <a:r>
              <a:rPr lang="en-US" sz="1800" b="0" i="0" u="none" strike="noStrike" baseline="0" dirty="0">
                <a:latin typeface="Minion-Regular"/>
              </a:rPr>
              <a:t>Each of these subgroupings </a:t>
            </a:r>
            <a:r>
              <a:rPr lang="en-US" sz="1800" dirty="0">
                <a:latin typeface="Minion-Regular"/>
              </a:rPr>
              <a:t>is called </a:t>
            </a:r>
            <a:r>
              <a:rPr lang="en-US" sz="1800" b="0" i="0" u="none" strike="noStrike" baseline="0" dirty="0">
                <a:latin typeface="Minion-Regular"/>
              </a:rPr>
              <a:t>a </a:t>
            </a:r>
            <a:r>
              <a:rPr lang="en-US" sz="1800" b="1" i="0" u="none" strike="noStrike" baseline="0" dirty="0">
                <a:latin typeface="Minion-Bold"/>
              </a:rPr>
              <a:t>subclass </a:t>
            </a:r>
            <a:r>
              <a:rPr lang="en-US" sz="1800" b="0" i="0" u="none" strike="noStrike" baseline="0" dirty="0">
                <a:latin typeface="Minion-Regular"/>
              </a:rPr>
              <a:t>or </a:t>
            </a:r>
            <a:r>
              <a:rPr lang="en-US" sz="1800" b="1" i="0" u="none" strike="noStrike" baseline="0" dirty="0">
                <a:latin typeface="Minion-Bold"/>
              </a:rPr>
              <a:t>subtype </a:t>
            </a:r>
            <a:r>
              <a:rPr lang="en-US" sz="1800" b="0" i="0" u="none" strike="noStrike" baseline="0" dirty="0">
                <a:latin typeface="Minion-Regular"/>
              </a:rPr>
              <a:t>of the </a:t>
            </a:r>
            <a:r>
              <a:rPr lang="en-US" sz="1800" b="0" i="0" u="none" strike="noStrike" baseline="0" dirty="0">
                <a:latin typeface="AkzidenzGroteskBE-Regular"/>
              </a:rPr>
              <a:t>EMPLOYEE </a:t>
            </a:r>
            <a:r>
              <a:rPr lang="en-US" sz="1800" b="0" i="0" u="none" strike="noStrike" baseline="0" dirty="0">
                <a:latin typeface="Minion-Regular"/>
              </a:rPr>
              <a:t>entity type.</a:t>
            </a:r>
          </a:p>
          <a:p>
            <a:pPr algn="l"/>
            <a:r>
              <a:rPr lang="en-US" sz="1800" dirty="0">
                <a:latin typeface="Minion-Regular"/>
              </a:rPr>
              <a:t>T</a:t>
            </a:r>
            <a:r>
              <a:rPr lang="en-US" sz="1800" b="0" i="0" u="none" strike="noStrike" baseline="0" dirty="0">
                <a:latin typeface="Minion-Regular"/>
              </a:rPr>
              <a:t>he </a:t>
            </a:r>
            <a:r>
              <a:rPr lang="en-US" sz="1800" b="0" i="0" u="none" strike="noStrike" baseline="0" dirty="0">
                <a:latin typeface="AkzidenzGroteskBE-Regular"/>
              </a:rPr>
              <a:t>EMPLOYEE </a:t>
            </a:r>
            <a:r>
              <a:rPr lang="en-US" sz="1800" b="0" i="0" u="none" strike="noStrike" baseline="0" dirty="0">
                <a:latin typeface="Minion-Regular"/>
              </a:rPr>
              <a:t>entity type is called the </a:t>
            </a:r>
            <a:r>
              <a:rPr lang="en-US" sz="1800" b="1" i="0" u="none" strike="noStrike" baseline="0" dirty="0">
                <a:latin typeface="Minion-Bold"/>
              </a:rPr>
              <a:t>superclass </a:t>
            </a:r>
            <a:r>
              <a:rPr lang="en-US" sz="1800" b="0" i="0" u="none" strike="noStrike" baseline="0" dirty="0">
                <a:latin typeface="Minion-Regular"/>
              </a:rPr>
              <a:t>or </a:t>
            </a:r>
            <a:r>
              <a:rPr lang="en-US" sz="1800" b="1" i="0" u="none" strike="noStrike" baseline="0" dirty="0">
                <a:latin typeface="Minion-Bold"/>
              </a:rPr>
              <a:t>supertype </a:t>
            </a:r>
            <a:r>
              <a:rPr lang="en-US" sz="1800" b="0" i="0" u="none" strike="noStrike" baseline="0" dirty="0">
                <a:latin typeface="Minion-Regular"/>
              </a:rPr>
              <a:t>for each of these subclasses</a:t>
            </a:r>
          </a:p>
          <a:p>
            <a:pPr algn="l"/>
            <a:r>
              <a:rPr lang="en-US" sz="1800" b="0" i="0" u="none" strike="noStrike" baseline="0" dirty="0">
                <a:latin typeface="Minion-Regular"/>
              </a:rPr>
              <a:t>We call the relationship between a superclass and any one of its subclasses a </a:t>
            </a:r>
            <a:r>
              <a:rPr lang="en-US" sz="1800" b="1" i="0" u="none" strike="noStrike" baseline="0" dirty="0">
                <a:latin typeface="Minion-Bold"/>
              </a:rPr>
              <a:t>superclass/subclass </a:t>
            </a:r>
            <a:r>
              <a:rPr lang="en-US" sz="1800" b="0" i="0" u="none" strike="noStrike" baseline="0" dirty="0">
                <a:latin typeface="Minion-Regular"/>
              </a:rPr>
              <a:t>or </a:t>
            </a:r>
            <a:r>
              <a:rPr lang="en-US" sz="1800" b="1" i="0" u="none" strike="noStrike" baseline="0" dirty="0">
                <a:latin typeface="Minion-Bold"/>
              </a:rPr>
              <a:t>supertype/subtype </a:t>
            </a:r>
            <a:r>
              <a:rPr lang="en-US" sz="1800" b="0" i="0" u="none" strike="noStrike" baseline="0" dirty="0">
                <a:latin typeface="Minion-Regular"/>
              </a:rPr>
              <a:t>or simply </a:t>
            </a:r>
            <a:r>
              <a:rPr lang="en-US" sz="1800" b="1" i="0" u="none" strike="noStrike" baseline="0" dirty="0">
                <a:latin typeface="Minion-Bold"/>
              </a:rPr>
              <a:t>class/subclass relationship.</a:t>
            </a:r>
          </a:p>
          <a:p>
            <a:pPr algn="l"/>
            <a:r>
              <a:rPr lang="en-US" sz="1800" b="0" i="0" u="none" strike="noStrike" baseline="0" dirty="0">
                <a:latin typeface="AkzidenzGroteskBE-Light"/>
              </a:rPr>
              <a:t>A class/subclass relationship is often called an </a:t>
            </a:r>
            <a:r>
              <a:rPr lang="en-US" sz="1800" b="1" i="0" u="none" strike="noStrike" baseline="0" dirty="0">
                <a:latin typeface="AkzidenzGroteskBE-Md"/>
              </a:rPr>
              <a:t>IS-A </a:t>
            </a:r>
            <a:r>
              <a:rPr lang="en-US" sz="1800" b="0" i="0" u="none" strike="noStrike" baseline="0" dirty="0">
                <a:latin typeface="AkzidenzGroteskBE-Light"/>
              </a:rPr>
              <a:t>(or </a:t>
            </a:r>
            <a:r>
              <a:rPr lang="en-US" sz="1800" b="1" i="0" u="none" strike="noStrike" baseline="0" dirty="0">
                <a:latin typeface="AkzidenzGroteskBE-Md"/>
              </a:rPr>
              <a:t>IS-AN</a:t>
            </a:r>
            <a:r>
              <a:rPr lang="en-US" sz="1800" b="0" i="0" u="none" strike="noStrike" baseline="0" dirty="0">
                <a:latin typeface="AkzidenzGroteskBE-Light"/>
              </a:rPr>
              <a:t>) </a:t>
            </a:r>
            <a:r>
              <a:rPr lang="en-US" sz="1800" b="1" i="0" u="none" strike="noStrike" baseline="0" dirty="0">
                <a:latin typeface="AkzidenzGroteskBE-Md"/>
              </a:rPr>
              <a:t>relationship </a:t>
            </a:r>
            <a:r>
              <a:rPr lang="en-US" sz="1800" b="0" i="0" u="none" strike="noStrike" baseline="0" dirty="0">
                <a:latin typeface="AkzidenzGroteskBE-Light"/>
              </a:rPr>
              <a:t>because of the way we refer to the concept. We say a SECRETARY is an EMPLOYEE, a TECHNICIAN is an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377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81BCA-1B05-2DE1-0515-814ADC71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177"/>
            <a:ext cx="10515600" cy="13545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10F9FC-D285-E06E-E4B8-D4F2189F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Minion-Regular"/>
              </a:rPr>
              <a:t>Specialization is the process of defining a set of subclasses of an entity type; this entity type is called the superclass of the specialization. The set of subclasses that forms a specialization is defined on the basis of some distinguishing characteristic of the entities in the superclass. For example, the set of subclasses {SECRETARY, ENGINEER, TECHNICIAN} is a specialization of the superclass EMPLOYEE that distinguishes among employee entities based on the job type of each employee entity.</a:t>
            </a:r>
          </a:p>
          <a:p>
            <a:pPr algn="l">
              <a:lnSpc>
                <a:spcPct val="200000"/>
              </a:lnSpc>
            </a:pPr>
            <a:r>
              <a:rPr lang="en-US" sz="1800" b="0" i="0" u="none" strike="noStrike" baseline="0" dirty="0">
                <a:latin typeface="Minion-Regular"/>
              </a:rPr>
              <a:t>Another specialization of the </a:t>
            </a:r>
            <a:r>
              <a:rPr lang="en-US" sz="1800" b="0" i="0" u="none" strike="noStrike" baseline="0" dirty="0">
                <a:latin typeface="AkzidenzGroteskBE-Regular"/>
              </a:rPr>
              <a:t>EMPLOYEE </a:t>
            </a:r>
            <a:r>
              <a:rPr lang="en-US" sz="1800" b="0" i="0" u="none" strike="noStrike" baseline="0" dirty="0">
                <a:latin typeface="Minion-Regular"/>
              </a:rPr>
              <a:t>entity type may yield the set of subclasses {</a:t>
            </a:r>
            <a:r>
              <a:rPr lang="en-US" sz="1800" b="0" i="0" u="none" strike="noStrike" baseline="0" dirty="0">
                <a:latin typeface="AkzidenzGroteskBE-Regular"/>
              </a:rPr>
              <a:t>SALARIED_EMPLOYEE</a:t>
            </a:r>
            <a:r>
              <a:rPr lang="en-US" sz="1800" b="0" i="0" u="none" strike="noStrike" baseline="0" dirty="0">
                <a:latin typeface="Minion-Regular"/>
              </a:rPr>
              <a:t>, </a:t>
            </a:r>
            <a:r>
              <a:rPr lang="en-US" sz="1800" b="0" i="0" u="none" strike="noStrike" baseline="0" dirty="0">
                <a:latin typeface="AkzidenzGroteskBE-Regular"/>
              </a:rPr>
              <a:t>HOURLY_EMPLOYEE</a:t>
            </a:r>
            <a:r>
              <a:rPr lang="en-US" sz="1800" b="0" i="0" u="none" strike="noStrike" baseline="0" dirty="0">
                <a:latin typeface="Minion-Regular"/>
              </a:rPr>
              <a:t>}; this specialization distinguishes among employees based on </a:t>
            </a:r>
            <a:r>
              <a:rPr lang="en-IN" sz="1800" b="0" i="0" u="none" strike="noStrike" baseline="0" dirty="0">
                <a:latin typeface="Minion-Regular"/>
              </a:rPr>
              <a:t>the </a:t>
            </a:r>
            <a:r>
              <a:rPr lang="en-IN" sz="1800" b="0" i="1" u="none" strike="noStrike" baseline="0" dirty="0">
                <a:latin typeface="Minion-Italic"/>
              </a:rPr>
              <a:t>method of pay.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606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296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DBMS</vt:lpstr>
      <vt:lpstr>specialization and generalization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stobak dutta</dc:creator>
  <cp:lastModifiedBy>UEMK</cp:lastModifiedBy>
  <cp:revision>20</cp:revision>
  <dcterms:created xsi:type="dcterms:W3CDTF">2022-08-21T06:28:52Z</dcterms:created>
  <dcterms:modified xsi:type="dcterms:W3CDTF">2022-11-18T05:09:09Z</dcterms:modified>
</cp:coreProperties>
</file>