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6" r:id="rId5"/>
    <p:sldId id="277" r:id="rId6"/>
    <p:sldId id="278" r:id="rId7"/>
    <p:sldId id="281" r:id="rId8"/>
    <p:sldId id="258" r:id="rId9"/>
    <p:sldId id="259" r:id="rId10"/>
    <p:sldId id="260" r:id="rId11"/>
    <p:sldId id="262" r:id="rId12"/>
    <p:sldId id="263" r:id="rId13"/>
    <p:sldId id="265" r:id="rId14"/>
    <p:sldId id="266"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4660"/>
  </p:normalViewPr>
  <p:slideViewPr>
    <p:cSldViewPr snapToGrid="0">
      <p:cViewPr varScale="1">
        <p:scale>
          <a:sx n="75" d="100"/>
          <a:sy n="75" d="100"/>
        </p:scale>
        <p:origin x="-22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0B48F-3DEF-247E-1497-2E91026ED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F5F91EE-3CF8-43C9-F6D6-6D98C2E3B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BA64106-5FD0-B7D5-620C-AA926EA0EA87}"/>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1B619D45-E433-DB97-5983-B612E88728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C4DBBF5-8FA6-0B16-45F7-4C1320C4C906}"/>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258682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7FD08-EAAF-AFE3-F596-4B539FF24D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7FAC489-C06D-3282-8FE3-6AA5C197D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CBF4BDA-8409-8959-16FA-11F7545DE235}"/>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C671B952-BE1F-E96A-86C9-64D5C4AEB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23341EC-2F7A-F9D7-6D07-5AFCBA2B8992}"/>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147393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F6F44CB-4A29-E063-CFB2-31C1628CB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B2D452A-2105-E39D-CCEF-9617E6D03A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7C697D-BC40-C6B0-0925-00DEB447F9B2}"/>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0BC21823-4967-E659-F1CA-69E9ECB23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AD9EACB-ECD3-3074-104A-9BA17074B43F}"/>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176860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4AC5D-DACC-D553-FA53-0309A5592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1425F5-67CB-E730-E8CF-EFA6A925C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AAF2020-2B71-2D2D-6F1D-874FB2BEAF19}"/>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75C59721-F2A9-60A4-4651-D6AF86697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FFD95F-F40A-116D-829A-0541FCBD81F4}"/>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64307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BBBE-7F26-F763-9A02-17A3294A1F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E4AAADD-A8C8-F8E5-03AA-D934EA721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C658827-3DE3-2A4A-E407-A060D427ACF2}"/>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2F3306C4-0165-C7E8-F3C1-36D60BEEE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7E69F6-E8CD-444D-4AE4-3AF170E652C1}"/>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388811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5A8C7-187B-F8A6-6B2B-9F030CE4B3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6D70EC-83CB-AFA3-A43E-01E835AAB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DB6658A-6247-77FE-E95D-1B1BE58D9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61C5189-5C73-14C4-418E-AE90425B0408}"/>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6" name="Footer Placeholder 5">
            <a:extLst>
              <a:ext uri="{FF2B5EF4-FFF2-40B4-BE49-F238E27FC236}">
                <a16:creationId xmlns:a16="http://schemas.microsoft.com/office/drawing/2014/main" xmlns="" id="{ECE7CCAE-B242-54BC-308D-E182D1F1A0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8C2E209-6F85-4660-6FAC-8E1202701BE3}"/>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272071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DC314-720E-F50B-CB73-7CBF137167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01DDDB-6F03-1E95-462C-B2C4EAE14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9F39D7A-F38E-C998-EBC3-131AC2A5C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AE4C0DE-ABF7-53E2-F237-B1E6F23DC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1C81CB-0AB2-C48E-4B52-AF38C19DF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EAA0020-3AA3-E03F-8572-19B02612CF89}"/>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8" name="Footer Placeholder 7">
            <a:extLst>
              <a:ext uri="{FF2B5EF4-FFF2-40B4-BE49-F238E27FC236}">
                <a16:creationId xmlns:a16="http://schemas.microsoft.com/office/drawing/2014/main" xmlns="" id="{A07B74B8-70D8-F607-0E22-B89DCD13F9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E18FD77-48FC-405B-8921-B76982BB47BB}"/>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35065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AD3E1-D1D3-4971-8332-4CC5DBD726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CA55EF9-2F5B-E1CF-8E9A-382A4CF1109E}"/>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4" name="Footer Placeholder 3">
            <a:extLst>
              <a:ext uri="{FF2B5EF4-FFF2-40B4-BE49-F238E27FC236}">
                <a16:creationId xmlns:a16="http://schemas.microsoft.com/office/drawing/2014/main" xmlns="" id="{2FBB8149-4BB3-E61E-DA78-B53AB2F4A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6801EB4-DA19-6DAD-9129-6E0A24DC64CC}"/>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181615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B3B76FC-9AA7-0D48-2DA8-E30046D66B39}"/>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3" name="Footer Placeholder 2">
            <a:extLst>
              <a:ext uri="{FF2B5EF4-FFF2-40B4-BE49-F238E27FC236}">
                <a16:creationId xmlns:a16="http://schemas.microsoft.com/office/drawing/2014/main" xmlns="" id="{F3CAA199-6EE3-D319-26D0-AB9584E080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EA55C51-A5E5-D7CC-8295-14FD77459F7D}"/>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289916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992F9-D533-F242-BA65-6862FEBD6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A68DE0-E77E-F726-7F65-63161F522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C649929-63FC-A18B-27B1-26BFB8B03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FE521B-F186-0D21-78DC-E606B2DF56C5}"/>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6" name="Footer Placeholder 5">
            <a:extLst>
              <a:ext uri="{FF2B5EF4-FFF2-40B4-BE49-F238E27FC236}">
                <a16:creationId xmlns:a16="http://schemas.microsoft.com/office/drawing/2014/main" xmlns="" id="{DAFD5DDE-0BA5-E37C-D3F1-855B48CF1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35034EF-0760-C583-0577-D34E811B2A70}"/>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17713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AD0A0-C25F-6C81-E7A3-ECA51B1F0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37C98D4-B4C7-D84B-A230-AC9570C94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EE4F773-C190-DD1D-427A-07348236B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17FAEC4-5FC5-D40E-4CE6-20A5A91CBAE7}"/>
              </a:ext>
            </a:extLst>
          </p:cNvPr>
          <p:cNvSpPr>
            <a:spLocks noGrp="1"/>
          </p:cNvSpPr>
          <p:nvPr>
            <p:ph type="dt" sz="half" idx="10"/>
          </p:nvPr>
        </p:nvSpPr>
        <p:spPr/>
        <p:txBody>
          <a:bodyPr/>
          <a:lstStyle/>
          <a:p>
            <a:fld id="{84001AAB-FD41-430E-BD76-BC9DCE440AA3}" type="datetimeFigureOut">
              <a:rPr lang="en-IN" smtClean="0"/>
              <a:pPr/>
              <a:t>18-11-2022</a:t>
            </a:fld>
            <a:endParaRPr lang="en-IN"/>
          </a:p>
        </p:txBody>
      </p:sp>
      <p:sp>
        <p:nvSpPr>
          <p:cNvPr id="6" name="Footer Placeholder 5">
            <a:extLst>
              <a:ext uri="{FF2B5EF4-FFF2-40B4-BE49-F238E27FC236}">
                <a16:creationId xmlns:a16="http://schemas.microsoft.com/office/drawing/2014/main" xmlns="" id="{7B2B8DA2-6427-7AC9-D6ED-A6C0B1866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6075F7-17BF-4F8D-8BB1-87BC254B543D}"/>
              </a:ext>
            </a:extLst>
          </p:cNvPr>
          <p:cNvSpPr>
            <a:spLocks noGrp="1"/>
          </p:cNvSpPr>
          <p:nvPr>
            <p:ph type="sldNum" sz="quarter" idx="12"/>
          </p:nvPr>
        </p:nvSpPr>
        <p:spPr/>
        <p:txBody>
          <a:body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306462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2EE7A2D-3882-1A1D-1B18-9844FA927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8AF4A1-FEB4-2C59-40C2-B4026C12B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288EEE6-2D23-AEC9-A444-1D849085D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01AAB-FD41-430E-BD76-BC9DCE440AA3}" type="datetimeFigureOut">
              <a:rPr lang="en-IN" smtClean="0"/>
              <a:pPr/>
              <a:t>18-11-2022</a:t>
            </a:fld>
            <a:endParaRPr lang="en-IN"/>
          </a:p>
        </p:txBody>
      </p:sp>
      <p:sp>
        <p:nvSpPr>
          <p:cNvPr id="5" name="Footer Placeholder 4">
            <a:extLst>
              <a:ext uri="{FF2B5EF4-FFF2-40B4-BE49-F238E27FC236}">
                <a16:creationId xmlns:a16="http://schemas.microsoft.com/office/drawing/2014/main" xmlns="" id="{1F477A49-90A9-83D2-3C7F-C923C75F8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D4B51BB-BA79-1BAA-1A23-C1C9BE8F6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33D45-7B81-4594-9718-975998198DD8}" type="slidenum">
              <a:rPr lang="en-IN" smtClean="0"/>
              <a:pPr/>
              <a:t>‹#›</a:t>
            </a:fld>
            <a:endParaRPr lang="en-IN"/>
          </a:p>
        </p:txBody>
      </p:sp>
    </p:spTree>
    <p:extLst>
      <p:ext uri="{BB962C8B-B14F-4D97-AF65-F5344CB8AC3E}">
        <p14:creationId xmlns:p14="http://schemas.microsoft.com/office/powerpoint/2010/main" xmlns="" val="211981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BBDB1-38CD-3227-7F02-D88A62B9495B}"/>
              </a:ext>
            </a:extLst>
          </p:cNvPr>
          <p:cNvSpPr>
            <a:spLocks noGrp="1"/>
          </p:cNvSpPr>
          <p:nvPr>
            <p:ph type="ctrTitle"/>
          </p:nvPr>
        </p:nvSpPr>
        <p:spPr/>
        <p:txBody>
          <a:bodyPr/>
          <a:lstStyle/>
          <a:p>
            <a:r>
              <a:rPr lang="en-US" dirty="0"/>
              <a:t>DBMS</a:t>
            </a:r>
            <a:endParaRPr lang="en-IN" dirty="0"/>
          </a:p>
        </p:txBody>
      </p:sp>
      <p:sp>
        <p:nvSpPr>
          <p:cNvPr id="3" name="Subtitle 2">
            <a:extLst>
              <a:ext uri="{FF2B5EF4-FFF2-40B4-BE49-F238E27FC236}">
                <a16:creationId xmlns:a16="http://schemas.microsoft.com/office/drawing/2014/main" xmlns="" id="{D49C9771-F09B-5FEB-98B5-38C4EC66E3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69865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normAutofit fontScale="77500" lnSpcReduction="20000"/>
          </a:bodyPr>
          <a:lstStyle/>
          <a:p>
            <a:pPr algn="l"/>
            <a:r>
              <a:rPr lang="en-US" sz="2800" b="0" i="0" u="none" strike="noStrike" baseline="0" dirty="0">
                <a:latin typeface="Minion-Regular"/>
              </a:rPr>
              <a:t>For example, to select the </a:t>
            </a:r>
            <a:r>
              <a:rPr lang="en-US" sz="2800" b="0" i="0" u="none" strike="noStrike" baseline="0" dirty="0">
                <a:latin typeface="AkzidenzGroteskBE-Regular"/>
              </a:rPr>
              <a:t>EMPLOYEE </a:t>
            </a:r>
            <a:r>
              <a:rPr lang="en-US" sz="2800" b="0" i="0" u="none" strike="noStrike" baseline="0" dirty="0">
                <a:latin typeface="Minion-Regular"/>
              </a:rPr>
              <a:t>tuples whose department is </a:t>
            </a:r>
            <a:r>
              <a:rPr lang="en-US" sz="2800" b="0" i="0" u="none" strike="noStrike" baseline="0" dirty="0">
                <a:latin typeface="AkzidenzGroteskBE-Regular"/>
              </a:rPr>
              <a:t>4</a:t>
            </a:r>
            <a:r>
              <a:rPr lang="en-US" sz="2800" b="0" i="0" u="none" strike="noStrike" baseline="0" dirty="0">
                <a:latin typeface="Minion-Regular"/>
              </a:rPr>
              <a:t>, or those whose salary is greater than $30,000, we can individually specify each of these two conditions with a </a:t>
            </a:r>
            <a:r>
              <a:rPr lang="en-US" sz="2800" b="0" i="0" u="none" strike="noStrike" baseline="0" dirty="0">
                <a:latin typeface="AkzidenzGroteskBE-Regular"/>
              </a:rPr>
              <a:t>SELECT </a:t>
            </a:r>
            <a:r>
              <a:rPr lang="en-US" sz="2800" b="0" i="0" u="none" strike="noStrike" baseline="0" dirty="0">
                <a:latin typeface="Minion-Regular"/>
              </a:rPr>
              <a:t>operation as follows:</a:t>
            </a:r>
          </a:p>
          <a:p>
            <a:pPr algn="l"/>
            <a:r>
              <a:rPr lang="en-US" sz="4400" dirty="0" err="1">
                <a:latin typeface="Minion-Regular"/>
              </a:rPr>
              <a:t>σ</a:t>
            </a:r>
            <a:r>
              <a:rPr lang="en-US" sz="2800" dirty="0" err="1">
                <a:latin typeface="Minion-Regular"/>
              </a:rPr>
              <a:t>Dno</a:t>
            </a:r>
            <a:r>
              <a:rPr lang="en-US" sz="2800" dirty="0">
                <a:latin typeface="Minion-Regular"/>
              </a:rPr>
              <a:t>=4(EMPLOYEE)</a:t>
            </a:r>
          </a:p>
          <a:p>
            <a:pPr algn="l"/>
            <a:r>
              <a:rPr lang="en-US" sz="4400" dirty="0" err="1">
                <a:latin typeface="Minion-Regular"/>
              </a:rPr>
              <a:t>σ</a:t>
            </a:r>
            <a:r>
              <a:rPr lang="en-US" sz="2800" dirty="0" err="1">
                <a:latin typeface="Minion-Regular"/>
              </a:rPr>
              <a:t>Salary</a:t>
            </a:r>
            <a:r>
              <a:rPr lang="en-US" sz="2800" dirty="0">
                <a:latin typeface="Minion-Regular"/>
              </a:rPr>
              <a:t>&gt;30000(EMPLOYEE)</a:t>
            </a:r>
          </a:p>
          <a:p>
            <a:pPr algn="l"/>
            <a:r>
              <a:rPr lang="en-US" sz="2800" dirty="0">
                <a:latin typeface="Minion-Regular"/>
              </a:rPr>
              <a:t>In general, the SELECT operation is denoted by</a:t>
            </a:r>
          </a:p>
          <a:p>
            <a:pPr algn="l"/>
            <a:r>
              <a:rPr lang="en-US" sz="4400" dirty="0">
                <a:latin typeface="Minion-Regular"/>
              </a:rPr>
              <a:t>σ</a:t>
            </a:r>
            <a:r>
              <a:rPr lang="en-US" sz="2800" dirty="0">
                <a:latin typeface="Minion-Regular"/>
              </a:rPr>
              <a:t>&lt;selection condition&gt;(R)</a:t>
            </a:r>
          </a:p>
          <a:p>
            <a:pPr algn="l"/>
            <a:r>
              <a:rPr lang="en-US" sz="2800" dirty="0">
                <a:latin typeface="Minion-Regular"/>
              </a:rPr>
              <a:t>where the symbol </a:t>
            </a:r>
            <a:r>
              <a:rPr lang="en-US" sz="4400" dirty="0">
                <a:latin typeface="Minion-Regular"/>
              </a:rPr>
              <a:t>σ</a:t>
            </a:r>
            <a:r>
              <a:rPr lang="en-US" sz="2800" dirty="0">
                <a:latin typeface="Minion-Regular"/>
              </a:rPr>
              <a:t> (sigma) is used to denote the SELECT operator and the selection condition is a Boolean expression (condition) specified on the attributes of relation R.</a:t>
            </a:r>
          </a:p>
          <a:p>
            <a:pPr algn="l"/>
            <a:r>
              <a:rPr lang="en-IN" sz="2800" b="0" i="0" u="none" strike="noStrike" baseline="0" dirty="0">
                <a:latin typeface="Minion-Regular"/>
              </a:rPr>
              <a:t>The</a:t>
            </a:r>
            <a:r>
              <a:rPr lang="en-US" sz="2800" b="0" i="0" u="none" strike="noStrike" baseline="0" dirty="0">
                <a:latin typeface="Minion-Regular"/>
              </a:rPr>
              <a:t>relation resulting from the </a:t>
            </a:r>
            <a:r>
              <a:rPr lang="en-US" sz="2800" b="0" i="0" u="none" strike="noStrike" baseline="0" dirty="0">
                <a:latin typeface="AkzidenzGroteskBE-Regular"/>
              </a:rPr>
              <a:t>SELECT </a:t>
            </a:r>
            <a:r>
              <a:rPr lang="en-US" sz="2800" b="0" i="0" u="none" strike="noStrike" baseline="0" dirty="0">
                <a:latin typeface="Minion-Regular"/>
              </a:rPr>
              <a:t>operation has the </a:t>
            </a:r>
            <a:r>
              <a:rPr lang="en-US" sz="2800" b="0" i="1" u="none" strike="noStrike" baseline="0" dirty="0">
                <a:latin typeface="Minion-Italic"/>
              </a:rPr>
              <a:t>same attributes </a:t>
            </a:r>
            <a:r>
              <a:rPr lang="en-US" sz="2800" b="0" i="0" u="none" strike="noStrike" baseline="0" dirty="0">
                <a:latin typeface="Minion-Regular"/>
              </a:rPr>
              <a:t>as </a:t>
            </a:r>
            <a:r>
              <a:rPr lang="en-US" sz="2800" b="0" i="1" u="none" strike="noStrike" baseline="0" dirty="0">
                <a:latin typeface="Minion-Italic"/>
              </a:rPr>
              <a:t>R</a:t>
            </a:r>
            <a:r>
              <a:rPr lang="en-US" sz="2800" b="0" i="0" u="none" strike="noStrike" baseline="0" dirty="0">
                <a:latin typeface="Minion-Regular"/>
              </a:rPr>
              <a:t>.</a:t>
            </a:r>
            <a:endParaRPr lang="en-US" sz="2800" dirty="0">
              <a:latin typeface="Minion-Regular"/>
            </a:endParaRPr>
          </a:p>
          <a:p>
            <a:endParaRPr lang="en-IN" dirty="0"/>
          </a:p>
        </p:txBody>
      </p:sp>
    </p:spTree>
    <p:extLst>
      <p:ext uri="{BB962C8B-B14F-4D97-AF65-F5344CB8AC3E}">
        <p14:creationId xmlns:p14="http://schemas.microsoft.com/office/powerpoint/2010/main" xmlns="" val="329424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pPr algn="l"/>
            <a:r>
              <a:rPr lang="en-US" sz="1800" b="0" i="0" u="none" strike="noStrike" baseline="0" dirty="0">
                <a:latin typeface="Minion-Regular"/>
              </a:rPr>
              <a:t>If the condition evaluates to </a:t>
            </a:r>
            <a:r>
              <a:rPr lang="en-US" sz="1800" b="0" i="0" u="none" strike="noStrike" baseline="0" dirty="0">
                <a:latin typeface="AkzidenzGroteskBE-Regular"/>
              </a:rPr>
              <a:t>TRUE</a:t>
            </a:r>
            <a:r>
              <a:rPr lang="en-US" sz="1800" b="0" i="0" u="none" strike="noStrike" baseline="0" dirty="0">
                <a:latin typeface="Minion-Regular"/>
              </a:rPr>
              <a:t>, then tuple </a:t>
            </a:r>
            <a:r>
              <a:rPr lang="en-US" sz="1800" b="0" i="1" u="none" strike="noStrike" baseline="0" dirty="0">
                <a:latin typeface="Minion-Italic"/>
              </a:rPr>
              <a:t>t </a:t>
            </a:r>
            <a:r>
              <a:rPr lang="en-US" sz="1800" b="0" i="0" u="none" strike="noStrike" baseline="0" dirty="0">
                <a:latin typeface="Minion-Regular"/>
              </a:rPr>
              <a:t>is </a:t>
            </a:r>
            <a:r>
              <a:rPr lang="en-US" sz="1800" b="1" i="0" u="none" strike="noStrike" baseline="0" dirty="0">
                <a:solidFill>
                  <a:srgbClr val="000000"/>
                </a:solidFill>
                <a:latin typeface="Minion-Bold"/>
              </a:rPr>
              <a:t>selected</a:t>
            </a:r>
            <a:r>
              <a:rPr lang="en-US" sz="1800" b="0" i="0" u="none" strike="noStrike" baseline="0" dirty="0">
                <a:solidFill>
                  <a:srgbClr val="000000"/>
                </a:solidFill>
                <a:latin typeface="Minion-Regular"/>
              </a:rPr>
              <a:t>. All the selected tuples appear in the result of the </a:t>
            </a:r>
            <a:r>
              <a:rPr lang="en-US" sz="1800" b="0" i="0" u="none" strike="noStrike" baseline="0" dirty="0">
                <a:solidFill>
                  <a:srgbClr val="000000"/>
                </a:solidFill>
                <a:latin typeface="AkzidenzGroteskBE-Regular"/>
              </a:rPr>
              <a:t>SELECT </a:t>
            </a:r>
            <a:r>
              <a:rPr lang="en-US" sz="1800" b="0" i="0" u="none" strike="noStrike" baseline="0" dirty="0">
                <a:solidFill>
                  <a:srgbClr val="000000"/>
                </a:solidFill>
                <a:latin typeface="Minion-Regular"/>
              </a:rPr>
              <a:t>operation. The Boolean conditions </a:t>
            </a:r>
            <a:r>
              <a:rPr lang="en-US" sz="1800" b="0" i="0" u="none" strike="noStrike" baseline="0" dirty="0">
                <a:solidFill>
                  <a:srgbClr val="000000"/>
                </a:solidFill>
                <a:latin typeface="AkzidenzGroteskBE-Regular"/>
              </a:rPr>
              <a:t>AND</a:t>
            </a:r>
            <a:r>
              <a:rPr lang="en-US" sz="1800" b="0" i="0" u="none" strike="noStrike" baseline="0" dirty="0">
                <a:solidFill>
                  <a:srgbClr val="000000"/>
                </a:solidFill>
                <a:latin typeface="Minion-Regular"/>
              </a:rPr>
              <a:t>, </a:t>
            </a:r>
            <a:r>
              <a:rPr lang="en-US" sz="1800" b="0" i="0" u="none" strike="noStrike" baseline="0" dirty="0">
                <a:solidFill>
                  <a:srgbClr val="000000"/>
                </a:solidFill>
                <a:latin typeface="AkzidenzGroteskBE-Regular"/>
              </a:rPr>
              <a:t>OR</a:t>
            </a:r>
            <a:r>
              <a:rPr lang="en-US" sz="1800" b="0" i="0" u="none" strike="noStrike" baseline="0" dirty="0">
                <a:solidFill>
                  <a:srgbClr val="000000"/>
                </a:solidFill>
                <a:latin typeface="Minion-Regular"/>
              </a:rPr>
              <a:t>, and </a:t>
            </a:r>
            <a:r>
              <a:rPr lang="en-US" sz="1800" b="0" i="0" u="none" strike="noStrike" baseline="0" dirty="0">
                <a:solidFill>
                  <a:srgbClr val="000000"/>
                </a:solidFill>
                <a:latin typeface="AkzidenzGroteskBE-Regular"/>
              </a:rPr>
              <a:t>NOT </a:t>
            </a:r>
            <a:r>
              <a:rPr lang="en-US" sz="1800" b="0" i="0" u="none" strike="noStrike" baseline="0" dirty="0">
                <a:solidFill>
                  <a:srgbClr val="000000"/>
                </a:solidFill>
                <a:latin typeface="Minion-Regular"/>
              </a:rPr>
              <a:t>have their normal interpretation, as follows:</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(cond1 </a:t>
            </a:r>
            <a:r>
              <a:rPr lang="en-US" sz="1800" b="1" i="0" u="none" strike="noStrike" baseline="0" dirty="0">
                <a:solidFill>
                  <a:srgbClr val="000000"/>
                </a:solidFill>
                <a:latin typeface="AkzidenzGroteskBE-Md"/>
              </a:rPr>
              <a:t>AND </a:t>
            </a:r>
            <a:r>
              <a:rPr lang="en-US" sz="1800" b="0" i="0" u="none" strike="noStrike" baseline="0" dirty="0">
                <a:solidFill>
                  <a:srgbClr val="000000"/>
                </a:solidFill>
                <a:latin typeface="Minion-Regular"/>
              </a:rPr>
              <a:t>cond2)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both (cond1) and (cond2) are </a:t>
            </a:r>
            <a:r>
              <a:rPr lang="en-US" sz="1800" b="0" i="0" u="none" strike="noStrike" baseline="0" dirty="0">
                <a:solidFill>
                  <a:srgbClr val="000000"/>
                </a:solidFill>
                <a:latin typeface="AkzidenzGroteskBE-Regular"/>
              </a:rPr>
              <a:t>TRUE</a:t>
            </a:r>
            <a:r>
              <a:rPr lang="en-US" sz="1800" b="0" i="0" u="none" strike="noStrike" baseline="0" dirty="0">
                <a:solidFill>
                  <a:srgbClr val="000000"/>
                </a:solidFill>
                <a:latin typeface="Minion-Regular"/>
              </a:rPr>
              <a:t>; otherwise, </a:t>
            </a:r>
            <a:r>
              <a:rPr lang="en-IN" sz="1800" b="0" i="0" u="none" strike="noStrike" baseline="0" dirty="0">
                <a:solidFill>
                  <a:srgbClr val="000000"/>
                </a:solidFill>
                <a:latin typeface="Minion-Regular"/>
              </a:rPr>
              <a:t>it is </a:t>
            </a:r>
            <a:r>
              <a:rPr lang="en-IN" sz="1800" b="0" i="0" u="none" strike="noStrike" baseline="0" dirty="0">
                <a:solidFill>
                  <a:srgbClr val="000000"/>
                </a:solidFill>
                <a:latin typeface="AkzidenzGroteskBE-Regular"/>
              </a:rPr>
              <a:t>FALSE</a:t>
            </a:r>
            <a:r>
              <a:rPr lang="en-IN" sz="1800" b="0" i="0" u="none" strike="noStrike" baseline="0" dirty="0">
                <a:solidFill>
                  <a:srgbClr val="000000"/>
                </a:solidFill>
                <a:latin typeface="Minion-Regular"/>
              </a:rPr>
              <a:t>.</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(cond1 </a:t>
            </a:r>
            <a:r>
              <a:rPr lang="en-US" sz="1800" b="1" i="0" u="none" strike="noStrike" baseline="0" dirty="0">
                <a:solidFill>
                  <a:srgbClr val="000000"/>
                </a:solidFill>
                <a:latin typeface="AkzidenzGroteskBE-Md"/>
              </a:rPr>
              <a:t>OR </a:t>
            </a:r>
            <a:r>
              <a:rPr lang="en-US" sz="1800" b="0" i="0" u="none" strike="noStrike" baseline="0" dirty="0">
                <a:solidFill>
                  <a:srgbClr val="000000"/>
                </a:solidFill>
                <a:latin typeface="Minion-Regular"/>
              </a:rPr>
              <a:t>cond2)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either (cond1) or (cond2) or both are </a:t>
            </a:r>
            <a:r>
              <a:rPr lang="en-US" sz="1800" b="0" i="0" u="none" strike="noStrike" baseline="0" dirty="0">
                <a:solidFill>
                  <a:srgbClr val="000000"/>
                </a:solidFill>
                <a:latin typeface="AkzidenzGroteskBE-Regular"/>
              </a:rPr>
              <a:t>TRUE</a:t>
            </a:r>
            <a:r>
              <a:rPr lang="en-US" sz="1800" b="0" i="0" u="none" strike="noStrike" baseline="0" dirty="0">
                <a:solidFill>
                  <a:srgbClr val="000000"/>
                </a:solidFill>
                <a:latin typeface="Minion-Regular"/>
              </a:rPr>
              <a:t>; </a:t>
            </a:r>
            <a:r>
              <a:rPr lang="en-IN" sz="1800" b="0" i="0" u="none" strike="noStrike" baseline="0" dirty="0">
                <a:solidFill>
                  <a:srgbClr val="000000"/>
                </a:solidFill>
                <a:latin typeface="Minion-Regular"/>
              </a:rPr>
              <a:t>otherwise, it is </a:t>
            </a:r>
            <a:r>
              <a:rPr lang="en-IN" sz="1800" b="0" i="0" u="none" strike="noStrike" baseline="0" dirty="0">
                <a:solidFill>
                  <a:srgbClr val="000000"/>
                </a:solidFill>
                <a:latin typeface="AkzidenzGroteskBE-Regular"/>
              </a:rPr>
              <a:t>FALSE</a:t>
            </a:r>
            <a:r>
              <a:rPr lang="en-IN" sz="1800" b="0" i="0" u="none" strike="noStrike" baseline="0" dirty="0">
                <a:solidFill>
                  <a:srgbClr val="000000"/>
                </a:solidFill>
                <a:latin typeface="Minion-Regular"/>
              </a:rPr>
              <a:t>.</a:t>
            </a:r>
          </a:p>
          <a:p>
            <a:pPr algn="l"/>
            <a:r>
              <a:rPr lang="en-US" sz="1800" b="0" i="0" u="none" strike="noStrike" baseline="0" dirty="0">
                <a:solidFill>
                  <a:srgbClr val="808080"/>
                </a:solidFill>
                <a:latin typeface="ZapfDingbats"/>
              </a:rPr>
              <a:t>■ </a:t>
            </a:r>
            <a:r>
              <a:rPr lang="en-US" sz="1800" b="0" i="0" u="none" strike="noStrike" baseline="0" dirty="0">
                <a:solidFill>
                  <a:srgbClr val="000000"/>
                </a:solidFill>
                <a:latin typeface="Minion-Regular"/>
              </a:rPr>
              <a:t>(</a:t>
            </a:r>
            <a:r>
              <a:rPr lang="en-US" sz="1800" b="1" i="0" u="none" strike="noStrike" baseline="0" dirty="0">
                <a:solidFill>
                  <a:srgbClr val="000000"/>
                </a:solidFill>
                <a:latin typeface="AkzidenzGroteskBE-Md"/>
              </a:rPr>
              <a:t>NOT </a:t>
            </a:r>
            <a:r>
              <a:rPr lang="en-US" sz="1800" b="0" i="0" u="none" strike="noStrike" baseline="0" dirty="0" err="1">
                <a:solidFill>
                  <a:srgbClr val="000000"/>
                </a:solidFill>
                <a:latin typeface="Minion-Regular"/>
              </a:rPr>
              <a:t>cond</a:t>
            </a:r>
            <a:r>
              <a:rPr lang="en-US" sz="1800" b="0" i="0" u="none" strike="noStrike" baseline="0" dirty="0">
                <a:solidFill>
                  <a:srgbClr val="000000"/>
                </a:solidFill>
                <a:latin typeface="Minion-Regular"/>
              </a:rPr>
              <a:t>) is </a:t>
            </a:r>
            <a:r>
              <a:rPr lang="en-US" sz="1800" b="0" i="0" u="none" strike="noStrike" baseline="0" dirty="0">
                <a:solidFill>
                  <a:srgbClr val="000000"/>
                </a:solidFill>
                <a:latin typeface="AkzidenzGroteskBE-Regular"/>
              </a:rPr>
              <a:t>TRUE </a:t>
            </a:r>
            <a:r>
              <a:rPr lang="en-US" sz="1800" b="0" i="0" u="none" strike="noStrike" baseline="0" dirty="0">
                <a:solidFill>
                  <a:srgbClr val="000000"/>
                </a:solidFill>
                <a:latin typeface="Minion-Regular"/>
              </a:rPr>
              <a:t>if </a:t>
            </a:r>
            <a:r>
              <a:rPr lang="en-US" sz="1800" b="0" i="0" u="none" strike="noStrike" baseline="0" dirty="0" err="1">
                <a:solidFill>
                  <a:srgbClr val="000000"/>
                </a:solidFill>
                <a:latin typeface="Minion-Regular"/>
              </a:rPr>
              <a:t>cond</a:t>
            </a:r>
            <a:r>
              <a:rPr lang="en-US" sz="1800" b="0" i="0" u="none" strike="noStrike" baseline="0" dirty="0">
                <a:solidFill>
                  <a:srgbClr val="000000"/>
                </a:solidFill>
                <a:latin typeface="Minion-Regular"/>
              </a:rPr>
              <a:t> is </a:t>
            </a:r>
            <a:r>
              <a:rPr lang="en-US" sz="1800" b="0" i="0" u="none" strike="noStrike" baseline="0" dirty="0">
                <a:solidFill>
                  <a:srgbClr val="000000"/>
                </a:solidFill>
                <a:latin typeface="AkzidenzGroteskBE-Regular"/>
              </a:rPr>
              <a:t>FALSE</a:t>
            </a:r>
            <a:r>
              <a:rPr lang="en-US" sz="1800" b="0" i="0" u="none" strike="noStrike" baseline="0" dirty="0">
                <a:solidFill>
                  <a:srgbClr val="000000"/>
                </a:solidFill>
                <a:latin typeface="Minion-Regular"/>
              </a:rPr>
              <a:t>; otherwise, it is </a:t>
            </a:r>
            <a:r>
              <a:rPr lang="en-US" sz="1800" b="0" i="0" u="none" strike="noStrike" baseline="0" dirty="0">
                <a:solidFill>
                  <a:srgbClr val="000000"/>
                </a:solidFill>
                <a:latin typeface="AkzidenzGroteskBE-Regular"/>
              </a:rPr>
              <a:t>FALSE</a:t>
            </a:r>
            <a:r>
              <a:rPr lang="en-US" sz="1800" b="0" i="0" u="none" strike="noStrike" baseline="0" dirty="0">
                <a:solidFill>
                  <a:srgbClr val="000000"/>
                </a:solidFill>
                <a:latin typeface="Minion-Regular"/>
              </a:rPr>
              <a:t>.</a:t>
            </a:r>
          </a:p>
          <a:p>
            <a:pPr algn="l"/>
            <a:endParaRPr lang="en-US" sz="1800" dirty="0">
              <a:solidFill>
                <a:srgbClr val="000000"/>
              </a:solidFill>
              <a:latin typeface="Minion-Regular"/>
            </a:endParaRPr>
          </a:p>
          <a:p>
            <a:pPr algn="l"/>
            <a:r>
              <a:rPr lang="en-US" dirty="0"/>
              <a:t>SELECT operation is commutative; that is,</a:t>
            </a:r>
          </a:p>
          <a:p>
            <a:pPr algn="l"/>
            <a:r>
              <a:rPr lang="en-US" dirty="0"/>
              <a:t>σ&lt;cond1&gt;(σ&lt;cond2&gt;(R)) = σ&lt;cond2&gt;(σ&lt;cond1&gt;(R))</a:t>
            </a:r>
            <a:endParaRPr lang="en-IN" dirty="0"/>
          </a:p>
        </p:txBody>
      </p:sp>
    </p:spTree>
    <p:extLst>
      <p:ext uri="{BB962C8B-B14F-4D97-AF65-F5344CB8AC3E}">
        <p14:creationId xmlns:p14="http://schemas.microsoft.com/office/powerpoint/2010/main" xmlns="" val="46270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normAutofit/>
          </a:bodyPr>
          <a:lstStyle/>
          <a:p>
            <a:pPr algn="l"/>
            <a:r>
              <a:rPr lang="en-IN" sz="1800" b="0" i="0" u="none" strike="noStrike" baseline="0" dirty="0">
                <a:latin typeface="Minion-Regular"/>
              </a:rPr>
              <a:t>we can </a:t>
            </a:r>
            <a:r>
              <a:rPr lang="en-US" sz="1800" b="0" i="0" u="none" strike="noStrike" baseline="0" dirty="0">
                <a:latin typeface="Minion-Regular"/>
              </a:rPr>
              <a:t>always combine a </a:t>
            </a:r>
            <a:r>
              <a:rPr lang="en-US" sz="1800" b="1" i="0" u="none" strike="noStrike" baseline="0" dirty="0">
                <a:latin typeface="Minion-Bold"/>
              </a:rPr>
              <a:t>cascade </a:t>
            </a:r>
            <a:r>
              <a:rPr lang="en-US" sz="1800" b="0" i="0" u="none" strike="noStrike" baseline="0" dirty="0">
                <a:latin typeface="Minion-Regular"/>
              </a:rPr>
              <a:t>(or </a:t>
            </a:r>
            <a:r>
              <a:rPr lang="en-US" sz="1800" b="1" i="0" u="none" strike="noStrike" baseline="0" dirty="0">
                <a:latin typeface="Minion-Bold"/>
              </a:rPr>
              <a:t>sequence</a:t>
            </a:r>
            <a:r>
              <a:rPr lang="en-US" sz="1800" b="0" i="0" u="none" strike="noStrike" baseline="0" dirty="0">
                <a:latin typeface="Minion-Regular"/>
              </a:rPr>
              <a:t>) of </a:t>
            </a:r>
            <a:r>
              <a:rPr lang="en-US" sz="1800" b="0" i="0" u="none" strike="noStrike" baseline="0" dirty="0">
                <a:latin typeface="AkzidenzGroteskBE-Regular"/>
              </a:rPr>
              <a:t>SELECT </a:t>
            </a:r>
            <a:r>
              <a:rPr lang="en-US" sz="1800" b="0" i="0" u="none" strike="noStrike" baseline="0" dirty="0">
                <a:latin typeface="Minion-Regular"/>
              </a:rPr>
              <a:t>operations into a single </a:t>
            </a:r>
            <a:r>
              <a:rPr lang="en-US" sz="1800" b="0" i="0" u="none" strike="noStrike" baseline="0" dirty="0">
                <a:latin typeface="AkzidenzGroteskBE-Regular"/>
              </a:rPr>
              <a:t>SELECT </a:t>
            </a:r>
            <a:r>
              <a:rPr lang="en-US" sz="1800" b="0" i="0" u="none" strike="noStrike" baseline="0" dirty="0">
                <a:latin typeface="Minion-Regular"/>
              </a:rPr>
              <a:t>operation with a conjunctive (</a:t>
            </a:r>
            <a:r>
              <a:rPr lang="en-US" sz="1800" b="0" i="0" u="none" strike="noStrike" baseline="0" dirty="0">
                <a:latin typeface="AkzidenzGroteskBE-Regular"/>
              </a:rPr>
              <a:t>AND</a:t>
            </a:r>
            <a:r>
              <a:rPr lang="en-US" sz="1800" b="0" i="0" u="none" strike="noStrike" baseline="0" dirty="0">
                <a:latin typeface="Minion-Regular"/>
              </a:rPr>
              <a:t>) condition; that is,</a:t>
            </a:r>
          </a:p>
          <a:p>
            <a:pPr algn="l"/>
            <a:r>
              <a:rPr lang="en-US" dirty="0"/>
              <a:t>σ&lt;cond1&gt;(σ&lt;cond2&gt;(...(σ&lt;</a:t>
            </a:r>
            <a:r>
              <a:rPr lang="en-US" dirty="0" err="1"/>
              <a:t>condn</a:t>
            </a:r>
            <a:r>
              <a:rPr lang="en-US" dirty="0"/>
              <a:t>&gt;(R)) ...)) = σ&lt;cond1&gt; AND&lt;cond2&gt; AND...AND &lt;</a:t>
            </a:r>
            <a:r>
              <a:rPr lang="en-US" dirty="0" err="1"/>
              <a:t>condn</a:t>
            </a:r>
            <a:r>
              <a:rPr lang="en-US" dirty="0"/>
              <a:t>&gt;(R).</a:t>
            </a:r>
          </a:p>
          <a:p>
            <a:pPr algn="l"/>
            <a:endParaRPr lang="en-US" dirty="0"/>
          </a:p>
          <a:p>
            <a:pPr algn="l"/>
            <a:r>
              <a:rPr lang="en-US" dirty="0" err="1"/>
              <a:t>σDno</a:t>
            </a:r>
            <a:r>
              <a:rPr lang="en-US" dirty="0"/>
              <a:t>=4 AND Salary&gt;25000 (EMPLOYEE)   </a:t>
            </a:r>
          </a:p>
          <a:p>
            <a:pPr marL="0" indent="0" algn="l">
              <a:buNone/>
            </a:pPr>
            <a:r>
              <a:rPr lang="en-US" dirty="0"/>
              <a:t>would correspond to the following SQL query:</a:t>
            </a:r>
          </a:p>
          <a:p>
            <a:pPr algn="l"/>
            <a:r>
              <a:rPr lang="en-US" dirty="0"/>
              <a:t>SELECT *FROM EMPLOYEE WHERE </a:t>
            </a:r>
            <a:r>
              <a:rPr lang="en-US" dirty="0" err="1"/>
              <a:t>Dno</a:t>
            </a:r>
            <a:r>
              <a:rPr lang="en-US" dirty="0"/>
              <a:t>=4 AND Salary&gt;25000;</a:t>
            </a:r>
            <a:endParaRPr lang="en-IN" dirty="0"/>
          </a:p>
        </p:txBody>
      </p:sp>
    </p:spTree>
    <p:extLst>
      <p:ext uri="{BB962C8B-B14F-4D97-AF65-F5344CB8AC3E}">
        <p14:creationId xmlns:p14="http://schemas.microsoft.com/office/powerpoint/2010/main" xmlns="" val="235387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pPr algn="l"/>
            <a:r>
              <a:rPr lang="en-IN" sz="2200" b="0" i="0" u="none" strike="noStrike" baseline="0" dirty="0">
                <a:latin typeface="Minion-Regular"/>
              </a:rPr>
              <a:t>The result of the </a:t>
            </a:r>
            <a:r>
              <a:rPr lang="en-US" sz="2200" b="0" i="0" u="none" strike="noStrike" baseline="0" dirty="0">
                <a:latin typeface="AkzidenzGroteskBE-Regular"/>
              </a:rPr>
              <a:t>PROJECT </a:t>
            </a:r>
            <a:r>
              <a:rPr lang="en-US" sz="2200" b="0" i="0" u="none" strike="noStrike" baseline="0" dirty="0">
                <a:latin typeface="Minion-Regular"/>
              </a:rPr>
              <a:t>operation has only the attributes specified in &lt;attribute list&gt; </a:t>
            </a:r>
            <a:r>
              <a:rPr lang="en-US" sz="2200" b="0" i="1" u="none" strike="noStrike" baseline="0" dirty="0">
                <a:latin typeface="Minion-Italic"/>
              </a:rPr>
              <a:t>in the same order as they appear in the list</a:t>
            </a:r>
            <a:r>
              <a:rPr lang="en-US" sz="2200" b="0" i="0" u="none" strike="noStrike" baseline="0" dirty="0">
                <a:latin typeface="Minion-Regular"/>
              </a:rPr>
              <a:t>. Hence, its </a:t>
            </a:r>
            <a:r>
              <a:rPr lang="en-US" sz="2200" b="1" i="0" u="none" strike="noStrike" baseline="0" dirty="0">
                <a:latin typeface="Minion-Bold"/>
              </a:rPr>
              <a:t>degree </a:t>
            </a:r>
            <a:r>
              <a:rPr lang="en-US" sz="2200" b="0" i="0" u="none" strike="noStrike" baseline="0" dirty="0">
                <a:latin typeface="Minion-Regular"/>
              </a:rPr>
              <a:t>is equal to the number of attributes </a:t>
            </a:r>
            <a:r>
              <a:rPr lang="en-IN" sz="2200" b="0" i="0" u="none" strike="noStrike" baseline="0" dirty="0">
                <a:latin typeface="Minion-Regular"/>
              </a:rPr>
              <a:t>in &lt;attribute list&gt;.</a:t>
            </a:r>
          </a:p>
          <a:p>
            <a:pPr algn="l"/>
            <a:r>
              <a:rPr lang="en-US" dirty="0"/>
              <a:t>π&lt;list1&gt; (π&lt;list2&gt;(R)) = π&lt;list1&gt;(R)</a:t>
            </a:r>
          </a:p>
          <a:p>
            <a:pPr algn="l"/>
            <a:r>
              <a:rPr lang="en-US" dirty="0"/>
              <a:t>as long as &lt;list2&gt; contains the attributes in &lt;list1&gt;; otherwise, the left-hand side is an incorrect expression.</a:t>
            </a:r>
            <a:endParaRPr lang="en-IN" dirty="0"/>
          </a:p>
        </p:txBody>
      </p:sp>
    </p:spTree>
    <p:extLst>
      <p:ext uri="{BB962C8B-B14F-4D97-AF65-F5344CB8AC3E}">
        <p14:creationId xmlns:p14="http://schemas.microsoft.com/office/powerpoint/2010/main" xmlns="" val="97863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r>
              <a:rPr lang="en-US" dirty="0"/>
              <a:t>In SQL, the PROJECT attribute list is specified in the SELECT clause of a query. For example, the following operation:</a:t>
            </a:r>
          </a:p>
          <a:p>
            <a:r>
              <a:rPr lang="en-US" sz="4000" dirty="0"/>
              <a:t>π</a:t>
            </a:r>
            <a:r>
              <a:rPr lang="en-US" sz="2000" dirty="0" err="1"/>
              <a:t>Lname</a:t>
            </a:r>
            <a:r>
              <a:rPr lang="en-US" sz="2000" dirty="0"/>
              <a:t>, Salary</a:t>
            </a:r>
            <a:r>
              <a:rPr lang="en-US" dirty="0"/>
              <a:t>(EMPLOYEE)</a:t>
            </a:r>
          </a:p>
          <a:p>
            <a:r>
              <a:rPr lang="en-US" dirty="0"/>
              <a:t>would correspond to the following SQL query:</a:t>
            </a:r>
          </a:p>
          <a:p>
            <a:r>
              <a:rPr lang="en-US" dirty="0"/>
              <a:t>SELECT DISTINCT </a:t>
            </a:r>
            <a:r>
              <a:rPr lang="en-US" dirty="0" err="1"/>
              <a:t>Lname</a:t>
            </a:r>
            <a:r>
              <a:rPr lang="en-US" dirty="0"/>
              <a:t>, Salary FROM EMPLOYEE</a:t>
            </a:r>
            <a:endParaRPr lang="en-IN" dirty="0"/>
          </a:p>
        </p:txBody>
      </p:sp>
    </p:spTree>
    <p:extLst>
      <p:ext uri="{BB962C8B-B14F-4D97-AF65-F5344CB8AC3E}">
        <p14:creationId xmlns:p14="http://schemas.microsoft.com/office/powerpoint/2010/main" xmlns="" val="228030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a:xfrm>
            <a:off x="838200" y="874059"/>
            <a:ext cx="10515600" cy="5302904"/>
          </a:xfrm>
        </p:spPr>
        <p:txBody>
          <a:bodyPr>
            <a:normAutofit/>
          </a:bodyPr>
          <a:lstStyle/>
          <a:p>
            <a:r>
              <a:rPr lang="en-US" dirty="0"/>
              <a:t>We can also define a formal RENAME operation—which can rename either the relation name or the attribute names, or both—as a unary operator. The general RENAME operation when applied to a relation R of degree n is denoted by any of the following three forms:</a:t>
            </a:r>
          </a:p>
          <a:p>
            <a:r>
              <a:rPr lang="en-US" sz="3500" dirty="0" err="1"/>
              <a:t>ρ</a:t>
            </a:r>
            <a:r>
              <a:rPr lang="en-US" dirty="0" err="1"/>
              <a:t>S</a:t>
            </a:r>
            <a:r>
              <a:rPr lang="en-US" dirty="0"/>
              <a:t>(B1, B2, ..., Bn)(R) or </a:t>
            </a:r>
            <a:r>
              <a:rPr lang="en-US" sz="3500" dirty="0" err="1"/>
              <a:t>ρ</a:t>
            </a:r>
            <a:r>
              <a:rPr lang="en-US" dirty="0" err="1"/>
              <a:t>S</a:t>
            </a:r>
            <a:r>
              <a:rPr lang="en-US" dirty="0"/>
              <a:t>(R) or </a:t>
            </a:r>
            <a:r>
              <a:rPr lang="en-US" sz="3500" dirty="0"/>
              <a:t>ρ</a:t>
            </a:r>
            <a:r>
              <a:rPr lang="en-US" dirty="0"/>
              <a:t>(B1, B2, ..., Bn)(R)</a:t>
            </a:r>
          </a:p>
          <a:p>
            <a:r>
              <a:rPr lang="en-US" dirty="0"/>
              <a:t>where the symbol ρ (rho) is used to denote the RENAME operator, S is the new relation name, and B1, B2, ..., Bn are the new attribute names. The first expression renames both the relation and its attributes, the second renames the relation only, and the third renames the attributes only. If the attributes of R are (A1, A2, ..., An) in that order, then each Ai is renamed as Bi.</a:t>
            </a:r>
            <a:endParaRPr lang="en-IN" dirty="0"/>
          </a:p>
        </p:txBody>
      </p:sp>
    </p:spTree>
    <p:extLst>
      <p:ext uri="{BB962C8B-B14F-4D97-AF65-F5344CB8AC3E}">
        <p14:creationId xmlns:p14="http://schemas.microsoft.com/office/powerpoint/2010/main" xmlns="" val="247304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pPr algn="l"/>
            <a:r>
              <a:rPr lang="en-US" sz="1800" b="0" i="0" u="none" strike="noStrike" baseline="0" dirty="0">
                <a:latin typeface="Minion-Regular"/>
              </a:rPr>
              <a:t>In SQL, a single query typically represents a complex relational algebra expression. Renaming in SQL is accomplished by aliasing using </a:t>
            </a:r>
            <a:r>
              <a:rPr lang="en-US" sz="1800" b="1" i="0" u="none" strike="noStrike" baseline="0" dirty="0">
                <a:latin typeface="AkzidenzGroteskBE-Md"/>
              </a:rPr>
              <a:t>AS</a:t>
            </a:r>
            <a:r>
              <a:rPr lang="en-US" sz="1800" b="0" i="0" u="none" strike="noStrike" baseline="0" dirty="0">
                <a:latin typeface="Minion-Regular"/>
              </a:rPr>
              <a:t>, as in the following example:</a:t>
            </a:r>
          </a:p>
          <a:p>
            <a:pPr algn="l"/>
            <a:r>
              <a:rPr lang="en-US" sz="1800" b="1" i="0" u="none" strike="noStrike" baseline="0" dirty="0">
                <a:latin typeface="AkzidenzGroteskBE-Md"/>
              </a:rPr>
              <a:t>SELECT </a:t>
            </a:r>
            <a:r>
              <a:rPr lang="en-US" sz="1800" b="0" i="0" u="none" strike="noStrike" baseline="0" dirty="0" err="1">
                <a:latin typeface="AkzidenzGroteskBE-Regular"/>
              </a:rPr>
              <a:t>E.Fname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First_name</a:t>
            </a:r>
            <a:r>
              <a:rPr lang="en-US" sz="1800" b="0" i="0" u="none" strike="noStrike" baseline="0" dirty="0">
                <a:latin typeface="Minion-Regular"/>
              </a:rPr>
              <a:t>, </a:t>
            </a:r>
            <a:r>
              <a:rPr lang="en-US" sz="1800" b="0" i="0" u="none" strike="noStrike" baseline="0" dirty="0" err="1">
                <a:latin typeface="AkzidenzGroteskBE-Regular"/>
              </a:rPr>
              <a:t>E.Lname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Last_name</a:t>
            </a:r>
            <a:r>
              <a:rPr lang="en-US" sz="1800" b="0" i="0" u="none" strike="noStrike" baseline="0" dirty="0">
                <a:latin typeface="Minion-Regular"/>
              </a:rPr>
              <a:t>, </a:t>
            </a:r>
            <a:r>
              <a:rPr lang="en-US" sz="1800" b="0" i="0" u="none" strike="noStrike" baseline="0" dirty="0" err="1">
                <a:latin typeface="AkzidenzGroteskBE-Regular"/>
              </a:rPr>
              <a:t>E.Salary</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a:latin typeface="AkzidenzGroteskBE-Regular"/>
              </a:rPr>
              <a:t>Salary </a:t>
            </a:r>
            <a:r>
              <a:rPr lang="en-IN" sz="1800" b="1" i="0" u="none" strike="noStrike" baseline="0" dirty="0">
                <a:latin typeface="AkzidenzGroteskBE-Md"/>
              </a:rPr>
              <a:t>FROM </a:t>
            </a:r>
            <a:r>
              <a:rPr lang="en-IN" sz="1800" b="0" i="0" u="none" strike="noStrike" baseline="0" dirty="0">
                <a:latin typeface="AkzidenzGroteskBE-Regular"/>
              </a:rPr>
              <a:t>EMPLOYEE </a:t>
            </a:r>
            <a:r>
              <a:rPr lang="en-IN" sz="1800" b="1" i="0" u="none" strike="noStrike" baseline="0" dirty="0">
                <a:latin typeface="AkzidenzGroteskBE-Md"/>
              </a:rPr>
              <a:t>AS </a:t>
            </a:r>
            <a:r>
              <a:rPr lang="en-IN" sz="1800" b="0" i="0" u="none" strike="noStrike" baseline="0" dirty="0">
                <a:latin typeface="AkzidenzGroteskBE-Regular"/>
              </a:rPr>
              <a:t>E </a:t>
            </a:r>
            <a:r>
              <a:rPr lang="en-IN" sz="1800" b="1" i="0" u="none" strike="noStrike" baseline="0" dirty="0">
                <a:latin typeface="AkzidenzGroteskBE-Md"/>
              </a:rPr>
              <a:t>WHERE </a:t>
            </a:r>
            <a:r>
              <a:rPr lang="en-IN" sz="1800" b="0" i="0" u="none" strike="noStrike" baseline="0" dirty="0" err="1">
                <a:latin typeface="AkzidenzGroteskBE-Regular"/>
              </a:rPr>
              <a:t>E.Dno</a:t>
            </a:r>
            <a:r>
              <a:rPr lang="en-IN" sz="1800" b="0" i="0" u="none" strike="noStrike" baseline="0" dirty="0">
                <a:latin typeface="Minion-Regular"/>
              </a:rPr>
              <a:t>=5,</a:t>
            </a:r>
            <a:endParaRPr lang="en-IN" dirty="0"/>
          </a:p>
        </p:txBody>
      </p:sp>
    </p:spTree>
    <p:extLst>
      <p:ext uri="{BB962C8B-B14F-4D97-AF65-F5344CB8AC3E}">
        <p14:creationId xmlns:p14="http://schemas.microsoft.com/office/powerpoint/2010/main" xmlns="" val="30834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110F9FC-D285-E06E-E4B8-D4F2189F4449}"/>
              </a:ext>
            </a:extLst>
          </p:cNvPr>
          <p:cNvSpPr>
            <a:spLocks noGrp="1"/>
          </p:cNvSpPr>
          <p:nvPr>
            <p:ph idx="1"/>
          </p:nvPr>
        </p:nvSpPr>
        <p:spPr/>
        <p:txBody>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relational model represents the database as a collection of relations. Informally, each relation resembles a table of values or, to some extent, a flat file of records. It is called a flat file because each record has a simple linear or flat structure. For example, the database of files that was shown in Figure is similar to the basic relational model representation.</a:t>
            </a:r>
          </a:p>
          <a:p>
            <a:pPr algn="l"/>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When a relation is thought of as a table of values, each row in the table represents a collection of related data values. A row represents a fact that typically corresponds to a real-world entity or relationship. The table name and column names are used to help to interpret the meaning of the values in each row.</a:t>
            </a:r>
          </a:p>
          <a:p>
            <a:endParaRPr lang="en-IN" dirty="0"/>
          </a:p>
        </p:txBody>
      </p:sp>
    </p:spTree>
    <p:extLst>
      <p:ext uri="{BB962C8B-B14F-4D97-AF65-F5344CB8AC3E}">
        <p14:creationId xmlns:p14="http://schemas.microsoft.com/office/powerpoint/2010/main" xmlns="" val="144013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110F9FC-D285-E06E-E4B8-D4F2189F4449}"/>
              </a:ext>
            </a:extLst>
          </p:cNvPr>
          <p:cNvSpPr>
            <a:spLocks noGrp="1"/>
          </p:cNvSpPr>
          <p:nvPr>
            <p:ph idx="1"/>
          </p:nvPr>
        </p:nvSpPr>
        <p:spPr/>
        <p:txBody>
          <a:bodyPr>
            <a:normAutofit fontScale="92500" lnSpcReduction="10000"/>
          </a:bodyPr>
          <a:lstStyle/>
          <a:p>
            <a:r>
              <a:rPr lang="en-US" dirty="0"/>
              <a:t>In the formal relational model terminology, a row is called a tuple, a column header is called an attribute, and the table is called a relation. The data type describing the types of values that can appear in each column is represented by a domain of possible values.</a:t>
            </a:r>
          </a:p>
          <a:p>
            <a:endParaRPr lang="en-US" dirty="0"/>
          </a:p>
          <a:p>
            <a:r>
              <a:rPr lang="en-US" dirty="0"/>
              <a:t>The degree (or arity) of a relation is the number of attributes n of its relation schema.</a:t>
            </a:r>
          </a:p>
          <a:p>
            <a:r>
              <a:rPr lang="en-US" dirty="0"/>
              <a:t>A relation of degree seven, which stores information about university students, would contain seven attributes describing each student. as follows: </a:t>
            </a:r>
          </a:p>
          <a:p>
            <a:r>
              <a:rPr lang="en-US" dirty="0"/>
              <a:t>STUDENT(Name, </a:t>
            </a:r>
            <a:r>
              <a:rPr lang="en-US" dirty="0" err="1"/>
              <a:t>Ssn</a:t>
            </a:r>
            <a:r>
              <a:rPr lang="en-US" dirty="0"/>
              <a:t>, </a:t>
            </a:r>
            <a:r>
              <a:rPr lang="en-US" dirty="0" err="1"/>
              <a:t>Home_phone</a:t>
            </a:r>
            <a:r>
              <a:rPr lang="en-US" dirty="0"/>
              <a:t>, Address, </a:t>
            </a:r>
            <a:r>
              <a:rPr lang="en-US" dirty="0" err="1"/>
              <a:t>Office_phone</a:t>
            </a:r>
            <a:r>
              <a:rPr lang="en-US" dirty="0"/>
              <a:t>, Age, </a:t>
            </a:r>
            <a:r>
              <a:rPr lang="en-US" dirty="0" err="1"/>
              <a:t>Gpa</a:t>
            </a:r>
            <a:r>
              <a:rPr lang="en-US" dirty="0"/>
              <a:t>)</a:t>
            </a:r>
          </a:p>
          <a:p>
            <a:endParaRPr lang="en-IN" dirty="0"/>
          </a:p>
        </p:txBody>
      </p:sp>
    </p:spTree>
    <p:extLst>
      <p:ext uri="{BB962C8B-B14F-4D97-AF65-F5344CB8AC3E}">
        <p14:creationId xmlns:p14="http://schemas.microsoft.com/office/powerpoint/2010/main" xmlns="" val="227137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35D396C-FA84-5B8C-D27F-92336B2AF221}"/>
              </a:ext>
            </a:extLst>
          </p:cNvPr>
          <p:cNvPicPr>
            <a:picLocks noGrp="1" noChangeAspect="1"/>
          </p:cNvPicPr>
          <p:nvPr>
            <p:ph idx="1"/>
          </p:nvPr>
        </p:nvPicPr>
        <p:blipFill>
          <a:blip r:embed="rId2"/>
          <a:stretch>
            <a:fillRect/>
          </a:stretch>
        </p:blipFill>
        <p:spPr>
          <a:xfrm>
            <a:off x="838200" y="1048871"/>
            <a:ext cx="10847294" cy="5444004"/>
          </a:xfrm>
          <a:prstGeom prst="rect">
            <a:avLst/>
          </a:prstGeom>
        </p:spPr>
      </p:pic>
    </p:spTree>
    <p:extLst>
      <p:ext uri="{BB962C8B-B14F-4D97-AF65-F5344CB8AC3E}">
        <p14:creationId xmlns:p14="http://schemas.microsoft.com/office/powerpoint/2010/main" xmlns="" val="306353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7A12D0-3B36-1C8E-C276-DAFDF28B72BE}"/>
              </a:ext>
            </a:extLst>
          </p:cNvPr>
          <p:cNvSpPr>
            <a:spLocks noGrp="1"/>
          </p:cNvSpPr>
          <p:nvPr>
            <p:ph idx="1"/>
          </p:nvPr>
        </p:nvSpPr>
        <p:spPr>
          <a:xfrm>
            <a:off x="838200" y="510988"/>
            <a:ext cx="10515600" cy="5665975"/>
          </a:xfrm>
        </p:spPr>
        <p:txBody>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Relational Model Constraints:-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Domain Constraints</a:t>
            </a:r>
            <a:r>
              <a:rPr lang="en-IN" sz="1800" dirty="0">
                <a:effectLst/>
                <a:latin typeface="Calibri" panose="020F0502020204030204" pitchFamily="34" charset="0"/>
                <a:ea typeface="Calibri" panose="020F0502020204030204" pitchFamily="34" charset="0"/>
                <a:cs typeface="Times New Roman" panose="02020603050405020304" pitchFamily="18" charset="0"/>
              </a:rPr>
              <a:t> Domain constraints specify that within each tuple, the value of each attribute A must be an atomic value from the domain.</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Key Constraints and Constraints on 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means that no two tuples can have the same combination of values for all their attributes.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Another constraint on attributes specifies whether NULL values are or are not permitted. For example, if every STUDENT tuple must have a valid, non-NULL value for the Name attribute, then Name of STUDENT is constrained to be NOT NULL.</a:t>
            </a:r>
          </a:p>
          <a:p>
            <a:pPr algn="l"/>
            <a:r>
              <a:rPr lang="en-IN" sz="1800" b="1" dirty="0">
                <a:effectLst/>
                <a:latin typeface="Calibri" panose="020F0502020204030204" pitchFamily="34" charset="0"/>
                <a:ea typeface="Calibri" panose="020F0502020204030204" pitchFamily="34" charset="0"/>
                <a:cs typeface="Times New Roman" panose="02020603050405020304" pitchFamily="18" charset="0"/>
              </a:rPr>
              <a:t>Integrity, Referential Integrity, and Foreign Keys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entity integrity constraint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states that no primary key value can be NULL. This is because the primary key value is used to identify individual tuples in a relation. Having NULL values for the primary key implies that we cannot identify some tuples.</a:t>
            </a:r>
          </a:p>
          <a:p>
            <a:endParaRPr lang="en-IN" dirty="0"/>
          </a:p>
        </p:txBody>
      </p:sp>
    </p:spTree>
    <p:extLst>
      <p:ext uri="{BB962C8B-B14F-4D97-AF65-F5344CB8AC3E}">
        <p14:creationId xmlns:p14="http://schemas.microsoft.com/office/powerpoint/2010/main" xmlns="" val="82567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77A004-F00F-0E6F-55DF-F7AB7721A2B9}"/>
              </a:ext>
            </a:extLst>
          </p:cNvPr>
          <p:cNvSpPr>
            <a:spLocks noGrp="1"/>
          </p:cNvSpPr>
          <p:nvPr>
            <p:ph idx="1"/>
          </p:nvPr>
        </p:nvSpPr>
        <p:spPr>
          <a:xfrm>
            <a:off x="838200" y="645459"/>
            <a:ext cx="10515600" cy="5531504"/>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referential integrity constraint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specified between two relations and is used to maintain the consistency among tuples in the two relations. Informally, the referential integrity constraint states that a tuple in one relation that refers to another relation must refer to an existing tuple in that relation. For example, in Figure  the attribute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Dno</a:t>
            </a:r>
            <a:r>
              <a:rPr lang="en-IN" sz="1800" dirty="0">
                <a:effectLst/>
                <a:latin typeface="Calibri" panose="020F0502020204030204" pitchFamily="34" charset="0"/>
                <a:ea typeface="Calibri" panose="020F0502020204030204" pitchFamily="34" charset="0"/>
                <a:cs typeface="Times New Roman" panose="02020603050405020304" pitchFamily="18" charset="0"/>
              </a:rPr>
              <a:t> of EMPLOYEE gives the department number for which each employee works; hence, its value in every EMPLOYEE tuple must match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Dnumber</a:t>
            </a:r>
            <a:r>
              <a:rPr lang="en-IN" sz="1800" dirty="0">
                <a:effectLst/>
                <a:latin typeface="Calibri" panose="020F0502020204030204" pitchFamily="34" charset="0"/>
                <a:ea typeface="Calibri" panose="020F0502020204030204" pitchFamily="34" charset="0"/>
                <a:cs typeface="Times New Roman" panose="02020603050405020304" pitchFamily="18" charset="0"/>
              </a:rPr>
              <a:t> value of some tuple in the DEPARTMENT relation.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A set of attributes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FK</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relation schema R1 is a foreign key of R1 that references relation R2 and it act as the primary key attributes PK of R2; the attributes FK are said to reference or refer to the relation R2.</a:t>
            </a:r>
          </a:p>
          <a:p>
            <a:endParaRPr lang="en-IN" dirty="0"/>
          </a:p>
        </p:txBody>
      </p:sp>
    </p:spTree>
    <p:extLst>
      <p:ext uri="{BB962C8B-B14F-4D97-AF65-F5344CB8AC3E}">
        <p14:creationId xmlns:p14="http://schemas.microsoft.com/office/powerpoint/2010/main" xmlns="" val="325503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81BCA-1B05-2DE1-0515-814ADC71D9EF}"/>
              </a:ext>
            </a:extLst>
          </p:cNvPr>
          <p:cNvSpPr>
            <a:spLocks noGrp="1"/>
          </p:cNvSpPr>
          <p:nvPr>
            <p:ph type="title"/>
          </p:nvPr>
        </p:nvSpPr>
        <p:spPr/>
        <p:txBody>
          <a:bodyPr/>
          <a:lstStyle/>
          <a:p>
            <a:r>
              <a:rPr lang="en-US"/>
              <a:t>Relational </a:t>
            </a:r>
            <a:r>
              <a:rPr lang="en-US" dirty="0"/>
              <a:t>algebra</a:t>
            </a:r>
            <a:endParaRPr lang="en-IN" dirty="0"/>
          </a:p>
        </p:txBody>
      </p:sp>
      <p:sp>
        <p:nvSpPr>
          <p:cNvPr id="3" name="Content Placeholder 2">
            <a:extLst>
              <a:ext uri="{FF2B5EF4-FFF2-40B4-BE49-F238E27FC236}">
                <a16:creationId xmlns:a16="http://schemas.microsoft.com/office/drawing/2014/main" xmlns="" id="{5110F9FC-D285-E06E-E4B8-D4F2189F4449}"/>
              </a:ext>
            </a:extLst>
          </p:cNvPr>
          <p:cNvSpPr>
            <a:spLocks noGrp="1"/>
          </p:cNvSpPr>
          <p:nvPr>
            <p:ph idx="1"/>
          </p:nvPr>
        </p:nvSpPr>
        <p:spPr/>
        <p:txBody>
          <a:bodyPr>
            <a:normAutofit/>
          </a:bodyPr>
          <a:lstStyle/>
          <a:p>
            <a:pPr algn="just"/>
            <a:r>
              <a:rPr lang="en-US" dirty="0"/>
              <a:t>The basic set of operations for the relational model is the relational algebra. These operations enable a user to specify basic retrieval requests as relational algebra expressions. The result of a retrieval is a new relation, which may have been formed from one or more relations. The algebra operations thus produce new relations, which can be further manipulated using operations of the same algebra. A sequence of relational algebra operations forms a relational algebra expression, whose result will also be a relation that represents the result of a database query (or retrieval request).</a:t>
            </a:r>
            <a:endParaRPr lang="en-IN" dirty="0"/>
          </a:p>
        </p:txBody>
      </p:sp>
    </p:spTree>
    <p:extLst>
      <p:ext uri="{BB962C8B-B14F-4D97-AF65-F5344CB8AC3E}">
        <p14:creationId xmlns:p14="http://schemas.microsoft.com/office/powerpoint/2010/main" xmlns="" val="160404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lstStyle/>
          <a:p>
            <a:pPr algn="l"/>
            <a:r>
              <a:rPr lang="en-US" sz="1800" b="0" i="0" u="none" strike="noStrike" baseline="0" dirty="0">
                <a:latin typeface="Minion-Regular"/>
              </a:rPr>
              <a:t>The relational algebra is often considered to be an integral part of the relational data model. Its operations can be divided into two groups. One group includes set operations from mathematical set theory; these are applicable because each relation is defined to be a set of tuples in the </a:t>
            </a:r>
            <a:r>
              <a:rPr lang="en-US" sz="1800" b="0" i="1" u="none" strike="noStrike" baseline="0" dirty="0">
                <a:latin typeface="Minion-Italic"/>
              </a:rPr>
              <a:t>formal </a:t>
            </a:r>
            <a:r>
              <a:rPr lang="en-US" sz="1800" b="0" i="0" u="none" strike="noStrike" baseline="0" dirty="0">
                <a:latin typeface="Minion-Regular"/>
              </a:rPr>
              <a:t>relational model . Set operations include </a:t>
            </a:r>
            <a:r>
              <a:rPr lang="en-US" sz="1800" b="0" i="0" u="none" strike="noStrike" baseline="0" dirty="0">
                <a:latin typeface="AkzidenzGroteskBE-Regular"/>
              </a:rPr>
              <a:t>UNION</a:t>
            </a:r>
            <a:r>
              <a:rPr lang="en-US" sz="1800" b="0" i="0" u="none" strike="noStrike" baseline="0" dirty="0">
                <a:latin typeface="Minion-Regular"/>
              </a:rPr>
              <a:t>, </a:t>
            </a:r>
            <a:r>
              <a:rPr lang="en-US" sz="1800" b="0" i="0" u="none" strike="noStrike" baseline="0" dirty="0">
                <a:latin typeface="AkzidenzGroteskBE-Regular"/>
              </a:rPr>
              <a:t>INTERSECTION</a:t>
            </a:r>
            <a:r>
              <a:rPr lang="en-US" sz="1800" b="0" i="0" u="none" strike="noStrike" baseline="0" dirty="0">
                <a:latin typeface="Minion-Regular"/>
              </a:rPr>
              <a:t>, </a:t>
            </a:r>
            <a:r>
              <a:rPr lang="en-US" sz="1800" b="0" i="0" u="none" strike="noStrike" baseline="0" dirty="0">
                <a:latin typeface="AkzidenzGroteskBE-Regular"/>
              </a:rPr>
              <a:t>SET DIFFERENCE</a:t>
            </a:r>
            <a:r>
              <a:rPr lang="en-US" sz="1800" b="0" i="0" u="none" strike="noStrike" baseline="0" dirty="0">
                <a:latin typeface="Minion-Regular"/>
              </a:rPr>
              <a:t>, and </a:t>
            </a:r>
            <a:r>
              <a:rPr lang="en-US" sz="1800" b="0" i="0" u="none" strike="noStrike" baseline="0" dirty="0">
                <a:latin typeface="AkzidenzGroteskBE-Regular"/>
              </a:rPr>
              <a:t>CARTESIAN PRODUCT </a:t>
            </a:r>
            <a:r>
              <a:rPr lang="en-US" sz="1800" b="0" i="0" u="none" strike="noStrike" baseline="0" dirty="0">
                <a:latin typeface="Minion-Regular"/>
              </a:rPr>
              <a:t>(also known as </a:t>
            </a:r>
            <a:r>
              <a:rPr lang="en-US" sz="1800" b="0" i="0" u="none" strike="noStrike" baseline="0" dirty="0">
                <a:latin typeface="AkzidenzGroteskBE-Regular"/>
              </a:rPr>
              <a:t>CROSS PRODUCT</a:t>
            </a:r>
            <a:r>
              <a:rPr lang="en-US" sz="1800" b="0" i="0" u="none" strike="noStrike" baseline="0" dirty="0">
                <a:latin typeface="Minion-Regular"/>
              </a:rPr>
              <a:t>). </a:t>
            </a:r>
          </a:p>
          <a:p>
            <a:pPr algn="l"/>
            <a:endParaRPr lang="en-US" sz="1800" dirty="0">
              <a:latin typeface="Minion-Regular"/>
            </a:endParaRPr>
          </a:p>
          <a:p>
            <a:pPr algn="l"/>
            <a:r>
              <a:rPr lang="en-US" sz="1800" b="0" i="0" u="none" strike="noStrike" baseline="0" dirty="0">
                <a:latin typeface="Minion-Regular"/>
              </a:rPr>
              <a:t>The other group consists of operations developed specifically for relational databases—these include </a:t>
            </a:r>
            <a:r>
              <a:rPr lang="en-US" sz="1800" b="0" i="0" u="none" strike="noStrike" baseline="0" dirty="0">
                <a:latin typeface="AkzidenzGroteskBE-Regular"/>
              </a:rPr>
              <a:t>SELECT</a:t>
            </a:r>
            <a:r>
              <a:rPr lang="en-US" sz="1800" b="0" i="0" u="none" strike="noStrike" baseline="0" dirty="0">
                <a:latin typeface="Minion-Regular"/>
              </a:rPr>
              <a:t>, </a:t>
            </a:r>
            <a:r>
              <a:rPr lang="en-US" sz="1800" b="0" i="0" u="none" strike="noStrike" baseline="0" dirty="0">
                <a:latin typeface="AkzidenzGroteskBE-Regular"/>
              </a:rPr>
              <a:t>PROJECT</a:t>
            </a:r>
            <a:r>
              <a:rPr lang="en-US" sz="1800" b="0" i="0" u="none" strike="noStrike" baseline="0" dirty="0">
                <a:latin typeface="Minion-Regular"/>
              </a:rPr>
              <a:t>, and </a:t>
            </a:r>
            <a:r>
              <a:rPr lang="en-US" sz="1800" b="0" i="0" u="none" strike="noStrike" baseline="0" dirty="0">
                <a:latin typeface="AkzidenzGroteskBE-Regular"/>
              </a:rPr>
              <a:t>JOIN</a:t>
            </a:r>
            <a:r>
              <a:rPr lang="en-US" sz="1800" b="0" i="0" u="none" strike="noStrike" baseline="0" dirty="0">
                <a:latin typeface="Minion-Regular"/>
              </a:rPr>
              <a:t>, among others.</a:t>
            </a:r>
          </a:p>
          <a:p>
            <a:pPr algn="l"/>
            <a:endParaRPr lang="en-US" sz="1800" dirty="0">
              <a:latin typeface="Minion-Regular"/>
            </a:endParaRPr>
          </a:p>
          <a:p>
            <a:pPr algn="l"/>
            <a:r>
              <a:rPr lang="en-US" sz="1800" b="1" i="0" u="none" strike="noStrike" baseline="0" dirty="0">
                <a:latin typeface="Minion-Bold"/>
              </a:rPr>
              <a:t>unary operations </a:t>
            </a:r>
            <a:r>
              <a:rPr lang="en-US" sz="1800" b="0" i="0" u="none" strike="noStrike" baseline="0" dirty="0">
                <a:latin typeface="Minion-Regular"/>
              </a:rPr>
              <a:t>that operate on single </a:t>
            </a:r>
            <a:r>
              <a:rPr lang="en-IN" sz="1800" b="0" i="0" u="none" strike="noStrike" baseline="0" dirty="0">
                <a:latin typeface="Minion-Regular"/>
              </a:rPr>
              <a:t>relations. </a:t>
            </a:r>
            <a:r>
              <a:rPr lang="en-IN" sz="1800" b="0" i="0" u="none" strike="noStrike" baseline="0" dirty="0">
                <a:latin typeface="AkzidenzGroteskBE-Regular"/>
              </a:rPr>
              <a:t>SELECT </a:t>
            </a:r>
            <a:r>
              <a:rPr lang="en-IN" sz="1800" b="0" i="0" u="none" strike="noStrike" baseline="0" dirty="0">
                <a:latin typeface="Minion-Regular"/>
              </a:rPr>
              <a:t>and </a:t>
            </a:r>
            <a:r>
              <a:rPr lang="en-IN" sz="1800" b="0" i="0" u="none" strike="noStrike" baseline="0" dirty="0">
                <a:latin typeface="AkzidenzGroteskBE-Regular"/>
              </a:rPr>
              <a:t>PROJECT</a:t>
            </a:r>
          </a:p>
          <a:p>
            <a:pPr algn="l"/>
            <a:r>
              <a:rPr lang="en-US" sz="1800" b="0" i="0" u="none" strike="noStrike" baseline="0" dirty="0">
                <a:latin typeface="Minion-Regular"/>
              </a:rPr>
              <a:t>complex </a:t>
            </a:r>
            <a:r>
              <a:rPr lang="en-US" sz="1800" b="1" i="0" u="none" strike="noStrike" baseline="0" dirty="0">
                <a:latin typeface="Minion-Bold"/>
              </a:rPr>
              <a:t>binary operations</a:t>
            </a:r>
            <a:r>
              <a:rPr lang="en-US" sz="1800" b="0" i="0" u="none" strike="noStrike" baseline="0" dirty="0">
                <a:latin typeface="Minion-Regular"/>
              </a:rPr>
              <a:t>, which operate on two tables by combining related tuples (records) based on </a:t>
            </a:r>
            <a:r>
              <a:rPr lang="en-US" sz="1800" b="0" i="1" u="none" strike="noStrike" baseline="0" dirty="0">
                <a:latin typeface="Minion-Italic"/>
              </a:rPr>
              <a:t>join conditions</a:t>
            </a:r>
            <a:r>
              <a:rPr lang="en-US" sz="1800" b="0" i="0" u="none" strike="noStrike" baseline="0" dirty="0">
                <a:latin typeface="Minion-Regular"/>
              </a:rPr>
              <a:t>. JOIN </a:t>
            </a:r>
            <a:r>
              <a:rPr lang="en-US" sz="1800" b="0" i="0" u="none" strike="noStrike" baseline="0" dirty="0">
                <a:latin typeface="AkzidenzGroteskBE-Regular"/>
              </a:rPr>
              <a:t>UNION</a:t>
            </a:r>
            <a:r>
              <a:rPr lang="en-US" sz="1800" b="0" i="0" u="none" strike="noStrike" baseline="0" dirty="0">
                <a:latin typeface="Minion-Regular"/>
              </a:rPr>
              <a:t>, </a:t>
            </a:r>
            <a:r>
              <a:rPr lang="en-US" sz="1800" b="0" i="0" u="none" strike="noStrike" baseline="0" dirty="0">
                <a:latin typeface="AkzidenzGroteskBE-Regular"/>
              </a:rPr>
              <a:t>INTERSECTION</a:t>
            </a:r>
            <a:r>
              <a:rPr lang="en-US" sz="1800" b="0" i="0" u="none" strike="noStrike" baseline="0" dirty="0">
                <a:latin typeface="Minion-Regular"/>
              </a:rPr>
              <a:t>, </a:t>
            </a:r>
            <a:r>
              <a:rPr lang="en-US" sz="1800" b="0" i="0" u="none" strike="noStrike" baseline="0" dirty="0">
                <a:latin typeface="AkzidenzGroteskBE-Regular"/>
              </a:rPr>
              <a:t>SET DIFFERENCE</a:t>
            </a:r>
            <a:r>
              <a:rPr lang="en-US" sz="1800" b="0" i="0" u="none" strike="noStrike" baseline="0" dirty="0">
                <a:latin typeface="Minion-Regular"/>
              </a:rPr>
              <a:t>, and </a:t>
            </a:r>
            <a:r>
              <a:rPr lang="en-US" sz="1800" b="0" i="0" u="none" strike="noStrike" baseline="0" dirty="0">
                <a:latin typeface="AkzidenzGroteskBE-Regular"/>
              </a:rPr>
              <a:t>CARTESIAN </a:t>
            </a:r>
            <a:r>
              <a:rPr lang="en-IN" sz="1800" b="0" i="0" u="none" strike="noStrike" baseline="0" dirty="0">
                <a:latin typeface="AkzidenzGroteskBE-Regular"/>
              </a:rPr>
              <a:t>PRODUCT </a:t>
            </a:r>
            <a:endParaRPr lang="en-IN" dirty="0"/>
          </a:p>
        </p:txBody>
      </p:sp>
    </p:spTree>
    <p:extLst>
      <p:ext uri="{BB962C8B-B14F-4D97-AF65-F5344CB8AC3E}">
        <p14:creationId xmlns:p14="http://schemas.microsoft.com/office/powerpoint/2010/main" xmlns="" val="415321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D5D03-345F-9AFC-060B-5CA735F3174B}"/>
              </a:ext>
            </a:extLst>
          </p:cNvPr>
          <p:cNvSpPr>
            <a:spLocks noGrp="1"/>
          </p:cNvSpPr>
          <p:nvPr>
            <p:ph type="title"/>
          </p:nvPr>
        </p:nvSpPr>
        <p:spPr/>
        <p:txBody>
          <a:bodyPr/>
          <a:lstStyle/>
          <a:p>
            <a:r>
              <a:rPr lang="en-IN" dirty="0"/>
              <a:t>The SELECT Operation</a:t>
            </a:r>
          </a:p>
        </p:txBody>
      </p:sp>
      <p:sp>
        <p:nvSpPr>
          <p:cNvPr id="3" name="Content Placeholder 2">
            <a:extLst>
              <a:ext uri="{FF2B5EF4-FFF2-40B4-BE49-F238E27FC236}">
                <a16:creationId xmlns:a16="http://schemas.microsoft.com/office/drawing/2014/main" xmlns="" id="{BDFC10B4-EBE5-E005-11BA-7227C42E279C}"/>
              </a:ext>
            </a:extLst>
          </p:cNvPr>
          <p:cNvSpPr>
            <a:spLocks noGrp="1"/>
          </p:cNvSpPr>
          <p:nvPr>
            <p:ph idx="1"/>
          </p:nvPr>
        </p:nvSpPr>
        <p:spPr/>
        <p:txBody>
          <a:bodyPr>
            <a:normAutofit/>
          </a:bodyPr>
          <a:lstStyle/>
          <a:p>
            <a:pPr algn="l"/>
            <a:r>
              <a:rPr lang="en-US" sz="3000" b="0" i="0" u="none" strike="noStrike" baseline="0" dirty="0">
                <a:latin typeface="Minion-Regular"/>
              </a:rPr>
              <a:t>The </a:t>
            </a:r>
            <a:r>
              <a:rPr lang="en-US" sz="3000" b="0" i="0" u="none" strike="noStrike" baseline="0" dirty="0">
                <a:latin typeface="AkzidenzGroteskBE-Regular"/>
              </a:rPr>
              <a:t>SELECT </a:t>
            </a:r>
            <a:r>
              <a:rPr lang="en-US" sz="3000" b="0" i="0" u="none" strike="noStrike" baseline="0" dirty="0">
                <a:latin typeface="Minion-Regular"/>
              </a:rPr>
              <a:t>operation is used to choose a </a:t>
            </a:r>
            <a:r>
              <a:rPr lang="en-US" sz="3000" b="0" i="1" u="none" strike="noStrike" baseline="0" dirty="0">
                <a:latin typeface="Minion-Italic"/>
              </a:rPr>
              <a:t>subset </a:t>
            </a:r>
            <a:r>
              <a:rPr lang="en-US" sz="3000" b="0" i="0" u="none" strike="noStrike" baseline="0" dirty="0">
                <a:latin typeface="Minion-Regular"/>
              </a:rPr>
              <a:t>of the tuples from a relation that satisfies a </a:t>
            </a:r>
            <a:r>
              <a:rPr lang="en-US" sz="3000" b="1" i="0" u="none" strike="noStrike" baseline="0" dirty="0">
                <a:latin typeface="Minion-Bold"/>
              </a:rPr>
              <a:t>selection condition</a:t>
            </a:r>
            <a:r>
              <a:rPr lang="en-US" sz="3000" b="0" i="0" u="none" strike="noStrike" baseline="0" dirty="0">
                <a:latin typeface="Minion-Regular"/>
              </a:rPr>
              <a:t>. One can consider the </a:t>
            </a:r>
            <a:r>
              <a:rPr lang="en-US" sz="3000" b="0" i="0" u="none" strike="noStrike" baseline="0" dirty="0">
                <a:latin typeface="AkzidenzGroteskBE-Regular"/>
              </a:rPr>
              <a:t>SELECT </a:t>
            </a:r>
            <a:r>
              <a:rPr lang="en-US" sz="3000" b="0" i="0" u="none" strike="noStrike" baseline="0" dirty="0">
                <a:latin typeface="Minion-Regular"/>
              </a:rPr>
              <a:t>operation to be a </a:t>
            </a:r>
            <a:r>
              <a:rPr lang="en-US" sz="3000" b="0" i="1" u="none" strike="noStrike" baseline="0" dirty="0">
                <a:latin typeface="Minion-Italic"/>
              </a:rPr>
              <a:t>filter </a:t>
            </a:r>
            <a:r>
              <a:rPr lang="en-US" sz="3000" b="0" i="0" u="none" strike="noStrike" baseline="0" dirty="0">
                <a:latin typeface="Minion-Regular"/>
              </a:rPr>
              <a:t>that keeps only those tuples that satisfy a qualifying condition. Alternatively, we can consider the </a:t>
            </a:r>
            <a:r>
              <a:rPr lang="en-US" sz="3000" b="0" i="0" u="none" strike="noStrike" baseline="0" dirty="0">
                <a:latin typeface="AkzidenzGroteskBE-Regular"/>
              </a:rPr>
              <a:t>SELECT </a:t>
            </a:r>
            <a:r>
              <a:rPr lang="en-US" sz="3000" b="0" i="0" u="none" strike="noStrike" baseline="0" dirty="0">
                <a:latin typeface="Minion-Regular"/>
              </a:rPr>
              <a:t>operation to </a:t>
            </a:r>
            <a:r>
              <a:rPr lang="en-US" sz="3000" b="0" i="1" u="none" strike="noStrike" baseline="0" dirty="0">
                <a:latin typeface="Minion-Italic"/>
              </a:rPr>
              <a:t>restrict </a:t>
            </a:r>
            <a:r>
              <a:rPr lang="en-US" sz="3000" b="0" i="0" u="none" strike="noStrike" baseline="0" dirty="0">
                <a:latin typeface="Minion-Regular"/>
              </a:rPr>
              <a:t>the tuples in a relation to only those tuples that satisfy the condition.</a:t>
            </a:r>
          </a:p>
          <a:p>
            <a:r>
              <a:rPr lang="en-US" sz="3000" dirty="0">
                <a:latin typeface="Minion-Regular"/>
              </a:rPr>
              <a:t>SELECT shows tuples or rows.</a:t>
            </a:r>
            <a:endParaRPr lang="en-US" sz="3000" b="0" i="0" u="none" strike="noStrike" baseline="0" dirty="0">
              <a:latin typeface="Minion-Regular"/>
            </a:endParaRPr>
          </a:p>
          <a:p>
            <a:pPr algn="l"/>
            <a:endParaRPr lang="en-US" sz="1800" b="0" i="0" u="none" strike="noStrike" baseline="0" dirty="0">
              <a:latin typeface="Minion-Regular"/>
            </a:endParaRPr>
          </a:p>
          <a:p>
            <a:pPr marL="0" indent="0" algn="l">
              <a:buNone/>
            </a:pPr>
            <a:endParaRPr lang="en-IN" dirty="0"/>
          </a:p>
        </p:txBody>
      </p:sp>
    </p:spTree>
    <p:extLst>
      <p:ext uri="{BB962C8B-B14F-4D97-AF65-F5344CB8AC3E}">
        <p14:creationId xmlns:p14="http://schemas.microsoft.com/office/powerpoint/2010/main" xmlns="" val="851077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1346</Words>
  <Application>Microsoft Office PowerPoint</Application>
  <PresentationFormat>Custom</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DBMS</vt:lpstr>
      <vt:lpstr>Slide 2</vt:lpstr>
      <vt:lpstr>Slide 3</vt:lpstr>
      <vt:lpstr>Slide 4</vt:lpstr>
      <vt:lpstr>Slide 5</vt:lpstr>
      <vt:lpstr>Slide 6</vt:lpstr>
      <vt:lpstr>Relational algebra</vt:lpstr>
      <vt:lpstr>Slide 8</vt:lpstr>
      <vt:lpstr>The SELECT Operation</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stobak dutta</dc:creator>
  <cp:lastModifiedBy>UEMK</cp:lastModifiedBy>
  <cp:revision>31</cp:revision>
  <dcterms:created xsi:type="dcterms:W3CDTF">2022-08-28T08:29:34Z</dcterms:created>
  <dcterms:modified xsi:type="dcterms:W3CDTF">2022-11-18T05:09:55Z</dcterms:modified>
</cp:coreProperties>
</file>