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34"/>
  </p:notesMasterIdLst>
  <p:handoutMasterIdLst>
    <p:handoutMasterId r:id="rId35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56" r:id="rId29"/>
    <p:sldId id="454" r:id="rId30"/>
    <p:sldId id="447" r:id="rId31"/>
    <p:sldId id="448" r:id="rId32"/>
    <p:sldId id="449" r:id="rId3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2" autoAdjust="0"/>
    <p:restoredTop sz="77870" autoAdjust="0"/>
  </p:normalViewPr>
  <p:slideViewPr>
    <p:cSldViewPr snapToGrid="0">
      <p:cViewPr>
        <p:scale>
          <a:sx n="80" d="100"/>
          <a:sy n="80" d="100"/>
        </p:scale>
        <p:origin x="-642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36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341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421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63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2689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261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712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51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03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529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624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52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5E31B-1343-4510-8DCD-65E7B65446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574B0-C055-4E38-82A9-667A1DF1F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815-3AA1-4262-BFBB-F7907AB0E5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52D5F-D37B-4E9D-98AD-511A1ABBD6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91CCC-CC48-429B-87C9-7123B48E52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D92F0-DB25-4E6B-A10D-A7937AC7A3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55C8E-F740-4D28-8DA3-D7B8E0F6F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BE5B0-1186-4DAB-9E97-511F15F5C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1DB2E-7BC4-4C22-ACAE-0B8B3F0C51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DC3D-4A8A-4A81-A412-D84E813485D5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pic>
        <p:nvPicPr>
          <p:cNvPr id="8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MANAGEMENT SYSTEMS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 txBox="1">
            <a:spLocks noChangeArrowheads="1"/>
          </p:cNvSpPr>
          <p:nvPr/>
        </p:nvSpPr>
        <p:spPr>
          <a:xfrm>
            <a:off x="71250" y="3396344"/>
            <a:ext cx="8977745" cy="3437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and Overview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101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92101" y="1187532"/>
            <a:ext cx="7802626" cy="5080897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  <a:r>
              <a:rPr lang="en-US" altLang="en-US" sz="1700" dirty="0" smtClean="0"/>
              <a:t>constraints</a:t>
            </a:r>
          </a:p>
          <a:p>
            <a:pPr lvl="1">
              <a:lnSpc>
                <a:spcPct val="80000"/>
              </a:lnSpc>
            </a:pPr>
            <a:endParaRPr lang="en-US" altLang="en-US" sz="1700" dirty="0"/>
          </a:p>
          <a:p>
            <a:r>
              <a:rPr lang="en-US" altLang="en-US" sz="1700" dirty="0"/>
              <a:t>Relational </a:t>
            </a:r>
            <a:r>
              <a:rPr lang="en-US" altLang="en-US" sz="1700" dirty="0" smtClean="0"/>
              <a:t>model</a:t>
            </a:r>
          </a:p>
          <a:p>
            <a:endParaRPr lang="en-US" altLang="en-US" sz="1700" dirty="0"/>
          </a:p>
          <a:p>
            <a:r>
              <a:rPr lang="en-US" altLang="en-US" sz="1700" dirty="0"/>
              <a:t>Entity-Relationship data model (mainly for database design) </a:t>
            </a:r>
            <a:endParaRPr lang="en-US" altLang="en-US" sz="1700" dirty="0" smtClean="0"/>
          </a:p>
          <a:p>
            <a:endParaRPr lang="en-US" altLang="en-US" sz="1700" dirty="0"/>
          </a:p>
          <a:p>
            <a:r>
              <a:rPr lang="en-US" altLang="en-US" sz="1700" dirty="0"/>
              <a:t>Object-based data models (Object-oriented and Object-relational</a:t>
            </a:r>
            <a:r>
              <a:rPr lang="en-US" altLang="en-US" sz="1700" dirty="0" smtClean="0"/>
              <a:t>)</a:t>
            </a:r>
          </a:p>
          <a:p>
            <a:endParaRPr lang="en-US" altLang="en-US" sz="1700" dirty="0"/>
          </a:p>
          <a:p>
            <a:r>
              <a:rPr lang="en-US" altLang="en-US" sz="1700" dirty="0"/>
              <a:t>Semi-structured data model  (XML</a:t>
            </a:r>
            <a:r>
              <a:rPr lang="en-US" altLang="en-US" sz="1700" dirty="0" smtClean="0"/>
              <a:t>)</a:t>
            </a:r>
          </a:p>
          <a:p>
            <a:endParaRPr lang="en-US" altLang="en-US" sz="1700" dirty="0"/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16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636"/>
            <a:ext cx="8229600" cy="53288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261"/>
            <a:ext cx="8229600" cy="75851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80225" y="1414423"/>
            <a:ext cx="7638803" cy="433323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</a:t>
            </a:r>
            <a:r>
              <a:rPr lang="en-US" altLang="en-US" sz="1700" dirty="0" smtClean="0"/>
              <a:t>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endParaRPr lang="en-US" altLang="en-US" sz="1700" dirty="0"/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 smtClean="0"/>
              <a:t>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endParaRPr lang="en-US" altLang="en-US" sz="1700" dirty="0"/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511"/>
            <a:ext cx="8229600" cy="75851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023911"/>
          </a:xfrm>
        </p:spPr>
        <p:txBody>
          <a:bodyPr/>
          <a:lstStyle/>
          <a:p>
            <a:r>
              <a:rPr lang="en-US" altLang="en-US" sz="1700" dirty="0"/>
              <a:t>Similar to types and variables in programming </a:t>
            </a:r>
            <a:r>
              <a:rPr lang="en-US" altLang="en-US" sz="1700" dirty="0" smtClean="0"/>
              <a:t>languages</a:t>
            </a:r>
          </a:p>
          <a:p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</a:t>
            </a:r>
            <a:r>
              <a:rPr lang="en-US" altLang="en-US" sz="1700" dirty="0" smtClean="0"/>
              <a:t>program</a:t>
            </a:r>
          </a:p>
          <a:p>
            <a:pPr lvl="2"/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  <a:endParaRPr lang="en-US" altLang="en-US" sz="1700" dirty="0" smtClean="0"/>
          </a:p>
          <a:p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039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92101" y="1613683"/>
            <a:ext cx="7558904" cy="3753964"/>
          </a:xfrm>
        </p:spPr>
        <p:txBody>
          <a:bodyPr>
            <a:normAutofit/>
          </a:bodyPr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</a:t>
            </a:r>
            <a:r>
              <a:rPr lang="en-US" altLang="en-US" sz="1700" dirty="0" smtClean="0"/>
              <a:t>schema</a:t>
            </a:r>
          </a:p>
          <a:p>
            <a:endParaRPr lang="en-US" altLang="en-US" sz="1700" dirty="0"/>
          </a:p>
          <a:p>
            <a:pPr lvl="1"/>
            <a:r>
              <a:rPr lang="en-US" altLang="en-US" sz="1700" dirty="0"/>
              <a:t>Applications depend on the logical </a:t>
            </a:r>
            <a:r>
              <a:rPr lang="en-US" altLang="en-US" sz="1700" dirty="0" smtClean="0"/>
              <a:t>schema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60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</a:t>
            </a:r>
            <a:r>
              <a:rPr lang="en-US" altLang="en-US" sz="1700" dirty="0" smtClean="0"/>
              <a:t>))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</a:t>
            </a:r>
            <a:r>
              <a:rPr lang="en-US" altLang="en-US" sz="1700" b="1" i="1" dirty="0" smtClean="0">
                <a:solidFill>
                  <a:srgbClr val="002060"/>
                </a:solidFill>
              </a:rPr>
              <a:t>dictionary</a:t>
            </a:r>
          </a:p>
          <a:p>
            <a:endParaRPr lang="en-US" altLang="en-US" sz="1700" b="1" i="1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101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1"/>
            <a:ext cx="7550027" cy="4986376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600" dirty="0"/>
              <a:t>DML also known as query </a:t>
            </a:r>
            <a:r>
              <a:rPr lang="en-US" altLang="en-US" sz="1600" dirty="0" smtClean="0"/>
              <a:t>language</a:t>
            </a:r>
          </a:p>
          <a:p>
            <a:pPr lvl="1"/>
            <a:endParaRPr lang="en-US" altLang="en-US" sz="1600" dirty="0"/>
          </a:p>
          <a:p>
            <a:r>
              <a:rPr lang="en-US" altLang="en-US" sz="1600" dirty="0"/>
              <a:t>There are basically two types of data-manipulation language</a:t>
            </a:r>
          </a:p>
          <a:p>
            <a:pPr lvl="1"/>
            <a:r>
              <a:rPr lang="en-US" altLang="en-US" sz="1600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sz="1600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sz="1600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sz="1600" dirty="0">
                <a:cs typeface="ＭＳ Ｐゴシック" charset="0"/>
              </a:rPr>
              <a:t>-- require a user to specify what data are needed without specifying how to get those data. </a:t>
            </a:r>
            <a:endParaRPr lang="en-US" altLang="en-US" sz="1600" dirty="0" smtClean="0">
              <a:cs typeface="ＭＳ Ｐゴシック" charset="0"/>
            </a:endParaRPr>
          </a:p>
          <a:p>
            <a:pPr lvl="1"/>
            <a:endParaRPr lang="en-US" altLang="en-US" sz="1600" dirty="0">
              <a:cs typeface="ＭＳ Ｐゴシック" charset="0"/>
            </a:endParaRPr>
          </a:p>
          <a:p>
            <a:r>
              <a:rPr lang="en-US" altLang="en-US" sz="1600" dirty="0"/>
              <a:t>Declarative DMLs are usually easier to learn and use than are procedural DMLs. </a:t>
            </a:r>
            <a:endParaRPr lang="en-US" altLang="en-US" sz="1600" dirty="0" smtClean="0"/>
          </a:p>
          <a:p>
            <a:endParaRPr lang="en-US" altLang="en-US" sz="1600" dirty="0"/>
          </a:p>
          <a:p>
            <a:r>
              <a:rPr lang="en-US" altLang="en-US" sz="1600" dirty="0"/>
              <a:t>Declarative DMLs are also referred to as non-procedural </a:t>
            </a:r>
            <a:r>
              <a:rPr lang="en-US" altLang="en-US" sz="1600" dirty="0" smtClean="0"/>
              <a:t>DMLs</a:t>
            </a:r>
          </a:p>
          <a:p>
            <a:endParaRPr lang="en-US" altLang="en-US" sz="1600" dirty="0"/>
          </a:p>
          <a:p>
            <a:r>
              <a:rPr lang="en-US" altLang="en-US" sz="1600" dirty="0"/>
              <a:t>The portion of a DML that involves information retrieval is called a </a:t>
            </a:r>
            <a:r>
              <a:rPr lang="en-US" altLang="en-US" sz="1600" b="1" dirty="0">
                <a:solidFill>
                  <a:srgbClr val="002060"/>
                </a:solidFill>
              </a:rPr>
              <a:t>query</a:t>
            </a:r>
            <a:r>
              <a:rPr lang="en-US" altLang="en-US" sz="1600" dirty="0"/>
              <a:t> language.  </a:t>
            </a:r>
          </a:p>
          <a:p>
            <a:endParaRPr lang="en-US" altLang="en-US" sz="1600" dirty="0"/>
          </a:p>
          <a:p>
            <a:pPr lvl="1">
              <a:buFont typeface="Monotype Sorts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60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5340568"/>
          </a:xfrm>
        </p:spPr>
        <p:txBody>
          <a:bodyPr>
            <a:normAutofit lnSpcReduction="10000"/>
          </a:bodyPr>
          <a:lstStyle/>
          <a:p>
            <a:r>
              <a:rPr lang="en-US" altLang="en-US" sz="1800" dirty="0"/>
              <a:t>SQL  query language is nonprocedural. A query takes as input several tables (possibly only one) and always returns a single table</a:t>
            </a:r>
            <a:r>
              <a:rPr lang="en-US" altLang="en-US" sz="1800" dirty="0" smtClean="0"/>
              <a:t>.</a:t>
            </a:r>
          </a:p>
          <a:p>
            <a:endParaRPr lang="en-US" altLang="en-US" sz="1800" dirty="0"/>
          </a:p>
          <a:p>
            <a:pPr>
              <a:tabLst>
                <a:tab pos="983456" algn="l"/>
              </a:tabLst>
            </a:pPr>
            <a:r>
              <a:rPr lang="en-US" altLang="en-US" sz="18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800" b="1" dirty="0"/>
              <a:t>		select </a:t>
            </a:r>
            <a:r>
              <a:rPr lang="en-US" altLang="en-US" sz="1800" i="1" dirty="0"/>
              <a:t>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dept_name =</a:t>
            </a:r>
            <a:r>
              <a:rPr lang="en-US" altLang="en-US" sz="1800" dirty="0"/>
              <a:t> </a:t>
            </a:r>
            <a:r>
              <a:rPr lang="en-US" altLang="ja-JP" sz="1800" dirty="0"/>
              <a:t>'Comp. Sci</a:t>
            </a:r>
            <a:r>
              <a:rPr lang="en-US" altLang="ja-JP" sz="1800" dirty="0" smtClean="0"/>
              <a:t>.‘</a:t>
            </a:r>
          </a:p>
          <a:p>
            <a:pPr>
              <a:buNone/>
              <a:tabLst>
                <a:tab pos="983456" algn="l"/>
              </a:tabLst>
            </a:pPr>
            <a:endParaRPr lang="en-US" altLang="en-US" sz="1800" dirty="0"/>
          </a:p>
          <a:p>
            <a:r>
              <a:rPr lang="en-US" altLang="en-US" sz="1800" dirty="0"/>
              <a:t>SQL is </a:t>
            </a:r>
            <a:r>
              <a:rPr lang="en-US" altLang="en-US" sz="1800" b="1" dirty="0">
                <a:solidFill>
                  <a:srgbClr val="002060"/>
                </a:solidFill>
              </a:rPr>
              <a:t>NOT</a:t>
            </a:r>
            <a:r>
              <a:rPr lang="en-US" altLang="en-US" sz="1800" dirty="0"/>
              <a:t> a Turing machine equivalent </a:t>
            </a:r>
            <a:r>
              <a:rPr lang="en-US" altLang="en-US" sz="1800" dirty="0" smtClean="0"/>
              <a:t>language</a:t>
            </a:r>
          </a:p>
          <a:p>
            <a:endParaRPr lang="en-US" altLang="en-US" sz="1800" dirty="0"/>
          </a:p>
          <a:p>
            <a:r>
              <a:rPr lang="en-US" altLang="en-US" sz="1800" dirty="0"/>
              <a:t>To be able to compute complex functions SQL is usually embedded in some higher-level </a:t>
            </a:r>
            <a:r>
              <a:rPr lang="en-US" altLang="en-US" sz="1800" dirty="0" smtClean="0"/>
              <a:t>language</a:t>
            </a:r>
          </a:p>
          <a:p>
            <a:endParaRPr lang="en-US" altLang="en-US" sz="1800" dirty="0"/>
          </a:p>
          <a:p>
            <a:r>
              <a:rPr lang="en-US" altLang="en-US" sz="1800" dirty="0"/>
              <a:t>Application programs generally access databases through one of</a:t>
            </a:r>
          </a:p>
          <a:p>
            <a:pPr lvl="1"/>
            <a:r>
              <a:rPr lang="en-US" altLang="en-US" sz="1800" dirty="0"/>
              <a:t>Language extensions to allow embedded SQL</a:t>
            </a:r>
          </a:p>
          <a:p>
            <a:pPr lvl="1"/>
            <a:r>
              <a:rPr lang="en-US" altLang="en-US" sz="1800" dirty="0"/>
              <a:t>Application program interface (e.g., ODBC/JDBC)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3354" y="2031942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</a:t>
            </a:r>
            <a:r>
              <a:rPr lang="en-US" altLang="en-US" sz="1700" dirty="0" smtClean="0"/>
              <a:t>Administrators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87422" y="2188910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</a:t>
            </a:r>
            <a:r>
              <a:rPr lang="en-US" altLang="en-US" sz="1700" dirty="0" smtClean="0"/>
              <a:t>?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999998" y="1493066"/>
            <a:ext cx="81440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2889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803977" y="1546636"/>
            <a:ext cx="7550026" cy="350037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  <a:endParaRPr lang="en-US" altLang="en-US" sz="1700" dirty="0" smtClean="0"/>
          </a:p>
          <a:p>
            <a:endParaRPr lang="en-US" altLang="en-US" sz="1700" dirty="0"/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7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</a:t>
            </a:r>
            <a:r>
              <a:rPr lang="en-US" altLang="en-US" sz="1700" dirty="0" smtClean="0"/>
              <a:t>.</a:t>
            </a:r>
          </a:p>
          <a:p>
            <a:endParaRPr lang="en-US" altLang="en-US" sz="1700" dirty="0"/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</a:t>
            </a:r>
            <a:r>
              <a:rPr lang="en-US" altLang="en-US" sz="1700" dirty="0" smtClean="0"/>
              <a:t>data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789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723506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</a:t>
            </a:r>
            <a:r>
              <a:rPr lang="en-US" altLang="en-US" sz="1700" dirty="0" smtClean="0"/>
              <a:t>:</a:t>
            </a:r>
          </a:p>
          <a:p>
            <a:endParaRPr lang="en-US" altLang="en-US" sz="1700" dirty="0"/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413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</a:t>
            </a:r>
            <a:r>
              <a:rPr lang="en-US" altLang="en-US" sz="1700" dirty="0" smtClean="0"/>
              <a:t>:</a:t>
            </a:r>
          </a:p>
          <a:p>
            <a:endParaRPr lang="en-US" altLang="en-US" sz="1700" dirty="0"/>
          </a:p>
          <a:p>
            <a:pPr lvl="1"/>
            <a:r>
              <a:rPr lang="en-US" altLang="en-US" sz="1700" dirty="0"/>
              <a:t>DDL  interpreter --  interprets DDL statements and records the definitions in the data dictionary</a:t>
            </a:r>
            <a:r>
              <a:rPr lang="en-US" altLang="en-US" sz="1700" dirty="0" smtClean="0"/>
              <a:t>.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</a:t>
            </a:r>
            <a:r>
              <a:rPr lang="en-US" altLang="en-US" sz="1700" dirty="0" smtClean="0"/>
              <a:t>.</a:t>
            </a:r>
          </a:p>
          <a:p>
            <a:pPr lvl="2"/>
            <a:endParaRPr lang="en-US" altLang="en-US" sz="1700" dirty="0"/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9139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3476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</a:t>
            </a:r>
            <a:r>
              <a:rPr lang="en-US" altLang="en-US" sz="1700" dirty="0" smtClean="0"/>
              <a:t>application</a:t>
            </a:r>
          </a:p>
          <a:p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</a:t>
            </a:r>
            <a:r>
              <a:rPr lang="en-US" altLang="en-US" sz="1700" dirty="0" smtClean="0"/>
              <a:t>.</a:t>
            </a:r>
          </a:p>
          <a:p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7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</a:t>
            </a:r>
            <a:r>
              <a:rPr lang="en-US" altLang="en-US" sz="1700" dirty="0" smtClean="0"/>
              <a:t>memory</a:t>
            </a:r>
          </a:p>
          <a:p>
            <a:pPr lvl="1"/>
            <a:endParaRPr lang="en-US" altLang="en-US" sz="1700" dirty="0"/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</a:t>
            </a:r>
            <a:r>
              <a:rPr lang="en-US" altLang="en-US" sz="1700" dirty="0" smtClean="0"/>
              <a:t>.</a:t>
            </a:r>
          </a:p>
          <a:p>
            <a:pPr lvl="1"/>
            <a:endParaRPr lang="en-US" altLang="en-US" sz="1700" dirty="0"/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</a:t>
            </a:r>
            <a:r>
              <a:rPr lang="en-US" altLang="en-US" sz="1700" dirty="0" smtClean="0"/>
              <a:t>nothing</a:t>
            </a:r>
          </a:p>
          <a:p>
            <a:pPr lvl="1"/>
            <a:endParaRPr lang="en-US" altLang="en-US" sz="1700" dirty="0"/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24" y="295604"/>
            <a:ext cx="8137111" cy="120032"/>
          </a:xfrm>
        </p:spPr>
        <p:txBody>
          <a:bodyPr>
            <a:noAutofit/>
          </a:bodyPr>
          <a:lstStyle/>
          <a:p>
            <a:r>
              <a:rPr lang="en-IN" sz="2800" dirty="0"/>
              <a:t>Database Architecture </a:t>
            </a:r>
            <a:br>
              <a:rPr lang="en-IN" sz="2800" dirty="0"/>
            </a:br>
            <a:r>
              <a:rPr lang="en-IN" sz="2800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720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1019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845338" y="1759924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</a:t>
            </a:r>
            <a:r>
              <a:rPr lang="en-US" altLang="en-US" sz="1700" dirty="0" smtClean="0"/>
              <a:t>machine</a:t>
            </a:r>
          </a:p>
          <a:p>
            <a:endParaRPr lang="en-US" altLang="en-US" sz="1700" dirty="0"/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  <a:endParaRPr lang="en-US" altLang="en-US" sz="1700" dirty="0" smtClean="0"/>
          </a:p>
          <a:p>
            <a:endParaRPr lang="en-US" altLang="en-US" sz="1700" dirty="0"/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="" xmlns:p14="http://schemas.microsoft.com/office/powerpoint/2010/main" val="37088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922729" y="1593189"/>
            <a:ext cx="7400290" cy="4760110"/>
          </a:xfrm>
        </p:spPr>
        <p:txBody>
          <a:bodyPr>
            <a:normAutofit/>
          </a:bodyPr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</a:t>
            </a:r>
            <a:r>
              <a:rPr lang="en-US" altLang="en-US" sz="1700" dirty="0" smtClean="0"/>
              <a:t>use</a:t>
            </a:r>
          </a:p>
          <a:p>
            <a:pPr lvl="1"/>
            <a:endParaRPr lang="en-US" altLang="en-US" sz="1700" dirty="0"/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</a:t>
            </a:r>
            <a:r>
              <a:rPr lang="en-US" altLang="en-US" sz="1700" dirty="0" smtClean="0"/>
              <a:t>.</a:t>
            </a:r>
          </a:p>
          <a:p>
            <a:pPr lvl="1"/>
            <a:endParaRPr lang="en-US" altLang="en-US" sz="1700" dirty="0"/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</a:t>
            </a:r>
            <a:r>
              <a:rPr lang="en-US" altLang="en-US" sz="1700" dirty="0" smtClean="0"/>
              <a:t>.</a:t>
            </a:r>
          </a:p>
          <a:p>
            <a:pPr marL="365760" indent="-365760"/>
            <a:endParaRPr lang="en-US" altLang="en-US" sz="1700" dirty="0"/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4975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039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05293" y="2298340"/>
            <a:ext cx="7301824" cy="290305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person who has central control over the system is called a </a:t>
            </a:r>
            <a:r>
              <a:rPr lang="en-US" sz="2000" b="1" dirty="0">
                <a:solidFill>
                  <a:srgbClr val="002060"/>
                </a:solidFill>
              </a:rPr>
              <a:t>database administrator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2060"/>
                </a:solidFill>
              </a:rPr>
              <a:t>DBA</a:t>
            </a:r>
            <a:r>
              <a:rPr lang="en-US" sz="2000" b="1" dirty="0"/>
              <a:t>).  </a:t>
            </a:r>
            <a:r>
              <a:rPr lang="en-US" sz="2000" dirty="0"/>
              <a:t>Functions of a DBA include: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03169"/>
            <a:ext cx="7576659" cy="5082638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</a:t>
            </a:r>
            <a:r>
              <a:rPr lang="en-US" sz="1700" dirty="0" smtClean="0">
                <a:ea typeface="ＭＳ Ｐゴシック" pitchFamily="34" charset="-128"/>
              </a:rPr>
              <a:t>.</a:t>
            </a:r>
          </a:p>
          <a:p>
            <a:pPr lvl="1"/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</a:t>
            </a:r>
            <a:r>
              <a:rPr lang="en-US" sz="1700" dirty="0" smtClean="0">
                <a:ea typeface="ＭＳ Ｐゴシック" pitchFamily="34" charset="-128"/>
              </a:rPr>
              <a:t>.</a:t>
            </a:r>
          </a:p>
          <a:p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</a:t>
            </a:r>
            <a:r>
              <a:rPr lang="en-US" sz="1700" dirty="0" smtClean="0">
                <a:ea typeface="ＭＳ Ｐゴシック" pitchFamily="34" charset="-128"/>
              </a:rPr>
              <a:t>data</a:t>
            </a:r>
          </a:p>
          <a:p>
            <a:pPr lvl="1"/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11" y="390608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30852" y="1663806"/>
            <a:ext cx="7617040" cy="4333233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</a:t>
            </a:r>
            <a:r>
              <a:rPr lang="en-US" sz="1700" dirty="0" smtClean="0">
                <a:ea typeface="ＭＳ Ｐゴシック" pitchFamily="34" charset="-128"/>
              </a:rPr>
              <a:t>schedules</a:t>
            </a:r>
          </a:p>
          <a:p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</a:t>
            </a:r>
            <a:r>
              <a:rPr lang="en-US" sz="1700" dirty="0" smtClean="0">
                <a:ea typeface="ＭＳ Ｐゴシック" pitchFamily="34" charset="-128"/>
              </a:rPr>
              <a:t>cards</a:t>
            </a:r>
          </a:p>
          <a:p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</a:t>
            </a:r>
            <a:r>
              <a:rPr lang="en-US" sz="1700" dirty="0" smtClean="0">
                <a:ea typeface="ＭＳ Ｐゴシック" pitchFamily="34" charset="-128"/>
              </a:rPr>
              <a:t>advertisements</a:t>
            </a:r>
          </a:p>
          <a:p>
            <a:pPr lvl="1"/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Document </a:t>
            </a:r>
            <a:r>
              <a:rPr lang="en-US" sz="1700" dirty="0" smtClean="0">
                <a:ea typeface="ＭＳ Ｐゴシック" pitchFamily="34" charset="-128"/>
              </a:rPr>
              <a:t>databases</a:t>
            </a:r>
          </a:p>
          <a:p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4664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955445" y="2018805"/>
            <a:ext cx="7315199" cy="4298868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</a:t>
            </a:r>
            <a:r>
              <a:rPr lang="en-US" altLang="en-US" sz="1700" dirty="0" smtClean="0"/>
              <a:t>files</a:t>
            </a:r>
          </a:p>
          <a:p>
            <a:endParaRPr lang="en-US" altLang="en-US" sz="1700" dirty="0"/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</a:t>
            </a:r>
            <a:r>
              <a:rPr lang="en-US" altLang="en-US" sz="1700" dirty="0" smtClean="0"/>
              <a:t>task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</a:t>
            </a:r>
            <a:r>
              <a:rPr lang="en-US" altLang="en-US" sz="1700" dirty="0" smtClean="0"/>
              <a:t>formats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45325" y="320634"/>
            <a:ext cx="8229600" cy="74814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56322" cy="5485139"/>
          </a:xfrm>
        </p:spPr>
        <p:txBody>
          <a:bodyPr>
            <a:normAutofit lnSpcReduction="10000"/>
          </a:bodyPr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</a:t>
            </a:r>
            <a:r>
              <a:rPr lang="en-US" altLang="en-US" sz="1700" dirty="0" smtClean="0"/>
              <a:t>all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</a:t>
            </a:r>
            <a:r>
              <a:rPr lang="en-US" altLang="en-US" sz="1700" dirty="0" smtClean="0"/>
              <a:t>time</a:t>
            </a:r>
          </a:p>
          <a:p>
            <a:pPr lvl="2"/>
            <a:endParaRPr lang="en-US" altLang="en-US" sz="1700" dirty="0"/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476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</a:t>
            </a:r>
            <a:r>
              <a:rPr lang="en-US" altLang="en-US" sz="1700" dirty="0" smtClean="0"/>
              <a:t>concepts</a:t>
            </a:r>
          </a:p>
          <a:p>
            <a:endParaRPr lang="en-US" altLang="en-US" sz="1700" dirty="0"/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 smtClean="0"/>
              <a:t>Classes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039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56476" y="1291067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  <a:endParaRPr lang="en-US" altLang="en-US" sz="1700" dirty="0" smtClean="0"/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endParaRPr lang="en-US" altLang="en-US" sz="1700" dirty="0"/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</a:t>
            </a:r>
            <a:r>
              <a:rPr lang="en-US" altLang="en-US" sz="1700" dirty="0" smtClean="0"/>
              <a:t>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endParaRPr lang="en-US" altLang="en-US" sz="1700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96291</TotalTime>
  <Words>1715</Words>
  <Application>Microsoft Office PowerPoint</Application>
  <PresentationFormat>On-screen Show (4:3)</PresentationFormat>
  <Paragraphs>312</Paragraphs>
  <Slides>32</Slides>
  <Notes>31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Office Theme</vt:lpstr>
      <vt:lpstr>DATABASE MANAGEMENT SYSTEMS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UEMK</cp:lastModifiedBy>
  <cp:revision>465</cp:revision>
  <cp:lastPrinted>1999-06-28T19:27:31Z</cp:lastPrinted>
  <dcterms:created xsi:type="dcterms:W3CDTF">2009-12-21T15:40:22Z</dcterms:created>
  <dcterms:modified xsi:type="dcterms:W3CDTF">2022-08-10T08:19:14Z</dcterms:modified>
</cp:coreProperties>
</file>