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5" d="100"/>
          <a:sy n="75" d="100"/>
        </p:scale>
        <p:origin x="-2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C375E-01DE-DFF8-5F45-E6D9B3CAE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2C8E6E7-00C7-957D-808F-FC0149F0B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A60B9AF-07A3-07BD-6D2F-4A91FF8F1D0A}"/>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5A07D425-D789-33B3-AF99-2B7BFB165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F9FBCA-9268-8161-2D51-9BAF3013F963}"/>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164656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29F0A-131A-AD05-1DD7-4314A25058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44A3BC6-91C0-2FFC-CBDE-75D8BC0EE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B80110-ED7B-990C-2D77-87DE29A8A07E}"/>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BBB75DD0-3E7A-30BB-4C1E-65D6CD174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E87139-EE24-10FC-AF05-C4F4E3C07845}"/>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93875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12CF07-412F-53E2-B925-6E0D257A0C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19BC272-E259-AC2B-CF84-891B26D54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67404E-129C-D1F1-07AA-A9BAECB18CC8}"/>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1633F006-0761-F694-34CF-02032E0F6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F34991C-A03E-A4C8-1853-DDA9C7E7E86A}"/>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204041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4DBA2-4E98-8D32-3C15-A351D0E3C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A97E574-0BF1-029F-9439-A93AADE97A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902AED-0564-604B-9C3C-6F31AAF82BBF}"/>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32152FE1-2620-C0DF-6040-095304E70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0E8EA9-3975-4B52-4F50-F1FAD370EC18}"/>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363720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30772-B72C-B339-B8F1-F6F9EEC4B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98AA99-01A7-7BA9-B2BB-A3FCB2C79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11782CA-F774-3962-96B8-A83E529A0EFD}"/>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98B91566-D8BC-6202-6088-457DC00EA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BB7EF1-73FA-8A25-ABAB-53DAF8FBB130}"/>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352672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A8719-6D1B-D1BC-A42B-25B331C56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BD0F81-2056-5B80-2D80-DBFD770BB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2941F8E-B751-9358-0145-CF4BCF2CC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EF5452E-106C-DE69-C28C-DC31FED3298D}"/>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6" name="Footer Placeholder 5">
            <a:extLst>
              <a:ext uri="{FF2B5EF4-FFF2-40B4-BE49-F238E27FC236}">
                <a16:creationId xmlns:a16="http://schemas.microsoft.com/office/drawing/2014/main" xmlns="" id="{BAA73902-B3B1-7AB8-40DC-255AF54A4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724D67F-E6B9-6C80-8F2C-DF2DB9DAEB03}"/>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298934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01F28-C43A-FDDC-EA2B-7F0792DB39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396C55-60AE-DB27-144C-1CF3D109F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4DED69E-3696-DE3A-7A9B-9759965BC2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BDA2AB-9FE8-9A2A-05E5-ED9590D03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412F6C-02E6-6164-C731-19AF22165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A7F7230-BCB9-DF77-7B71-652AEB7F0B20}"/>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8" name="Footer Placeholder 7">
            <a:extLst>
              <a:ext uri="{FF2B5EF4-FFF2-40B4-BE49-F238E27FC236}">
                <a16:creationId xmlns:a16="http://schemas.microsoft.com/office/drawing/2014/main" xmlns="" id="{3217DB6A-0CCC-AC7D-A1E2-8BD0AE1465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A57840E-EEA8-CA83-1469-5047CCF0F195}"/>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428726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17D5C-0177-7169-C512-2BB3BCDBAF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3320100-A6DF-8C58-FFBC-D463830B0F19}"/>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4" name="Footer Placeholder 3">
            <a:extLst>
              <a:ext uri="{FF2B5EF4-FFF2-40B4-BE49-F238E27FC236}">
                <a16:creationId xmlns:a16="http://schemas.microsoft.com/office/drawing/2014/main" xmlns="" id="{6DCFCDD2-79BC-F706-43FB-613D309B5E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5C41EB6-0857-B991-99FC-C01FCEDDFD95}"/>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6583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605EB8-BC00-8401-5C99-FE94AB76149F}"/>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3" name="Footer Placeholder 2">
            <a:extLst>
              <a:ext uri="{FF2B5EF4-FFF2-40B4-BE49-F238E27FC236}">
                <a16:creationId xmlns:a16="http://schemas.microsoft.com/office/drawing/2014/main" xmlns="" id="{06267FD9-66C2-468C-8794-465DB7665E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AF3014D-CADE-EE83-AAAE-F040A9B7211E}"/>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108385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8032F-51D0-2A52-DB0E-37D5DCE7B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8981B19-7B59-3675-2925-DC81A03DE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395E716-BBB6-517C-431D-43BA6731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73FD7A-C737-1295-E4E0-6AE7089949D8}"/>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6" name="Footer Placeholder 5">
            <a:extLst>
              <a:ext uri="{FF2B5EF4-FFF2-40B4-BE49-F238E27FC236}">
                <a16:creationId xmlns:a16="http://schemas.microsoft.com/office/drawing/2014/main" xmlns="" id="{912E620D-2CA0-A7C5-8674-8FE2B563E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B6820A2-8670-D4DF-D47C-3B3392EF23A8}"/>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185986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ABC09-F09E-790B-178F-EC0A32E72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42DA8C3-DA4E-1D31-08B7-9EEB95F6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423BFAE-FDB5-12B7-0E8E-5ABCF0C93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66BA02-1C32-615E-A273-8618D48E8018}"/>
              </a:ext>
            </a:extLst>
          </p:cNvPr>
          <p:cNvSpPr>
            <a:spLocks noGrp="1"/>
          </p:cNvSpPr>
          <p:nvPr>
            <p:ph type="dt" sz="half" idx="10"/>
          </p:nvPr>
        </p:nvSpPr>
        <p:spPr/>
        <p:txBody>
          <a:bodyPr/>
          <a:lstStyle/>
          <a:p>
            <a:fld id="{FC4F77B3-3B8A-4AB2-8361-A4AE9800A983}" type="datetimeFigureOut">
              <a:rPr lang="en-IN" smtClean="0"/>
              <a:pPr/>
              <a:t>11-08-2022</a:t>
            </a:fld>
            <a:endParaRPr lang="en-IN"/>
          </a:p>
        </p:txBody>
      </p:sp>
      <p:sp>
        <p:nvSpPr>
          <p:cNvPr id="6" name="Footer Placeholder 5">
            <a:extLst>
              <a:ext uri="{FF2B5EF4-FFF2-40B4-BE49-F238E27FC236}">
                <a16:creationId xmlns:a16="http://schemas.microsoft.com/office/drawing/2014/main" xmlns="" id="{254C1E0F-2931-479F-E056-E7799E3C8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428A03-947C-8E03-2EFD-5923FEDC8CA5}"/>
              </a:ext>
            </a:extLst>
          </p:cNvPr>
          <p:cNvSpPr>
            <a:spLocks noGrp="1"/>
          </p:cNvSpPr>
          <p:nvPr>
            <p:ph type="sldNum" sz="quarter" idx="12"/>
          </p:nvPr>
        </p:nvSpPr>
        <p:spPr/>
        <p:txBody>
          <a:body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29846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5F88C-9472-6B03-81FD-A5A1EA5C4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FBF3229-51A2-F5DD-8781-1C29CE244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3EA58B-F6DF-0EDE-BC6F-5A0A7178BC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F77B3-3B8A-4AB2-8361-A4AE9800A983}" type="datetimeFigureOut">
              <a:rPr lang="en-IN" smtClean="0"/>
              <a:pPr/>
              <a:t>11-08-2022</a:t>
            </a:fld>
            <a:endParaRPr lang="en-IN"/>
          </a:p>
        </p:txBody>
      </p:sp>
      <p:sp>
        <p:nvSpPr>
          <p:cNvPr id="5" name="Footer Placeholder 4">
            <a:extLst>
              <a:ext uri="{FF2B5EF4-FFF2-40B4-BE49-F238E27FC236}">
                <a16:creationId xmlns:a16="http://schemas.microsoft.com/office/drawing/2014/main" xmlns="" id="{B1396B29-B355-3139-CD6E-A02ED4333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B83F352-50AC-7429-8FC1-E0C2CA570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A2A4C-B4E8-4BA9-B807-88A41425B8B3}" type="slidenum">
              <a:rPr lang="en-IN" smtClean="0"/>
              <a:pPr/>
              <a:t>‹#›</a:t>
            </a:fld>
            <a:endParaRPr lang="en-IN"/>
          </a:p>
        </p:txBody>
      </p:sp>
    </p:spTree>
    <p:extLst>
      <p:ext uri="{BB962C8B-B14F-4D97-AF65-F5344CB8AC3E}">
        <p14:creationId xmlns:p14="http://schemas.microsoft.com/office/powerpoint/2010/main" xmlns="" val="1365909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EB1FF-F71A-EECC-01DC-20C61D1DB421}"/>
              </a:ext>
            </a:extLst>
          </p:cNvPr>
          <p:cNvSpPr>
            <a:spLocks noGrp="1"/>
          </p:cNvSpPr>
          <p:nvPr>
            <p:ph type="ctrTitle"/>
          </p:nvPr>
        </p:nvSpPr>
        <p:spPr/>
        <p:txBody>
          <a:bodyPr/>
          <a:lstStyle/>
          <a:p>
            <a:r>
              <a:rPr lang="en-US" dirty="0"/>
              <a:t>DBMS</a:t>
            </a:r>
            <a:endParaRPr lang="en-IN" dirty="0"/>
          </a:p>
        </p:txBody>
      </p:sp>
      <p:sp>
        <p:nvSpPr>
          <p:cNvPr id="3" name="Subtitle 2">
            <a:extLst>
              <a:ext uri="{FF2B5EF4-FFF2-40B4-BE49-F238E27FC236}">
                <a16:creationId xmlns:a16="http://schemas.microsoft.com/office/drawing/2014/main" xmlns="" id="{5E18B025-9042-FF1D-E19C-B4B073F455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5094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pPr algn="just"/>
            <a:r>
              <a:rPr lang="en-US" dirty="0"/>
              <a:t>An entity is represented by a set of </a:t>
            </a:r>
            <a:r>
              <a:rPr lang="en-US" b="1" dirty="0"/>
              <a:t>attributes</a:t>
            </a:r>
            <a:r>
              <a:rPr lang="en-US" dirty="0"/>
              <a:t>. </a:t>
            </a:r>
            <a:r>
              <a:rPr lang="en-US" b="1" dirty="0"/>
              <a:t>Attributes</a:t>
            </a:r>
            <a:r>
              <a:rPr lang="en-US" dirty="0"/>
              <a:t> are descriptive properties possessed by each member of an entity set. The designation of an attribute for an entity set expresses that the database stores similar information concerning each entity in the entity set; however, each entity may have its own value for each attribute.</a:t>
            </a:r>
          </a:p>
          <a:p>
            <a:pPr algn="just"/>
            <a:r>
              <a:rPr lang="en-US" dirty="0"/>
              <a:t>For each attribute, there is a set of permitted values, called the </a:t>
            </a:r>
            <a:r>
              <a:rPr lang="en-US" b="1" dirty="0"/>
              <a:t>domain</a:t>
            </a:r>
            <a:r>
              <a:rPr lang="en-US" dirty="0"/>
              <a:t>, or value set, of that attribute. The domain of attribute customer-name might be the set of all text strings of a certain length.</a:t>
            </a:r>
            <a:endParaRPr lang="en-IN" dirty="0"/>
          </a:p>
        </p:txBody>
      </p:sp>
    </p:spTree>
    <p:extLst>
      <p:ext uri="{BB962C8B-B14F-4D97-AF65-F5344CB8AC3E}">
        <p14:creationId xmlns:p14="http://schemas.microsoft.com/office/powerpoint/2010/main" xmlns="" val="42435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r>
              <a:rPr lang="en-US" dirty="0"/>
              <a:t>An attribute, as used in the E-R model, can be characterized by the following attribute types.</a:t>
            </a:r>
          </a:p>
          <a:p>
            <a:pPr algn="l"/>
            <a:r>
              <a:rPr lang="en-US" dirty="0"/>
              <a:t>Simple and composite attributes.</a:t>
            </a:r>
          </a:p>
          <a:p>
            <a:pPr algn="l"/>
            <a:r>
              <a:rPr lang="en-US" dirty="0"/>
              <a:t>The attributes that have been </a:t>
            </a:r>
            <a:r>
              <a:rPr lang="en-US" b="1" dirty="0"/>
              <a:t>simple</a:t>
            </a:r>
            <a:r>
              <a:rPr lang="en-US" dirty="0"/>
              <a:t>; that is, they are not divided into subparts. Example- Emp id</a:t>
            </a:r>
          </a:p>
          <a:p>
            <a:pPr algn="l"/>
            <a:r>
              <a:rPr lang="en-US" b="1" dirty="0"/>
              <a:t>Composite</a:t>
            </a:r>
            <a:r>
              <a:rPr lang="en-US" dirty="0"/>
              <a:t> attributes, on the other hand, can be divided into subparts (that is, other attributes). For    example, an attribute name could be structured as a composite attribute consisting of first-name,        middle-initial, and last-name.</a:t>
            </a:r>
            <a:endParaRPr lang="en-IN" dirty="0"/>
          </a:p>
        </p:txBody>
      </p:sp>
    </p:spTree>
    <p:extLst>
      <p:ext uri="{BB962C8B-B14F-4D97-AF65-F5344CB8AC3E}">
        <p14:creationId xmlns:p14="http://schemas.microsoft.com/office/powerpoint/2010/main" xmlns="" val="95462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484094"/>
            <a:ext cx="10515600" cy="5692869"/>
          </a:xfrm>
        </p:spPr>
        <p:txBody>
          <a:bodyPr>
            <a:normAutofit fontScale="92500"/>
          </a:bodyPr>
          <a:lstStyle/>
          <a:p>
            <a:pPr algn="l">
              <a:lnSpc>
                <a:spcPct val="170000"/>
              </a:lnSpc>
            </a:pPr>
            <a:r>
              <a:rPr lang="en-US" sz="1800" b="1" i="0" u="none" strike="noStrike" baseline="0" dirty="0">
                <a:latin typeface="Palatino-Bold"/>
              </a:rPr>
              <a:t>Single-valued </a:t>
            </a:r>
            <a:r>
              <a:rPr lang="en-US" sz="1800" b="0" i="0" u="none" strike="noStrike" baseline="0" dirty="0">
                <a:latin typeface="Palatino-Roman"/>
              </a:rPr>
              <a:t>and </a:t>
            </a:r>
            <a:r>
              <a:rPr lang="en-US" sz="1800" b="1" i="0" u="none" strike="noStrike" baseline="0" dirty="0">
                <a:latin typeface="Palatino-Bold"/>
              </a:rPr>
              <a:t>multivalued </a:t>
            </a:r>
            <a:r>
              <a:rPr lang="en-US" sz="1800" b="0" i="0" u="none" strike="noStrike" baseline="0" dirty="0">
                <a:latin typeface="Palatino-Roman"/>
              </a:rPr>
              <a:t>attributes. </a:t>
            </a:r>
          </a:p>
          <a:p>
            <a:pPr algn="l">
              <a:lnSpc>
                <a:spcPct val="170000"/>
              </a:lnSpc>
            </a:pPr>
            <a:r>
              <a:rPr lang="en-US" sz="1800" b="0" i="0" u="none" strike="noStrike" baseline="0" dirty="0">
                <a:latin typeface="Palatino-Roman"/>
              </a:rPr>
              <a:t>The attributes that have a single value for a particular entity. For instance, the </a:t>
            </a:r>
            <a:r>
              <a:rPr lang="en-US" sz="1800" b="0" i="1" u="none" strike="noStrike" baseline="0" dirty="0">
                <a:latin typeface="Palatino-Italic"/>
              </a:rPr>
              <a:t>loan-number </a:t>
            </a:r>
            <a:r>
              <a:rPr lang="en-US" sz="1800" b="0" i="0" u="none" strike="noStrike" baseline="0" dirty="0">
                <a:latin typeface="Palatino-Roman"/>
              </a:rPr>
              <a:t>attribute for a specific loan entity refers to only one loan number. Such attributes are said to be </a:t>
            </a:r>
            <a:r>
              <a:rPr lang="en-US" sz="1800" b="1" i="0" u="none" strike="noStrike" baseline="0" dirty="0">
                <a:latin typeface="Palatino-Bold"/>
              </a:rPr>
              <a:t>single valued</a:t>
            </a:r>
            <a:r>
              <a:rPr lang="en-US" sz="1800" b="0" i="0" u="none" strike="noStrike" baseline="0" dirty="0">
                <a:latin typeface="Palatino-Roman"/>
              </a:rPr>
              <a:t>.</a:t>
            </a:r>
          </a:p>
          <a:p>
            <a:pPr algn="l">
              <a:lnSpc>
                <a:spcPct val="170000"/>
              </a:lnSpc>
            </a:pPr>
            <a:r>
              <a:rPr lang="en-US" sz="1800" b="0" i="0" u="none" strike="noStrike" baseline="0" dirty="0">
                <a:latin typeface="Palatino-Roman"/>
              </a:rPr>
              <a:t>There may be instances where an attribute has a set of values for a specific entity. Consider an </a:t>
            </a:r>
            <a:r>
              <a:rPr lang="en-US" sz="1800" b="0" i="1" u="none" strike="noStrike" baseline="0" dirty="0">
                <a:latin typeface="Palatino-Italic"/>
              </a:rPr>
              <a:t>employee </a:t>
            </a:r>
            <a:r>
              <a:rPr lang="en-US" sz="1800" b="0" i="0" u="none" strike="noStrike" baseline="0" dirty="0">
                <a:latin typeface="Palatino-Roman"/>
              </a:rPr>
              <a:t>entity set with the attribute </a:t>
            </a:r>
            <a:r>
              <a:rPr lang="en-US" sz="1800" b="0" i="1" u="none" strike="noStrike" baseline="0" dirty="0">
                <a:latin typeface="Palatino-Italic"/>
              </a:rPr>
              <a:t>phone-number</a:t>
            </a:r>
            <a:r>
              <a:rPr lang="en-US" sz="1800" b="0" i="0" u="none" strike="noStrike" baseline="0" dirty="0">
                <a:latin typeface="Palatino-Roman"/>
              </a:rPr>
              <a:t>. An employee may have zero, one, or several phone numbers, and different employees may have different numbers of phones. This type of attribute is said to be </a:t>
            </a:r>
            <a:r>
              <a:rPr lang="en-US" sz="1800" b="1" i="0" u="none" strike="noStrike" baseline="0" dirty="0">
                <a:latin typeface="Palatino-Bold"/>
              </a:rPr>
              <a:t>multivalued</a:t>
            </a:r>
            <a:r>
              <a:rPr lang="en-US" sz="1800" b="0" i="0" u="none" strike="noStrike" baseline="0" dirty="0">
                <a:latin typeface="Palatino-Roman"/>
              </a:rPr>
              <a:t>.</a:t>
            </a:r>
          </a:p>
          <a:p>
            <a:pPr algn="l">
              <a:lnSpc>
                <a:spcPct val="170000"/>
              </a:lnSpc>
            </a:pPr>
            <a:r>
              <a:rPr lang="en-US" sz="1800" b="1" i="0" u="none" strike="noStrike" baseline="0" dirty="0">
                <a:latin typeface="Palatino-Bold"/>
              </a:rPr>
              <a:t>Derived </a:t>
            </a:r>
            <a:r>
              <a:rPr lang="en-US" sz="1800" b="0" i="0" u="none" strike="noStrike" baseline="0" dirty="0">
                <a:latin typeface="Palatino-Roman"/>
              </a:rPr>
              <a:t>attribute. The value for this type of attribute can be derived from the values of other related attributes or entities. </a:t>
            </a:r>
            <a:r>
              <a:rPr lang="en-US" sz="1800" dirty="0">
                <a:latin typeface="Palatino-Roman"/>
              </a:rPr>
              <a:t>E</a:t>
            </a:r>
            <a:r>
              <a:rPr lang="en-US" sz="1800" b="0" i="0" u="none" strike="noStrike" baseline="0" dirty="0">
                <a:latin typeface="Palatino-Roman"/>
              </a:rPr>
              <a:t>xample, suppose that the </a:t>
            </a:r>
            <a:r>
              <a:rPr lang="en-US" sz="1800" b="0" i="1" u="none" strike="noStrike" baseline="0" dirty="0">
                <a:latin typeface="Palatino-Italic"/>
              </a:rPr>
              <a:t>customer </a:t>
            </a:r>
            <a:r>
              <a:rPr lang="en-US" sz="1800" b="0" i="0" u="none" strike="noStrike" baseline="0" dirty="0">
                <a:latin typeface="Palatino-Roman"/>
              </a:rPr>
              <a:t>entity set has an attribute </a:t>
            </a:r>
            <a:r>
              <a:rPr lang="en-US" sz="1800" b="0" i="1" u="none" strike="noStrike" baseline="0" dirty="0">
                <a:latin typeface="Palatino-Italic"/>
              </a:rPr>
              <a:t>age</a:t>
            </a:r>
            <a:r>
              <a:rPr lang="en-US" sz="1800" b="0" i="0" u="none" strike="noStrike" baseline="0" dirty="0">
                <a:latin typeface="Palatino-Roman"/>
              </a:rPr>
              <a:t>, which indicates the customer’s age. If the </a:t>
            </a:r>
            <a:r>
              <a:rPr lang="en-US" sz="1800" b="0" i="1" u="none" strike="noStrike" baseline="0" dirty="0">
                <a:latin typeface="Palatino-Italic"/>
              </a:rPr>
              <a:t>customer </a:t>
            </a:r>
            <a:r>
              <a:rPr lang="en-US" sz="1800" b="0" i="0" u="none" strike="noStrike" baseline="0" dirty="0">
                <a:latin typeface="Palatino-Roman"/>
              </a:rPr>
              <a:t>entity set also has an attribute </a:t>
            </a:r>
            <a:r>
              <a:rPr lang="en-US" sz="1800" b="0" i="1" u="none" strike="noStrike" baseline="0" dirty="0">
                <a:latin typeface="Palatino-Italic"/>
              </a:rPr>
              <a:t>date-of-birth</a:t>
            </a:r>
            <a:r>
              <a:rPr lang="en-US" sz="1800" b="0" i="0" u="none" strike="noStrike" baseline="0" dirty="0">
                <a:latin typeface="Palatino-Roman"/>
              </a:rPr>
              <a:t>, we can calculate </a:t>
            </a:r>
            <a:r>
              <a:rPr lang="en-US" sz="1800" b="0" i="1" u="none" strike="noStrike" baseline="0" dirty="0">
                <a:latin typeface="Palatino-Italic"/>
              </a:rPr>
              <a:t>age </a:t>
            </a:r>
            <a:r>
              <a:rPr lang="en-US" sz="1800" b="0" i="0" u="none" strike="noStrike" baseline="0" dirty="0">
                <a:latin typeface="Palatino-Roman"/>
              </a:rPr>
              <a:t>from </a:t>
            </a:r>
            <a:r>
              <a:rPr lang="en-US" sz="1800" b="0" i="1" u="none" strike="noStrike" baseline="0" dirty="0">
                <a:latin typeface="Palatino-Italic"/>
              </a:rPr>
              <a:t>date-of-birth </a:t>
            </a:r>
            <a:r>
              <a:rPr lang="en-US" sz="1800" b="0" i="0" u="none" strike="noStrike" baseline="0" dirty="0">
                <a:latin typeface="Palatino-Roman"/>
              </a:rPr>
              <a:t>and the current date. Thus, </a:t>
            </a:r>
            <a:r>
              <a:rPr lang="en-US" sz="1800" b="0" i="1" u="none" strike="noStrike" baseline="0" dirty="0">
                <a:latin typeface="Palatino-Italic"/>
              </a:rPr>
              <a:t>age </a:t>
            </a:r>
            <a:r>
              <a:rPr lang="en-US" sz="1800" b="0" i="0" u="none" strike="noStrike" baseline="0" dirty="0">
                <a:latin typeface="Palatino-Roman"/>
              </a:rPr>
              <a:t>is a derived attribute.</a:t>
            </a:r>
            <a:endParaRPr lang="en-IN" dirty="0"/>
          </a:p>
        </p:txBody>
      </p:sp>
    </p:spTree>
    <p:extLst>
      <p:ext uri="{BB962C8B-B14F-4D97-AF65-F5344CB8AC3E}">
        <p14:creationId xmlns:p14="http://schemas.microsoft.com/office/powerpoint/2010/main" xmlns="" val="408129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282388"/>
            <a:ext cx="10515600" cy="5894575"/>
          </a:xfrm>
        </p:spPr>
        <p:txBody>
          <a:bodyPr/>
          <a:lstStyle/>
          <a:p>
            <a:pPr algn="just">
              <a:lnSpc>
                <a:spcPct val="150000"/>
              </a:lnSpc>
            </a:pPr>
            <a:r>
              <a:rPr lang="en-US" sz="1800" b="0" i="0" u="none" strike="noStrike" baseline="0" dirty="0">
                <a:latin typeface="Palatino-Roman"/>
              </a:rPr>
              <a:t>An attribute takes a </a:t>
            </a:r>
            <a:r>
              <a:rPr lang="en-US" sz="1800" b="1" i="0" u="none" strike="noStrike" baseline="0" dirty="0">
                <a:latin typeface="Palatino-Bold"/>
              </a:rPr>
              <a:t>null </a:t>
            </a:r>
            <a:r>
              <a:rPr lang="en-US" sz="1800" b="0" i="0" u="none" strike="noStrike" baseline="0" dirty="0">
                <a:latin typeface="Palatino-Roman"/>
              </a:rPr>
              <a:t>value when an entity does not have a value for it. The </a:t>
            </a:r>
            <a:r>
              <a:rPr lang="en-US" sz="1800" b="0" i="1" u="none" strike="noStrike" baseline="0" dirty="0">
                <a:latin typeface="Palatino-Italic"/>
              </a:rPr>
              <a:t>null </a:t>
            </a:r>
            <a:r>
              <a:rPr lang="en-US" sz="1800" b="0" i="0" u="none" strike="noStrike" baseline="0" dirty="0">
                <a:latin typeface="Palatino-Roman"/>
              </a:rPr>
              <a:t>value may indicate </a:t>
            </a:r>
            <a:r>
              <a:rPr lang="en-US" sz="1800" b="0" i="0" u="none" strike="noStrike" baseline="0" dirty="0">
                <a:latin typeface="Times-Roman"/>
              </a:rPr>
              <a:t>“</a:t>
            </a:r>
            <a:r>
              <a:rPr lang="en-US" sz="1800" b="0" i="0" u="none" strike="noStrike" baseline="0" dirty="0">
                <a:latin typeface="Palatino-Roman"/>
              </a:rPr>
              <a:t>not applicable</a:t>
            </a:r>
            <a:r>
              <a:rPr lang="en-US" sz="1800" b="0" i="0" u="none" strike="noStrike" baseline="0" dirty="0">
                <a:latin typeface="Times-Roman"/>
              </a:rPr>
              <a:t>”</a:t>
            </a:r>
            <a:r>
              <a:rPr lang="en-US" sz="1800" b="0" i="0" u="none" strike="noStrike" baseline="0" dirty="0">
                <a:latin typeface="Palatino-Roman"/>
              </a:rPr>
              <a:t>—that is, that the value does not exist for the </a:t>
            </a:r>
            <a:r>
              <a:rPr lang="en-IN" sz="1800" b="0" i="0" u="none" strike="noStrike" baseline="0" dirty="0">
                <a:latin typeface="Palatino-Roman"/>
              </a:rPr>
              <a:t>entity.</a:t>
            </a:r>
          </a:p>
          <a:p>
            <a:pPr algn="just">
              <a:lnSpc>
                <a:spcPct val="150000"/>
              </a:lnSpc>
            </a:pPr>
            <a:endParaRPr lang="en-IN" sz="1800" b="0" i="0" u="none" strike="noStrike" baseline="0" dirty="0">
              <a:latin typeface="Palatino-Roman"/>
            </a:endParaRPr>
          </a:p>
          <a:p>
            <a:pPr algn="just">
              <a:lnSpc>
                <a:spcPct val="150000"/>
              </a:lnSpc>
            </a:pPr>
            <a:r>
              <a:rPr lang="en-US" sz="1800" b="0" i="0" u="none" strike="noStrike" baseline="0" dirty="0">
                <a:latin typeface="Palatino-Roman"/>
              </a:rPr>
              <a:t>For example, one may have no middle name. </a:t>
            </a:r>
            <a:r>
              <a:rPr lang="en-US" sz="1800" b="0" i="1" u="none" strike="noStrike" baseline="0" dirty="0">
                <a:latin typeface="Palatino-Italic"/>
              </a:rPr>
              <a:t>Null </a:t>
            </a:r>
            <a:r>
              <a:rPr lang="en-US" sz="1800" b="0" i="0" u="none" strike="noStrike" baseline="0" dirty="0">
                <a:latin typeface="Palatino-Roman"/>
              </a:rPr>
              <a:t>can also designate that an  attribute value is unknown. An unknown value may be either </a:t>
            </a:r>
            <a:r>
              <a:rPr lang="en-US" sz="1800" b="0" i="1" u="none" strike="noStrike" baseline="0" dirty="0">
                <a:latin typeface="Palatino-Italic"/>
              </a:rPr>
              <a:t>missing </a:t>
            </a:r>
            <a:r>
              <a:rPr lang="en-US" sz="1800" b="0" i="0" u="none" strike="noStrike" baseline="0" dirty="0">
                <a:latin typeface="Palatino-Roman"/>
              </a:rPr>
              <a:t>(the value does exist, but we do not have that information) or </a:t>
            </a:r>
            <a:r>
              <a:rPr lang="en-US" sz="1800" b="0" i="1" u="none" strike="noStrike" baseline="0" dirty="0">
                <a:latin typeface="Palatino-Italic"/>
              </a:rPr>
              <a:t>not known </a:t>
            </a:r>
            <a:r>
              <a:rPr lang="en-US" sz="1800" b="0" i="0" u="none" strike="noStrike" baseline="0" dirty="0">
                <a:latin typeface="Palatino-Roman"/>
              </a:rPr>
              <a:t>(we do not know whether or not the value actually exists).</a:t>
            </a:r>
          </a:p>
          <a:p>
            <a:pPr algn="just">
              <a:lnSpc>
                <a:spcPct val="150000"/>
              </a:lnSpc>
            </a:pPr>
            <a:endParaRPr lang="en-US" sz="1800" b="0" i="0" u="none" strike="noStrike" baseline="0" dirty="0">
              <a:latin typeface="Palatino-Roman"/>
            </a:endParaRPr>
          </a:p>
          <a:p>
            <a:pPr algn="just">
              <a:lnSpc>
                <a:spcPct val="150000"/>
              </a:lnSpc>
            </a:pPr>
            <a:r>
              <a:rPr lang="en-US" sz="1800" b="0" i="0" u="none" strike="noStrike" baseline="0" dirty="0">
                <a:latin typeface="Palatino-Roman"/>
              </a:rPr>
              <a:t>For instance, if the </a:t>
            </a:r>
            <a:r>
              <a:rPr lang="en-US" sz="1800" b="0" i="1" u="none" strike="noStrike" baseline="0" dirty="0">
                <a:latin typeface="Palatino-Italic"/>
              </a:rPr>
              <a:t>name </a:t>
            </a:r>
            <a:r>
              <a:rPr lang="en-US" sz="1800" b="0" i="0" u="none" strike="noStrike" baseline="0" dirty="0">
                <a:latin typeface="Palatino-Roman"/>
              </a:rPr>
              <a:t>value for a particular customer is </a:t>
            </a:r>
            <a:r>
              <a:rPr lang="en-US" sz="1800" b="0" i="1" u="none" strike="noStrike" baseline="0" dirty="0">
                <a:latin typeface="Palatino-Italic"/>
              </a:rPr>
              <a:t>null</a:t>
            </a:r>
            <a:r>
              <a:rPr lang="en-US" sz="1800" b="0" i="0" u="none" strike="noStrike" baseline="0" dirty="0">
                <a:latin typeface="Palatino-Roman"/>
              </a:rPr>
              <a:t>, we assume that the value is missing, since every customer must have a name. A null value for the </a:t>
            </a:r>
            <a:r>
              <a:rPr lang="en-US" sz="1800" b="0" i="1" u="none" strike="noStrike" baseline="0" dirty="0">
                <a:latin typeface="Palatino-Italic"/>
              </a:rPr>
              <a:t>apartment-number </a:t>
            </a:r>
            <a:r>
              <a:rPr lang="en-US" sz="1800" b="0" i="0" u="none" strike="noStrike" baseline="0" dirty="0">
                <a:latin typeface="Palatino-Roman"/>
              </a:rPr>
              <a:t>attribute could mean that the address does not include an apartment number (not applicable), that an apartment number exists but we do not know what it is (missing), or that we do not know whether or not an apartment number is part of the customer’s address (unknown).</a:t>
            </a:r>
            <a:endParaRPr lang="en-IN" dirty="0"/>
          </a:p>
        </p:txBody>
      </p:sp>
    </p:spTree>
    <p:extLst>
      <p:ext uri="{BB962C8B-B14F-4D97-AF65-F5344CB8AC3E}">
        <p14:creationId xmlns:p14="http://schemas.microsoft.com/office/powerpoint/2010/main" xmlns="" val="88171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r>
              <a:rPr lang="en-IN" dirty="0"/>
              <a:t>Relationship Sets</a:t>
            </a:r>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r>
              <a:rPr lang="en-US" sz="1800" b="0" i="0" u="none" strike="noStrike" baseline="0" dirty="0">
                <a:latin typeface="Palatino-Roman"/>
              </a:rPr>
              <a:t>A </a:t>
            </a:r>
            <a:r>
              <a:rPr lang="en-US" sz="1800" b="1" i="0" u="none" strike="noStrike" baseline="0" dirty="0">
                <a:latin typeface="Palatino-Bold"/>
              </a:rPr>
              <a:t>relationship </a:t>
            </a:r>
            <a:r>
              <a:rPr lang="en-US" sz="1800" b="0" i="0" u="none" strike="noStrike" baseline="0" dirty="0">
                <a:latin typeface="Palatino-Roman"/>
              </a:rPr>
              <a:t>is an association among several entities.</a:t>
            </a:r>
          </a:p>
          <a:p>
            <a:pPr algn="l"/>
            <a:r>
              <a:rPr lang="en-US" sz="1800" b="0" i="0" u="none" strike="noStrike" baseline="0" dirty="0">
                <a:latin typeface="Palatino-Roman"/>
              </a:rPr>
              <a:t>A </a:t>
            </a:r>
            <a:r>
              <a:rPr lang="en-US" sz="1800" b="1" i="0" u="none" strike="noStrike" baseline="0" dirty="0">
                <a:latin typeface="Palatino-Bold"/>
              </a:rPr>
              <a:t>relationship set </a:t>
            </a:r>
            <a:r>
              <a:rPr lang="en-US" sz="1800" b="0" i="0" u="none" strike="noStrike" baseline="0" dirty="0">
                <a:latin typeface="Palatino-Roman"/>
              </a:rPr>
              <a:t>is a set of relationships of the same type. Formally, it is a mathematical relation on </a:t>
            </a:r>
            <a:r>
              <a:rPr lang="en-US" sz="1800" b="0" i="1" u="none" strike="noStrike" baseline="0" dirty="0">
                <a:latin typeface="CMMI10"/>
              </a:rPr>
              <a:t>n </a:t>
            </a:r>
            <a:r>
              <a:rPr lang="en-US" sz="1800" b="0" i="1" u="none" strike="noStrike" baseline="0" dirty="0">
                <a:latin typeface="CMSY10"/>
              </a:rPr>
              <a:t>≥ </a:t>
            </a:r>
            <a:r>
              <a:rPr lang="en-US" sz="1800" b="0" i="0" u="none" strike="noStrike" baseline="0" dirty="0">
                <a:latin typeface="CMR10"/>
              </a:rPr>
              <a:t>2 </a:t>
            </a:r>
            <a:r>
              <a:rPr lang="en-US" sz="1800" b="0" i="0" u="none" strike="noStrike" baseline="0" dirty="0">
                <a:latin typeface="Palatino-Roman"/>
              </a:rPr>
              <a:t>(possibly </a:t>
            </a:r>
            <a:r>
              <a:rPr lang="en-US" sz="1800" b="0" i="0" u="none" strike="noStrike" baseline="0" dirty="0" err="1">
                <a:latin typeface="Palatino-Roman"/>
              </a:rPr>
              <a:t>nondistinct</a:t>
            </a:r>
            <a:r>
              <a:rPr lang="en-US" sz="1800" b="0" i="0" u="none" strike="noStrike" baseline="0" dirty="0">
                <a:latin typeface="Palatino-Roman"/>
              </a:rPr>
              <a:t>) entity sets. If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a:t>
            </a:r>
            <a:r>
              <a:rPr lang="en-US" sz="1800" b="0" i="1" u="none" strike="noStrike" baseline="0" dirty="0" err="1">
                <a:latin typeface="CMMI10"/>
              </a:rPr>
              <a:t>E</a:t>
            </a:r>
            <a:r>
              <a:rPr lang="en-US" sz="1800" b="0" i="1" u="none" strike="noStrike" baseline="0" dirty="0" err="1">
                <a:latin typeface="CMMI7"/>
              </a:rPr>
              <a:t>n</a:t>
            </a:r>
            <a:r>
              <a:rPr lang="en-US" sz="1800" b="0" i="1" u="none" strike="noStrike" baseline="0" dirty="0">
                <a:latin typeface="CMMI7"/>
              </a:rPr>
              <a:t> </a:t>
            </a:r>
            <a:r>
              <a:rPr lang="en-US" sz="1800" b="0" i="0" u="none" strike="noStrike" baseline="0" dirty="0">
                <a:latin typeface="Palatino-Roman"/>
              </a:rPr>
              <a:t>are entity sets, then a relationship set </a:t>
            </a:r>
            <a:r>
              <a:rPr lang="en-US" sz="1800" b="0" i="1" u="none" strike="noStrike" baseline="0" dirty="0">
                <a:latin typeface="Palatino-Italic"/>
              </a:rPr>
              <a:t>R </a:t>
            </a:r>
            <a:r>
              <a:rPr lang="en-US" sz="1800" b="0" i="0" u="none" strike="noStrike" baseline="0" dirty="0">
                <a:latin typeface="Palatino-Roman"/>
              </a:rPr>
              <a:t>is a subset of </a:t>
            </a:r>
            <a:r>
              <a:rPr lang="en-IN" sz="1800" b="0" i="1" u="none" strike="noStrike" baseline="0" dirty="0">
                <a:latin typeface="CMSY10"/>
              </a:rPr>
              <a:t>{</a:t>
            </a:r>
            <a:r>
              <a:rPr lang="en-IN" sz="1800" b="0" i="0" u="none" strike="noStrike" baseline="0" dirty="0">
                <a:latin typeface="CMR10"/>
              </a:rPr>
              <a:t>(</a:t>
            </a:r>
            <a:r>
              <a:rPr lang="en-IN" sz="1800" b="0" i="1" u="none" strike="noStrike" baseline="0" dirty="0">
                <a:latin typeface="CMMI10"/>
              </a:rPr>
              <a:t>e</a:t>
            </a:r>
            <a:r>
              <a:rPr lang="en-IN" sz="1800" b="0" i="0" u="none" strike="noStrike" baseline="0" dirty="0">
                <a:latin typeface="CMR7"/>
              </a:rPr>
              <a:t>1</a:t>
            </a:r>
            <a:r>
              <a:rPr lang="en-IN" sz="1800" b="0" i="1" u="none" strike="noStrike" baseline="0" dirty="0">
                <a:latin typeface="CMMI10"/>
              </a:rPr>
              <a:t>, e</a:t>
            </a:r>
            <a:r>
              <a:rPr lang="en-IN" sz="1800" b="0" i="0" u="none" strike="noStrike" baseline="0" dirty="0">
                <a:latin typeface="CMR7"/>
              </a:rPr>
              <a:t>2</a:t>
            </a:r>
            <a:r>
              <a:rPr lang="en-IN" sz="1800" b="0" i="1" u="none" strike="noStrike" baseline="0" dirty="0">
                <a:latin typeface="CMMI10"/>
              </a:rPr>
              <a:t>, . . . , </a:t>
            </a:r>
            <a:r>
              <a:rPr lang="en-IN" sz="1800" b="0" i="1" u="none" strike="noStrike" baseline="0" dirty="0" err="1">
                <a:latin typeface="CMMI10"/>
              </a:rPr>
              <a:t>e</a:t>
            </a:r>
            <a:r>
              <a:rPr lang="en-IN" sz="1800" b="0" i="1" u="none" strike="noStrike" baseline="0" dirty="0" err="1">
                <a:latin typeface="CMMI7"/>
              </a:rPr>
              <a:t>n</a:t>
            </a:r>
            <a:r>
              <a:rPr lang="en-IN" sz="1800" b="0" i="0" u="none" strike="noStrike" baseline="0" dirty="0">
                <a:latin typeface="CMR10"/>
              </a:rPr>
              <a:t>) </a:t>
            </a:r>
            <a:r>
              <a:rPr lang="en-IN" sz="1800" b="0" i="1" u="none" strike="noStrike" baseline="0" dirty="0">
                <a:latin typeface="CMSY10"/>
              </a:rPr>
              <a:t>| </a:t>
            </a:r>
            <a:r>
              <a:rPr lang="en-IN" sz="1800" b="0" i="1" u="none" strike="noStrike" baseline="0" dirty="0">
                <a:latin typeface="CMMI10"/>
              </a:rPr>
              <a:t>e</a:t>
            </a:r>
            <a:r>
              <a:rPr lang="en-IN" sz="1800" b="0" i="0" u="none" strike="noStrike" baseline="0" dirty="0">
                <a:latin typeface="CMR7"/>
              </a:rPr>
              <a:t>1 </a:t>
            </a:r>
            <a:r>
              <a:rPr lang="en-IN" sz="1800" b="0" i="1" u="none" strike="noStrike" baseline="0" dirty="0">
                <a:latin typeface="CMSY10"/>
              </a:rPr>
              <a:t>∈ </a:t>
            </a:r>
            <a:r>
              <a:rPr lang="en-IN" sz="1800" b="0" i="1" u="none" strike="noStrike" baseline="0" dirty="0">
                <a:latin typeface="CMMI10"/>
              </a:rPr>
              <a:t>E</a:t>
            </a:r>
            <a:r>
              <a:rPr lang="en-IN" sz="1800" b="0" i="0" u="none" strike="noStrike" baseline="0" dirty="0">
                <a:latin typeface="CMR7"/>
              </a:rPr>
              <a:t>1</a:t>
            </a:r>
            <a:r>
              <a:rPr lang="en-IN" sz="1800" b="0" i="1" u="none" strike="noStrike" baseline="0" dirty="0">
                <a:latin typeface="CMMI10"/>
              </a:rPr>
              <a:t>, e</a:t>
            </a:r>
            <a:r>
              <a:rPr lang="en-IN" sz="1800" b="0" i="0" u="none" strike="noStrike" baseline="0" dirty="0">
                <a:latin typeface="CMR7"/>
              </a:rPr>
              <a:t>2 </a:t>
            </a:r>
            <a:r>
              <a:rPr lang="en-IN" sz="1800" b="0" i="1" u="none" strike="noStrike" baseline="0" dirty="0">
                <a:latin typeface="CMSY10"/>
              </a:rPr>
              <a:t>∈ </a:t>
            </a:r>
            <a:r>
              <a:rPr lang="en-IN" sz="1800" b="0" i="1" u="none" strike="noStrike" baseline="0" dirty="0">
                <a:latin typeface="CMMI10"/>
              </a:rPr>
              <a:t>E</a:t>
            </a:r>
            <a:r>
              <a:rPr lang="en-IN" sz="1800" b="0" i="0" u="none" strike="noStrike" baseline="0" dirty="0">
                <a:latin typeface="CMR7"/>
              </a:rPr>
              <a:t>2</a:t>
            </a:r>
            <a:r>
              <a:rPr lang="en-IN" sz="1800" b="0" i="1" u="none" strike="noStrike" baseline="0" dirty="0">
                <a:latin typeface="CMMI10"/>
              </a:rPr>
              <a:t>, . . . , </a:t>
            </a:r>
            <a:r>
              <a:rPr lang="en-IN" sz="1800" b="0" i="1" u="none" strike="noStrike" baseline="0" dirty="0" err="1">
                <a:latin typeface="CMMI10"/>
              </a:rPr>
              <a:t>e</a:t>
            </a:r>
            <a:r>
              <a:rPr lang="en-IN" sz="1800" b="0" i="1" u="none" strike="noStrike" baseline="0" dirty="0" err="1">
                <a:latin typeface="CMMI7"/>
              </a:rPr>
              <a:t>n</a:t>
            </a:r>
            <a:r>
              <a:rPr lang="en-IN" sz="1800" b="0" i="1" u="none" strike="noStrike" baseline="0" dirty="0">
                <a:latin typeface="CMMI7"/>
              </a:rPr>
              <a:t> </a:t>
            </a:r>
            <a:r>
              <a:rPr lang="en-IN" sz="1800" b="0" i="1" u="none" strike="noStrike" baseline="0" dirty="0">
                <a:latin typeface="CMSY10"/>
              </a:rPr>
              <a:t>∈ </a:t>
            </a:r>
            <a:r>
              <a:rPr lang="en-IN" sz="1800" b="0" i="1" u="none" strike="noStrike" baseline="0" dirty="0" err="1">
                <a:latin typeface="CMMI10"/>
              </a:rPr>
              <a:t>E</a:t>
            </a:r>
            <a:r>
              <a:rPr lang="en-IN" sz="1800" b="0" i="1" u="none" strike="noStrike" baseline="0" dirty="0" err="1">
                <a:latin typeface="CMMI7"/>
              </a:rPr>
              <a:t>n</a:t>
            </a:r>
            <a:r>
              <a:rPr lang="en-IN" sz="1800" b="0" i="1" u="none" strike="noStrike" baseline="0" dirty="0">
                <a:latin typeface="CMSY10"/>
              </a:rPr>
              <a:t>} </a:t>
            </a:r>
            <a:r>
              <a:rPr lang="en-US" sz="1800" b="0" i="0" u="none" strike="noStrike" baseline="0" dirty="0">
                <a:latin typeface="Palatino-Roman"/>
              </a:rPr>
              <a:t>where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 , </a:t>
            </a:r>
            <a:r>
              <a:rPr lang="en-US" sz="1800" b="0" i="1" u="none" strike="noStrike" baseline="0" dirty="0" err="1">
                <a:latin typeface="CMMI10"/>
              </a:rPr>
              <a:t>e</a:t>
            </a:r>
            <a:r>
              <a:rPr lang="en-US" sz="1800" b="0" i="1" u="none" strike="noStrike" baseline="0" dirty="0" err="1">
                <a:latin typeface="CMMI7"/>
              </a:rPr>
              <a:t>n</a:t>
            </a:r>
            <a:r>
              <a:rPr lang="en-US" sz="1800" b="0" i="0" u="none" strike="noStrike" baseline="0" dirty="0">
                <a:latin typeface="Palatino-Roman"/>
              </a:rPr>
              <a:t>) is a relationship.</a:t>
            </a:r>
          </a:p>
          <a:p>
            <a:pPr algn="l"/>
            <a:r>
              <a:rPr lang="en-US" sz="1800" b="0" i="0" u="none" strike="noStrike" baseline="0" dirty="0">
                <a:latin typeface="Palatino-Roman"/>
              </a:rPr>
              <a:t>The association between entity sets is referred to as participation; that is, the entity sets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a:t>
            </a:r>
            <a:r>
              <a:rPr lang="en-US" sz="1800" b="0" i="1" u="none" strike="noStrike" baseline="0" dirty="0" err="1">
                <a:latin typeface="CMMI10"/>
              </a:rPr>
              <a:t>E</a:t>
            </a:r>
            <a:r>
              <a:rPr lang="en-US" sz="1800" b="0" i="1" u="none" strike="noStrike" baseline="0" dirty="0" err="1">
                <a:latin typeface="CMMI7"/>
              </a:rPr>
              <a:t>n</a:t>
            </a:r>
            <a:r>
              <a:rPr lang="en-US" sz="1800" b="0" i="1" u="none" strike="noStrike" baseline="0" dirty="0">
                <a:latin typeface="CMMI7"/>
              </a:rPr>
              <a:t> </a:t>
            </a:r>
            <a:r>
              <a:rPr lang="en-US" sz="1800" b="1" i="0" u="none" strike="noStrike" baseline="0" dirty="0">
                <a:latin typeface="Palatino-Bold"/>
              </a:rPr>
              <a:t>participate </a:t>
            </a:r>
            <a:r>
              <a:rPr lang="en-US" sz="1800" b="0" i="0" u="none" strike="noStrike" baseline="0" dirty="0">
                <a:latin typeface="Palatino-Roman"/>
              </a:rPr>
              <a:t>in relationship set </a:t>
            </a:r>
            <a:r>
              <a:rPr lang="en-US" sz="1800" b="0" i="1" u="none" strike="noStrike" baseline="0" dirty="0">
                <a:latin typeface="CMMI10"/>
              </a:rPr>
              <a:t>R</a:t>
            </a:r>
            <a:r>
              <a:rPr lang="en-US" sz="1800" b="0" i="0" u="none" strike="noStrike" baseline="0" dirty="0">
                <a:latin typeface="Palatino-Roman"/>
              </a:rPr>
              <a:t>. A </a:t>
            </a:r>
            <a:r>
              <a:rPr lang="en-US" sz="1800" b="1" i="0" u="none" strike="noStrike" baseline="0" dirty="0">
                <a:latin typeface="Palatino-Bold"/>
              </a:rPr>
              <a:t>relationship instance </a:t>
            </a:r>
            <a:r>
              <a:rPr lang="en-US" sz="1800" b="0" i="0" u="none" strike="noStrike" baseline="0" dirty="0">
                <a:latin typeface="Palatino-Roman"/>
              </a:rPr>
              <a:t>in an E-R schema represents an association between the named entities in the real-world enterprise that is being modeled.</a:t>
            </a:r>
            <a:endParaRPr lang="en-IN" dirty="0"/>
          </a:p>
        </p:txBody>
      </p:sp>
    </p:spTree>
    <p:extLst>
      <p:ext uri="{BB962C8B-B14F-4D97-AF65-F5344CB8AC3E}">
        <p14:creationId xmlns:p14="http://schemas.microsoft.com/office/powerpoint/2010/main" xmlns="" val="937866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pPr algn="l"/>
            <a:r>
              <a:rPr lang="en-US" sz="1800" b="0" i="0" u="none" strike="noStrike" baseline="0" dirty="0">
                <a:latin typeface="Palatino-Roman"/>
              </a:rPr>
              <a:t>A relationship may also have attributes called </a:t>
            </a:r>
            <a:r>
              <a:rPr lang="en-US" sz="1800" b="1" i="0" u="none" strike="noStrike" baseline="0" dirty="0">
                <a:latin typeface="Palatino-Bold"/>
              </a:rPr>
              <a:t>descriptive attributes</a:t>
            </a:r>
            <a:r>
              <a:rPr lang="en-US" sz="1800" b="0" i="0" u="none" strike="noStrike" baseline="0" dirty="0">
                <a:latin typeface="Palatino-Roman"/>
              </a:rPr>
              <a:t>. Consider a relationship set </a:t>
            </a:r>
            <a:r>
              <a:rPr lang="en-US" sz="1800" b="0" i="1" u="none" strike="noStrike" baseline="0" dirty="0">
                <a:latin typeface="Palatino-Italic"/>
              </a:rPr>
              <a:t>depositor </a:t>
            </a:r>
            <a:r>
              <a:rPr lang="en-US" sz="1800" b="0" i="0" u="none" strike="noStrike" baseline="0" dirty="0">
                <a:latin typeface="Palatino-Roman"/>
              </a:rPr>
              <a:t>with entity sets </a:t>
            </a:r>
            <a:r>
              <a:rPr lang="en-US" sz="1800" b="0" i="1" u="none" strike="noStrike" baseline="0" dirty="0">
                <a:latin typeface="Palatino-Italic"/>
              </a:rPr>
              <a:t>customer </a:t>
            </a:r>
            <a:r>
              <a:rPr lang="en-US" sz="1800" b="0" i="0" u="none" strike="noStrike" baseline="0" dirty="0">
                <a:latin typeface="Palatino-Roman"/>
              </a:rPr>
              <a:t>and </a:t>
            </a:r>
            <a:r>
              <a:rPr lang="en-US" sz="1800" b="0" i="1" u="none" strike="noStrike" baseline="0" dirty="0" err="1">
                <a:latin typeface="Palatino-Italic"/>
              </a:rPr>
              <a:t>account</a:t>
            </a:r>
            <a:r>
              <a:rPr lang="en-US" sz="1800" b="0" i="0" u="none" strike="noStrike" baseline="0" dirty="0" err="1">
                <a:latin typeface="Palatino-Roman"/>
              </a:rPr>
              <a:t>.We</a:t>
            </a:r>
            <a:r>
              <a:rPr lang="en-US" sz="1800" b="0" i="0" u="none" strike="noStrike" baseline="0" dirty="0">
                <a:latin typeface="Palatino-Roman"/>
              </a:rPr>
              <a:t> could associate the attribute </a:t>
            </a:r>
            <a:r>
              <a:rPr lang="en-US" sz="1800" b="0" i="1" u="none" strike="noStrike" baseline="0" dirty="0">
                <a:latin typeface="Palatino-Italic"/>
              </a:rPr>
              <a:t>access-date </a:t>
            </a:r>
            <a:r>
              <a:rPr lang="en-US" sz="1800" b="0" i="0" u="none" strike="noStrike" baseline="0" dirty="0">
                <a:latin typeface="Palatino-Roman"/>
              </a:rPr>
              <a:t>to that relationship to specify the most recent date on which a </a:t>
            </a:r>
            <a:r>
              <a:rPr lang="en-IN" sz="1800" b="0" i="0" u="none" strike="noStrike" baseline="0" dirty="0">
                <a:latin typeface="Palatino-Roman"/>
              </a:rPr>
              <a:t>customer accessed an account.</a:t>
            </a:r>
            <a:endParaRPr lang="en-IN" dirty="0"/>
          </a:p>
        </p:txBody>
      </p:sp>
    </p:spTree>
    <p:extLst>
      <p:ext uri="{BB962C8B-B14F-4D97-AF65-F5344CB8AC3E}">
        <p14:creationId xmlns:p14="http://schemas.microsoft.com/office/powerpoint/2010/main" xmlns="" val="1715368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pPr algn="l"/>
            <a:r>
              <a:rPr lang="en-US" sz="1800" b="0" i="0" u="none" strike="noStrike" baseline="0" dirty="0">
                <a:latin typeface="Palatino-Roman"/>
              </a:rPr>
              <a:t>An E-R enterprise schema may define certain constraints to which the contents of a </a:t>
            </a:r>
            <a:r>
              <a:rPr lang="en-IN" sz="1800" b="0" i="0" u="none" strike="noStrike" baseline="0" dirty="0">
                <a:latin typeface="Palatino-Roman"/>
              </a:rPr>
              <a:t>database must conform.</a:t>
            </a:r>
          </a:p>
          <a:p>
            <a:pPr algn="l"/>
            <a:r>
              <a:rPr lang="en-IN" sz="1800" b="1" i="0" u="none" strike="noStrike" baseline="0" dirty="0">
                <a:latin typeface="Advert-Bold"/>
              </a:rPr>
              <a:t>Mapping Cardinalities</a:t>
            </a:r>
            <a:endParaRPr lang="en-IN" sz="1800" dirty="0">
              <a:latin typeface="Palatino-Roman"/>
            </a:endParaRPr>
          </a:p>
          <a:p>
            <a:pPr algn="l"/>
            <a:r>
              <a:rPr lang="en-US" sz="1800" b="1" i="0" u="none" strike="noStrike" baseline="0" dirty="0">
                <a:latin typeface="Palatino-Bold"/>
              </a:rPr>
              <a:t>Mapping cardinalities</a:t>
            </a:r>
            <a:r>
              <a:rPr lang="en-US" sz="1800" b="0" i="0" u="none" strike="noStrike" baseline="0" dirty="0">
                <a:latin typeface="Palatino-Roman"/>
              </a:rPr>
              <a:t>, or cardinality ratios, express the number of entities to which another entity can be associated via a relationship set. Mapping cardinalities are most useful in describing binary relationship sets, although they can contribute to the description of relationship sets that involve more </a:t>
            </a:r>
            <a:r>
              <a:rPr lang="en-IN" sz="1800" b="0" i="0" u="none" strike="noStrike" baseline="0" dirty="0">
                <a:latin typeface="Palatino-Roman"/>
              </a:rPr>
              <a:t>than two entity sets.</a:t>
            </a:r>
            <a:endParaRPr lang="en-IN" dirty="0"/>
          </a:p>
        </p:txBody>
      </p:sp>
    </p:spTree>
    <p:extLst>
      <p:ext uri="{BB962C8B-B14F-4D97-AF65-F5344CB8AC3E}">
        <p14:creationId xmlns:p14="http://schemas.microsoft.com/office/powerpoint/2010/main" xmlns="" val="973422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normAutofit/>
          </a:bodyPr>
          <a:lstStyle/>
          <a:p>
            <a:pPr algn="l"/>
            <a:r>
              <a:rPr lang="en-US" sz="1800" b="0" i="0" u="none" strike="noStrike" baseline="0" dirty="0">
                <a:latin typeface="Palatino-Roman"/>
              </a:rPr>
              <a:t>For a binary relationship set </a:t>
            </a:r>
            <a:r>
              <a:rPr lang="en-US" sz="1800" b="0" i="1" u="none" strike="noStrike" baseline="0" dirty="0">
                <a:latin typeface="Palatino-Italic"/>
              </a:rPr>
              <a:t>R </a:t>
            </a:r>
            <a:r>
              <a:rPr lang="en-US" sz="1800" b="0" i="0" u="none" strike="noStrike" baseline="0" dirty="0">
                <a:latin typeface="Palatino-Roman"/>
              </a:rPr>
              <a:t>between entity sets </a:t>
            </a:r>
            <a:r>
              <a:rPr lang="en-US" sz="1800" b="0" i="1" u="none" strike="noStrike" baseline="0" dirty="0">
                <a:latin typeface="Palatino-Italic"/>
              </a:rPr>
              <a:t>A </a:t>
            </a:r>
            <a:r>
              <a:rPr lang="en-US" sz="1800" b="0" i="0" u="none" strike="noStrike" baseline="0" dirty="0">
                <a:latin typeface="Palatino-Roman"/>
              </a:rPr>
              <a:t>and </a:t>
            </a:r>
            <a:r>
              <a:rPr lang="en-US" sz="1800" b="0" i="1" u="none" strike="noStrike" baseline="0" dirty="0">
                <a:latin typeface="Palatino-Italic"/>
              </a:rPr>
              <a:t>B</a:t>
            </a:r>
            <a:r>
              <a:rPr lang="en-US" sz="1800" b="0" i="0" u="none" strike="noStrike" baseline="0" dirty="0">
                <a:latin typeface="Palatino-Roman"/>
              </a:rPr>
              <a:t>, the mapping cardinality must be one of the following:</a:t>
            </a:r>
          </a:p>
          <a:p>
            <a:pPr marL="0" indent="0" algn="l">
              <a:buNone/>
            </a:pPr>
            <a:r>
              <a:rPr lang="en-US" sz="1800" b="0" i="1" u="none" strike="noStrike" baseline="0" dirty="0">
                <a:latin typeface="CMSY10"/>
              </a:rPr>
              <a:t>• </a:t>
            </a:r>
            <a:r>
              <a:rPr lang="en-US" sz="1800" b="1" i="0" u="none" strike="noStrike" baseline="0" dirty="0">
                <a:latin typeface="Palatino-Bold"/>
              </a:rPr>
              <a:t>One to one</a:t>
            </a:r>
            <a:r>
              <a:rPr lang="en-US" sz="1800" b="0" i="0" u="none" strike="noStrike" baseline="0" dirty="0">
                <a:latin typeface="Palatino-Roman"/>
              </a:rPr>
              <a:t>. An entity in </a:t>
            </a:r>
            <a:r>
              <a:rPr lang="en-US" sz="1800" b="0" i="1" u="none" strike="noStrike" baseline="0" dirty="0">
                <a:latin typeface="Palatino-Italic"/>
              </a:rPr>
              <a:t>A </a:t>
            </a:r>
            <a:r>
              <a:rPr lang="en-US" sz="1800" b="0" i="0" u="none" strike="noStrike" baseline="0" dirty="0">
                <a:latin typeface="Palatino-Roman"/>
              </a:rPr>
              <a:t>is associated with </a:t>
            </a:r>
            <a:r>
              <a:rPr lang="en-US" sz="1800" b="0" i="1" u="none" strike="noStrike" baseline="0" dirty="0">
                <a:latin typeface="Palatino-Italic"/>
              </a:rPr>
              <a:t>at most </a:t>
            </a:r>
            <a:r>
              <a:rPr lang="en-US" sz="1800" b="0" i="0" u="none" strike="noStrike" baseline="0" dirty="0">
                <a:latin typeface="Palatino-Roman"/>
              </a:rPr>
              <a:t>one entity in </a:t>
            </a:r>
            <a:r>
              <a:rPr lang="en-US" sz="1800" b="0" i="1" u="none" strike="noStrike" baseline="0" dirty="0">
                <a:latin typeface="Palatino-Italic"/>
              </a:rPr>
              <a:t>B</a:t>
            </a:r>
            <a:r>
              <a:rPr lang="en-US" sz="1800" b="0" i="0" u="none" strike="noStrike" baseline="0" dirty="0">
                <a:latin typeface="Palatino-Roman"/>
              </a:rPr>
              <a:t>, and an entity in </a:t>
            </a:r>
            <a:r>
              <a:rPr lang="en-US" sz="1800" b="0" i="1" u="none" strike="noStrike" baseline="0" dirty="0">
                <a:latin typeface="Palatino-Italic"/>
              </a:rPr>
              <a:t>B </a:t>
            </a:r>
            <a:r>
              <a:rPr lang="en-US" sz="1800" b="0" i="0" u="none" strike="noStrike" baseline="0" dirty="0">
                <a:latin typeface="Palatino-Roman"/>
              </a:rPr>
              <a:t>is associated with </a:t>
            </a:r>
            <a:r>
              <a:rPr lang="en-US" sz="1800" b="0" i="1" u="none" strike="noStrike" baseline="0" dirty="0">
                <a:latin typeface="Palatino-Italic"/>
              </a:rPr>
              <a:t>at most </a:t>
            </a:r>
            <a:r>
              <a:rPr lang="en-US" sz="1800" b="0" i="0" u="none" strike="noStrike" baseline="0" dirty="0">
                <a:latin typeface="Palatino-Roman"/>
              </a:rPr>
              <a:t>one entity in </a:t>
            </a:r>
            <a:r>
              <a:rPr lang="en-US" sz="1800" b="0" i="1" u="none" strike="noStrike" baseline="0" dirty="0">
                <a:latin typeface="Palatino-Italic"/>
              </a:rPr>
              <a:t>A</a:t>
            </a:r>
            <a:r>
              <a:rPr lang="en-US" sz="1800" b="0" i="0" u="none" strike="noStrike" baseline="0" dirty="0">
                <a:latin typeface="Palatino-Roman"/>
              </a:rPr>
              <a:t>. </a:t>
            </a:r>
          </a:p>
          <a:p>
            <a:pPr marL="0" indent="0" algn="l">
              <a:buNone/>
            </a:pPr>
            <a:r>
              <a:rPr lang="en-US" sz="1800" b="0" i="1" u="none" strike="noStrike" baseline="0" dirty="0">
                <a:latin typeface="CMSY10"/>
              </a:rPr>
              <a:t>• </a:t>
            </a:r>
            <a:r>
              <a:rPr lang="en-US" sz="1800" b="1" i="0" u="none" strike="noStrike" baseline="0" dirty="0">
                <a:latin typeface="Palatino-Bold"/>
              </a:rPr>
              <a:t>One to many</a:t>
            </a:r>
            <a:r>
              <a:rPr lang="en-US" sz="1800" b="0" i="0" u="none" strike="noStrike" baseline="0" dirty="0">
                <a:latin typeface="Palatino-Roman"/>
              </a:rPr>
              <a:t>. An entity in </a:t>
            </a:r>
            <a:r>
              <a:rPr lang="en-US" sz="1800" b="0" i="1" u="none" strike="noStrike" baseline="0" dirty="0">
                <a:latin typeface="Palatino-Italic"/>
              </a:rPr>
              <a:t>A </a:t>
            </a:r>
            <a:r>
              <a:rPr lang="en-US" sz="1800" b="0" i="0" u="none" strike="noStrike" baseline="0" dirty="0">
                <a:latin typeface="Palatino-Roman"/>
              </a:rPr>
              <a:t>is associated with any number (zero or more) of entities in </a:t>
            </a:r>
            <a:r>
              <a:rPr lang="en-US" sz="1800" b="0" i="1" u="none" strike="noStrike" baseline="0" dirty="0">
                <a:latin typeface="Palatino-Italic"/>
              </a:rPr>
              <a:t>B</a:t>
            </a:r>
            <a:r>
              <a:rPr lang="en-US" sz="1800" b="0" i="0" u="none" strike="noStrike" baseline="0" dirty="0">
                <a:latin typeface="Palatino-Roman"/>
              </a:rPr>
              <a:t>. An entity in </a:t>
            </a:r>
            <a:r>
              <a:rPr lang="en-US" sz="1800" b="0" i="1" u="none" strike="noStrike" baseline="0" dirty="0">
                <a:latin typeface="Palatino-Italic"/>
              </a:rPr>
              <a:t>B</a:t>
            </a:r>
            <a:r>
              <a:rPr lang="en-US" sz="1800" b="0" i="0" u="none" strike="noStrike" baseline="0" dirty="0">
                <a:latin typeface="Palatino-Roman"/>
              </a:rPr>
              <a:t>, however, can be associated with </a:t>
            </a:r>
            <a:r>
              <a:rPr lang="en-US" sz="1800" b="0" i="1" u="none" strike="noStrike" baseline="0" dirty="0">
                <a:latin typeface="Palatino-Italic"/>
              </a:rPr>
              <a:t>at most </a:t>
            </a:r>
            <a:r>
              <a:rPr lang="en-US" sz="1800" b="0" i="0" u="none" strike="noStrike" baseline="0" dirty="0">
                <a:latin typeface="Palatino-Roman"/>
              </a:rPr>
              <a:t>one entity in </a:t>
            </a:r>
            <a:r>
              <a:rPr lang="en-US" sz="1800" b="0" i="1" u="none" strike="noStrike" baseline="0" dirty="0">
                <a:latin typeface="Palatino-Italic"/>
              </a:rPr>
              <a:t>A</a:t>
            </a:r>
            <a:r>
              <a:rPr lang="en-US" sz="1800" b="0" i="0" u="none" strike="noStrike" baseline="0" dirty="0">
                <a:latin typeface="Palatino-Roman"/>
              </a:rPr>
              <a:t>. </a:t>
            </a:r>
          </a:p>
          <a:p>
            <a:pPr marL="0" indent="0" algn="l">
              <a:buNone/>
            </a:pPr>
            <a:r>
              <a:rPr lang="en-US" sz="1800" b="0" i="1" u="none" strike="noStrike" baseline="0" dirty="0">
                <a:latin typeface="CMSY10"/>
              </a:rPr>
              <a:t>• </a:t>
            </a:r>
            <a:r>
              <a:rPr lang="en-US" sz="1800" b="1" i="0" u="none" strike="noStrike" baseline="0" dirty="0">
                <a:latin typeface="Palatino-Bold"/>
              </a:rPr>
              <a:t>Many to one</a:t>
            </a:r>
            <a:r>
              <a:rPr lang="en-US" sz="1800" b="0" i="0" u="none" strike="noStrike" baseline="0" dirty="0">
                <a:latin typeface="Palatino-Roman"/>
              </a:rPr>
              <a:t>. An entity in </a:t>
            </a:r>
            <a:r>
              <a:rPr lang="en-US" sz="1800" b="0" i="1" u="none" strike="noStrike" baseline="0" dirty="0">
                <a:latin typeface="Palatino-Italic"/>
              </a:rPr>
              <a:t>A </a:t>
            </a:r>
            <a:r>
              <a:rPr lang="en-US" sz="1800" b="0" i="0" u="none" strike="noStrike" baseline="0" dirty="0">
                <a:latin typeface="Palatino-Roman"/>
              </a:rPr>
              <a:t>is associated with </a:t>
            </a:r>
            <a:r>
              <a:rPr lang="en-US" sz="1800" b="0" i="1" u="none" strike="noStrike" baseline="0" dirty="0">
                <a:latin typeface="Palatino-Italic"/>
              </a:rPr>
              <a:t>at most </a:t>
            </a:r>
            <a:r>
              <a:rPr lang="en-US" sz="1800" b="0" i="0" u="none" strike="noStrike" baseline="0" dirty="0">
                <a:latin typeface="Palatino-Roman"/>
              </a:rPr>
              <a:t>one entity in </a:t>
            </a:r>
            <a:r>
              <a:rPr lang="en-US" sz="1800" b="0" i="1" u="none" strike="noStrike" baseline="0" dirty="0">
                <a:latin typeface="Palatino-Italic"/>
              </a:rPr>
              <a:t>B</a:t>
            </a:r>
            <a:r>
              <a:rPr lang="en-US" sz="1800" b="0" i="0" u="none" strike="noStrike" baseline="0" dirty="0">
                <a:latin typeface="Palatino-Roman"/>
              </a:rPr>
              <a:t>. An entity in </a:t>
            </a:r>
            <a:r>
              <a:rPr lang="en-US" sz="1800" b="0" i="1" u="none" strike="noStrike" baseline="0" dirty="0">
                <a:latin typeface="Palatino-Italic"/>
              </a:rPr>
              <a:t>B</a:t>
            </a:r>
            <a:r>
              <a:rPr lang="en-US" sz="1800" b="0" i="0" u="none" strike="noStrike" baseline="0" dirty="0">
                <a:latin typeface="Palatino-Roman"/>
              </a:rPr>
              <a:t>, however, can be associated with any number (zero or more) of entities in </a:t>
            </a:r>
            <a:r>
              <a:rPr lang="en-US" sz="1800" b="0" i="1" u="none" strike="noStrike" baseline="0" dirty="0">
                <a:latin typeface="Palatino-Italic"/>
              </a:rPr>
              <a:t>A</a:t>
            </a:r>
            <a:r>
              <a:rPr lang="en-US" sz="1800" b="0" i="0" u="none" strike="noStrike" baseline="0" dirty="0">
                <a:latin typeface="Palatino-Roman"/>
              </a:rPr>
              <a:t>. </a:t>
            </a:r>
          </a:p>
          <a:p>
            <a:pPr marL="0" indent="0" algn="l">
              <a:buNone/>
            </a:pPr>
            <a:r>
              <a:rPr lang="en-US" sz="1800" b="0" i="1" u="none" strike="noStrike" baseline="0" dirty="0">
                <a:latin typeface="CMSY10"/>
              </a:rPr>
              <a:t>• </a:t>
            </a:r>
            <a:r>
              <a:rPr lang="en-US" sz="1800" b="1" i="0" u="none" strike="noStrike" baseline="0" dirty="0">
                <a:latin typeface="Palatino-Bold"/>
              </a:rPr>
              <a:t>Many to many</a:t>
            </a:r>
            <a:r>
              <a:rPr lang="en-US" sz="1800" b="0" i="0" u="none" strike="noStrike" baseline="0" dirty="0">
                <a:latin typeface="Palatino-Roman"/>
              </a:rPr>
              <a:t>. An entity in </a:t>
            </a:r>
            <a:r>
              <a:rPr lang="en-US" sz="1800" b="0" i="1" u="none" strike="noStrike" baseline="0" dirty="0">
                <a:latin typeface="Palatino-Italic"/>
              </a:rPr>
              <a:t>A </a:t>
            </a:r>
            <a:r>
              <a:rPr lang="en-US" sz="1800" b="0" i="0" u="none" strike="noStrike" baseline="0" dirty="0">
                <a:latin typeface="Palatino-Roman"/>
              </a:rPr>
              <a:t>is associated with any number (zero or more) of entities in </a:t>
            </a:r>
            <a:r>
              <a:rPr lang="en-US" sz="1800" b="0" i="1" u="none" strike="noStrike" baseline="0" dirty="0">
                <a:latin typeface="Palatino-Italic"/>
              </a:rPr>
              <a:t>B</a:t>
            </a:r>
            <a:r>
              <a:rPr lang="en-US" sz="1800" b="0" i="0" u="none" strike="noStrike" baseline="0" dirty="0">
                <a:latin typeface="Palatino-Roman"/>
              </a:rPr>
              <a:t>, and an entity in </a:t>
            </a:r>
            <a:r>
              <a:rPr lang="en-US" sz="1800" b="0" i="1" u="none" strike="noStrike" baseline="0" dirty="0">
                <a:latin typeface="Palatino-Italic"/>
              </a:rPr>
              <a:t>B </a:t>
            </a:r>
            <a:r>
              <a:rPr lang="en-US" sz="1800" b="0" i="0" u="none" strike="noStrike" baseline="0" dirty="0">
                <a:latin typeface="Palatino-Roman"/>
              </a:rPr>
              <a:t>is associated with any number (zero or more) of entities in </a:t>
            </a:r>
            <a:r>
              <a:rPr lang="en-US" sz="1800" b="0" i="1" u="none" strike="noStrike" baseline="0" dirty="0">
                <a:latin typeface="Palatino-Italic"/>
              </a:rPr>
              <a:t>A</a:t>
            </a:r>
            <a:r>
              <a:rPr lang="en-US" sz="1800" b="0" i="0" u="none" strike="noStrike" baseline="0" dirty="0">
                <a:latin typeface="Palatino-Roman"/>
              </a:rPr>
              <a:t>. </a:t>
            </a:r>
            <a:endParaRPr lang="en-IN" dirty="0"/>
          </a:p>
        </p:txBody>
      </p:sp>
    </p:spTree>
    <p:extLst>
      <p:ext uri="{BB962C8B-B14F-4D97-AF65-F5344CB8AC3E}">
        <p14:creationId xmlns:p14="http://schemas.microsoft.com/office/powerpoint/2010/main" xmlns="" val="2406865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r>
              <a:rPr lang="en-IN" dirty="0"/>
              <a:t>Participation Constraints</a:t>
            </a:r>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pPr algn="just">
              <a:lnSpc>
                <a:spcPct val="150000"/>
              </a:lnSpc>
            </a:pPr>
            <a:r>
              <a:rPr lang="en-US" sz="1800" b="0" i="0" u="none" strike="noStrike" baseline="0" dirty="0">
                <a:latin typeface="Palatino-Roman"/>
              </a:rPr>
              <a:t>The participation of an entity set </a:t>
            </a:r>
            <a:r>
              <a:rPr lang="en-US" sz="1800" b="0" i="1" u="none" strike="noStrike" baseline="0" dirty="0">
                <a:latin typeface="CMMI10"/>
              </a:rPr>
              <a:t>E </a:t>
            </a:r>
            <a:r>
              <a:rPr lang="en-US" sz="1800" b="0" i="0" u="none" strike="noStrike" baseline="0" dirty="0">
                <a:latin typeface="Palatino-Roman"/>
              </a:rPr>
              <a:t>in a relationship set </a:t>
            </a:r>
            <a:r>
              <a:rPr lang="en-US" sz="1800" b="0" i="1" u="none" strike="noStrike" baseline="0" dirty="0">
                <a:latin typeface="CMMI10"/>
              </a:rPr>
              <a:t>R </a:t>
            </a:r>
            <a:r>
              <a:rPr lang="en-US" sz="1800" b="0" i="0" u="none" strike="noStrike" baseline="0" dirty="0">
                <a:latin typeface="Palatino-Roman"/>
              </a:rPr>
              <a:t>is said to be </a:t>
            </a:r>
            <a:r>
              <a:rPr lang="en-US" sz="1800" b="1" i="0" u="none" strike="noStrike" baseline="0" dirty="0">
                <a:latin typeface="Palatino-Bold"/>
              </a:rPr>
              <a:t>total </a:t>
            </a:r>
            <a:r>
              <a:rPr lang="en-US" sz="1800" b="0" i="0" u="none" strike="noStrike" baseline="0" dirty="0">
                <a:latin typeface="Palatino-Roman"/>
              </a:rPr>
              <a:t>if every entity in </a:t>
            </a:r>
            <a:r>
              <a:rPr lang="en-US" sz="1800" b="0" i="1" u="none" strike="noStrike" baseline="0" dirty="0">
                <a:latin typeface="CMMI10"/>
              </a:rPr>
              <a:t>E </a:t>
            </a:r>
            <a:r>
              <a:rPr lang="en-US" sz="1800" b="0" i="0" u="none" strike="noStrike" baseline="0" dirty="0">
                <a:latin typeface="Palatino-Roman"/>
              </a:rPr>
              <a:t>participates in at least one relationship in </a:t>
            </a:r>
            <a:r>
              <a:rPr lang="en-US" sz="1800" b="0" i="1" u="none" strike="noStrike" baseline="0" dirty="0">
                <a:latin typeface="CMMI10"/>
              </a:rPr>
              <a:t>R</a:t>
            </a:r>
            <a:r>
              <a:rPr lang="en-US" sz="1800" b="0" i="0" u="none" strike="noStrike" baseline="0" dirty="0">
                <a:latin typeface="Palatino-Roman"/>
              </a:rPr>
              <a:t>. If only some entities in </a:t>
            </a:r>
            <a:r>
              <a:rPr lang="en-US" sz="1800" b="0" i="1" u="none" strike="noStrike" baseline="0" dirty="0">
                <a:latin typeface="CMMI10"/>
              </a:rPr>
              <a:t>E </a:t>
            </a:r>
            <a:r>
              <a:rPr lang="en-US" sz="1800" b="0" i="0" u="none" strike="noStrike" baseline="0" dirty="0">
                <a:latin typeface="Palatino-Roman"/>
              </a:rPr>
              <a:t>participate in relationships in </a:t>
            </a:r>
            <a:r>
              <a:rPr lang="en-US" sz="1800" b="0" i="1" u="none" strike="noStrike" baseline="0" dirty="0">
                <a:latin typeface="CMMI10"/>
              </a:rPr>
              <a:t>R</a:t>
            </a:r>
            <a:r>
              <a:rPr lang="en-US" sz="1800" b="0" i="0" u="none" strike="noStrike" baseline="0" dirty="0">
                <a:latin typeface="Palatino-Roman"/>
              </a:rPr>
              <a:t>, the participation of entity set </a:t>
            </a:r>
            <a:r>
              <a:rPr lang="en-US" sz="1800" b="0" i="1" u="none" strike="noStrike" baseline="0" dirty="0">
                <a:latin typeface="CMMI10"/>
              </a:rPr>
              <a:t>E </a:t>
            </a:r>
            <a:r>
              <a:rPr lang="en-US" sz="1800" b="0" i="0" u="none" strike="noStrike" baseline="0" dirty="0">
                <a:latin typeface="Palatino-Roman"/>
              </a:rPr>
              <a:t>in relationship </a:t>
            </a:r>
            <a:r>
              <a:rPr lang="en-US" sz="1800" b="0" i="1" u="none" strike="noStrike" baseline="0" dirty="0">
                <a:latin typeface="CMMI10"/>
              </a:rPr>
              <a:t>R </a:t>
            </a:r>
            <a:r>
              <a:rPr lang="en-US" sz="1800" b="0" i="0" u="none" strike="noStrike" baseline="0" dirty="0">
                <a:latin typeface="Palatino-Roman"/>
              </a:rPr>
              <a:t>is said to be </a:t>
            </a:r>
            <a:r>
              <a:rPr lang="en-US" sz="1800" b="1" i="0" u="none" strike="noStrike" baseline="0" dirty="0">
                <a:latin typeface="Palatino-Bold"/>
              </a:rPr>
              <a:t>partial</a:t>
            </a:r>
            <a:r>
              <a:rPr lang="en-US" sz="1800" b="0" i="0" u="none" strike="noStrike" baseline="0" dirty="0">
                <a:latin typeface="Palatino-Roman"/>
              </a:rPr>
              <a:t>. </a:t>
            </a:r>
          </a:p>
          <a:p>
            <a:pPr algn="just">
              <a:lnSpc>
                <a:spcPct val="150000"/>
              </a:lnSpc>
            </a:pPr>
            <a:r>
              <a:rPr lang="en-US" sz="1800" b="0" i="0" u="none" strike="noStrike" baseline="0" dirty="0">
                <a:latin typeface="Palatino-Roman"/>
              </a:rPr>
              <a:t>For example, we expect every loan entity to be related to at least one customer through the </a:t>
            </a:r>
            <a:r>
              <a:rPr lang="en-US" sz="1800" b="0" i="1" u="none" strike="noStrike" baseline="0" dirty="0">
                <a:latin typeface="Palatino-Italic"/>
              </a:rPr>
              <a:t>borrower </a:t>
            </a:r>
            <a:r>
              <a:rPr lang="en-US" sz="1800" b="0" i="0" u="none" strike="noStrike" baseline="0" dirty="0">
                <a:latin typeface="Palatino-Roman"/>
              </a:rPr>
              <a:t>relationship. Therefore the participation of </a:t>
            </a:r>
            <a:r>
              <a:rPr lang="en-US" sz="1800" b="0" i="1" u="none" strike="noStrike" baseline="0" dirty="0">
                <a:latin typeface="Palatino-Italic"/>
              </a:rPr>
              <a:t>loan </a:t>
            </a:r>
            <a:r>
              <a:rPr lang="en-US" sz="1800" b="0" i="0" u="none" strike="noStrike" baseline="0" dirty="0">
                <a:latin typeface="Palatino-Roman"/>
              </a:rPr>
              <a:t>in the relationship set </a:t>
            </a:r>
            <a:r>
              <a:rPr lang="en-US" sz="1800" b="0" i="1" u="none" strike="noStrike" baseline="0" dirty="0">
                <a:latin typeface="Palatino-Italic"/>
              </a:rPr>
              <a:t>borrower </a:t>
            </a:r>
            <a:r>
              <a:rPr lang="en-US" sz="1800" b="0" i="0" u="none" strike="noStrike" baseline="0" dirty="0">
                <a:latin typeface="Palatino-Roman"/>
              </a:rPr>
              <a:t>is total. In contrast, an individual can be a bank customer whether or not she has a loan with the bank. </a:t>
            </a:r>
          </a:p>
          <a:p>
            <a:pPr algn="just">
              <a:lnSpc>
                <a:spcPct val="150000"/>
              </a:lnSpc>
            </a:pPr>
            <a:r>
              <a:rPr lang="en-US" sz="1800" b="0" i="0" u="none" strike="noStrike" baseline="0" dirty="0">
                <a:latin typeface="Palatino-Roman"/>
              </a:rPr>
              <a:t>Hence, it is possible that only some of the </a:t>
            </a:r>
            <a:r>
              <a:rPr lang="en-US" sz="1800" b="0" i="1" u="none" strike="noStrike" baseline="0" dirty="0">
                <a:latin typeface="Palatino-Italic"/>
              </a:rPr>
              <a:t>customer </a:t>
            </a:r>
            <a:r>
              <a:rPr lang="en-US" sz="1800" b="0" i="0" u="none" strike="noStrike" baseline="0" dirty="0">
                <a:latin typeface="Palatino-Roman"/>
              </a:rPr>
              <a:t>entities are related to the </a:t>
            </a:r>
            <a:r>
              <a:rPr lang="en-US" sz="1800" b="0" i="1" u="none" strike="noStrike" baseline="0" dirty="0">
                <a:latin typeface="Palatino-Italic"/>
              </a:rPr>
              <a:t>loan </a:t>
            </a:r>
            <a:r>
              <a:rPr lang="en-US" sz="1800" b="0" i="0" u="none" strike="noStrike" baseline="0" dirty="0">
                <a:latin typeface="Palatino-Roman"/>
              </a:rPr>
              <a:t>entity set through the </a:t>
            </a:r>
            <a:r>
              <a:rPr lang="en-US" sz="1800" b="0" i="1" u="none" strike="noStrike" baseline="0" dirty="0">
                <a:latin typeface="Palatino-Italic"/>
              </a:rPr>
              <a:t>borrower </a:t>
            </a:r>
            <a:r>
              <a:rPr lang="en-US" sz="1800" b="0" i="0" u="none" strike="noStrike" baseline="0" dirty="0">
                <a:latin typeface="Palatino-Roman"/>
              </a:rPr>
              <a:t>relationship, and the participation of </a:t>
            </a:r>
            <a:r>
              <a:rPr lang="en-US" sz="1800" b="0" i="1" u="none" strike="noStrike" baseline="0" dirty="0">
                <a:latin typeface="Palatino-Italic"/>
              </a:rPr>
              <a:t>customer </a:t>
            </a:r>
            <a:r>
              <a:rPr lang="en-US" sz="1800" b="0" i="0" u="none" strike="noStrike" baseline="0" dirty="0">
                <a:latin typeface="Palatino-Roman"/>
              </a:rPr>
              <a:t>in the </a:t>
            </a:r>
            <a:r>
              <a:rPr lang="en-US" sz="1800" b="0" i="1" u="none" strike="noStrike" baseline="0" dirty="0">
                <a:latin typeface="Palatino-Italic"/>
              </a:rPr>
              <a:t>borrower </a:t>
            </a:r>
            <a:r>
              <a:rPr lang="en-US" sz="1800" b="0" i="0" u="none" strike="noStrike" baseline="0" dirty="0">
                <a:latin typeface="Palatino-Roman"/>
              </a:rPr>
              <a:t>relationship set is therefore partial.</a:t>
            </a:r>
            <a:endParaRPr lang="en-IN" dirty="0"/>
          </a:p>
        </p:txBody>
      </p:sp>
    </p:spTree>
    <p:extLst>
      <p:ext uri="{BB962C8B-B14F-4D97-AF65-F5344CB8AC3E}">
        <p14:creationId xmlns:p14="http://schemas.microsoft.com/office/powerpoint/2010/main" xmlns="" val="3288119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1140A-FF20-82DA-2B4E-848B3CC36BFA}"/>
              </a:ext>
            </a:extLst>
          </p:cNvPr>
          <p:cNvSpPr>
            <a:spLocks noGrp="1"/>
          </p:cNvSpPr>
          <p:nvPr>
            <p:ph type="title"/>
          </p:nvPr>
        </p:nvSpPr>
        <p:spPr/>
        <p:txBody>
          <a:bodyPr/>
          <a:lstStyle/>
          <a:p>
            <a:r>
              <a:rPr lang="en-IN" dirty="0"/>
              <a:t>Keys</a:t>
            </a:r>
          </a:p>
        </p:txBody>
      </p:sp>
      <p:sp>
        <p:nvSpPr>
          <p:cNvPr id="3" name="Content Placeholder 2">
            <a:extLst>
              <a:ext uri="{FF2B5EF4-FFF2-40B4-BE49-F238E27FC236}">
                <a16:creationId xmlns:a16="http://schemas.microsoft.com/office/drawing/2014/main" xmlns="" id="{8E154EDA-D3C7-8E2F-7DCF-B6205EDA32BB}"/>
              </a:ext>
            </a:extLst>
          </p:cNvPr>
          <p:cNvSpPr>
            <a:spLocks noGrp="1"/>
          </p:cNvSpPr>
          <p:nvPr>
            <p:ph idx="1"/>
          </p:nvPr>
        </p:nvSpPr>
        <p:spPr/>
        <p:txBody>
          <a:bodyPr>
            <a:normAutofit/>
          </a:bodyPr>
          <a:lstStyle/>
          <a:p>
            <a:pPr marL="0" indent="0" algn="just">
              <a:buNone/>
            </a:pPr>
            <a:r>
              <a:rPr lang="en-US" dirty="0"/>
              <a:t>The values of the attribute values of an entity must be such that they can uniquely identify the entity. In other words, no two entities in an entity set are allowed to have exactly the same value for all attributes.</a:t>
            </a:r>
          </a:p>
          <a:p>
            <a:pPr algn="just"/>
            <a:r>
              <a:rPr lang="en-US" dirty="0"/>
              <a:t>A key allows us to identify a set of attributes that suffice to distinguish entities from each other. Keys also help uniquely identify relationships, and thus distinguish relationships from each other.</a:t>
            </a:r>
            <a:endParaRPr lang="en-IN" dirty="0"/>
          </a:p>
        </p:txBody>
      </p:sp>
    </p:spTree>
    <p:extLst>
      <p:ext uri="{BB962C8B-B14F-4D97-AF65-F5344CB8AC3E}">
        <p14:creationId xmlns:p14="http://schemas.microsoft.com/office/powerpoint/2010/main" xmlns="" val="1127670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7E32E-9547-17A7-8FFA-F8CC62555EA9}"/>
              </a:ext>
            </a:extLst>
          </p:cNvPr>
          <p:cNvSpPr>
            <a:spLocks noGrp="1"/>
          </p:cNvSpPr>
          <p:nvPr>
            <p:ph type="title"/>
          </p:nvPr>
        </p:nvSpPr>
        <p:spPr/>
        <p:txBody>
          <a:bodyPr/>
          <a:lstStyle/>
          <a:p>
            <a:r>
              <a:rPr lang="en-IN" dirty="0"/>
              <a:t>Database Users and Administrators</a:t>
            </a:r>
          </a:p>
        </p:txBody>
      </p:sp>
      <p:sp>
        <p:nvSpPr>
          <p:cNvPr id="3" name="Content Placeholder 2">
            <a:extLst>
              <a:ext uri="{FF2B5EF4-FFF2-40B4-BE49-F238E27FC236}">
                <a16:creationId xmlns:a16="http://schemas.microsoft.com/office/drawing/2014/main" xmlns="" id="{5186609D-0822-5E69-BA9C-5543BC0DA1B9}"/>
              </a:ext>
            </a:extLst>
          </p:cNvPr>
          <p:cNvSpPr>
            <a:spLocks noGrp="1"/>
          </p:cNvSpPr>
          <p:nvPr>
            <p:ph idx="1"/>
          </p:nvPr>
        </p:nvSpPr>
        <p:spPr/>
        <p:txBody>
          <a:bodyPr/>
          <a:lstStyle/>
          <a:p>
            <a:r>
              <a:rPr lang="en-US" dirty="0"/>
              <a:t>A primary goal of a database system is to retrieve information from and store new information in the database. </a:t>
            </a:r>
          </a:p>
          <a:p>
            <a:r>
              <a:rPr lang="en-US" dirty="0"/>
              <a:t>People who work with a database can be categorized as database users or database administrators.</a:t>
            </a:r>
          </a:p>
          <a:p>
            <a:endParaRPr lang="en-IN" dirty="0"/>
          </a:p>
        </p:txBody>
      </p:sp>
    </p:spTree>
    <p:extLst>
      <p:ext uri="{BB962C8B-B14F-4D97-AF65-F5344CB8AC3E}">
        <p14:creationId xmlns:p14="http://schemas.microsoft.com/office/powerpoint/2010/main" xmlns="" val="990170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728BB-5BC9-27C5-EC82-609ED4CDB091}"/>
              </a:ext>
            </a:extLst>
          </p:cNvPr>
          <p:cNvSpPr>
            <a:spLocks noGrp="1"/>
          </p:cNvSpPr>
          <p:nvPr>
            <p:ph type="title"/>
          </p:nvPr>
        </p:nvSpPr>
        <p:spPr/>
        <p:txBody>
          <a:bodyPr/>
          <a:lstStyle/>
          <a:p>
            <a:r>
              <a:rPr lang="en-IN" dirty="0"/>
              <a:t>Entity Sets</a:t>
            </a:r>
          </a:p>
        </p:txBody>
      </p:sp>
      <p:sp>
        <p:nvSpPr>
          <p:cNvPr id="3" name="Content Placeholder 2">
            <a:extLst>
              <a:ext uri="{FF2B5EF4-FFF2-40B4-BE49-F238E27FC236}">
                <a16:creationId xmlns:a16="http://schemas.microsoft.com/office/drawing/2014/main" xmlns="" id="{0BCF8FEB-4D5F-C742-9EFE-8F68F4A9FF56}"/>
              </a:ext>
            </a:extLst>
          </p:cNvPr>
          <p:cNvSpPr>
            <a:spLocks noGrp="1"/>
          </p:cNvSpPr>
          <p:nvPr>
            <p:ph idx="1"/>
          </p:nvPr>
        </p:nvSpPr>
        <p:spPr/>
        <p:txBody>
          <a:bodyPr/>
          <a:lstStyle/>
          <a:p>
            <a:r>
              <a:rPr lang="en-US" sz="1800" b="0" i="0" u="none" strike="noStrike" baseline="0" dirty="0">
                <a:latin typeface="Palatino-Roman"/>
              </a:rPr>
              <a:t>A </a:t>
            </a:r>
            <a:r>
              <a:rPr lang="en-US" sz="1800" b="1" i="0" u="none" strike="noStrike" baseline="0" dirty="0" err="1">
                <a:latin typeface="Palatino-Bold"/>
              </a:rPr>
              <a:t>superkey</a:t>
            </a:r>
            <a:r>
              <a:rPr lang="en-US" sz="1800" b="1" i="0" u="none" strike="noStrike" baseline="0" dirty="0">
                <a:latin typeface="Palatino-Bold"/>
              </a:rPr>
              <a:t> </a:t>
            </a:r>
            <a:r>
              <a:rPr lang="en-US" sz="1800" b="0" i="0" u="none" strike="noStrike" baseline="0" dirty="0">
                <a:latin typeface="Palatino-Roman"/>
              </a:rPr>
              <a:t>is a set of one or more attributes that, taken collectively, allow us to identify uniquely an entity in the entity set. For example, the </a:t>
            </a:r>
            <a:r>
              <a:rPr lang="en-US" sz="1800" b="0" i="1" u="none" strike="noStrike" baseline="0" dirty="0">
                <a:latin typeface="Palatino-Italic"/>
              </a:rPr>
              <a:t>customer-id </a:t>
            </a:r>
            <a:r>
              <a:rPr lang="en-US" sz="1800" b="0" i="0" u="none" strike="noStrike" baseline="0" dirty="0">
                <a:latin typeface="Palatino-Roman"/>
              </a:rPr>
              <a:t>attribute of the entity set </a:t>
            </a:r>
            <a:r>
              <a:rPr lang="en-US" sz="1800" b="0" i="1" u="none" strike="noStrike" baseline="0" dirty="0">
                <a:latin typeface="Palatino-Italic"/>
              </a:rPr>
              <a:t>customer </a:t>
            </a:r>
            <a:r>
              <a:rPr lang="en-US" sz="1800" b="0" i="0" u="none" strike="noStrike" baseline="0" dirty="0">
                <a:latin typeface="Palatino-Roman"/>
              </a:rPr>
              <a:t>is sufficient to distinguish one </a:t>
            </a:r>
            <a:r>
              <a:rPr lang="en-US" sz="1800" b="0" i="1" u="none" strike="noStrike" baseline="0" dirty="0">
                <a:latin typeface="Palatino-Italic"/>
              </a:rPr>
              <a:t>customer </a:t>
            </a:r>
            <a:r>
              <a:rPr lang="en-US" sz="1800" b="0" i="0" u="none" strike="noStrike" baseline="0" dirty="0">
                <a:latin typeface="Palatino-Roman"/>
              </a:rPr>
              <a:t>entity from another. Thus, </a:t>
            </a:r>
            <a:r>
              <a:rPr lang="en-US" sz="1800" b="0" i="1" u="none" strike="noStrike" baseline="0" dirty="0">
                <a:latin typeface="Palatino-Italic"/>
              </a:rPr>
              <a:t>customer-id </a:t>
            </a:r>
            <a:r>
              <a:rPr lang="en-US" sz="1800" b="0" i="0" u="none" strike="noStrike" baseline="0" dirty="0">
                <a:latin typeface="Palatino-Roman"/>
              </a:rPr>
              <a:t>is a </a:t>
            </a:r>
            <a:r>
              <a:rPr lang="en-US" sz="1800" b="0" i="0" u="none" strike="noStrike" baseline="0" dirty="0" err="1">
                <a:latin typeface="Palatino-Roman"/>
              </a:rPr>
              <a:t>superkey</a:t>
            </a:r>
            <a:r>
              <a:rPr lang="en-US" sz="1800" b="0" i="0" u="none" strike="noStrike" baseline="0" dirty="0">
                <a:latin typeface="Palatino-Roman"/>
              </a:rPr>
              <a:t>. Similarly, the combination of </a:t>
            </a:r>
            <a:r>
              <a:rPr lang="en-US" sz="1800" b="0" i="1" u="none" strike="noStrike" baseline="0" dirty="0">
                <a:latin typeface="Palatino-Italic"/>
              </a:rPr>
              <a:t>customer-name </a:t>
            </a:r>
            <a:r>
              <a:rPr lang="en-US" sz="1800" b="0" i="0" u="none" strike="noStrike" baseline="0" dirty="0">
                <a:latin typeface="Palatino-Roman"/>
              </a:rPr>
              <a:t>and </a:t>
            </a:r>
            <a:r>
              <a:rPr lang="en-US" sz="1800" b="0" i="1" u="none" strike="noStrike" baseline="0" dirty="0">
                <a:latin typeface="Palatino-Italic"/>
              </a:rPr>
              <a:t>customer-id </a:t>
            </a:r>
            <a:r>
              <a:rPr lang="en-US" sz="1800" b="0" i="0" u="none" strike="noStrike" baseline="0" dirty="0">
                <a:latin typeface="Palatino-Roman"/>
              </a:rPr>
              <a:t>is a </a:t>
            </a:r>
            <a:r>
              <a:rPr lang="en-US" sz="1800" b="0" i="0" u="none" strike="noStrike" baseline="0" dirty="0" err="1">
                <a:latin typeface="Palatino-Roman"/>
              </a:rPr>
              <a:t>superkey</a:t>
            </a:r>
            <a:r>
              <a:rPr lang="en-US" sz="1800" b="0" i="0" u="none" strike="noStrike" baseline="0" dirty="0">
                <a:latin typeface="Palatino-Roman"/>
              </a:rPr>
              <a:t> for the entity set </a:t>
            </a:r>
            <a:r>
              <a:rPr lang="en-US" sz="1800" b="0" i="1" u="none" strike="noStrike" baseline="0" dirty="0">
                <a:latin typeface="Palatino-Italic"/>
              </a:rPr>
              <a:t>customer</a:t>
            </a:r>
            <a:r>
              <a:rPr lang="en-US" sz="1800" b="0" i="0" u="none" strike="noStrike" baseline="0" dirty="0">
                <a:latin typeface="Palatino-Roman"/>
              </a:rPr>
              <a:t>. The </a:t>
            </a:r>
            <a:r>
              <a:rPr lang="en-US" sz="1800" b="0" i="1" u="none" strike="noStrike" baseline="0" dirty="0">
                <a:latin typeface="Palatino-Italic"/>
              </a:rPr>
              <a:t>customer-name </a:t>
            </a:r>
            <a:r>
              <a:rPr lang="en-US" sz="1800" b="0" i="0" u="none" strike="noStrike" baseline="0" dirty="0">
                <a:latin typeface="Palatino-Roman"/>
              </a:rPr>
              <a:t>attribute of </a:t>
            </a:r>
            <a:r>
              <a:rPr lang="en-US" sz="1800" b="0" i="1" u="none" strike="noStrike" baseline="0" dirty="0">
                <a:latin typeface="Palatino-Italic"/>
              </a:rPr>
              <a:t>customer </a:t>
            </a:r>
            <a:r>
              <a:rPr lang="en-US" sz="1800" b="0" i="0" u="none" strike="noStrike" baseline="0" dirty="0">
                <a:latin typeface="Palatino-Roman"/>
              </a:rPr>
              <a:t>is not a </a:t>
            </a:r>
            <a:r>
              <a:rPr lang="en-US" sz="1800" b="0" i="0" u="none" strike="noStrike" baseline="0" dirty="0" err="1">
                <a:latin typeface="Palatino-Roman"/>
              </a:rPr>
              <a:t>superkey</a:t>
            </a:r>
            <a:r>
              <a:rPr lang="en-US" sz="1800" b="0" i="0" u="none" strike="noStrike" baseline="0" dirty="0">
                <a:latin typeface="Palatino-Roman"/>
              </a:rPr>
              <a:t>, because several people might have the same name</a:t>
            </a:r>
          </a:p>
          <a:p>
            <a:pPr marL="0" indent="0" algn="l">
              <a:buNone/>
            </a:pPr>
            <a:endParaRPr lang="en-US" sz="1800" dirty="0">
              <a:latin typeface="Palatino-Roman"/>
            </a:endParaRPr>
          </a:p>
          <a:p>
            <a:pPr algn="l"/>
            <a:r>
              <a:rPr lang="en-US" sz="1800" b="0" i="0" u="none" strike="noStrike" baseline="0" dirty="0">
                <a:latin typeface="Palatino-Roman"/>
              </a:rPr>
              <a:t>The concept of a </a:t>
            </a:r>
            <a:r>
              <a:rPr lang="en-US" sz="1800" b="0" i="0" u="none" strike="noStrike" baseline="0" dirty="0" err="1">
                <a:latin typeface="Palatino-Roman"/>
              </a:rPr>
              <a:t>superkey</a:t>
            </a:r>
            <a:r>
              <a:rPr lang="en-US" sz="1800" b="0" i="0" u="none" strike="noStrike" baseline="0" dirty="0">
                <a:latin typeface="Palatino-Roman"/>
              </a:rPr>
              <a:t> is not sufficient for our purposes, since, as we saw, a </a:t>
            </a:r>
            <a:r>
              <a:rPr lang="en-US" sz="1800" b="0" i="0" u="none" strike="noStrike" baseline="0" dirty="0" err="1">
                <a:latin typeface="Palatino-Roman"/>
              </a:rPr>
              <a:t>superkey</a:t>
            </a:r>
            <a:r>
              <a:rPr lang="en-US" sz="1800" b="0" i="0" u="none" strike="noStrike" baseline="0" dirty="0">
                <a:latin typeface="Palatino-Roman"/>
              </a:rPr>
              <a:t> may contain extraneous attributes. If </a:t>
            </a:r>
            <a:r>
              <a:rPr lang="en-US" sz="1800" b="0" i="1" u="none" strike="noStrike" baseline="0" dirty="0">
                <a:latin typeface="Palatino-Italic"/>
              </a:rPr>
              <a:t>K </a:t>
            </a:r>
            <a:r>
              <a:rPr lang="en-US" sz="1800" b="0" i="0" u="none" strike="noStrike" baseline="0" dirty="0">
                <a:latin typeface="Palatino-Roman"/>
              </a:rPr>
              <a:t>is a </a:t>
            </a:r>
            <a:r>
              <a:rPr lang="en-US" sz="1800" b="0" i="0" u="none" strike="noStrike" baseline="0" dirty="0" err="1">
                <a:latin typeface="Palatino-Roman"/>
              </a:rPr>
              <a:t>superkey</a:t>
            </a:r>
            <a:r>
              <a:rPr lang="en-US" sz="1800" b="0" i="0" u="none" strike="noStrike" baseline="0" dirty="0">
                <a:latin typeface="Palatino-Roman"/>
              </a:rPr>
              <a:t>, then so is any superset of </a:t>
            </a:r>
            <a:r>
              <a:rPr lang="en-US" sz="1800" b="0" i="1" u="none" strike="noStrike" baseline="0" dirty="0">
                <a:latin typeface="Palatino-Italic"/>
              </a:rPr>
              <a:t>K</a:t>
            </a:r>
            <a:r>
              <a:rPr lang="en-US" sz="1800" b="0" i="0" u="none" strike="noStrike" baseline="0" dirty="0">
                <a:latin typeface="Palatino-Roman"/>
              </a:rPr>
              <a:t>. We are often interested in </a:t>
            </a:r>
            <a:r>
              <a:rPr lang="en-US" sz="1800" b="0" i="0" u="none" strike="noStrike" baseline="0" dirty="0" err="1">
                <a:latin typeface="Palatino-Roman"/>
              </a:rPr>
              <a:t>superkeys</a:t>
            </a:r>
            <a:r>
              <a:rPr lang="en-US" sz="1800" b="0" i="0" u="none" strike="noStrike" baseline="0" dirty="0">
                <a:latin typeface="Palatino-Roman"/>
              </a:rPr>
              <a:t> for which no proper subset is a </a:t>
            </a:r>
            <a:r>
              <a:rPr lang="en-US" sz="1800" b="0" i="0" u="none" strike="noStrike" baseline="0" dirty="0" err="1">
                <a:latin typeface="Palatino-Roman"/>
              </a:rPr>
              <a:t>superkey</a:t>
            </a:r>
            <a:r>
              <a:rPr lang="en-US" sz="1800" b="0" i="0" u="none" strike="noStrike" baseline="0" dirty="0">
                <a:latin typeface="Palatino-Roman"/>
              </a:rPr>
              <a:t>. Such minimal </a:t>
            </a:r>
            <a:r>
              <a:rPr lang="en-US" sz="1800" b="0" i="0" u="none" strike="noStrike" baseline="0" dirty="0" err="1">
                <a:latin typeface="Palatino-Roman"/>
              </a:rPr>
              <a:t>superkeys</a:t>
            </a:r>
            <a:r>
              <a:rPr lang="en-US" sz="1800" b="0" i="0" u="none" strike="noStrike" baseline="0" dirty="0">
                <a:latin typeface="Palatino-Roman"/>
              </a:rPr>
              <a:t> are called </a:t>
            </a:r>
            <a:r>
              <a:rPr lang="en-US" sz="1800" b="1" i="0" u="none" strike="noStrike" baseline="0" dirty="0">
                <a:latin typeface="Palatino-Bold"/>
              </a:rPr>
              <a:t>candidate keys</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xmlns="" val="1103192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87EC4-04AF-16E9-B0E4-5AD8569832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148DFC2-ED9B-15E2-F186-AB878DF16014}"/>
              </a:ext>
            </a:extLst>
          </p:cNvPr>
          <p:cNvSpPr>
            <a:spLocks noGrp="1"/>
          </p:cNvSpPr>
          <p:nvPr>
            <p:ph idx="1"/>
          </p:nvPr>
        </p:nvSpPr>
        <p:spPr/>
        <p:txBody>
          <a:bodyPr/>
          <a:lstStyle/>
          <a:p>
            <a:pPr marL="0" indent="0" algn="l">
              <a:buNone/>
            </a:pPr>
            <a:r>
              <a:rPr lang="en-US" sz="1800" b="0" i="0" u="none" strike="noStrike" baseline="0" dirty="0">
                <a:latin typeface="Palatino-Roman"/>
              </a:rPr>
              <a:t>It is possible that several distinct sets of attributes could serve as a candidate key. Suppose that a combination of </a:t>
            </a:r>
            <a:r>
              <a:rPr lang="en-US" sz="1800" b="0" i="1" u="none" strike="noStrike" baseline="0" dirty="0">
                <a:latin typeface="Palatino-Italic"/>
              </a:rPr>
              <a:t>customer-name </a:t>
            </a:r>
            <a:r>
              <a:rPr lang="en-US" sz="1800" b="0" i="0" u="none" strike="noStrike" baseline="0" dirty="0">
                <a:latin typeface="Palatino-Roman"/>
              </a:rPr>
              <a:t>and </a:t>
            </a:r>
            <a:r>
              <a:rPr lang="en-US" sz="1800" b="0" i="1" u="none" strike="noStrike" baseline="0" dirty="0">
                <a:latin typeface="Palatino-Italic"/>
              </a:rPr>
              <a:t>customer-street </a:t>
            </a:r>
            <a:r>
              <a:rPr lang="en-US" sz="1800" b="0" i="0" u="none" strike="noStrike" baseline="0" dirty="0">
                <a:latin typeface="Palatino-Roman"/>
              </a:rPr>
              <a:t>is sufficient to distinguish among members of the </a:t>
            </a:r>
            <a:r>
              <a:rPr lang="en-US" sz="1800" b="0" i="1" u="none" strike="noStrike" baseline="0" dirty="0">
                <a:latin typeface="Palatino-Italic"/>
              </a:rPr>
              <a:t>customer </a:t>
            </a:r>
            <a:r>
              <a:rPr lang="en-US" sz="1800" b="0" i="0" u="none" strike="noStrike" baseline="0" dirty="0">
                <a:latin typeface="Palatino-Roman"/>
              </a:rPr>
              <a:t>entity set. Then, both </a:t>
            </a:r>
            <a:r>
              <a:rPr lang="en-US" sz="1800" b="0" i="1" u="none" strike="noStrike" baseline="0" dirty="0">
                <a:latin typeface="CMSY10"/>
              </a:rPr>
              <a:t>{</a:t>
            </a:r>
            <a:r>
              <a:rPr lang="en-US" sz="1800" b="0" i="1" u="none" strike="noStrike" baseline="0" dirty="0">
                <a:latin typeface="Palatino-Italic"/>
              </a:rPr>
              <a:t>customer-id</a:t>
            </a:r>
            <a:r>
              <a:rPr lang="en-US" sz="1800" b="0" i="1" u="none" strike="noStrike" baseline="0" dirty="0">
                <a:latin typeface="CMSY10"/>
              </a:rPr>
              <a:t>} </a:t>
            </a:r>
            <a:r>
              <a:rPr lang="en-US" sz="1800" b="0" i="0" u="none" strike="noStrike" baseline="0" dirty="0">
                <a:latin typeface="Palatino-Roman"/>
              </a:rPr>
              <a:t>and </a:t>
            </a:r>
            <a:r>
              <a:rPr lang="en-US" sz="1800" b="0" i="1" u="none" strike="noStrike" baseline="0" dirty="0">
                <a:latin typeface="CMSY10"/>
              </a:rPr>
              <a:t>{</a:t>
            </a:r>
            <a:r>
              <a:rPr lang="en-US" sz="1800" b="0" i="1" u="none" strike="noStrike" baseline="0" dirty="0">
                <a:latin typeface="Palatino-Italic"/>
              </a:rPr>
              <a:t>customer-name</a:t>
            </a:r>
            <a:r>
              <a:rPr lang="en-US" sz="1800" b="0" i="0" u="none" strike="noStrike" baseline="0" dirty="0">
                <a:latin typeface="Palatino-Roman"/>
              </a:rPr>
              <a:t>, </a:t>
            </a:r>
            <a:r>
              <a:rPr lang="en-US" sz="1800" b="0" i="1" u="none" strike="noStrike" baseline="0" dirty="0">
                <a:latin typeface="Palatino-Italic"/>
              </a:rPr>
              <a:t>customer-street</a:t>
            </a:r>
            <a:r>
              <a:rPr lang="en-US" sz="1800" b="0" i="1" u="none" strike="noStrike" baseline="0" dirty="0">
                <a:latin typeface="CMSY10"/>
              </a:rPr>
              <a:t>} </a:t>
            </a:r>
            <a:r>
              <a:rPr lang="en-US" sz="1800" b="0" i="0" u="none" strike="noStrike" baseline="0" dirty="0">
                <a:latin typeface="Palatino-Roman"/>
              </a:rPr>
              <a:t>are candidate keys. Although the attributes </a:t>
            </a:r>
            <a:r>
              <a:rPr lang="en-US" sz="1800" b="0" i="1" u="none" strike="noStrike" baseline="0" dirty="0" err="1">
                <a:latin typeface="Palatino-Italic"/>
              </a:rPr>
              <a:t>customerid</a:t>
            </a:r>
            <a:r>
              <a:rPr lang="en-US" sz="1800" b="0" i="1" u="none" strike="noStrike" baseline="0" dirty="0">
                <a:latin typeface="Palatino-Italic"/>
              </a:rPr>
              <a:t> </a:t>
            </a:r>
            <a:r>
              <a:rPr lang="en-US" sz="1800" b="0" i="0" u="none" strike="noStrike" baseline="0" dirty="0">
                <a:latin typeface="Palatino-Roman"/>
              </a:rPr>
              <a:t>and </a:t>
            </a:r>
            <a:r>
              <a:rPr lang="en-US" sz="1800" b="0" i="1" u="none" strike="noStrike" baseline="0" dirty="0">
                <a:latin typeface="Palatino-Italic"/>
              </a:rPr>
              <a:t>customer-name </a:t>
            </a:r>
            <a:r>
              <a:rPr lang="en-US" sz="1800" b="0" i="0" u="none" strike="noStrike" baseline="0" dirty="0">
                <a:latin typeface="Palatino-Roman"/>
              </a:rPr>
              <a:t>together can distinguish </a:t>
            </a:r>
            <a:r>
              <a:rPr lang="en-US" sz="1800" b="0" i="1" u="none" strike="noStrike" baseline="0" dirty="0">
                <a:latin typeface="Palatino-Italic"/>
              </a:rPr>
              <a:t>customer </a:t>
            </a:r>
            <a:r>
              <a:rPr lang="en-US" sz="1800" b="0" i="0" u="none" strike="noStrike" baseline="0" dirty="0">
                <a:latin typeface="Palatino-Roman"/>
              </a:rPr>
              <a:t>entities, their combination does not form a candidate key, since the attribute </a:t>
            </a:r>
            <a:r>
              <a:rPr lang="en-US" sz="1800" b="0" i="1" u="none" strike="noStrike" baseline="0" dirty="0">
                <a:latin typeface="Palatino-Italic"/>
              </a:rPr>
              <a:t>customer-id </a:t>
            </a:r>
            <a:r>
              <a:rPr lang="en-US" sz="1800" b="0" i="0" u="none" strike="noStrike" baseline="0" dirty="0">
                <a:latin typeface="Palatino-Roman"/>
              </a:rPr>
              <a:t>alone is a candidate </a:t>
            </a:r>
            <a:r>
              <a:rPr lang="en-IN" sz="1800" b="0" i="0" u="none" strike="noStrike" baseline="0" dirty="0">
                <a:latin typeface="Palatino-Roman"/>
              </a:rPr>
              <a:t>key.</a:t>
            </a:r>
          </a:p>
          <a:p>
            <a:pPr marL="0" indent="0" algn="l">
              <a:buNone/>
            </a:pPr>
            <a:endParaRPr lang="en-IN" sz="1800" dirty="0">
              <a:latin typeface="Palatino-Roman"/>
            </a:endParaRPr>
          </a:p>
          <a:p>
            <a:pPr marL="0" indent="0" algn="l">
              <a:buNone/>
            </a:pPr>
            <a:r>
              <a:rPr lang="en-US" sz="1800" dirty="0">
                <a:latin typeface="Palatino-Roman"/>
              </a:rPr>
              <a:t>T</a:t>
            </a:r>
            <a:r>
              <a:rPr lang="en-US" sz="1800" b="0" i="0" u="none" strike="noStrike" baseline="0" dirty="0">
                <a:latin typeface="Palatino-Roman"/>
              </a:rPr>
              <a:t>he term </a:t>
            </a:r>
            <a:r>
              <a:rPr lang="en-US" sz="1800" b="1" i="0" u="none" strike="noStrike" baseline="0" dirty="0">
                <a:latin typeface="Palatino-Bold"/>
              </a:rPr>
              <a:t>primary key is used </a:t>
            </a:r>
            <a:r>
              <a:rPr lang="en-US" sz="1800" b="0" i="0" u="none" strike="noStrike" baseline="0" dirty="0">
                <a:latin typeface="Palatino-Roman"/>
              </a:rPr>
              <a:t>to denote a candidate key that is chosen by the database designer as the principal means of identifying entities within an entity set. A key (primary, candidate, and super) is a property of the entity set, rather than of the individual entities. Any two individual entities in the set are prohibited from having the same value on the key attributes at the same time. The designation of a key represents a constraint in the real-world enterprise being modeled.</a:t>
            </a:r>
            <a:endParaRPr lang="en-IN" dirty="0"/>
          </a:p>
        </p:txBody>
      </p:sp>
    </p:spTree>
    <p:extLst>
      <p:ext uri="{BB962C8B-B14F-4D97-AF65-F5344CB8AC3E}">
        <p14:creationId xmlns:p14="http://schemas.microsoft.com/office/powerpoint/2010/main" xmlns="" val="796109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19740-BA04-CE1E-3937-4CDAD48B96E2}"/>
              </a:ext>
            </a:extLst>
          </p:cNvPr>
          <p:cNvSpPr>
            <a:spLocks noGrp="1"/>
          </p:cNvSpPr>
          <p:nvPr>
            <p:ph type="title"/>
          </p:nvPr>
        </p:nvSpPr>
        <p:spPr>
          <a:xfrm>
            <a:off x="838200" y="365126"/>
            <a:ext cx="10515600" cy="315912"/>
          </a:xfrm>
        </p:spPr>
        <p:txBody>
          <a:bodyPr>
            <a:normAutofit fontScale="90000"/>
          </a:bodyPr>
          <a:lstStyle/>
          <a:p>
            <a:r>
              <a:rPr lang="en-US" dirty="0"/>
              <a:t>Database Users and User Interfaces</a:t>
            </a:r>
            <a:endParaRPr lang="en-IN" dirty="0"/>
          </a:p>
        </p:txBody>
      </p:sp>
      <p:sp>
        <p:nvSpPr>
          <p:cNvPr id="3" name="Content Placeholder 2">
            <a:extLst>
              <a:ext uri="{FF2B5EF4-FFF2-40B4-BE49-F238E27FC236}">
                <a16:creationId xmlns:a16="http://schemas.microsoft.com/office/drawing/2014/main" xmlns="" id="{93AB9FDB-F849-959A-178E-F896DA064FF0}"/>
              </a:ext>
            </a:extLst>
          </p:cNvPr>
          <p:cNvSpPr>
            <a:spLocks noGrp="1"/>
          </p:cNvSpPr>
          <p:nvPr>
            <p:ph idx="1"/>
          </p:nvPr>
        </p:nvSpPr>
        <p:spPr>
          <a:xfrm>
            <a:off x="838200" y="968188"/>
            <a:ext cx="10515600" cy="5208775"/>
          </a:xfrm>
        </p:spPr>
        <p:txBody>
          <a:bodyPr>
            <a:normAutofit lnSpcReduction="10000"/>
          </a:bodyPr>
          <a:lstStyle/>
          <a:p>
            <a:pPr algn="just">
              <a:lnSpc>
                <a:spcPct val="100000"/>
              </a:lnSpc>
            </a:pPr>
            <a:r>
              <a:rPr lang="en-US" sz="2600" dirty="0"/>
              <a:t>There are four different types of database-system users, differentiated by the way they expect to interact with the system. Different types of user interfaces have been designed for the different types of users.</a:t>
            </a:r>
          </a:p>
          <a:p>
            <a:pPr algn="just">
              <a:lnSpc>
                <a:spcPct val="100000"/>
              </a:lnSpc>
            </a:pPr>
            <a:endParaRPr lang="en-US" sz="2600" dirty="0"/>
          </a:p>
          <a:p>
            <a:pPr lvl="1" algn="just">
              <a:lnSpc>
                <a:spcPct val="100000"/>
              </a:lnSpc>
            </a:pPr>
            <a:r>
              <a:rPr lang="en-US" sz="2600" b="1" dirty="0"/>
              <a:t>Naive users </a:t>
            </a:r>
            <a:r>
              <a:rPr lang="en-US" sz="2600" dirty="0"/>
              <a:t>are unsophisticated users who interact with the system by invoking one of the application programs that have been written previously. For example, a bank teller</a:t>
            </a:r>
          </a:p>
          <a:p>
            <a:pPr lvl="1" algn="just">
              <a:lnSpc>
                <a:spcPct val="100000"/>
              </a:lnSpc>
            </a:pPr>
            <a:endParaRPr lang="en-US" sz="2600" dirty="0"/>
          </a:p>
          <a:p>
            <a:pPr lvl="1" algn="just">
              <a:lnSpc>
                <a:spcPct val="100000"/>
              </a:lnSpc>
            </a:pPr>
            <a:r>
              <a:rPr lang="en-US" sz="2600" b="1" dirty="0"/>
              <a:t>Application programmers </a:t>
            </a:r>
            <a:r>
              <a:rPr lang="en-US" sz="2600" dirty="0"/>
              <a:t>are computer professionals who write application programs. Application programmers can choose from many tools to develop user interfaces. Rapid application development (RAD) tools are tools that enable an application programmer to construct forms and reports without writing a program.</a:t>
            </a:r>
            <a:endParaRPr lang="en-IN" sz="2600" dirty="0"/>
          </a:p>
        </p:txBody>
      </p:sp>
    </p:spTree>
    <p:extLst>
      <p:ext uri="{BB962C8B-B14F-4D97-AF65-F5344CB8AC3E}">
        <p14:creationId xmlns:p14="http://schemas.microsoft.com/office/powerpoint/2010/main" xmlns="" val="4125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363071"/>
            <a:ext cx="10515600" cy="5813892"/>
          </a:xfrm>
        </p:spPr>
        <p:txBody>
          <a:bodyPr>
            <a:normAutofit/>
          </a:bodyPr>
          <a:lstStyle/>
          <a:p>
            <a:pPr algn="just">
              <a:lnSpc>
                <a:spcPct val="100000"/>
              </a:lnSpc>
            </a:pPr>
            <a:r>
              <a:rPr lang="en-US" sz="2600" b="1" dirty="0"/>
              <a:t>Sophisticated users </a:t>
            </a:r>
            <a:r>
              <a:rPr lang="en-US" sz="2600" dirty="0"/>
              <a:t>interact with the system without writing programs. Instead, they form their requests in a database query language. They submit each such query to a query processor, whose function is to break down DML statements into instructions that the storage manager understands</a:t>
            </a:r>
            <a:r>
              <a:rPr lang="en-US" sz="2600" b="0" i="0" u="none" strike="noStrike" baseline="0" dirty="0">
                <a:latin typeface="Palatino-Roman"/>
              </a:rPr>
              <a:t>.</a:t>
            </a:r>
          </a:p>
          <a:p>
            <a:pPr marL="0" indent="0" algn="just">
              <a:lnSpc>
                <a:spcPct val="100000"/>
              </a:lnSpc>
              <a:buNone/>
            </a:pPr>
            <a:endParaRPr lang="en-US" sz="2600" b="0" i="0" u="none" strike="noStrike" baseline="0" dirty="0">
              <a:latin typeface="Palatino-Roman"/>
            </a:endParaRPr>
          </a:p>
          <a:p>
            <a:pPr algn="just">
              <a:lnSpc>
                <a:spcPct val="100000"/>
              </a:lnSpc>
            </a:pPr>
            <a:r>
              <a:rPr lang="en-US" sz="2600" b="1" dirty="0"/>
              <a:t>Specialized users</a:t>
            </a:r>
            <a:r>
              <a:rPr lang="en-US" sz="2600" dirty="0"/>
              <a:t> are sophisticated users who write specialized database applications that do not fit into the traditional data-processing framework. Among these applications are computer-aided design systems, knowledge base and expert systems, systems that store data with complex data types (for example, graphics data and audio data), and environment-modeling systems.</a:t>
            </a:r>
            <a:endParaRPr lang="en-IN" sz="2600" dirty="0"/>
          </a:p>
        </p:txBody>
      </p:sp>
    </p:spTree>
    <p:extLst>
      <p:ext uri="{BB962C8B-B14F-4D97-AF65-F5344CB8AC3E}">
        <p14:creationId xmlns:p14="http://schemas.microsoft.com/office/powerpoint/2010/main" xmlns="" val="254602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r>
              <a:rPr lang="en-IN" dirty="0"/>
              <a:t>Database Administrator</a:t>
            </a:r>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r>
              <a:rPr lang="en-US" dirty="0"/>
              <a:t>One of the main reasons for using DBMSs is to have central control of both the data and the programs that access those data. A person who has such central control over the system is called a database administrator (DBA).</a:t>
            </a:r>
          </a:p>
          <a:p>
            <a:r>
              <a:rPr lang="en-US" dirty="0"/>
              <a:t>The functions of a DBA include:</a:t>
            </a:r>
          </a:p>
          <a:p>
            <a:pPr marL="0" indent="0">
              <a:buNone/>
            </a:pPr>
            <a:r>
              <a:rPr lang="en-US" dirty="0"/>
              <a:t>	• Schema definition. The DBA creates the original database schema by executing a set of data definition statements in the DDL.</a:t>
            </a:r>
          </a:p>
          <a:p>
            <a:pPr marL="0" indent="0">
              <a:buNone/>
            </a:pPr>
            <a:r>
              <a:rPr lang="en-US" dirty="0"/>
              <a:t>	• Storage structure and access-method definition.</a:t>
            </a:r>
            <a:endParaRPr lang="en-IN" dirty="0"/>
          </a:p>
        </p:txBody>
      </p:sp>
    </p:spTree>
    <p:extLst>
      <p:ext uri="{BB962C8B-B14F-4D97-AF65-F5344CB8AC3E}">
        <p14:creationId xmlns:p14="http://schemas.microsoft.com/office/powerpoint/2010/main" xmlns="" val="80210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564776"/>
            <a:ext cx="10515600" cy="6024283"/>
          </a:xfrm>
        </p:spPr>
        <p:txBody>
          <a:bodyPr>
            <a:normAutofit/>
          </a:bodyPr>
          <a:lstStyle/>
          <a:p>
            <a:pPr marL="0" indent="0">
              <a:lnSpc>
                <a:spcPct val="150000"/>
              </a:lnSpc>
              <a:buNone/>
            </a:pPr>
            <a:r>
              <a:rPr lang="en-US" dirty="0"/>
              <a:t>• Schema and physical-organization modification. The DBA carries out changes to the schema and physical organization to reflect the changing needs of the organization, or to alter the physical organization to improve performance.</a:t>
            </a:r>
          </a:p>
          <a:p>
            <a:pPr marL="0" indent="0">
              <a:lnSpc>
                <a:spcPct val="150000"/>
              </a:lnSpc>
              <a:buNone/>
            </a:pPr>
            <a:endParaRPr lang="en-US" dirty="0"/>
          </a:p>
          <a:p>
            <a:pPr marL="0" indent="0">
              <a:lnSpc>
                <a:spcPct val="150000"/>
              </a:lnSpc>
              <a:buNone/>
            </a:pPr>
            <a:r>
              <a:rPr lang="en-US" dirty="0"/>
              <a:t>• Granting of authorization for data access. By granting different types of authorization, the database administrator can regulate which parts of the database various users can access. </a:t>
            </a:r>
          </a:p>
          <a:p>
            <a:pPr marL="0" indent="0">
              <a:lnSpc>
                <a:spcPct val="150000"/>
              </a:lnSpc>
              <a:buNone/>
            </a:pPr>
            <a:endParaRPr lang="en-IN" dirty="0"/>
          </a:p>
        </p:txBody>
      </p:sp>
    </p:spTree>
    <p:extLst>
      <p:ext uri="{BB962C8B-B14F-4D97-AF65-F5344CB8AC3E}">
        <p14:creationId xmlns:p14="http://schemas.microsoft.com/office/powerpoint/2010/main" xmlns="" val="160874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658906"/>
            <a:ext cx="10515600" cy="5518057"/>
          </a:xfrm>
        </p:spPr>
        <p:txBody>
          <a:bodyPr/>
          <a:lstStyle/>
          <a:p>
            <a:pPr marL="0" indent="0">
              <a:lnSpc>
                <a:spcPct val="150000"/>
              </a:lnSpc>
              <a:buNone/>
            </a:pPr>
            <a:r>
              <a:rPr lang="en-US" dirty="0"/>
              <a:t>Routine maintenance. Examples of the database administrator’s routine maintenance activities are:</a:t>
            </a:r>
          </a:p>
          <a:p>
            <a:pPr lvl="1">
              <a:lnSpc>
                <a:spcPct val="150000"/>
              </a:lnSpc>
            </a:pPr>
            <a:r>
              <a:rPr lang="en-US" dirty="0"/>
              <a:t>Periodically backing up the database, either onto tapes or onto remote servers, to prevent loss of data in case of disasters such as flooding.</a:t>
            </a:r>
          </a:p>
          <a:p>
            <a:pPr lvl="1">
              <a:lnSpc>
                <a:spcPct val="150000"/>
              </a:lnSpc>
            </a:pPr>
            <a:r>
              <a:rPr lang="en-US" dirty="0"/>
              <a:t>Ensuring that enough free disk space is available for normal operations, and upgrading disk space as required.</a:t>
            </a:r>
          </a:p>
          <a:p>
            <a:pPr lvl="1">
              <a:lnSpc>
                <a:spcPct val="150000"/>
              </a:lnSpc>
            </a:pPr>
            <a:r>
              <a:rPr lang="en-US" dirty="0"/>
              <a:t> Monitoring jobs running on the database and ensuring that performance is not degraded by very expensive tasks submitted by some users.</a:t>
            </a:r>
            <a:endParaRPr lang="en-IN" dirty="0"/>
          </a:p>
          <a:p>
            <a:pPr>
              <a:lnSpc>
                <a:spcPct val="150000"/>
              </a:lnSpc>
            </a:pPr>
            <a:endParaRPr lang="en-IN" dirty="0"/>
          </a:p>
        </p:txBody>
      </p:sp>
    </p:spTree>
    <p:extLst>
      <p:ext uri="{BB962C8B-B14F-4D97-AF65-F5344CB8AC3E}">
        <p14:creationId xmlns:p14="http://schemas.microsoft.com/office/powerpoint/2010/main" xmlns="" val="228084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a:xfrm>
            <a:off x="838200" y="457200"/>
            <a:ext cx="10515600" cy="5719763"/>
          </a:xfrm>
        </p:spPr>
        <p:txBody>
          <a:bodyPr/>
          <a:lstStyle/>
          <a:p>
            <a:pPr algn="l"/>
            <a:r>
              <a:rPr lang="en-US" dirty="0"/>
              <a:t>A data model is a collection of conceptual tools for describing data, data relationships, data semantics, and consistency constraints.</a:t>
            </a:r>
          </a:p>
          <a:p>
            <a:pPr algn="l"/>
            <a:r>
              <a:rPr lang="en-US" dirty="0"/>
              <a:t>The entity-relationship (E-R) model is a high-level data model. It is based on a perception of a real-world that consists of a collection of basic objects, called entities, and of relationships among these objects.</a:t>
            </a:r>
          </a:p>
          <a:p>
            <a:pPr algn="l"/>
            <a:r>
              <a:rPr lang="en-US" dirty="0"/>
              <a:t>The relational model is a lower-level model. It uses a collection of tables to represent both data and the relationships among those data.</a:t>
            </a:r>
          </a:p>
          <a:p>
            <a:pPr algn="l"/>
            <a:r>
              <a:rPr lang="en-US" dirty="0"/>
              <a:t>The E-R data model employs three basic notions: entity sets, relationship sets, and attributes.</a:t>
            </a:r>
            <a:endParaRPr lang="en-IN" dirty="0"/>
          </a:p>
        </p:txBody>
      </p:sp>
    </p:spTree>
    <p:extLst>
      <p:ext uri="{BB962C8B-B14F-4D97-AF65-F5344CB8AC3E}">
        <p14:creationId xmlns:p14="http://schemas.microsoft.com/office/powerpoint/2010/main" xmlns="" val="387732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52AF-1C2D-EAF9-6306-26CB965D9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8744AB5-19D5-F653-8FA8-210BAEA4DC1B}"/>
              </a:ext>
            </a:extLst>
          </p:cNvPr>
          <p:cNvSpPr>
            <a:spLocks noGrp="1"/>
          </p:cNvSpPr>
          <p:nvPr>
            <p:ph idx="1"/>
          </p:nvPr>
        </p:nvSpPr>
        <p:spPr/>
        <p:txBody>
          <a:bodyPr/>
          <a:lstStyle/>
          <a:p>
            <a:pPr algn="l"/>
            <a:r>
              <a:rPr lang="en-US" dirty="0"/>
              <a:t>The E-R data model employs three basic notions: entity sets, relationship sets, and </a:t>
            </a:r>
            <a:r>
              <a:rPr lang="en-IN" dirty="0"/>
              <a:t>attributes.</a:t>
            </a:r>
          </a:p>
          <a:p>
            <a:pPr algn="l"/>
            <a:r>
              <a:rPr lang="en-IN" dirty="0"/>
              <a:t>Entity Sets</a:t>
            </a:r>
          </a:p>
          <a:p>
            <a:pPr lvl="1"/>
            <a:r>
              <a:rPr lang="en-US" sz="2000" b="0" i="0" u="none" strike="noStrike" baseline="0" dirty="0">
                <a:latin typeface="Palatino-Roman"/>
              </a:rPr>
              <a:t>An </a:t>
            </a:r>
            <a:r>
              <a:rPr lang="en-US" sz="2000" b="1" i="0" u="none" strike="noStrike" baseline="0" dirty="0">
                <a:latin typeface="Palatino-Bold"/>
              </a:rPr>
              <a:t>entity </a:t>
            </a:r>
            <a:r>
              <a:rPr lang="en-US" sz="2000" b="0" i="0" u="none" strike="noStrike" baseline="0" dirty="0">
                <a:latin typeface="Palatino-Roman"/>
              </a:rPr>
              <a:t>is a </a:t>
            </a:r>
            <a:r>
              <a:rPr lang="en-US" sz="2000" b="0" i="0" u="none" strike="noStrike" baseline="0" dirty="0">
                <a:latin typeface="Times-Roman"/>
              </a:rPr>
              <a:t>“</a:t>
            </a:r>
            <a:r>
              <a:rPr lang="en-US" sz="2000" b="0" i="0" u="none" strike="noStrike" baseline="0" dirty="0">
                <a:latin typeface="Palatino-Roman"/>
              </a:rPr>
              <a:t>thing</a:t>
            </a:r>
            <a:r>
              <a:rPr lang="en-US" sz="2000" b="0" i="0" u="none" strike="noStrike" baseline="0" dirty="0">
                <a:latin typeface="Times-Roman"/>
              </a:rPr>
              <a:t>” </a:t>
            </a:r>
            <a:r>
              <a:rPr lang="en-US" sz="2000" b="0" i="0" u="none" strike="noStrike" baseline="0" dirty="0">
                <a:latin typeface="Palatino-Roman"/>
              </a:rPr>
              <a:t>or </a:t>
            </a:r>
            <a:r>
              <a:rPr lang="en-US" sz="2000" b="0" i="0" u="none" strike="noStrike" baseline="0" dirty="0">
                <a:latin typeface="Times-Roman"/>
              </a:rPr>
              <a:t>“</a:t>
            </a:r>
            <a:r>
              <a:rPr lang="en-US" sz="2000" b="0" i="0" u="none" strike="noStrike" baseline="0" dirty="0">
                <a:latin typeface="Palatino-Roman"/>
              </a:rPr>
              <a:t>object</a:t>
            </a:r>
            <a:r>
              <a:rPr lang="en-US" sz="2000" b="0" i="0" u="none" strike="noStrike" baseline="0" dirty="0">
                <a:latin typeface="Times-Roman"/>
              </a:rPr>
              <a:t>” </a:t>
            </a:r>
            <a:r>
              <a:rPr lang="en-US" sz="2000" b="0" i="0" u="none" strike="noStrike" baseline="0" dirty="0">
                <a:latin typeface="Palatino-Roman"/>
              </a:rPr>
              <a:t>in the real world that is distinguishable from all </a:t>
            </a:r>
            <a:r>
              <a:rPr lang="en-IN" sz="2000" b="0" i="0" u="none" strike="noStrike" baseline="0" dirty="0">
                <a:latin typeface="Palatino-Roman"/>
              </a:rPr>
              <a:t>other objects</a:t>
            </a:r>
          </a:p>
          <a:p>
            <a:pPr lvl="1"/>
            <a:r>
              <a:rPr lang="en-IN" sz="2000" dirty="0">
                <a:latin typeface="Palatino-Roman"/>
              </a:rPr>
              <a:t>An entity has a </a:t>
            </a:r>
            <a:r>
              <a:rPr lang="en-US" sz="2000" dirty="0">
                <a:latin typeface="Palatino-Roman"/>
              </a:rPr>
              <a:t>set of properties, and the values for some set of properties may uniquely identify an </a:t>
            </a:r>
            <a:r>
              <a:rPr lang="en-IN" sz="2000" dirty="0">
                <a:latin typeface="Palatino-Roman"/>
              </a:rPr>
              <a:t>entity.</a:t>
            </a:r>
          </a:p>
          <a:p>
            <a:pPr lvl="1"/>
            <a:r>
              <a:rPr lang="en-US" sz="2000" dirty="0">
                <a:latin typeface="Palatino-Roman"/>
              </a:rPr>
              <a:t>An entity set is a set of entities of the same type that share the same properties, or attributes. The set of all persons who are customers at a given bank, for example, can be defined as the entity set customer.</a:t>
            </a:r>
            <a:endParaRPr lang="en-IN" sz="2000" dirty="0">
              <a:latin typeface="Palatino-Roman"/>
            </a:endParaRPr>
          </a:p>
        </p:txBody>
      </p:sp>
    </p:spTree>
    <p:extLst>
      <p:ext uri="{BB962C8B-B14F-4D97-AF65-F5344CB8AC3E}">
        <p14:creationId xmlns:p14="http://schemas.microsoft.com/office/powerpoint/2010/main" xmlns="" val="3374586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2252</Words>
  <Application>Microsoft Office PowerPoint</Application>
  <PresentationFormat>Custom</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DBMS</vt:lpstr>
      <vt:lpstr>Database Users and Administrators</vt:lpstr>
      <vt:lpstr>Database Users and User Interfaces</vt:lpstr>
      <vt:lpstr>Slide 4</vt:lpstr>
      <vt:lpstr>Database Administrator</vt:lpstr>
      <vt:lpstr>Slide 6</vt:lpstr>
      <vt:lpstr>Slide 7</vt:lpstr>
      <vt:lpstr>Slide 8</vt:lpstr>
      <vt:lpstr>Slide 9</vt:lpstr>
      <vt:lpstr>Slide 10</vt:lpstr>
      <vt:lpstr>Slide 11</vt:lpstr>
      <vt:lpstr>Slide 12</vt:lpstr>
      <vt:lpstr>Slide 13</vt:lpstr>
      <vt:lpstr>Relationship Sets</vt:lpstr>
      <vt:lpstr>Slide 15</vt:lpstr>
      <vt:lpstr>Constraints</vt:lpstr>
      <vt:lpstr>Slide 17</vt:lpstr>
      <vt:lpstr>Participation Constraints</vt:lpstr>
      <vt:lpstr>Keys</vt:lpstr>
      <vt:lpstr>Entity Sets</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stobak dutta</dc:creator>
  <cp:lastModifiedBy>UEMK</cp:lastModifiedBy>
  <cp:revision>20</cp:revision>
  <dcterms:created xsi:type="dcterms:W3CDTF">2022-08-07T16:55:59Z</dcterms:created>
  <dcterms:modified xsi:type="dcterms:W3CDTF">2022-08-11T08:21:51Z</dcterms:modified>
</cp:coreProperties>
</file>