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997700" cy="92837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hX8OLLjSLk0M5HE3OKb8iVvGib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77925" y="695325"/>
            <a:ext cx="4641850" cy="348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31759" y="4410392"/>
            <a:ext cx="5134182" cy="417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3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3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20" name="Google Shape;20;p4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22" name="Google Shape;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" type="body"/>
          </p:nvPr>
        </p:nvSpPr>
        <p:spPr>
          <a:xfrm rot="5400000">
            <a:off x="2160010" y="-318077"/>
            <a:ext cx="4903787" cy="772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7185" lvl="1" marL="914400" algn="l"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7185" lvl="1" marL="914400" algn="l"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spcBef>
                <a:spcPts val="595"/>
              </a:spcBef>
              <a:spcAft>
                <a:spcPts val="0"/>
              </a:spcAft>
              <a:buSzPts val="1615"/>
              <a:buNone/>
              <a:defRPr/>
            </a:lvl2pPr>
            <a:lvl3pPr lvl="2" algn="ctr">
              <a:spcBef>
                <a:spcPts val="595"/>
              </a:spcBef>
              <a:spcAft>
                <a:spcPts val="0"/>
              </a:spcAft>
              <a:buSzPts val="1445"/>
              <a:buNone/>
              <a:defRPr/>
            </a:lvl3pPr>
            <a:lvl4pPr lvl="3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Font typeface="Noto Sans Symbols"/>
              <a:buChar char="▪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Noto Sans Symbols"/>
              <a:buChar char="▪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71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35" name="Google Shape;35;p44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0" name="Google Shape;40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1" name="Google Shape;41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2" name="Google Shape;42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0" name="Google Shape;50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idx="1" type="body"/>
          </p:nvPr>
        </p:nvSpPr>
        <p:spPr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1152" lvl="1" marL="914400" marR="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615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357" lvl="2" marL="1371600" marR="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9562" lvl="4" marL="2286000" marR="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39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39"/>
          <p:cNvSpPr txBox="1"/>
          <p:nvPr/>
        </p:nvSpPr>
        <p:spPr>
          <a:xfrm>
            <a:off x="4479984" y="6613525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fld id="{00000000-1234-1234-1234-123412341234}" type="slidenum"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9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- 7</a:t>
            </a:r>
            <a:r>
              <a:rPr b="1" baseline="30000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6" name="Google Shape;16;p39"/>
          <p:cNvSpPr/>
          <p:nvPr/>
        </p:nvSpPr>
        <p:spPr>
          <a:xfrm>
            <a:off x="8916988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7" name="Google Shape;17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1: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View of Data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768351" y="1029810"/>
            <a:ext cx="7647680" cy="4895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A database system is a collection of interrelated data and a set of programs that allow users to access and modify these data.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A major purpose of a database system is to provide users with an abstract view of the data.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models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A collection of conceptual tools for describing data, data relationships, data semantics, and consistency constraints.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abstraction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Hide the complexity  of data structures to represent data in the database from users through several levels of data abstraction.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Models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768351" y="1057215"/>
            <a:ext cx="7802626" cy="4819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 collection of tools for describing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relationships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semantics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constraints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Relational model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Entity-Relationship data model (mainly for database design)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Object-based data models (Object-oriented and Object-relational)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Semi-structured data model  (XML)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Other older models: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Network model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Hierarchical model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Relational Model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768350" y="1191327"/>
            <a:ext cx="7924546" cy="1490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All the data is stored in various tables.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Example of tabular data in the relational model</a:t>
            </a:r>
            <a:endParaRPr/>
          </a:p>
        </p:txBody>
      </p:sp>
      <p:cxnSp>
        <p:nvCxnSpPr>
          <p:cNvPr id="153" name="Google Shape;153;p12"/>
          <p:cNvCxnSpPr/>
          <p:nvPr/>
        </p:nvCxnSpPr>
        <p:spPr>
          <a:xfrm flipH="1">
            <a:off x="4296620" y="2348699"/>
            <a:ext cx="642938" cy="4786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2"/>
          <p:cNvSpPr txBox="1"/>
          <p:nvPr/>
        </p:nvSpPr>
        <p:spPr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5" name="Google Shape;155;p12"/>
          <p:cNvCxnSpPr/>
          <p:nvPr/>
        </p:nvCxnSpPr>
        <p:spPr>
          <a:xfrm flipH="1">
            <a:off x="3560290" y="2345745"/>
            <a:ext cx="1132285" cy="4679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2"/>
          <p:cNvSpPr txBox="1"/>
          <p:nvPr/>
        </p:nvSpPr>
        <p:spPr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</a:t>
            </a:r>
            <a:endParaRPr/>
          </a:p>
        </p:txBody>
      </p:sp>
      <p:cxnSp>
        <p:nvCxnSpPr>
          <p:cNvPr id="157" name="Google Shape;157;p12"/>
          <p:cNvCxnSpPr/>
          <p:nvPr/>
        </p:nvCxnSpPr>
        <p:spPr>
          <a:xfrm flipH="1">
            <a:off x="4866595" y="3327914"/>
            <a:ext cx="567785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2"/>
          <p:cNvCxnSpPr/>
          <p:nvPr/>
        </p:nvCxnSpPr>
        <p:spPr>
          <a:xfrm flipH="1">
            <a:off x="4866594" y="3327915"/>
            <a:ext cx="567786" cy="14303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Edgar F. Codd"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1970" y="4330436"/>
            <a:ext cx="905257" cy="85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Ted Codd</a:t>
            </a:r>
            <a:b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Turing Award 1981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 b="43026" l="0" r="0" t="0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 Sample Relational Database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678" y="803604"/>
            <a:ext cx="3420192" cy="573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Levels of Abstraction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768350" y="1093790"/>
            <a:ext cx="7638803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1700">
                <a:solidFill>
                  <a:srgbClr val="002060"/>
                </a:solidFill>
              </a:rPr>
              <a:t>Physical level</a:t>
            </a:r>
            <a:r>
              <a:rPr lang="en-US" sz="1700">
                <a:solidFill>
                  <a:srgbClr val="002060"/>
                </a:solidFill>
              </a:rPr>
              <a:t>:</a:t>
            </a:r>
            <a:r>
              <a:rPr b="1" lang="en-US" sz="1700">
                <a:solidFill>
                  <a:srgbClr val="002060"/>
                </a:solidFill>
              </a:rPr>
              <a:t> </a:t>
            </a:r>
            <a:r>
              <a:rPr lang="en-US" sz="1700"/>
              <a:t>describes how a record (e.g., instructor) is stored.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 sz="1700">
                <a:solidFill>
                  <a:srgbClr val="002060"/>
                </a:solidFill>
              </a:rPr>
              <a:t>Logical level</a:t>
            </a:r>
            <a:r>
              <a:rPr lang="en-US" sz="1700">
                <a:solidFill>
                  <a:srgbClr val="002060"/>
                </a:solidFill>
              </a:rPr>
              <a:t>:</a:t>
            </a:r>
            <a:r>
              <a:rPr b="1" lang="en-US" sz="1700">
                <a:solidFill>
                  <a:srgbClr val="002060"/>
                </a:solidFill>
              </a:rPr>
              <a:t> </a:t>
            </a:r>
            <a:r>
              <a:rPr lang="en-US" sz="1700"/>
              <a:t>describes data stored in database, and the relationships among the data.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 sz="1700"/>
              <a:t>	type</a:t>
            </a:r>
            <a:r>
              <a:rPr lang="en-US" sz="1700"/>
              <a:t> </a:t>
            </a:r>
            <a:r>
              <a:rPr i="1" lang="en-US" sz="1700"/>
              <a:t>instructor</a:t>
            </a:r>
            <a:r>
              <a:rPr lang="en-US" sz="1700"/>
              <a:t> = </a:t>
            </a:r>
            <a:r>
              <a:rPr b="1" lang="en-US" sz="1700"/>
              <a:t>record</a:t>
            </a:r>
            <a:endParaRPr sz="1700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/>
              <a:t>		</a:t>
            </a:r>
            <a:r>
              <a:rPr i="1" lang="en-US" sz="1700"/>
              <a:t>ID</a:t>
            </a:r>
            <a:r>
              <a:rPr lang="en-US" sz="1700"/>
              <a:t> : string; </a:t>
            </a:r>
            <a:br>
              <a:rPr lang="en-US" sz="1700"/>
            </a:br>
            <a:r>
              <a:rPr lang="en-US" sz="1700"/>
              <a:t>	</a:t>
            </a:r>
            <a:r>
              <a:rPr i="1" lang="en-US" sz="1700"/>
              <a:t>name</a:t>
            </a:r>
            <a:r>
              <a:rPr lang="en-US" sz="1700"/>
              <a:t> : string;</a:t>
            </a:r>
            <a:br>
              <a:rPr lang="en-US" sz="1700"/>
            </a:br>
            <a:r>
              <a:rPr lang="en-US" sz="1700"/>
              <a:t>	</a:t>
            </a:r>
            <a:r>
              <a:rPr i="1" lang="en-US" sz="1700"/>
              <a:t>dept_name</a:t>
            </a:r>
            <a:r>
              <a:rPr lang="en-US" sz="1700"/>
              <a:t> : string;</a:t>
            </a:r>
            <a:br>
              <a:rPr lang="en-US" sz="1700"/>
            </a:br>
            <a:r>
              <a:rPr lang="en-US" sz="1700"/>
              <a:t>	</a:t>
            </a:r>
            <a:r>
              <a:rPr i="1" lang="en-US" sz="1700"/>
              <a:t>salary</a:t>
            </a:r>
            <a:r>
              <a:rPr lang="en-US" sz="1700"/>
              <a:t> : integer;</a:t>
            </a:r>
            <a:endParaRPr/>
          </a:p>
          <a:p>
            <a:pPr indent="-228600" lvl="4" marL="1771650" rtl="0" algn="l">
              <a:spcBef>
                <a:spcPts val="595"/>
              </a:spcBef>
              <a:spcAft>
                <a:spcPts val="0"/>
              </a:spcAft>
              <a:buSzPts val="1275"/>
              <a:buNone/>
            </a:pPr>
            <a:r>
              <a:rPr b="1" lang="en-US" sz="1700"/>
              <a:t>end</a:t>
            </a:r>
            <a:r>
              <a:rPr lang="en-US" sz="1700"/>
              <a:t>;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 sz="1700">
                <a:solidFill>
                  <a:srgbClr val="002060"/>
                </a:solidFill>
              </a:rPr>
              <a:t>View  level</a:t>
            </a:r>
            <a:r>
              <a:rPr lang="en-US" sz="1700">
                <a:solidFill>
                  <a:srgbClr val="002060"/>
                </a:solidFill>
              </a:rPr>
              <a:t>:</a:t>
            </a:r>
            <a:r>
              <a:rPr b="1" lang="en-US" sz="1700">
                <a:solidFill>
                  <a:srgbClr val="002060"/>
                </a:solidFill>
              </a:rPr>
              <a:t> </a:t>
            </a:r>
            <a:r>
              <a:rPr lang="en-US" sz="1700"/>
              <a:t>application programs hide details of data types.  Views can also hide information (such as an employee’s salary) for security purposes.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View of Data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architecture for a database system </a:t>
            </a: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768350" y="17843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Instances and Schemas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768351" y="1201232"/>
            <a:ext cx="7638802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Similar to types and variables in programming languages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Logical Schema </a:t>
            </a:r>
            <a:r>
              <a:rPr lang="en-US" sz="1700"/>
              <a:t>– the overall logical structure of the database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Example: The database consists of information about a set of customers and accounts in a bank and the relationship between them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Analogous to type information of a variable in a program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Physical schema </a:t>
            </a:r>
            <a:r>
              <a:rPr lang="en-US" sz="1700"/>
              <a:t>– the overall physical  structure of the database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Instance</a:t>
            </a:r>
            <a:r>
              <a:rPr lang="en-US" sz="1700">
                <a:solidFill>
                  <a:srgbClr val="FF0000"/>
                </a:solidFill>
              </a:rPr>
              <a:t> </a:t>
            </a:r>
            <a:r>
              <a:rPr lang="en-US" sz="1700"/>
              <a:t>– the actual content of the database at a particular point in time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Analogous to the value of a variable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Physical Data Independence </a:t>
            </a:r>
            <a:endParaRPr sz="2800"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768350" y="1150544"/>
            <a:ext cx="7558904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Physical Data Independence </a:t>
            </a:r>
            <a:r>
              <a:rPr lang="en-US" sz="1700"/>
              <a:t>– the ability to modify the physical schema without changing the logical schema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Applications depend on the logical schema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In general, the interfaces between the various levels and components should be well defined so that changes in some parts do not seriously influence others.</a:t>
            </a:r>
            <a:endParaRPr/>
          </a:p>
          <a:p>
            <a:pPr indent="-259080" lvl="0" marL="342900" rtl="0" algn="l">
              <a:spcBef>
                <a:spcPts val="42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Definition Language (DDL)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768350" y="1106942"/>
            <a:ext cx="7401096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Specification notation for defining the database schema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 sz="1700"/>
              <a:t>Example:	</a:t>
            </a:r>
            <a:r>
              <a:rPr b="1" lang="en-US" sz="1700"/>
              <a:t>create table</a:t>
            </a:r>
            <a:r>
              <a:rPr lang="en-US" sz="1700"/>
              <a:t> </a:t>
            </a:r>
            <a:r>
              <a:rPr i="1" lang="en-US" sz="1700"/>
              <a:t>instructor</a:t>
            </a:r>
            <a:r>
              <a:rPr lang="en-US" sz="1700"/>
              <a:t> (</a:t>
            </a:r>
            <a:br>
              <a:rPr lang="en-US" sz="1700"/>
            </a:br>
            <a:r>
              <a:rPr lang="en-US" sz="1700"/>
              <a:t>                             </a:t>
            </a:r>
            <a:r>
              <a:rPr i="1" lang="en-US" sz="1700"/>
              <a:t>ID</a:t>
            </a:r>
            <a:r>
              <a:rPr lang="en-US" sz="1700"/>
              <a:t>                </a:t>
            </a:r>
            <a:r>
              <a:rPr b="1" lang="en-US" sz="1700"/>
              <a:t>char</a:t>
            </a:r>
            <a:r>
              <a:rPr lang="en-US" sz="1700"/>
              <a:t>(5),</a:t>
            </a:r>
            <a:br>
              <a:rPr lang="en-US" sz="1700"/>
            </a:br>
            <a:r>
              <a:rPr lang="en-US" sz="1700"/>
              <a:t>                             </a:t>
            </a:r>
            <a:r>
              <a:rPr i="1" lang="en-US" sz="1700"/>
              <a:t>name           </a:t>
            </a:r>
            <a:r>
              <a:rPr b="1" lang="en-US" sz="1700"/>
              <a:t>varchar</a:t>
            </a:r>
            <a:r>
              <a:rPr lang="en-US" sz="1700"/>
              <a:t>(20)</a:t>
            </a:r>
            <a:r>
              <a:rPr b="1" lang="en-US" sz="1700"/>
              <a:t>,</a:t>
            </a:r>
            <a:br>
              <a:rPr b="1" i="1" lang="en-US" sz="1700"/>
            </a:br>
            <a:r>
              <a:rPr b="1" i="1" lang="en-US" sz="1700"/>
              <a:t>                             </a:t>
            </a:r>
            <a:r>
              <a:rPr i="1" lang="en-US" sz="1700"/>
              <a:t>dept_name  </a:t>
            </a:r>
            <a:r>
              <a:rPr b="1" lang="en-US" sz="1700"/>
              <a:t>varchar</a:t>
            </a:r>
            <a:r>
              <a:rPr lang="en-US" sz="1700"/>
              <a:t>(20),</a:t>
            </a:r>
            <a:br>
              <a:rPr lang="en-US" sz="1700"/>
            </a:br>
            <a:r>
              <a:rPr lang="en-US" sz="1700"/>
              <a:t>                             </a:t>
            </a:r>
            <a:r>
              <a:rPr i="1" lang="en-US" sz="1700"/>
              <a:t>salary</a:t>
            </a:r>
            <a:r>
              <a:rPr lang="en-US" sz="1700"/>
              <a:t>           </a:t>
            </a:r>
            <a:r>
              <a:rPr b="1" lang="en-US" sz="1700"/>
              <a:t>numeric</a:t>
            </a:r>
            <a:r>
              <a:rPr lang="en-US" sz="1700"/>
              <a:t>(8,2))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DDL compiler generates a set of table templates stored in a </a:t>
            </a:r>
            <a:r>
              <a:rPr b="1" i="1" lang="en-US" sz="1700">
                <a:solidFill>
                  <a:srgbClr val="002060"/>
                </a:solidFill>
              </a:rPr>
              <a:t>data dictionary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Data dictionary contains metadata (i.e., data about data)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Database schema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Integrity constraints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Primary key (ID uniquely identifies instructors)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Authorization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Who can access what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Manipulation Language (DML)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768349" y="1093790"/>
            <a:ext cx="755002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Language for accessing and updating the data organized by the appropriate data model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DML also known as query language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There are basically two types of data-manipulation language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Procedural DML </a:t>
            </a:r>
            <a:r>
              <a:rPr lang="en-US"/>
              <a:t>--  require a user to specify what data are needed and how to get those data.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Declarative DML  </a:t>
            </a:r>
            <a:r>
              <a:rPr lang="en-US"/>
              <a:t>-- require a user to specify what data are needed without specifying how to get those data.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Declarative DMLs are usually easier to learn and use than are procedural DMLs.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Declarative DMLs are also referred to as non-procedural DMLs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portion of a DML that involves information retrieval is called a </a:t>
            </a:r>
            <a:r>
              <a:rPr b="1" lang="en-US">
                <a:solidFill>
                  <a:srgbClr val="002060"/>
                </a:solidFill>
              </a:rPr>
              <a:t>query</a:t>
            </a:r>
            <a:r>
              <a:rPr lang="en-US"/>
              <a:t> language. 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1700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794" y="1986422"/>
            <a:ext cx="3297382" cy="296657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/>
          <p:nvPr/>
        </p:nvSpPr>
        <p:spPr>
          <a:xfrm>
            <a:off x="2625794" y="5116237"/>
            <a:ext cx="3892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https://forms.gle/NX6m8GbAGH8yFJ6u9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SQL Query Language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768350" y="1143359"/>
            <a:ext cx="7603292" cy="4806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SQL  query language is nonprocedural. A query takes as input several tables (possibly only one) and always returns a single table.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Example to find all instructors in Comp. Sci. dept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 sz="1700"/>
              <a:t>		select </a:t>
            </a:r>
            <a:r>
              <a:rPr i="1" lang="en-US" sz="1700"/>
              <a:t>name</a:t>
            </a:r>
            <a:br>
              <a:rPr i="1" lang="en-US" sz="1700"/>
            </a:br>
            <a:r>
              <a:rPr i="1" lang="en-US" sz="1700"/>
              <a:t>	</a:t>
            </a:r>
            <a:r>
              <a:rPr b="1" lang="en-US" sz="1700"/>
              <a:t>from </a:t>
            </a:r>
            <a:r>
              <a:rPr i="1" lang="en-US" sz="1700"/>
              <a:t>instructor</a:t>
            </a:r>
            <a:br>
              <a:rPr i="1" lang="en-US" sz="1700"/>
            </a:br>
            <a:r>
              <a:rPr i="1" lang="en-US" sz="1700"/>
              <a:t>	</a:t>
            </a:r>
            <a:r>
              <a:rPr b="1" lang="en-US" sz="1700"/>
              <a:t>where </a:t>
            </a:r>
            <a:r>
              <a:rPr i="1" lang="en-US" sz="1700"/>
              <a:t>dept_name =</a:t>
            </a:r>
            <a:r>
              <a:rPr lang="en-US" sz="1700"/>
              <a:t> 'Comp. Sci.'</a:t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SQL is </a:t>
            </a:r>
            <a:r>
              <a:rPr b="1" lang="en-US" sz="1700">
                <a:solidFill>
                  <a:srgbClr val="002060"/>
                </a:solidFill>
              </a:rPr>
              <a:t>NOT</a:t>
            </a:r>
            <a:r>
              <a:rPr lang="en-US" sz="1700"/>
              <a:t> a Turing machine equivalent language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To be able to compute complex functions SQL is usually embedded in some higher-level language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Application programs generally access databases through one of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Language extensions to allow embedded SQL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Application program interface (e.g., ODBC/JD</a:t>
            </a:r>
            <a:r>
              <a:rPr lang="en-US"/>
              <a:t>BC) which allow SQL queries to be sent to a database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Access from Application Program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768350" y="1191006"/>
            <a:ext cx="75855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Non-procedural query languages such as SQL are not as powerful as a universal Turing machine.  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SQL does not support actions such as input from users, output to displays, or communication over the network.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Such computations and actions must be written in a </a:t>
            </a:r>
            <a:r>
              <a:rPr b="1" lang="en-US" sz="1700">
                <a:solidFill>
                  <a:srgbClr val="002060"/>
                </a:solidFill>
              </a:rPr>
              <a:t>host</a:t>
            </a:r>
            <a:r>
              <a:rPr lang="en-US" sz="1700">
                <a:solidFill>
                  <a:srgbClr val="002060"/>
                </a:solidFill>
              </a:rPr>
              <a:t> </a:t>
            </a:r>
            <a:r>
              <a:rPr b="1" lang="en-US" sz="1700">
                <a:solidFill>
                  <a:srgbClr val="002060"/>
                </a:solidFill>
              </a:rPr>
              <a:t>language</a:t>
            </a:r>
            <a:r>
              <a:rPr lang="en-US" sz="1700"/>
              <a:t>, such as C/C++, Java or Python, with embedded SQL queries that access the data in the database.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Application programs </a:t>
            </a:r>
            <a:r>
              <a:rPr lang="en-US" sz="1700"/>
              <a:t>-- are programs that are used to interact with the database in this fashion.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Design</a:t>
            </a:r>
            <a:endParaRPr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994300" y="1535768"/>
            <a:ext cx="7457242" cy="442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Logical Design –  Deciding on the database schema. Database design requires that we find a “good” collection of relation schemas.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Business decision – What attributes should we record in the database?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Computer Science decision –  What relation schemas should we have and how should the attributes be distributed among the various relation schemas?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Physical Design – Deciding on the physical layout of the database              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     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process of designing the general structure of the database: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Engine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768351" y="1154750"/>
            <a:ext cx="7550026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 database system is partitioned into modules that deal with each of the responsibilities of the overall system.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functional components of a database system can be divided into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The storage manager,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The  query processor component,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The transaction management component.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Storage Manager</a:t>
            </a:r>
            <a:endParaRPr/>
          </a:p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768349" y="1046142"/>
            <a:ext cx="7638803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 program module that provides the interface between the low-level data stored in the database and the application programs and queries submitted to the system.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storage manager is responsible to the following tasks: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Interaction with the OS file manager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Efficient storing, retrieving and updating of data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storage manager components include: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Authorization and integrity manager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Transaction manager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File manager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Buffer manager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Storage Manager (Cont.)</a:t>
            </a:r>
            <a:endParaRPr/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768350" y="1082239"/>
            <a:ext cx="7683192" cy="327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storage manager implements several data structures as part of the physical system implementation: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files -- store the database itself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dictionary --  stores metadata about the structure of the database, in particular the schema of the database.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Indices --  can provide fast access to data items.  A database index provides pointers to those data items that hold a particular value. 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1700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Query Processor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768349" y="1143038"/>
            <a:ext cx="7603293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The query processor components include: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DDL  interpreter --  interprets DDL statements and records the definitions in the data dictionary.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DML compiler -- translates DML statements in a query language into an evaluation plan consisting of low-level instructions that the query evaluation engine understands.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The DML compiler performs query optimization; that is, it picks the lowest cost evaluation plan from among the various alternatives.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Query evaluation engine -- executes low-level instructions generated by the DML compiler.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Query Processing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768350" y="1093789"/>
            <a:ext cx="7327139" cy="110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 sz="1700"/>
              <a:t>1.	Parsing and translation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 sz="1700"/>
              <a:t>2.	Optimization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 sz="1700"/>
              <a:t>3.	Evaluation</a:t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Transaction Management</a:t>
            </a:r>
            <a:r>
              <a:rPr lang="en-US"/>
              <a:t>	</a:t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768350" y="1130367"/>
            <a:ext cx="7567781" cy="3661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</a:t>
            </a:r>
            <a:r>
              <a:rPr b="1" lang="en-US" sz="1700">
                <a:solidFill>
                  <a:srgbClr val="002060"/>
                </a:solidFill>
              </a:rPr>
              <a:t> transaction </a:t>
            </a:r>
            <a:r>
              <a:rPr lang="en-US" sz="1700"/>
              <a:t>is a collection of operations that performs a single logical function in a database application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Transaction-management component </a:t>
            </a:r>
            <a:r>
              <a:rPr lang="en-US" sz="1700"/>
              <a:t>ensures that the database remains in a consistent (correct) state despite system failures (e.g., power failures and operating system crashes) and transaction failures.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</a:rPr>
              <a:t>Concurrency-control manager </a:t>
            </a:r>
            <a:r>
              <a:rPr lang="en-US" sz="1700"/>
              <a:t>controls the interaction among the concurrent transactions, to ensure the consistency of the database.</a:t>
            </a:r>
            <a:r>
              <a:rPr b="1" lang="en-US" sz="1700">
                <a:solidFill>
                  <a:schemeClr val="dk2"/>
                </a:solidFill>
              </a:rPr>
              <a:t>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Architecture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768350" y="1093788"/>
            <a:ext cx="735471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▪"/>
            </a:pPr>
            <a:r>
              <a:rPr lang="en-US" sz="1800"/>
              <a:t>Centralized databases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One to a few cores, shared memory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Char char="▪"/>
            </a:pPr>
            <a:r>
              <a:rPr lang="en-US" sz="1800"/>
              <a:t>Client-server,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One server machine executes work on behalf of multiple client machines.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Char char="▪"/>
            </a:pPr>
            <a:r>
              <a:rPr lang="en-US" sz="1800"/>
              <a:t>Parallel databases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Many core shared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Shared disk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Shared nothing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Char char="▪"/>
            </a:pPr>
            <a:r>
              <a:rPr lang="en-US" sz="1800"/>
              <a:t>Distributed databases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Geographical distribution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Schema/data heterogeneity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Outline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768351" y="1093791"/>
            <a:ext cx="7851394" cy="353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Database-System Applications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Purpose of Database Systems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View of Data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 Languages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 Design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 Engine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 Architecture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 Users and Administrators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History of Database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768349" y="117474"/>
            <a:ext cx="8137111" cy="762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Architecture </a:t>
            </a:r>
            <a:br>
              <a:rPr lang="en-US"/>
            </a:br>
            <a:r>
              <a:rPr lang="en-US"/>
              <a:t>(Centralized/Shared-Memory)</a:t>
            </a:r>
            <a:endParaRPr/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-1" l="0" r="0" t="28827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Applications</a:t>
            </a:r>
            <a:endParaRPr/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1154097" y="1569919"/>
            <a:ext cx="7359588" cy="33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Two-tier architecture --  the application resides at the client machine, where it invokes database system functionality at the server machine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Three-tier architecture -- the client machine acts as a front end and does not contain any direct database calls.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The client end communicates with an application server, usually through a forms interface.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The application server in turn communicates with a database system to access data. 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applications are usually partitioned into two or three parts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Two-tier and three-tier architectures</a:t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38" y="1378918"/>
            <a:ext cx="6568649" cy="4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Users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46319" l="0" r="0" t="-1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Administrator</a:t>
            </a:r>
            <a:endParaRPr/>
          </a:p>
        </p:txBody>
      </p:sp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976545" y="1799577"/>
            <a:ext cx="7301824" cy="40594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Schema definition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Storage structure and access-method definition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Schema and physical-organization modification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Granting of authorization for data access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Routine maintenance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Periodically backing up the database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Ensuring that enough free disk space is available for normal operations, and upgrading disk space as required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Monitoring jobs running on the database</a:t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person who has central control over the system is called a 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administrator 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DBA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of a DBA include: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History of Database Systems</a:t>
            </a:r>
            <a:endParaRPr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768351" y="1121664"/>
            <a:ext cx="7692068" cy="4900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1950s and early 1960s: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Data processing using magnetic tapes for storage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Tapes provided only sequential access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Punched cards for input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Late 1960s and 1970s: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Hard disks allowed direct access to data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Network and hierarchical data models in widespread use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Ted Codd defines the relational data model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Would win the ACM Turing Award for this work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IBM Research begins System R prototype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UC Berkeley (Michael Stonebraker) begins Ingres prototype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Oracle releases first commercial relational database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High-performance (for the era) transaction processing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History of Database Systems (Cont.)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768350" y="1191326"/>
            <a:ext cx="762104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1980s: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Research relational prototypes evolve into commercial systems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SQL becomes industrial standard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Parallel and distributed database systems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Wisconsin, IBM, Teradata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Object-oriented database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1990s: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Large decision support and data-mining applications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Large multi-terabyte data warehouses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Emergence of Web commerce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History of Database Systems (Cont.)</a:t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768350" y="1179135"/>
            <a:ext cx="7665435" cy="48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2000s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Big data storage systems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Google BigTable, Yahoo PNuts, Amazon,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“NoSQL” systems.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Big data analysis: beyond SQL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Map reduce and friends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2010s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SQL reloaded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SQL front end to Map Reduce systems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Massively parallel database systems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Multi-core main-memory databases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idx="4294967295" type="ctrTitle"/>
          </p:nvPr>
        </p:nvSpPr>
        <p:spPr>
          <a:xfrm>
            <a:off x="1657350" y="25717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Systems</a:t>
            </a:r>
            <a:endParaRPr sz="3200"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768351" y="1118174"/>
            <a:ext cx="7400290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DBMS contains information about a particular enterprise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Collection of interrelated data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Set of programs to access the data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An environment that is both </a:t>
            </a:r>
            <a:r>
              <a:rPr i="1" lang="en-US" sz="1700"/>
              <a:t>convenient</a:t>
            </a:r>
            <a:r>
              <a:rPr lang="en-US" sz="1700"/>
              <a:t> and </a:t>
            </a:r>
            <a:r>
              <a:rPr i="1" lang="en-US" sz="1700"/>
              <a:t>efficient</a:t>
            </a:r>
            <a:r>
              <a:rPr lang="en-US" sz="1700"/>
              <a:t> to use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 systems are used to manage collections of data that are: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Highly valuable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Relatively large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Accessed by multiple users and applications, often at the same time.</a:t>
            </a:r>
            <a:endParaRPr/>
          </a:p>
          <a:p>
            <a:pPr indent="-365760" lvl="0" marL="36576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A modern database system is a complex software system whose task is to manage a large, complex collection of data.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 sz="1700"/>
              <a:t>Databases touch all aspects of our lives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Applications Examples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768350" y="1100831"/>
            <a:ext cx="7576659" cy="4860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Enterprise Information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Sales: customers, products, purchases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Accounting: payments, receipts, assets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Human Resources: Information about employees, salaries, payroll taxes.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Manufacturing: management of production, inventory, orders, supply chain.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Banking and finance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customer information, accounts, loans, and banking transactions.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Credit card transactions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Finance:  sales and purchases of financial instruments (e.g., stocks and bonds; storing real-time market data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Universities:  registration, grades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865886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Database Applications Examples (Cont.)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754603" y="1093790"/>
            <a:ext cx="7617040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Airlines: reservations, schedules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Telecommunication: records of calls, texts, and data usage, generating monthly bills, maintaining balances on prepaid calling cards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Web-based services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Online retailers: order tracking, customized recommendations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Online advertisements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Document databases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Navigation systems: For maintaining the locations of varies places of interest along with the exact routes of roads, train systems, buses, etc.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Purpose of Database Systems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074198" y="1851328"/>
            <a:ext cx="7315199" cy="39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Data redundancy and inconsistency: data is stored  in multiple file formats resulting induplication of information in different files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Difficulty in accessing data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Need to write a new program to carry out each new task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Data isolation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Multiple files and formats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Integrity problems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Integrity constraints  (e.g., account balance &gt; 0) become “buried” in program code rather than being stated explicitly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Hard to add new constraints or change existing ones</a:t>
            </a:r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early days, database applications were built directly on top of file systems, which leads to: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Purpose of Database Systems (Cont.)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768351" y="1093791"/>
            <a:ext cx="7656322" cy="399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Atomicity of updates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Failures may leave database in an inconsistent state with partial updates carried out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Example: Transfer of funds from one account to another should either complete or not happen at all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Concurrent access by multiple users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Concurrent access needed for performance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Uncontrolled concurrent accesses can lead to inconsistencies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1700"/>
              <a:t>Ex: Two people reading a balance (say 100) and updating it by withdrawing money (say 50 each) at the same time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Security problems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Hard to provide user access to some, but not all, data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002060"/>
                </a:solidFill>
              </a:rPr>
              <a:t>    Database systems offer solutions to all the above problems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University Database Example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768351" y="1045022"/>
            <a:ext cx="7638802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In this text we will be using a university database to illustrate all the concepts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Data consists of information about: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Students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Instructors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Classes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/>
              <a:t>Application program examples: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Add new students, instructors, and courses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Register students for courses, and generate class rosters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/>
              <a:t>Assign grades to students, compute grade point averages (GPA) and generate transcripts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 sz="1700"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2009-12-21T15:40:22Z</dcterms:created>
  <dc:creator>Marilyn Turnamian</dc:creator>
</cp:coreProperties>
</file>