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9" r:id="rId5"/>
    <p:sldId id="260" r:id="rId6"/>
    <p:sldId id="263" r:id="rId7"/>
    <p:sldId id="264"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75" d="100"/>
          <a:sy n="75" d="100"/>
        </p:scale>
        <p:origin x="-22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F7CA7-E7A9-E1ED-8A62-9AD329DD7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36DB867-8303-8860-82BF-1532CAA32D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3EA40FE-C6DF-CB67-8538-26D23B79786E}"/>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5" name="Footer Placeholder 4">
            <a:extLst>
              <a:ext uri="{FF2B5EF4-FFF2-40B4-BE49-F238E27FC236}">
                <a16:creationId xmlns:a16="http://schemas.microsoft.com/office/drawing/2014/main" xmlns="" id="{1E2C71E3-7A3C-468A-E536-DEBD7FF4D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B1C4FB-4B16-12F1-E673-E5DA439A758D}"/>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184846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BEB0B9-7B64-9D33-286B-FF4656C3CC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EE5DED6-A9DF-B6DB-7BED-9474E2EC6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3EEB43-DC1B-A203-57E0-CCCE01339682}"/>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5" name="Footer Placeholder 4">
            <a:extLst>
              <a:ext uri="{FF2B5EF4-FFF2-40B4-BE49-F238E27FC236}">
                <a16:creationId xmlns:a16="http://schemas.microsoft.com/office/drawing/2014/main" xmlns="" id="{9BF00B8D-A293-2889-796D-DF5F4D616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1AB6B8-713A-F59C-574A-A2E39F1EE477}"/>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428188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68AF96-D83D-1443-5DEB-5EDA60EA6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7270ECB-0799-7781-9CB8-994C8CC05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BE7C2A-2A3E-3EEB-0654-857024299DF4}"/>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5" name="Footer Placeholder 4">
            <a:extLst>
              <a:ext uri="{FF2B5EF4-FFF2-40B4-BE49-F238E27FC236}">
                <a16:creationId xmlns:a16="http://schemas.microsoft.com/office/drawing/2014/main" xmlns="" id="{A1054CA6-2D8B-6C67-6C59-10E53BE9A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C08E44E-9CD4-4F7F-A948-8AAAC66FA63D}"/>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406552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DF9B9-C047-17A7-DDDF-A75EA6652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4D7713-DB26-D658-B8E4-DAF0F897B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7742EB-9FD2-6AB5-C80A-D775916DEA04}"/>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5" name="Footer Placeholder 4">
            <a:extLst>
              <a:ext uri="{FF2B5EF4-FFF2-40B4-BE49-F238E27FC236}">
                <a16:creationId xmlns:a16="http://schemas.microsoft.com/office/drawing/2014/main" xmlns="" id="{E4339CE7-66D8-F36B-91A7-E26A06874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0FF84CB-507D-CAEB-97CF-ED68C0FF5F28}"/>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36919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7C9E7-AB6D-AB09-A8A5-74A5DF6D1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86926B-FD16-8E2E-F072-2BFA919A9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5335B13-ABF2-A1F9-3732-FF7F234C5ED4}"/>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5" name="Footer Placeholder 4">
            <a:extLst>
              <a:ext uri="{FF2B5EF4-FFF2-40B4-BE49-F238E27FC236}">
                <a16:creationId xmlns:a16="http://schemas.microsoft.com/office/drawing/2014/main" xmlns="" id="{2027E8EA-3CE4-630C-35C3-193A46689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DF86C5-726C-FA13-7872-CDB0223DB38C}"/>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331275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47BAB-DF4E-2EB0-482C-2B058F44F3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58B4CD-313F-6087-44AE-D1DD07009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8E606AB-206A-3561-B7B4-015CD0A920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31B5EFA-D724-1254-16F0-CFF33A17B9AA}"/>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6" name="Footer Placeholder 5">
            <a:extLst>
              <a:ext uri="{FF2B5EF4-FFF2-40B4-BE49-F238E27FC236}">
                <a16:creationId xmlns:a16="http://schemas.microsoft.com/office/drawing/2014/main" xmlns="" id="{5440F1C5-903D-06C1-C26B-82C50EBAE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AA2990-85F9-5EAE-E016-A3BCC4D6D7EA}"/>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315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3C69FD-51BB-7E38-2FC4-51C117F9B1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219A4FB-F90E-451E-1643-9BF8AF71D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A9EF137-BD00-1F11-FB25-DE2ECB918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2414CAB-12CA-92CC-0EE9-0DA1DE030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64EDAFF-45CC-3B27-4D0E-78FC5BAE9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3BD845A-FB25-17BA-0066-09D22322B308}"/>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8" name="Footer Placeholder 7">
            <a:extLst>
              <a:ext uri="{FF2B5EF4-FFF2-40B4-BE49-F238E27FC236}">
                <a16:creationId xmlns:a16="http://schemas.microsoft.com/office/drawing/2014/main" xmlns="" id="{A57087C9-1043-43D5-DE38-EA98AD2950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3FE984E-5CE3-A663-716F-C2148306CAF2}"/>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179095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BC75F-8AF8-0457-E9D7-5C5B5CD50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A1CCF9-73E0-25E2-3356-343CF523C0AD}"/>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4" name="Footer Placeholder 3">
            <a:extLst>
              <a:ext uri="{FF2B5EF4-FFF2-40B4-BE49-F238E27FC236}">
                <a16:creationId xmlns:a16="http://schemas.microsoft.com/office/drawing/2014/main" xmlns="" id="{16266FBE-54E9-02A7-C81C-E7630DEEC5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3858158-3914-9036-247C-61E59E072631}"/>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414321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58AC059-32A9-91E3-4977-CCC9D4B12716}"/>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3" name="Footer Placeholder 2">
            <a:extLst>
              <a:ext uri="{FF2B5EF4-FFF2-40B4-BE49-F238E27FC236}">
                <a16:creationId xmlns:a16="http://schemas.microsoft.com/office/drawing/2014/main" xmlns="" id="{B3136350-EF77-46BD-117F-4A4342B740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813D2F0-2747-0888-2835-1A2B6A4F50C2}"/>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52604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E5414-933A-0E69-C0ED-60347B4DD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9013E4-579F-A915-F4D3-F3F94CD5E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139330B-3656-0DD4-0832-63789A71E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7C58F02-599C-A6F7-9139-579447656E68}"/>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6" name="Footer Placeholder 5">
            <a:extLst>
              <a:ext uri="{FF2B5EF4-FFF2-40B4-BE49-F238E27FC236}">
                <a16:creationId xmlns:a16="http://schemas.microsoft.com/office/drawing/2014/main" xmlns="" id="{088F7733-ECF9-C6F9-FDDD-1299134E8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CB1628-1FA9-498E-0282-73C1B03E25DE}"/>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388297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C5B5B-7C8B-71DF-2B9A-C63642BE2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B85625D-4BAF-7B96-A593-DD32A631E1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8E14257-F444-CF6A-0091-6148B8379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E48150-B9AD-A6D0-C856-C05813F80A76}"/>
              </a:ext>
            </a:extLst>
          </p:cNvPr>
          <p:cNvSpPr>
            <a:spLocks noGrp="1"/>
          </p:cNvSpPr>
          <p:nvPr>
            <p:ph type="dt" sz="half" idx="10"/>
          </p:nvPr>
        </p:nvSpPr>
        <p:spPr/>
        <p:txBody>
          <a:bodyPr/>
          <a:lstStyle/>
          <a:p>
            <a:fld id="{D86C91CF-A9BD-41CB-9424-98A109F88904}" type="datetimeFigureOut">
              <a:rPr lang="en-IN" smtClean="0"/>
              <a:pPr/>
              <a:t>18-11-2022</a:t>
            </a:fld>
            <a:endParaRPr lang="en-IN"/>
          </a:p>
        </p:txBody>
      </p:sp>
      <p:sp>
        <p:nvSpPr>
          <p:cNvPr id="6" name="Footer Placeholder 5">
            <a:extLst>
              <a:ext uri="{FF2B5EF4-FFF2-40B4-BE49-F238E27FC236}">
                <a16:creationId xmlns:a16="http://schemas.microsoft.com/office/drawing/2014/main" xmlns="" id="{AA27647D-5342-C232-6E2F-E2F4F1C46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E71526F-05B5-E66B-AC7A-D349F703C856}"/>
              </a:ext>
            </a:extLst>
          </p:cNvPr>
          <p:cNvSpPr>
            <a:spLocks noGrp="1"/>
          </p:cNvSpPr>
          <p:nvPr>
            <p:ph type="sldNum" sz="quarter" idx="12"/>
          </p:nvPr>
        </p:nvSpPr>
        <p:spPr/>
        <p:txBody>
          <a:body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173951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F009E45-CD55-8634-D5D4-7FF195DCA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48C68B0-7DB9-244D-90FC-844BDB4E4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F165B9-CD92-AFFB-641C-7F6F540E8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C91CF-A9BD-41CB-9424-98A109F88904}" type="datetimeFigureOut">
              <a:rPr lang="en-IN" smtClean="0"/>
              <a:pPr/>
              <a:t>18-11-2022</a:t>
            </a:fld>
            <a:endParaRPr lang="en-IN"/>
          </a:p>
        </p:txBody>
      </p:sp>
      <p:sp>
        <p:nvSpPr>
          <p:cNvPr id="5" name="Footer Placeholder 4">
            <a:extLst>
              <a:ext uri="{FF2B5EF4-FFF2-40B4-BE49-F238E27FC236}">
                <a16:creationId xmlns:a16="http://schemas.microsoft.com/office/drawing/2014/main" xmlns="" id="{2914433C-D753-4EBD-7B79-43A17AC3E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C1EC85F-C44D-3086-9456-916CBF6DE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45832-AFBB-4C7E-9D7F-21045FEB55D0}" type="slidenum">
              <a:rPr lang="en-IN" smtClean="0"/>
              <a:pPr/>
              <a:t>‹#›</a:t>
            </a:fld>
            <a:endParaRPr lang="en-IN"/>
          </a:p>
        </p:txBody>
      </p:sp>
    </p:spTree>
    <p:extLst>
      <p:ext uri="{BB962C8B-B14F-4D97-AF65-F5344CB8AC3E}">
        <p14:creationId xmlns:p14="http://schemas.microsoft.com/office/powerpoint/2010/main" xmlns="" val="2613144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B4A4B-84C5-5130-58AB-54F9C7B7AF6F}"/>
              </a:ext>
            </a:extLst>
          </p:cNvPr>
          <p:cNvSpPr>
            <a:spLocks noGrp="1"/>
          </p:cNvSpPr>
          <p:nvPr>
            <p:ph type="ctrTitle"/>
          </p:nvPr>
        </p:nvSpPr>
        <p:spPr/>
        <p:txBody>
          <a:bodyPr/>
          <a:lstStyle/>
          <a:p>
            <a:r>
              <a:rPr lang="en-US" dirty="0" err="1"/>
              <a:t>dbms</a:t>
            </a:r>
            <a:endParaRPr lang="en-IN" dirty="0"/>
          </a:p>
        </p:txBody>
      </p:sp>
      <p:sp>
        <p:nvSpPr>
          <p:cNvPr id="3" name="Subtitle 2">
            <a:extLst>
              <a:ext uri="{FF2B5EF4-FFF2-40B4-BE49-F238E27FC236}">
                <a16:creationId xmlns:a16="http://schemas.microsoft.com/office/drawing/2014/main" xmlns="" id="{8E1AFAE2-A291-9446-A3A7-3B0A4C4B03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51195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a:xfrm>
            <a:off x="838200" y="874059"/>
            <a:ext cx="10515600" cy="5302904"/>
          </a:xfrm>
        </p:spPr>
        <p:txBody>
          <a:bodyPr>
            <a:normAutofit/>
          </a:bodyPr>
          <a:lstStyle/>
          <a:p>
            <a:r>
              <a:rPr lang="en-US" dirty="0"/>
              <a:t>We can also define a formal RENAME operation—which can rename either the relation name or the attribute names, or both—as a unary operator. The general RENAME operation when applied to a relation R of degree n is denoted by any of the following three forms:</a:t>
            </a:r>
          </a:p>
          <a:p>
            <a:r>
              <a:rPr lang="en-US" sz="3500" dirty="0" err="1"/>
              <a:t>ρ</a:t>
            </a:r>
            <a:r>
              <a:rPr lang="en-US" dirty="0" err="1"/>
              <a:t>S</a:t>
            </a:r>
            <a:r>
              <a:rPr lang="en-US" dirty="0"/>
              <a:t>(B1, B2, ..., Bn)(R) or </a:t>
            </a:r>
            <a:r>
              <a:rPr lang="en-US" sz="3500" dirty="0" err="1"/>
              <a:t>ρ</a:t>
            </a:r>
            <a:r>
              <a:rPr lang="en-US" dirty="0" err="1"/>
              <a:t>S</a:t>
            </a:r>
            <a:r>
              <a:rPr lang="en-US" dirty="0"/>
              <a:t>(R) or </a:t>
            </a:r>
            <a:r>
              <a:rPr lang="en-US" sz="3500" dirty="0"/>
              <a:t>ρ</a:t>
            </a:r>
            <a:r>
              <a:rPr lang="en-US" dirty="0"/>
              <a:t>(B1, B2, ..., Bn)(R)</a:t>
            </a:r>
          </a:p>
          <a:p>
            <a:r>
              <a:rPr lang="en-US" dirty="0"/>
              <a:t>where the symbol ρ (rho) is used to denote the RENAME operator, S is the new relation name, and B1, B2, ..., Bn are the new attribute names. The first expression renames both the relation and its attributes, the second renames the relation only, and the third renames the attributes only. If the attributes of R are (A1, A2, ..., An) in that order, then each Ai is renamed as Bi.</a:t>
            </a:r>
            <a:endParaRPr lang="en-IN" dirty="0"/>
          </a:p>
        </p:txBody>
      </p:sp>
    </p:spTree>
    <p:extLst>
      <p:ext uri="{BB962C8B-B14F-4D97-AF65-F5344CB8AC3E}">
        <p14:creationId xmlns:p14="http://schemas.microsoft.com/office/powerpoint/2010/main" xmlns="" val="2473040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lstStyle/>
          <a:p>
            <a:pPr algn="l"/>
            <a:r>
              <a:rPr lang="en-US" sz="1800" b="0" i="0" u="none" strike="noStrike" baseline="0" dirty="0">
                <a:latin typeface="Minion-Regular"/>
              </a:rPr>
              <a:t>In SQL, a single query typically represents a complex relational algebra expression. Renaming in SQL is accomplished by aliasing using </a:t>
            </a:r>
            <a:r>
              <a:rPr lang="en-US" sz="1800" b="1" i="0" u="none" strike="noStrike" baseline="0" dirty="0">
                <a:latin typeface="AkzidenzGroteskBE-Md"/>
              </a:rPr>
              <a:t>AS</a:t>
            </a:r>
            <a:r>
              <a:rPr lang="en-US" sz="1800" b="0" i="0" u="none" strike="noStrike" baseline="0" dirty="0">
                <a:latin typeface="Minion-Regular"/>
              </a:rPr>
              <a:t>, as in the following example:</a:t>
            </a:r>
          </a:p>
          <a:p>
            <a:pPr algn="l"/>
            <a:r>
              <a:rPr lang="en-US" sz="1800" b="1" i="0" u="none" strike="noStrike" baseline="0" dirty="0">
                <a:latin typeface="AkzidenzGroteskBE-Md"/>
              </a:rPr>
              <a:t>SELECT </a:t>
            </a:r>
            <a:r>
              <a:rPr lang="en-US" sz="1800" b="0" i="0" u="none" strike="noStrike" baseline="0" dirty="0" err="1">
                <a:latin typeface="AkzidenzGroteskBE-Regular"/>
              </a:rPr>
              <a:t>E.Fname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First_name</a:t>
            </a:r>
            <a:r>
              <a:rPr lang="en-US" sz="1800" b="0" i="0" u="none" strike="noStrike" baseline="0" dirty="0">
                <a:latin typeface="Minion-Regular"/>
              </a:rPr>
              <a:t>, </a:t>
            </a:r>
            <a:r>
              <a:rPr lang="en-US" sz="1800" b="0" i="0" u="none" strike="noStrike" baseline="0" dirty="0" err="1">
                <a:latin typeface="AkzidenzGroteskBE-Regular"/>
              </a:rPr>
              <a:t>E.Lname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Last_name</a:t>
            </a:r>
            <a:r>
              <a:rPr lang="en-US" sz="1800" b="0" i="0" u="none" strike="noStrike" baseline="0" dirty="0">
                <a:latin typeface="Minion-Regular"/>
              </a:rPr>
              <a:t>, </a:t>
            </a:r>
            <a:r>
              <a:rPr lang="en-US" sz="1800" b="0" i="0" u="none" strike="noStrike" baseline="0" dirty="0" err="1">
                <a:latin typeface="AkzidenzGroteskBE-Regular"/>
              </a:rPr>
              <a:t>E.Salary</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a:latin typeface="AkzidenzGroteskBE-Regular"/>
              </a:rPr>
              <a:t>Salary </a:t>
            </a:r>
            <a:r>
              <a:rPr lang="en-IN" sz="1800" b="1" i="0" u="none" strike="noStrike" baseline="0" dirty="0">
                <a:latin typeface="AkzidenzGroteskBE-Md"/>
              </a:rPr>
              <a:t>FROM </a:t>
            </a:r>
            <a:r>
              <a:rPr lang="en-IN" sz="1800" b="0" i="0" u="none" strike="noStrike" baseline="0" dirty="0">
                <a:latin typeface="AkzidenzGroteskBE-Regular"/>
              </a:rPr>
              <a:t>EMPLOYEE </a:t>
            </a:r>
            <a:r>
              <a:rPr lang="en-IN" sz="1800" b="1" i="0" u="none" strike="noStrike" baseline="0" dirty="0">
                <a:latin typeface="AkzidenzGroteskBE-Md"/>
              </a:rPr>
              <a:t>AS </a:t>
            </a:r>
            <a:r>
              <a:rPr lang="en-IN" sz="1800" b="0" i="0" u="none" strike="noStrike" baseline="0" dirty="0">
                <a:latin typeface="AkzidenzGroteskBE-Regular"/>
              </a:rPr>
              <a:t>E </a:t>
            </a:r>
            <a:r>
              <a:rPr lang="en-IN" sz="1800" b="1" i="0" u="none" strike="noStrike" baseline="0" dirty="0">
                <a:latin typeface="AkzidenzGroteskBE-Md"/>
              </a:rPr>
              <a:t>WHERE </a:t>
            </a:r>
            <a:r>
              <a:rPr lang="en-IN" sz="1800" b="0" i="0" u="none" strike="noStrike" baseline="0" dirty="0" err="1">
                <a:latin typeface="AkzidenzGroteskBE-Regular"/>
              </a:rPr>
              <a:t>E.Dno</a:t>
            </a:r>
            <a:r>
              <a:rPr lang="en-IN" sz="1800" b="0" i="0" u="none" strike="noStrike" baseline="0" dirty="0">
                <a:latin typeface="Minion-Regular"/>
              </a:rPr>
              <a:t>=5,</a:t>
            </a:r>
            <a:endParaRPr lang="en-IN" dirty="0"/>
          </a:p>
        </p:txBody>
      </p:sp>
    </p:spTree>
    <p:extLst>
      <p:ext uri="{BB962C8B-B14F-4D97-AF65-F5344CB8AC3E}">
        <p14:creationId xmlns:p14="http://schemas.microsoft.com/office/powerpoint/2010/main" xmlns="" val="308345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2F931F-0D7F-3F99-DB85-19F07DFB20E6}"/>
              </a:ext>
            </a:extLst>
          </p:cNvPr>
          <p:cNvSpPr>
            <a:spLocks noGrp="1"/>
          </p:cNvSpPr>
          <p:nvPr>
            <p:ph idx="1"/>
          </p:nvPr>
        </p:nvSpPr>
        <p:spPr>
          <a:xfrm>
            <a:off x="838200" y="336176"/>
            <a:ext cx="10515600" cy="5840787"/>
          </a:xfrm>
        </p:spPr>
        <p:txBody>
          <a:bodyPr>
            <a:normAutofit/>
          </a:bodyPr>
          <a:lstStyle/>
          <a:p>
            <a:pPr algn="just">
              <a:lnSpc>
                <a:spcPct val="100000"/>
              </a:lnSpc>
            </a:pPr>
            <a:r>
              <a:rPr lang="en-US" dirty="0"/>
              <a:t>Several set-theoretic operations are used to merge the elements of two sets in various ways, including UNION, INTERSECTION, and SET DIFFERENCE (also called MINUS or EXCEPT). These are binary operations; that is, each is applied to two sets (of tuples). When these operations are adapted to relational databases, the two relations on which any of these three operations are applied must have the same type of tuples; this condition has been called union compatibility or type compatibility. Two relations R(A1, A2, ..., An) and S(B1, B2, ..., Bn) are said to be union compatible (or type compatible) if they have the same degree n and if </a:t>
            </a:r>
            <a:r>
              <a:rPr lang="en-US" dirty="0" err="1"/>
              <a:t>dom</a:t>
            </a:r>
            <a:r>
              <a:rPr lang="en-US" dirty="0"/>
              <a:t>(Ai) = </a:t>
            </a:r>
            <a:r>
              <a:rPr lang="en-US" dirty="0" err="1"/>
              <a:t>dom</a:t>
            </a:r>
            <a:r>
              <a:rPr lang="en-US" dirty="0"/>
              <a:t>(Bi) for 1 &lt;= </a:t>
            </a:r>
            <a:r>
              <a:rPr lang="en-US" dirty="0" err="1"/>
              <a:t>i</a:t>
            </a:r>
            <a:r>
              <a:rPr lang="en-US" dirty="0"/>
              <a:t> &lt;= n. This means that the two relations have the same number of attributes and each corresponding pair of attributes has the same domain.</a:t>
            </a:r>
            <a:endParaRPr lang="en-IN" dirty="0"/>
          </a:p>
        </p:txBody>
      </p:sp>
    </p:spTree>
    <p:extLst>
      <p:ext uri="{BB962C8B-B14F-4D97-AF65-F5344CB8AC3E}">
        <p14:creationId xmlns:p14="http://schemas.microsoft.com/office/powerpoint/2010/main" xmlns="" val="202312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2F931F-0D7F-3F99-DB85-19F07DFB20E6}"/>
              </a:ext>
            </a:extLst>
          </p:cNvPr>
          <p:cNvSpPr>
            <a:spLocks noGrp="1"/>
          </p:cNvSpPr>
          <p:nvPr>
            <p:ph idx="1"/>
          </p:nvPr>
        </p:nvSpPr>
        <p:spPr>
          <a:xfrm>
            <a:off x="838200" y="322729"/>
            <a:ext cx="10515600" cy="5854234"/>
          </a:xfrm>
        </p:spPr>
        <p:txBody>
          <a:bodyPr>
            <a:normAutofit/>
          </a:bodyPr>
          <a:lstStyle/>
          <a:p>
            <a:r>
              <a:rPr lang="en-US" dirty="0"/>
              <a:t>We can define the three operations UNION, INTERSECTION, and SET DIFFERENCE on two union-compatible relations R and S as follows:</a:t>
            </a:r>
          </a:p>
          <a:p>
            <a:r>
              <a:rPr lang="en-US" dirty="0"/>
              <a:t>■ UNION: The result of this operation, denoted by R ∪ S, is a relation that includes all tuples that are either in R or in S or in both R and S. Duplicate tuples are eliminated.</a:t>
            </a:r>
          </a:p>
          <a:p>
            <a:r>
              <a:rPr lang="en-US" dirty="0"/>
              <a:t>■ INTERSECTION: The result of this operation, denoted by R ∩ S, is a relation that includes all tuples that are in both R and S.</a:t>
            </a:r>
          </a:p>
          <a:p>
            <a:r>
              <a:rPr lang="en-US" dirty="0"/>
              <a:t>■ SET DIFFERENCE (or MINUS): The result of this operation, denoted by  R – S, is a relation that includes all tuples that are in R but not in S.</a:t>
            </a:r>
            <a:endParaRPr lang="en-IN" dirty="0"/>
          </a:p>
        </p:txBody>
      </p:sp>
    </p:spTree>
    <p:extLst>
      <p:ext uri="{BB962C8B-B14F-4D97-AF65-F5344CB8AC3E}">
        <p14:creationId xmlns:p14="http://schemas.microsoft.com/office/powerpoint/2010/main" xmlns="" val="281881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2F931F-0D7F-3F99-DB85-19F07DFB20E6}"/>
              </a:ext>
            </a:extLst>
          </p:cNvPr>
          <p:cNvSpPr>
            <a:spLocks noGrp="1"/>
          </p:cNvSpPr>
          <p:nvPr>
            <p:ph idx="1"/>
          </p:nvPr>
        </p:nvSpPr>
        <p:spPr>
          <a:xfrm>
            <a:off x="389965" y="605118"/>
            <a:ext cx="11456894" cy="5571845"/>
          </a:xfrm>
        </p:spPr>
        <p:txBody>
          <a:bodyPr>
            <a:normAutofit/>
          </a:bodyPr>
          <a:lstStyle/>
          <a:p>
            <a:pPr>
              <a:lnSpc>
                <a:spcPct val="150000"/>
              </a:lnSpc>
            </a:pPr>
            <a:r>
              <a:rPr lang="en-US" sz="2600" dirty="0"/>
              <a:t>Notice that both UNION and INTERSECTION are commutative operations; that is,  R ∪ S = S ∪ R and R ∩ S = S ∩ R</a:t>
            </a:r>
          </a:p>
          <a:p>
            <a:pPr>
              <a:lnSpc>
                <a:spcPct val="150000"/>
              </a:lnSpc>
            </a:pPr>
            <a:r>
              <a:rPr lang="en-US" sz="2600" dirty="0"/>
              <a:t>Both UNION and INTERSECTION can be treated as n-</a:t>
            </a:r>
            <a:r>
              <a:rPr lang="en-US" sz="2600" dirty="0" err="1"/>
              <a:t>ary</a:t>
            </a:r>
            <a:r>
              <a:rPr lang="en-US" sz="2600" dirty="0"/>
              <a:t> operations applicable to any number of relations because both are also associative operations; that is,        R ∪ (S ∪ T) = (R ∪ S) ∪ T and (R ∩ S ) ∩ T = R ∩ (S ∩ T )</a:t>
            </a:r>
          </a:p>
          <a:p>
            <a:pPr>
              <a:lnSpc>
                <a:spcPct val="150000"/>
              </a:lnSpc>
            </a:pPr>
            <a:r>
              <a:rPr lang="en-US" sz="2600" dirty="0"/>
              <a:t>The MINUS operation is not commutative; that is, in general, R − S ≠ S − R</a:t>
            </a:r>
          </a:p>
          <a:p>
            <a:pPr>
              <a:lnSpc>
                <a:spcPct val="150000"/>
              </a:lnSpc>
            </a:pPr>
            <a:r>
              <a:rPr lang="en-US" sz="2600" dirty="0"/>
              <a:t>Note that INTERSECTION can be expressed in terms of union and set difference as follows: R ∩ S = ((R ∪ S ) − (R − S )) − (S − R)</a:t>
            </a:r>
            <a:endParaRPr lang="en-IN" sz="2600" dirty="0"/>
          </a:p>
        </p:txBody>
      </p:sp>
    </p:spTree>
    <p:extLst>
      <p:ext uri="{BB962C8B-B14F-4D97-AF65-F5344CB8AC3E}">
        <p14:creationId xmlns:p14="http://schemas.microsoft.com/office/powerpoint/2010/main" xmlns="" val="177465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98FB2-0892-8B82-CE46-461D7E85E272}"/>
              </a:ext>
            </a:extLst>
          </p:cNvPr>
          <p:cNvSpPr>
            <a:spLocks noGrp="1"/>
          </p:cNvSpPr>
          <p:nvPr>
            <p:ph type="title"/>
          </p:nvPr>
        </p:nvSpPr>
        <p:spPr/>
        <p:txBody>
          <a:bodyPr>
            <a:normAutofit/>
          </a:bodyPr>
          <a:lstStyle/>
          <a:p>
            <a:r>
              <a:rPr lang="en-US" sz="3300" dirty="0"/>
              <a:t>The CARTESIAN PRODUCT (CROSS PRODUCT) Operation</a:t>
            </a:r>
            <a:endParaRPr lang="en-IN" sz="3300" dirty="0"/>
          </a:p>
        </p:txBody>
      </p:sp>
      <p:sp>
        <p:nvSpPr>
          <p:cNvPr id="3" name="Content Placeholder 2">
            <a:extLst>
              <a:ext uri="{FF2B5EF4-FFF2-40B4-BE49-F238E27FC236}">
                <a16:creationId xmlns:a16="http://schemas.microsoft.com/office/drawing/2014/main" xmlns="" id="{002F931F-0D7F-3F99-DB85-19F07DFB20E6}"/>
              </a:ext>
            </a:extLst>
          </p:cNvPr>
          <p:cNvSpPr>
            <a:spLocks noGrp="1"/>
          </p:cNvSpPr>
          <p:nvPr>
            <p:ph idx="1"/>
          </p:nvPr>
        </p:nvSpPr>
        <p:spPr>
          <a:xfrm>
            <a:off x="838200" y="1331259"/>
            <a:ext cx="10515600" cy="4845704"/>
          </a:xfrm>
        </p:spPr>
        <p:txBody>
          <a:bodyPr>
            <a:normAutofit/>
          </a:bodyPr>
          <a:lstStyle/>
          <a:p>
            <a:pPr>
              <a:lnSpc>
                <a:spcPct val="150000"/>
              </a:lnSpc>
            </a:pPr>
            <a:r>
              <a:rPr lang="en-US" dirty="0"/>
              <a:t>CARTESIAN PRODUCT operation—also known as CROSS PRODUCT or CROSS JOIN—which is denoted by ×. This is also a binary set operation, but the relations on which it is applied do not have to be union compatible. In its binary form, this set operation produces a new element by combining every member (tuple) from one relation (set) with every member (tuple) from the other relation (set). </a:t>
            </a:r>
            <a:endParaRPr lang="en-IN" dirty="0"/>
          </a:p>
        </p:txBody>
      </p:sp>
    </p:spTree>
    <p:extLst>
      <p:ext uri="{BB962C8B-B14F-4D97-AF65-F5344CB8AC3E}">
        <p14:creationId xmlns:p14="http://schemas.microsoft.com/office/powerpoint/2010/main" xmlns="" val="136469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AD93E-53A9-6E68-92C8-C3E7D0D599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6963F86-28B8-0A18-A001-C991F4A7E0E8}"/>
              </a:ext>
            </a:extLst>
          </p:cNvPr>
          <p:cNvSpPr>
            <a:spLocks noGrp="1"/>
          </p:cNvSpPr>
          <p:nvPr>
            <p:ph idx="1"/>
          </p:nvPr>
        </p:nvSpPr>
        <p:spPr/>
        <p:txBody>
          <a:bodyPr/>
          <a:lstStyle/>
          <a:p>
            <a:r>
              <a:rPr lang="en-US" dirty="0"/>
              <a:t>In general, the result of R(A1, A2, ..., An) × S(B1, B2, ..., Bm) is a relation Q with degree n + m attributes Q(A1, A2, ..., An, B1, B2, ..., Bm), in that order. The resulting relation Q has one tuple for each combination of tuples—one from R and one from S. Hence, if R has </a:t>
            </a:r>
            <a:r>
              <a:rPr lang="en-US" sz="4000" dirty="0" err="1"/>
              <a:t>n</a:t>
            </a:r>
            <a:r>
              <a:rPr lang="en-US" sz="2000" dirty="0" err="1"/>
              <a:t>R</a:t>
            </a:r>
            <a:r>
              <a:rPr lang="en-US" dirty="0"/>
              <a:t> tuples (denoted as |R| = </a:t>
            </a:r>
            <a:r>
              <a:rPr lang="en-US" sz="4300" dirty="0" err="1"/>
              <a:t>n</a:t>
            </a:r>
            <a:r>
              <a:rPr lang="en-US" sz="1600" dirty="0" err="1"/>
              <a:t>R</a:t>
            </a:r>
            <a:r>
              <a:rPr lang="en-US" dirty="0"/>
              <a:t>), and S has </a:t>
            </a:r>
            <a:r>
              <a:rPr lang="en-US" sz="3500" dirty="0" err="1"/>
              <a:t>n</a:t>
            </a:r>
            <a:r>
              <a:rPr lang="en-US" sz="1400" dirty="0" err="1"/>
              <a:t>S</a:t>
            </a:r>
            <a:r>
              <a:rPr lang="en-US" dirty="0"/>
              <a:t> tuples, then R × S will have </a:t>
            </a:r>
            <a:r>
              <a:rPr lang="en-US" sz="4300" dirty="0" err="1"/>
              <a:t>n</a:t>
            </a:r>
            <a:r>
              <a:rPr lang="en-US" sz="1900" dirty="0" err="1"/>
              <a:t>R</a:t>
            </a:r>
            <a:r>
              <a:rPr lang="en-US" dirty="0"/>
              <a:t> * </a:t>
            </a:r>
            <a:r>
              <a:rPr lang="en-US" sz="4300" dirty="0" err="1"/>
              <a:t>n</a:t>
            </a:r>
            <a:r>
              <a:rPr lang="en-US" sz="1900" dirty="0" err="1"/>
              <a:t>S</a:t>
            </a:r>
            <a:r>
              <a:rPr lang="en-US" dirty="0"/>
              <a:t> tuples.</a:t>
            </a:r>
            <a:endParaRPr lang="en-IN" dirty="0"/>
          </a:p>
        </p:txBody>
      </p:sp>
    </p:spTree>
    <p:extLst>
      <p:ext uri="{BB962C8B-B14F-4D97-AF65-F5344CB8AC3E}">
        <p14:creationId xmlns:p14="http://schemas.microsoft.com/office/powerpoint/2010/main" xmlns="" val="168213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1A0803-5A90-9BFB-B8B2-CEB8AC86E3BD}"/>
              </a:ext>
            </a:extLst>
          </p:cNvPr>
          <p:cNvSpPr>
            <a:spLocks noGrp="1"/>
          </p:cNvSpPr>
          <p:nvPr>
            <p:ph idx="1"/>
          </p:nvPr>
        </p:nvSpPr>
        <p:spPr/>
        <p:txBody>
          <a:bodyPr>
            <a:normAutofit/>
          </a:bodyPr>
          <a:lstStyle/>
          <a:p>
            <a:r>
              <a:rPr lang="en-IN" dirty="0"/>
              <a:t>suppose that we want to retrieve a list of names of each female employee’s dependents. We </a:t>
            </a:r>
            <a:r>
              <a:rPr lang="en-IN"/>
              <a:t>can do this </a:t>
            </a:r>
            <a:r>
              <a:rPr lang="en-IN" dirty="0"/>
              <a:t>as follows:</a:t>
            </a:r>
          </a:p>
          <a:p>
            <a:r>
              <a:rPr lang="en-IN" dirty="0"/>
              <a:t>FEMALE_EMPS ← </a:t>
            </a:r>
            <a:r>
              <a:rPr lang="el-GR" dirty="0"/>
              <a:t>σ</a:t>
            </a:r>
            <a:r>
              <a:rPr lang="en-IN" dirty="0"/>
              <a:t>Sex=‘F’(EMPLOYEE)</a:t>
            </a:r>
          </a:p>
          <a:p>
            <a:r>
              <a:rPr lang="en-IN" dirty="0"/>
              <a:t>EMPNAMES ← </a:t>
            </a:r>
            <a:r>
              <a:rPr lang="el-GR" dirty="0"/>
              <a:t>π</a:t>
            </a:r>
            <a:r>
              <a:rPr lang="en-IN" dirty="0" err="1"/>
              <a:t>Fname</a:t>
            </a:r>
            <a:r>
              <a:rPr lang="en-IN" dirty="0"/>
              <a:t>, </a:t>
            </a:r>
            <a:r>
              <a:rPr lang="en-IN" dirty="0" err="1"/>
              <a:t>Lname</a:t>
            </a:r>
            <a:r>
              <a:rPr lang="en-IN" dirty="0"/>
              <a:t>, </a:t>
            </a:r>
            <a:r>
              <a:rPr lang="en-IN" dirty="0" err="1"/>
              <a:t>Ssn</a:t>
            </a:r>
            <a:r>
              <a:rPr lang="en-IN" dirty="0"/>
              <a:t>(FEMALE_EMPS)</a:t>
            </a:r>
          </a:p>
          <a:p>
            <a:r>
              <a:rPr lang="en-IN" dirty="0"/>
              <a:t>EMP_DEPENDENTS ← EMPNAMES × DEPENDENT</a:t>
            </a:r>
          </a:p>
          <a:p>
            <a:r>
              <a:rPr lang="en-IN" dirty="0"/>
              <a:t>ACTUAL_DEPENDENTS ← </a:t>
            </a:r>
            <a:r>
              <a:rPr lang="el-GR" dirty="0"/>
              <a:t>σ</a:t>
            </a:r>
            <a:r>
              <a:rPr lang="en-IN" dirty="0" err="1"/>
              <a:t>Ssn</a:t>
            </a:r>
            <a:r>
              <a:rPr lang="en-IN" dirty="0"/>
              <a:t>=</a:t>
            </a:r>
            <a:r>
              <a:rPr lang="en-IN" dirty="0" err="1"/>
              <a:t>Essn</a:t>
            </a:r>
            <a:r>
              <a:rPr lang="en-IN" dirty="0"/>
              <a:t>(EMP_DEPENDENTS)</a:t>
            </a:r>
          </a:p>
          <a:p>
            <a:r>
              <a:rPr lang="en-IN" dirty="0"/>
              <a:t>RESULT ← </a:t>
            </a:r>
            <a:r>
              <a:rPr lang="el-GR" dirty="0"/>
              <a:t>π</a:t>
            </a:r>
            <a:r>
              <a:rPr lang="en-IN" dirty="0" err="1"/>
              <a:t>Fname</a:t>
            </a:r>
            <a:r>
              <a:rPr lang="en-IN" dirty="0"/>
              <a:t>, </a:t>
            </a:r>
            <a:r>
              <a:rPr lang="en-IN" dirty="0" err="1"/>
              <a:t>Lname</a:t>
            </a:r>
            <a:r>
              <a:rPr lang="en-IN" dirty="0"/>
              <a:t>, </a:t>
            </a:r>
            <a:r>
              <a:rPr lang="en-IN" dirty="0" err="1"/>
              <a:t>Dependent_name</a:t>
            </a:r>
            <a:r>
              <a:rPr lang="en-IN" dirty="0"/>
              <a:t>(ACTUAL_DEPENDENTS)</a:t>
            </a:r>
          </a:p>
        </p:txBody>
      </p:sp>
    </p:spTree>
    <p:extLst>
      <p:ext uri="{BB962C8B-B14F-4D97-AF65-F5344CB8AC3E}">
        <p14:creationId xmlns:p14="http://schemas.microsoft.com/office/powerpoint/2010/main" xmlns="" val="359958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885</Words>
  <Application>Microsoft Office PowerPoint</Application>
  <PresentationFormat>Custom</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dbms</vt:lpstr>
      <vt:lpstr>Slide 2</vt:lpstr>
      <vt:lpstr>Slide 3</vt:lpstr>
      <vt:lpstr>Slide 4</vt:lpstr>
      <vt:lpstr>Slide 5</vt:lpstr>
      <vt:lpstr>Slide 6</vt:lpstr>
      <vt:lpstr>The CARTESIAN PRODUCT (CROSS PRODUCT) Operation</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stobak dutta</dc:creator>
  <cp:lastModifiedBy>UEMK</cp:lastModifiedBy>
  <cp:revision>23</cp:revision>
  <dcterms:created xsi:type="dcterms:W3CDTF">2022-09-04T04:25:06Z</dcterms:created>
  <dcterms:modified xsi:type="dcterms:W3CDTF">2022-11-18T05:10:41Z</dcterms:modified>
</cp:coreProperties>
</file>