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8" r:id="rId11"/>
    <p:sldId id="264" r:id="rId12"/>
    <p:sldId id="265" r:id="rId13"/>
    <p:sldId id="269" r:id="rId14"/>
    <p:sldId id="274" r:id="rId15"/>
    <p:sldId id="275" r:id="rId16"/>
    <p:sldId id="266"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53DD-F088-709E-C7B0-52C4EA9A9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797C0D-86AE-F9D0-B7DB-D21A8D178D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E7B63F-39BF-449B-6034-6320B415DC5B}"/>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D24B933A-F085-56D4-1D37-17EEB270FA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9AAFF-E311-772D-DE7F-5C18B29C05C7}"/>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213159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5B4EB-D06C-3122-D2EF-9B580F94BE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95D33C-EF66-794D-76FF-09B1F9FF3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79E005-7AF4-9761-8DE9-CC645978ECE8}"/>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AE7C424E-818A-BFC4-30DC-F596F92CF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C46DD-845E-F858-3F9F-17BADEADCD45}"/>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169870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39B427-F1CD-3D34-107B-9F59BD289B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7E7F17-F272-D3F5-76A0-B0B856F7A0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6EB816-E8C7-B866-1CD3-FE01052D518C}"/>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2C64B328-5ED8-4319-C615-B75A88F09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F8A6F6-A216-4FF2-7E11-FE02D0D3395C}"/>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2158973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84BD-304F-5EC1-56E0-D6D7F0927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D1E111-23B6-0F55-9917-D5987D1DC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4B209-84CA-2788-8483-34A3E6EEF067}"/>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73551A06-0F14-0946-768F-EE2E73F18E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CC901-8DE9-D9DC-C638-1B112DFE6A56}"/>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7456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8BE8-6B48-9070-ADEE-7B62AD8263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9AFC4C-B2BF-4BAF-073B-0F60BF751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577C66-DC8C-86A3-17FF-D22BB40E60E5}"/>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8287772D-A363-2AB8-0F7B-70D753C8D0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83BB1-474F-69C5-5A1D-A8E0A8ED8207}"/>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09230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7B94-6760-EAD3-116A-10207C7E8A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0B472D-5927-61C6-5480-5CB65ECC10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E8E3FC-7399-1E87-11C4-6C170FA59B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4F820B-9623-3781-81D4-3AA5C227F292}"/>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6" name="Footer Placeholder 5">
            <a:extLst>
              <a:ext uri="{FF2B5EF4-FFF2-40B4-BE49-F238E27FC236}">
                <a16:creationId xmlns:a16="http://schemas.microsoft.com/office/drawing/2014/main" id="{52DA4E9E-64B1-9FCB-8DB4-99061452D0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FF197E-0B2C-B959-816A-37EC1772AB66}"/>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07669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9E8D-342D-9AD8-D62D-9CC27318EA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38B6F3-D619-F09B-FE9A-47525C5A6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A90E12-5808-3372-8E72-576C3F5D8C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D17AE0-6E8A-C6CA-C9A6-E237CFBBCE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FDD15-F274-9EAB-2D98-36E83E08E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2BA185-33CB-ABCA-EB4C-1C053672D773}"/>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8" name="Footer Placeholder 7">
            <a:extLst>
              <a:ext uri="{FF2B5EF4-FFF2-40B4-BE49-F238E27FC236}">
                <a16:creationId xmlns:a16="http://schemas.microsoft.com/office/drawing/2014/main" id="{34330559-FE43-A457-603A-D5FDA5D286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4DF3AD-7DCA-BF0B-0AB2-A1044D7795FF}"/>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86880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33DB-0638-3E56-7F16-E06A065992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8139DB-38E8-E4C5-CB66-68C668793E05}"/>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4" name="Footer Placeholder 3">
            <a:extLst>
              <a:ext uri="{FF2B5EF4-FFF2-40B4-BE49-F238E27FC236}">
                <a16:creationId xmlns:a16="http://schemas.microsoft.com/office/drawing/2014/main" id="{6B3DA2BF-BD04-4C47-9F4E-0CDED6CAC0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CBCEC19-A988-D627-64FC-DA52FF563C6B}"/>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238291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E2310-90AD-968A-A993-E3773AC5C1B6}"/>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3" name="Footer Placeholder 2">
            <a:extLst>
              <a:ext uri="{FF2B5EF4-FFF2-40B4-BE49-F238E27FC236}">
                <a16:creationId xmlns:a16="http://schemas.microsoft.com/office/drawing/2014/main" id="{9725F92C-3A6C-F6C1-47C3-4DD2AFCD45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6AA44C-B6A6-6CF5-D2E9-6A2183AF7313}"/>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06537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5175-5385-273A-489B-E37F893F38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CC128E-3A2B-83FE-7251-936742714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B5A4B7-FE7C-9BC8-6C3F-B4A58F9F2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4CB65-3C46-1AB5-91A9-85ED168E91DC}"/>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6" name="Footer Placeholder 5">
            <a:extLst>
              <a:ext uri="{FF2B5EF4-FFF2-40B4-BE49-F238E27FC236}">
                <a16:creationId xmlns:a16="http://schemas.microsoft.com/office/drawing/2014/main" id="{25923565-A149-EDDD-3BEF-E6905B33C3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6D4742-EDDD-74A5-4A88-CCC2BFE1BC35}"/>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82427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58F1-97FC-36EA-BE98-16F4A19B6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5468DB-1BD0-2AFC-6759-EED82FFFF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5EE38E-1165-0D90-6E47-20DBB8F18B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B54153-96EE-38F8-AE7C-238412FFD00A}"/>
              </a:ext>
            </a:extLst>
          </p:cNvPr>
          <p:cNvSpPr>
            <a:spLocks noGrp="1"/>
          </p:cNvSpPr>
          <p:nvPr>
            <p:ph type="dt" sz="half" idx="10"/>
          </p:nvPr>
        </p:nvSpPr>
        <p:spPr/>
        <p:txBody>
          <a:bodyPr/>
          <a:lstStyle/>
          <a:p>
            <a:fld id="{984BCC47-5C06-49B1-834E-4E2B621FCE7B}" type="datetimeFigureOut">
              <a:rPr lang="en-IN" smtClean="0"/>
              <a:t>17-08-2022</a:t>
            </a:fld>
            <a:endParaRPr lang="en-IN"/>
          </a:p>
        </p:txBody>
      </p:sp>
      <p:sp>
        <p:nvSpPr>
          <p:cNvPr id="6" name="Footer Placeholder 5">
            <a:extLst>
              <a:ext uri="{FF2B5EF4-FFF2-40B4-BE49-F238E27FC236}">
                <a16:creationId xmlns:a16="http://schemas.microsoft.com/office/drawing/2014/main" id="{F47475FE-9A55-C485-8C87-D5A57A251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BD432A-926D-28F5-5BB0-2A344E120289}"/>
              </a:ext>
            </a:extLst>
          </p:cNvPr>
          <p:cNvSpPr>
            <a:spLocks noGrp="1"/>
          </p:cNvSpPr>
          <p:nvPr>
            <p:ph type="sldNum" sz="quarter" idx="12"/>
          </p:nvPr>
        </p:nvSpPr>
        <p:spPr/>
        <p:txBody>
          <a:bodyPr/>
          <a:lstStyle/>
          <a:p>
            <a:fld id="{DBB33295-D453-471E-90EC-07535CAE2877}" type="slidenum">
              <a:rPr lang="en-IN" smtClean="0"/>
              <a:t>‹#›</a:t>
            </a:fld>
            <a:endParaRPr lang="en-IN"/>
          </a:p>
        </p:txBody>
      </p:sp>
    </p:spTree>
    <p:extLst>
      <p:ext uri="{BB962C8B-B14F-4D97-AF65-F5344CB8AC3E}">
        <p14:creationId xmlns:p14="http://schemas.microsoft.com/office/powerpoint/2010/main" val="3206529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C07E36-604B-1B2C-4BAD-3BA2630BD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5E0C35-A283-2343-0EBD-3D578F4F2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24539-461E-4009-8E0C-D511AE388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4BCC47-5C06-49B1-834E-4E2B621FCE7B}" type="datetimeFigureOut">
              <a:rPr lang="en-IN" smtClean="0"/>
              <a:t>17-08-2022</a:t>
            </a:fld>
            <a:endParaRPr lang="en-IN"/>
          </a:p>
        </p:txBody>
      </p:sp>
      <p:sp>
        <p:nvSpPr>
          <p:cNvPr id="5" name="Footer Placeholder 4">
            <a:extLst>
              <a:ext uri="{FF2B5EF4-FFF2-40B4-BE49-F238E27FC236}">
                <a16:creationId xmlns:a16="http://schemas.microsoft.com/office/drawing/2014/main" id="{2EBB99DC-2170-C4AC-B277-82D8D1C68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C77562-BABB-7EC4-F07C-5F5C4E1EC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33295-D453-471E-90EC-07535CAE2877}" type="slidenum">
              <a:rPr lang="en-IN" smtClean="0"/>
              <a:t>‹#›</a:t>
            </a:fld>
            <a:endParaRPr lang="en-IN"/>
          </a:p>
        </p:txBody>
      </p:sp>
    </p:spTree>
    <p:extLst>
      <p:ext uri="{BB962C8B-B14F-4D97-AF65-F5344CB8AC3E}">
        <p14:creationId xmlns:p14="http://schemas.microsoft.com/office/powerpoint/2010/main" val="158867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4933-CB16-FFB6-C9E2-F6AB14E92406}"/>
              </a:ext>
            </a:extLst>
          </p:cNvPr>
          <p:cNvSpPr>
            <a:spLocks noGrp="1"/>
          </p:cNvSpPr>
          <p:nvPr>
            <p:ph type="ctrTitle"/>
          </p:nvPr>
        </p:nvSpPr>
        <p:spPr/>
        <p:txBody>
          <a:bodyPr/>
          <a:lstStyle/>
          <a:p>
            <a:r>
              <a:rPr lang="en-US" dirty="0" err="1"/>
              <a:t>dbms</a:t>
            </a:r>
            <a:endParaRPr lang="en-IN" dirty="0"/>
          </a:p>
        </p:txBody>
      </p:sp>
      <p:sp>
        <p:nvSpPr>
          <p:cNvPr id="3" name="Subtitle 2">
            <a:extLst>
              <a:ext uri="{FF2B5EF4-FFF2-40B4-BE49-F238E27FC236}">
                <a16:creationId xmlns:a16="http://schemas.microsoft.com/office/drawing/2014/main" id="{6E760A23-A740-7310-717B-D3D38008500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1077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E9AF-34F9-1392-8B64-8B37EF959B67}"/>
              </a:ext>
            </a:extLst>
          </p:cNvPr>
          <p:cNvSpPr>
            <a:spLocks noGrp="1"/>
          </p:cNvSpPr>
          <p:nvPr>
            <p:ph type="title"/>
          </p:nvPr>
        </p:nvSpPr>
        <p:spPr/>
        <p:txBody>
          <a:bodyPr/>
          <a:lstStyle/>
          <a:p>
            <a:r>
              <a:rPr lang="en-US" dirty="0"/>
              <a:t>Attribute of relationship</a:t>
            </a:r>
            <a:endParaRPr lang="en-IN" dirty="0"/>
          </a:p>
        </p:txBody>
      </p:sp>
      <p:sp>
        <p:nvSpPr>
          <p:cNvPr id="3" name="Content Placeholder 2">
            <a:extLst>
              <a:ext uri="{FF2B5EF4-FFF2-40B4-BE49-F238E27FC236}">
                <a16:creationId xmlns:a16="http://schemas.microsoft.com/office/drawing/2014/main" id="{4E68F96B-B659-BDD9-7B7B-97AB68142D09}"/>
              </a:ext>
            </a:extLst>
          </p:cNvPr>
          <p:cNvSpPr>
            <a:spLocks noGrp="1"/>
          </p:cNvSpPr>
          <p:nvPr>
            <p:ph idx="1"/>
          </p:nvPr>
        </p:nvSpPr>
        <p:spPr/>
        <p:txBody>
          <a:bodyPr/>
          <a:lstStyle/>
          <a:p>
            <a:pPr marL="0" indent="0" algn="just">
              <a:lnSpc>
                <a:spcPct val="150000"/>
              </a:lnSpc>
              <a:buNone/>
            </a:pPr>
            <a:r>
              <a:rPr lang="en-US" sz="1800" b="0" i="0" u="none" strike="noStrike" baseline="0" dirty="0">
                <a:latin typeface="Palatino-Roman"/>
              </a:rPr>
              <a:t>The choice of attribute placement is more clear-cut for many-to-many relationship sets. Returning to our example, let us specify the perhaps more realistic case that </a:t>
            </a:r>
            <a:r>
              <a:rPr lang="en-US" sz="1800" b="0" i="1" u="none" strike="noStrike" baseline="0" dirty="0">
                <a:latin typeface="Palatino-Italic"/>
              </a:rPr>
              <a:t>depositor </a:t>
            </a:r>
            <a:r>
              <a:rPr lang="en-US" sz="1800" b="0" i="0" u="none" strike="noStrike" baseline="0" dirty="0">
                <a:latin typeface="Palatino-Roman"/>
              </a:rPr>
              <a:t>is a many-to-many relationship set expressing that a customer may have one or more accounts, and that an account can be held by one or more customers. If we are to express the date on which a specific customer last accessed a specific account, </a:t>
            </a:r>
            <a:r>
              <a:rPr lang="en-US" sz="1800" b="0" i="1" u="none" strike="noStrike" baseline="0" dirty="0">
                <a:latin typeface="Palatino-Italic"/>
              </a:rPr>
              <a:t>access-date </a:t>
            </a:r>
            <a:r>
              <a:rPr lang="en-US" sz="1800" b="0" i="0" u="none" strike="noStrike" baseline="0" dirty="0">
                <a:latin typeface="Palatino-Roman"/>
              </a:rPr>
              <a:t>must be an attribute of the </a:t>
            </a:r>
            <a:r>
              <a:rPr lang="en-US" sz="1800" b="0" i="1" u="none" strike="noStrike" baseline="0" dirty="0">
                <a:latin typeface="Palatino-Italic"/>
              </a:rPr>
              <a:t>depositor </a:t>
            </a:r>
            <a:r>
              <a:rPr lang="en-US" sz="1800" b="0" i="0" u="none" strike="noStrike" baseline="0" dirty="0">
                <a:latin typeface="Palatino-Roman"/>
              </a:rPr>
              <a:t>relationship set, rather than either one of the participating entities.</a:t>
            </a:r>
            <a:endParaRPr lang="en-IN" dirty="0"/>
          </a:p>
        </p:txBody>
      </p:sp>
    </p:spTree>
    <p:extLst>
      <p:ext uri="{BB962C8B-B14F-4D97-AF65-F5344CB8AC3E}">
        <p14:creationId xmlns:p14="http://schemas.microsoft.com/office/powerpoint/2010/main" val="221479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9C17356B-D922-C633-AB3B-80DC3197A7E7}"/>
              </a:ext>
            </a:extLst>
          </p:cNvPr>
          <p:cNvGraphicFramePr>
            <a:graphicFrameLocks noChangeAspect="1"/>
          </p:cNvGraphicFramePr>
          <p:nvPr>
            <p:extLst>
              <p:ext uri="{D42A27DB-BD31-4B8C-83A1-F6EECF244321}">
                <p14:modId xmlns:p14="http://schemas.microsoft.com/office/powerpoint/2010/main" val="1150558265"/>
              </p:ext>
            </p:extLst>
          </p:nvPr>
        </p:nvGraphicFramePr>
        <p:xfrm>
          <a:off x="838200" y="1865966"/>
          <a:ext cx="10515599" cy="4667250"/>
        </p:xfrm>
        <a:graphic>
          <a:graphicData uri="http://schemas.openxmlformats.org/presentationml/2006/ole">
            <mc:AlternateContent xmlns:mc="http://schemas.openxmlformats.org/markup-compatibility/2006">
              <mc:Choice xmlns:v="urn:schemas-microsoft-com:vml" Requires="v">
                <p:oleObj name="Bitmap Image" r:id="rId2" imgW="7419960" imgH="4086360" progId="PBrush">
                  <p:embed/>
                </p:oleObj>
              </mc:Choice>
              <mc:Fallback>
                <p:oleObj name="Bitmap Image" r:id="rId2" imgW="7419960" imgH="4086360" progId="PBrush">
                  <p:embed/>
                  <p:pic>
                    <p:nvPicPr>
                      <p:cNvPr id="0" name=""/>
                      <p:cNvPicPr/>
                      <p:nvPr/>
                    </p:nvPicPr>
                    <p:blipFill>
                      <a:blip r:embed="rId3"/>
                      <a:stretch>
                        <a:fillRect/>
                      </a:stretch>
                    </p:blipFill>
                    <p:spPr>
                      <a:xfrm>
                        <a:off x="838200" y="1865966"/>
                        <a:ext cx="10515599" cy="4667250"/>
                      </a:xfrm>
                      <a:prstGeom prst="rect">
                        <a:avLst/>
                      </a:prstGeom>
                    </p:spPr>
                  </p:pic>
                </p:oleObj>
              </mc:Fallback>
            </mc:AlternateContent>
          </a:graphicData>
        </a:graphic>
      </p:graphicFrame>
    </p:spTree>
    <p:extLst>
      <p:ext uri="{BB962C8B-B14F-4D97-AF65-F5344CB8AC3E}">
        <p14:creationId xmlns:p14="http://schemas.microsoft.com/office/powerpoint/2010/main" val="4292882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r>
              <a:rPr lang="en-US" dirty="0"/>
              <a:t>ER MODEL</a:t>
            </a:r>
            <a:endParaRPr lang="en-IN" dirty="0"/>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r>
              <a:rPr lang="en-US" dirty="0"/>
              <a:t>ENTITY TYPE</a:t>
            </a:r>
          </a:p>
          <a:p>
            <a:pPr marL="0" indent="0" algn="l">
              <a:buNone/>
            </a:pPr>
            <a:r>
              <a:rPr lang="en-US" sz="1800" b="0" i="0" u="none" strike="noStrike" baseline="0" dirty="0">
                <a:latin typeface="Minion-Regular"/>
              </a:rPr>
              <a:t>Entity types that do not have key attributes of their own are called </a:t>
            </a:r>
            <a:r>
              <a:rPr lang="en-US" sz="1800" b="1" i="0" u="none" strike="noStrike" baseline="0" dirty="0">
                <a:latin typeface="Minion-Bold"/>
              </a:rPr>
              <a:t>weak entity types</a:t>
            </a:r>
            <a:r>
              <a:rPr lang="en-US" sz="1800" b="0" i="0" u="none" strike="noStrike" baseline="0" dirty="0">
                <a:latin typeface="Minion-Regular"/>
              </a:rPr>
              <a:t>. In contrast, </a:t>
            </a:r>
            <a:r>
              <a:rPr lang="en-US" sz="1800" b="1" i="0" u="none" strike="noStrike" baseline="0" dirty="0">
                <a:latin typeface="Minion-Bold"/>
              </a:rPr>
              <a:t>regular entity types </a:t>
            </a:r>
            <a:r>
              <a:rPr lang="en-US" sz="1800" b="0" i="0" u="none" strike="noStrike" baseline="0" dirty="0">
                <a:latin typeface="Minion-Regular"/>
              </a:rPr>
              <a:t>that do have a key </a:t>
            </a:r>
            <a:r>
              <a:rPr lang="en-US" sz="1800" b="0" i="0" u="none" strike="noStrike" baseline="0" dirty="0" err="1">
                <a:latin typeface="Minion-Regular"/>
              </a:rPr>
              <a:t>attributeare</a:t>
            </a:r>
            <a:r>
              <a:rPr lang="en-US" sz="1800" b="0" i="0" u="none" strike="noStrike" baseline="0" dirty="0">
                <a:latin typeface="Minion-Regular"/>
              </a:rPr>
              <a:t> called </a:t>
            </a:r>
            <a:r>
              <a:rPr lang="en-US" sz="1800" b="1" i="0" u="none" strike="noStrike" baseline="0" dirty="0">
                <a:latin typeface="Minion-Bold"/>
              </a:rPr>
              <a:t>strong entity types. </a:t>
            </a:r>
            <a:r>
              <a:rPr lang="en-US" sz="1800" i="0" u="none" strike="noStrike" baseline="0" dirty="0">
                <a:latin typeface="Minion-Bold"/>
              </a:rPr>
              <a:t>Weak </a:t>
            </a:r>
            <a:r>
              <a:rPr lang="en-IN" sz="1800" b="0" i="0" u="none" strike="noStrike" baseline="0" dirty="0">
                <a:latin typeface="Minion-Regular"/>
              </a:rPr>
              <a:t>Entities belonging </a:t>
            </a:r>
            <a:r>
              <a:rPr lang="en-US" sz="1800" b="0" i="0" u="none" strike="noStrike" baseline="0" dirty="0">
                <a:latin typeface="Minion-Regular"/>
              </a:rPr>
              <a:t>to a weak entity type are identified by being related to specific entities from another entity type in combination with one of their attribute values. We call this other entity type the </a:t>
            </a:r>
            <a:r>
              <a:rPr lang="en-US" sz="1800" b="1" i="0" u="none" strike="noStrike" baseline="0" dirty="0">
                <a:latin typeface="Minion-Bold"/>
              </a:rPr>
              <a:t>identifying </a:t>
            </a:r>
            <a:r>
              <a:rPr lang="en-US" sz="1800" b="0" i="0" u="none" strike="noStrike" baseline="0" dirty="0">
                <a:latin typeface="Minion-Regular"/>
              </a:rPr>
              <a:t>or </a:t>
            </a:r>
            <a:r>
              <a:rPr lang="en-US" sz="1800" b="1" i="0" u="none" strike="noStrike" baseline="0" dirty="0">
                <a:latin typeface="Minion-Bold"/>
              </a:rPr>
              <a:t>owner entity type</a:t>
            </a:r>
            <a:r>
              <a:rPr lang="en-US" sz="1800" b="0" i="0" u="none" strike="noStrike" baseline="0" dirty="0">
                <a:latin typeface="Minion-Regular"/>
              </a:rPr>
              <a:t>, and we call the relationship type that relates a weak entity type to its owner the </a:t>
            </a:r>
            <a:r>
              <a:rPr lang="en-US" sz="1800" b="1" i="0" u="none" strike="noStrike" baseline="0" dirty="0">
                <a:latin typeface="Minion-Bold"/>
              </a:rPr>
              <a:t>identifying relationship </a:t>
            </a:r>
            <a:r>
              <a:rPr lang="en-US" sz="1800" b="0" i="0" u="none" strike="noStrike" baseline="0" dirty="0">
                <a:latin typeface="Minion-Regular"/>
              </a:rPr>
              <a:t>of the weak entity type. A weak entity type always has a </a:t>
            </a:r>
            <a:r>
              <a:rPr lang="en-US" sz="1800" b="0" i="1" u="none" strike="noStrike" baseline="0" dirty="0">
                <a:latin typeface="Minion-Italic"/>
              </a:rPr>
              <a:t>total participation constraint </a:t>
            </a:r>
            <a:r>
              <a:rPr lang="en-US" sz="1800" b="0" i="0" u="none" strike="noStrike" baseline="0" dirty="0">
                <a:latin typeface="Minion-Regular"/>
              </a:rPr>
              <a:t>(existence dependency) with respect to its identifying relationship because a weak entity cannot be identified without an owner entity.</a:t>
            </a:r>
          </a:p>
          <a:p>
            <a:pPr algn="l"/>
            <a:r>
              <a:rPr lang="en-US" sz="1800" b="0" i="0" u="none" strike="noStrike" baseline="0" dirty="0">
                <a:latin typeface="Minion-Regular"/>
              </a:rPr>
              <a:t>A weak entity type normally has a </a:t>
            </a:r>
            <a:r>
              <a:rPr lang="en-US" sz="1800" b="1" i="0" u="none" strike="noStrike" baseline="0" dirty="0">
                <a:latin typeface="Minion-Bold"/>
              </a:rPr>
              <a:t>partial key</a:t>
            </a:r>
            <a:r>
              <a:rPr lang="en-US" sz="1800" b="0" i="0" u="none" strike="noStrike" baseline="0" dirty="0">
                <a:latin typeface="Minion-Regular"/>
              </a:rPr>
              <a:t>, which is the attribute that can uniquely identify weak entities that are </a:t>
            </a:r>
            <a:r>
              <a:rPr lang="en-US" sz="1800" b="0" i="1" u="none" strike="noStrike" baseline="0" dirty="0">
                <a:latin typeface="Minion-Italic"/>
              </a:rPr>
              <a:t>related to the same owner entity (in our example name is partial key)</a:t>
            </a:r>
          </a:p>
          <a:p>
            <a:pPr algn="l"/>
            <a:r>
              <a:rPr lang="en-IN" sz="1800" b="0" i="0" u="none" strike="noStrike" baseline="0" dirty="0">
                <a:latin typeface="Minion-Regular"/>
              </a:rPr>
              <a:t>In the worst </a:t>
            </a:r>
            <a:r>
              <a:rPr lang="en-US" sz="1800" b="0" i="0" u="none" strike="noStrike" baseline="0" dirty="0">
                <a:latin typeface="Minion-Regular"/>
              </a:rPr>
              <a:t>case, a composite attribute of </a:t>
            </a:r>
            <a:r>
              <a:rPr lang="en-US" sz="1800" b="0" i="1" u="none" strike="noStrike" baseline="0" dirty="0">
                <a:latin typeface="Minion-Italic"/>
              </a:rPr>
              <a:t>all the weak entity’s attributes </a:t>
            </a:r>
            <a:r>
              <a:rPr lang="en-US" sz="1800" b="0" i="0" u="none" strike="noStrike" baseline="0" dirty="0">
                <a:latin typeface="Minion-Regular"/>
              </a:rPr>
              <a:t>will be the partial key.</a:t>
            </a:r>
            <a:endParaRPr lang="en-IN" dirty="0"/>
          </a:p>
        </p:txBody>
      </p:sp>
    </p:spTree>
    <p:extLst>
      <p:ext uri="{BB962C8B-B14F-4D97-AF65-F5344CB8AC3E}">
        <p14:creationId xmlns:p14="http://schemas.microsoft.com/office/powerpoint/2010/main" val="318312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A68F-6B2B-97FD-552B-377DBC500A7A}"/>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B0503977-1590-2443-09AE-9465B576622A}"/>
              </a:ext>
            </a:extLst>
          </p:cNvPr>
          <p:cNvGraphicFramePr>
            <a:graphicFrameLocks noChangeAspect="1"/>
          </p:cNvGraphicFramePr>
          <p:nvPr>
            <p:extLst>
              <p:ext uri="{D42A27DB-BD31-4B8C-83A1-F6EECF244321}">
                <p14:modId xmlns:p14="http://schemas.microsoft.com/office/powerpoint/2010/main" val="443510076"/>
              </p:ext>
            </p:extLst>
          </p:nvPr>
        </p:nvGraphicFramePr>
        <p:xfrm>
          <a:off x="389964" y="215153"/>
          <a:ext cx="10963836" cy="6400799"/>
        </p:xfrm>
        <a:graphic>
          <a:graphicData uri="http://schemas.openxmlformats.org/presentationml/2006/ole">
            <mc:AlternateContent xmlns:mc="http://schemas.openxmlformats.org/markup-compatibility/2006">
              <mc:Choice xmlns:v="urn:schemas-microsoft-com:vml" Requires="v">
                <p:oleObj name="Bitmap Image" r:id="rId2" imgW="4714920" imgH="3848040" progId="PBrush">
                  <p:embed/>
                </p:oleObj>
              </mc:Choice>
              <mc:Fallback>
                <p:oleObj name="Bitmap Image" r:id="rId2" imgW="4714920" imgH="3848040" progId="PBrush">
                  <p:embed/>
                  <p:pic>
                    <p:nvPicPr>
                      <p:cNvPr id="0" name=""/>
                      <p:cNvPicPr/>
                      <p:nvPr/>
                    </p:nvPicPr>
                    <p:blipFill>
                      <a:blip r:embed="rId3"/>
                      <a:stretch>
                        <a:fillRect/>
                      </a:stretch>
                    </p:blipFill>
                    <p:spPr>
                      <a:xfrm>
                        <a:off x="389964" y="215153"/>
                        <a:ext cx="10963836" cy="6400799"/>
                      </a:xfrm>
                      <a:prstGeom prst="rect">
                        <a:avLst/>
                      </a:prstGeom>
                    </p:spPr>
                  </p:pic>
                </p:oleObj>
              </mc:Fallback>
            </mc:AlternateContent>
          </a:graphicData>
        </a:graphic>
      </p:graphicFrame>
    </p:spTree>
    <p:extLst>
      <p:ext uri="{BB962C8B-B14F-4D97-AF65-F5344CB8AC3E}">
        <p14:creationId xmlns:p14="http://schemas.microsoft.com/office/powerpoint/2010/main" val="1287335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69E7D-E744-50C4-AB82-05490B20B312}"/>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56B459D1-426C-178E-100C-12DC46D7E8DD}"/>
              </a:ext>
            </a:extLst>
          </p:cNvPr>
          <p:cNvGraphicFramePr>
            <a:graphicFrameLocks noChangeAspect="1"/>
          </p:cNvGraphicFramePr>
          <p:nvPr>
            <p:extLst>
              <p:ext uri="{D42A27DB-BD31-4B8C-83A1-F6EECF244321}">
                <p14:modId xmlns:p14="http://schemas.microsoft.com/office/powerpoint/2010/main" val="2850948873"/>
              </p:ext>
            </p:extLst>
          </p:nvPr>
        </p:nvGraphicFramePr>
        <p:xfrm>
          <a:off x="838201" y="121024"/>
          <a:ext cx="11183470" cy="6602505"/>
        </p:xfrm>
        <a:graphic>
          <a:graphicData uri="http://schemas.openxmlformats.org/presentationml/2006/ole">
            <mc:AlternateContent xmlns:mc="http://schemas.openxmlformats.org/markup-compatibility/2006">
              <mc:Choice xmlns:v="urn:schemas-microsoft-com:vml" Requires="v">
                <p:oleObj name="Bitmap Image" r:id="rId2" imgW="6048360" imgH="4076640" progId="PBrush">
                  <p:embed/>
                </p:oleObj>
              </mc:Choice>
              <mc:Fallback>
                <p:oleObj name="Bitmap Image" r:id="rId2" imgW="6048360" imgH="4076640" progId="PBrush">
                  <p:embed/>
                  <p:pic>
                    <p:nvPicPr>
                      <p:cNvPr id="0" name=""/>
                      <p:cNvPicPr/>
                      <p:nvPr/>
                    </p:nvPicPr>
                    <p:blipFill>
                      <a:blip r:embed="rId3"/>
                      <a:stretch>
                        <a:fillRect/>
                      </a:stretch>
                    </p:blipFill>
                    <p:spPr>
                      <a:xfrm>
                        <a:off x="838201" y="121024"/>
                        <a:ext cx="11183470" cy="6602505"/>
                      </a:xfrm>
                      <a:prstGeom prst="rect">
                        <a:avLst/>
                      </a:prstGeom>
                    </p:spPr>
                  </p:pic>
                </p:oleObj>
              </mc:Fallback>
            </mc:AlternateContent>
          </a:graphicData>
        </a:graphic>
      </p:graphicFrame>
    </p:spTree>
    <p:extLst>
      <p:ext uri="{BB962C8B-B14F-4D97-AF65-F5344CB8AC3E}">
        <p14:creationId xmlns:p14="http://schemas.microsoft.com/office/powerpoint/2010/main" val="935912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0471B-A057-3080-B296-5F1E57A5352F}"/>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3BFC2C2B-C027-2BEB-DFEC-52E2A27CA833}"/>
              </a:ext>
            </a:extLst>
          </p:cNvPr>
          <p:cNvGraphicFramePr>
            <a:graphicFrameLocks noChangeAspect="1"/>
          </p:cNvGraphicFramePr>
          <p:nvPr>
            <p:extLst>
              <p:ext uri="{D42A27DB-BD31-4B8C-83A1-F6EECF244321}">
                <p14:modId xmlns:p14="http://schemas.microsoft.com/office/powerpoint/2010/main" val="4021515967"/>
              </p:ext>
            </p:extLst>
          </p:nvPr>
        </p:nvGraphicFramePr>
        <p:xfrm>
          <a:off x="309282" y="954742"/>
          <a:ext cx="11618259" cy="5538134"/>
        </p:xfrm>
        <a:graphic>
          <a:graphicData uri="http://schemas.openxmlformats.org/presentationml/2006/ole">
            <mc:AlternateContent xmlns:mc="http://schemas.openxmlformats.org/markup-compatibility/2006">
              <mc:Choice xmlns:v="urn:schemas-microsoft-com:vml" Requires="v">
                <p:oleObj name="Bitmap Image" r:id="rId2" imgW="6762600" imgH="3324240" progId="PBrush">
                  <p:embed/>
                </p:oleObj>
              </mc:Choice>
              <mc:Fallback>
                <p:oleObj name="Bitmap Image" r:id="rId2" imgW="6762600" imgH="3324240" progId="PBrush">
                  <p:embed/>
                  <p:pic>
                    <p:nvPicPr>
                      <p:cNvPr id="0" name=""/>
                      <p:cNvPicPr/>
                      <p:nvPr/>
                    </p:nvPicPr>
                    <p:blipFill>
                      <a:blip r:embed="rId3"/>
                      <a:stretch>
                        <a:fillRect/>
                      </a:stretch>
                    </p:blipFill>
                    <p:spPr>
                      <a:xfrm>
                        <a:off x="309282" y="954742"/>
                        <a:ext cx="11618259" cy="5538134"/>
                      </a:xfrm>
                      <a:prstGeom prst="rect">
                        <a:avLst/>
                      </a:prstGeom>
                    </p:spPr>
                  </p:pic>
                </p:oleObj>
              </mc:Fallback>
            </mc:AlternateContent>
          </a:graphicData>
        </a:graphic>
      </p:graphicFrame>
    </p:spTree>
    <p:extLst>
      <p:ext uri="{BB962C8B-B14F-4D97-AF65-F5344CB8AC3E}">
        <p14:creationId xmlns:p14="http://schemas.microsoft.com/office/powerpoint/2010/main" val="329600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EAF2EB-ACED-372B-B8FF-11CD39C5FD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695" y="107576"/>
            <a:ext cx="13352929" cy="6656295"/>
          </a:xfrm>
        </p:spPr>
      </p:pic>
    </p:spTree>
    <p:extLst>
      <p:ext uri="{BB962C8B-B14F-4D97-AF65-F5344CB8AC3E}">
        <p14:creationId xmlns:p14="http://schemas.microsoft.com/office/powerpoint/2010/main" val="15843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A68F-6B2B-97FD-552B-377DBC500A7A}"/>
              </a:ext>
            </a:extLst>
          </p:cNvPr>
          <p:cNvSpPr>
            <a:spLocks noGrp="1"/>
          </p:cNvSpPr>
          <p:nvPr>
            <p:ph idx="1"/>
          </p:nvPr>
        </p:nvSpPr>
        <p:spPr>
          <a:xfrm>
            <a:off x="838200" y="228600"/>
            <a:ext cx="10515600" cy="5948363"/>
          </a:xfrm>
        </p:spPr>
        <p:txBody>
          <a:bodyPr>
            <a:normAutofit/>
          </a:bodyPr>
          <a:lstStyle/>
          <a:p>
            <a:r>
              <a:rPr lang="en-US" dirty="0"/>
              <a:t>In our example, we specify the following relationship types:</a:t>
            </a:r>
          </a:p>
          <a:p>
            <a:r>
              <a:rPr lang="en-US" dirty="0"/>
              <a:t>■ MANAGES, a 1:1 relationship type between EMPLOYEE and DEPARTMENT. EMPLOYEE participation is partial. DEPARTMENT participation is not clear from the requirements. We question the users, who say that a department must have a manager at all times, which implies total participation. The attribute </a:t>
            </a:r>
            <a:r>
              <a:rPr lang="en-US" dirty="0" err="1"/>
              <a:t>Start_date</a:t>
            </a:r>
            <a:r>
              <a:rPr lang="en-US" dirty="0"/>
              <a:t> is assigned to this relationship type.</a:t>
            </a:r>
          </a:p>
          <a:p>
            <a:r>
              <a:rPr lang="en-US" dirty="0"/>
              <a:t>■ WORKS_FOR, a 1:N relationship type between DEPARTMENT and EMPLOYEE. Both participations are total.</a:t>
            </a:r>
          </a:p>
          <a:p>
            <a:r>
              <a:rPr lang="en-US" dirty="0"/>
              <a:t>■ CONTROLS, a 1:N relationship type between DEPARTMENT and PROJECT. The participation of PROJECT is total, whereas that of DEPARTMENT is determined to be partial, after consultation with the users indicates that some departments may control no projects.</a:t>
            </a:r>
          </a:p>
          <a:p>
            <a:endParaRPr lang="en-IN" dirty="0"/>
          </a:p>
        </p:txBody>
      </p:sp>
    </p:spTree>
    <p:extLst>
      <p:ext uri="{BB962C8B-B14F-4D97-AF65-F5344CB8AC3E}">
        <p14:creationId xmlns:p14="http://schemas.microsoft.com/office/powerpoint/2010/main" val="2426317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A68F-6B2B-97FD-552B-377DBC500A7A}"/>
              </a:ext>
            </a:extLst>
          </p:cNvPr>
          <p:cNvSpPr>
            <a:spLocks noGrp="1"/>
          </p:cNvSpPr>
          <p:nvPr>
            <p:ph idx="1"/>
          </p:nvPr>
        </p:nvSpPr>
        <p:spPr>
          <a:xfrm>
            <a:off x="838200" y="484094"/>
            <a:ext cx="10515600" cy="5692869"/>
          </a:xfrm>
        </p:spPr>
        <p:txBody>
          <a:bodyPr>
            <a:normAutofit/>
          </a:bodyPr>
          <a:lstStyle/>
          <a:p>
            <a:r>
              <a:rPr lang="en-US" dirty="0"/>
              <a:t>■ SUPERVISION, a 1:N relationship type between EMPLOYEE (in the supervisor role) and EMPLOYEE (in the supervisee role). Both participations are determined to be partial, after the users indicate that not every employee is a supervisor and not every employee has a supervisor.</a:t>
            </a:r>
          </a:p>
          <a:p>
            <a:r>
              <a:rPr lang="en-US" dirty="0"/>
              <a:t>■ WORKS_ON, determined to be an M:N relationship type with attribute Hours, after the users indicate that a project can have several employees working on it. Both participations are determined to be total.</a:t>
            </a:r>
          </a:p>
          <a:p>
            <a:r>
              <a:rPr lang="en-US" dirty="0"/>
              <a:t>■ DEPENDENTS_OF, a 1:N relationship type between EMPLOYEE and DEPENDENT, which is also the identifying relationship for the weak entity type DEPENDENT. The participation of EMPLOYEE is partial, whereas that of DEPENDENT is total.</a:t>
            </a:r>
            <a:endParaRPr lang="en-IN" dirty="0"/>
          </a:p>
          <a:p>
            <a:endParaRPr lang="en-IN" dirty="0"/>
          </a:p>
        </p:txBody>
      </p:sp>
    </p:spTree>
    <p:extLst>
      <p:ext uri="{BB962C8B-B14F-4D97-AF65-F5344CB8AC3E}">
        <p14:creationId xmlns:p14="http://schemas.microsoft.com/office/powerpoint/2010/main" val="329443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A9EC-9E10-DAE5-49F2-B928DE13B1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34A68F-6B2B-97FD-552B-377DBC500A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2582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r>
              <a:rPr lang="en-IN" dirty="0"/>
              <a:t>Relationship Sets</a:t>
            </a:r>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pPr marL="0" indent="0" algn="just">
              <a:lnSpc>
                <a:spcPct val="200000"/>
              </a:lnSpc>
              <a:buNone/>
            </a:pPr>
            <a:r>
              <a:rPr lang="en-US" sz="1800" b="0" i="0" u="none" strike="noStrike" baseline="0" dirty="0">
                <a:latin typeface="Palatino-Roman"/>
              </a:rPr>
              <a:t>The primary key of an entity set allows us to distinguish among the various entities of the </a:t>
            </a:r>
            <a:r>
              <a:rPr lang="en-US" sz="1800" b="0" i="0" u="none" strike="noStrike" baseline="0" dirty="0" err="1">
                <a:latin typeface="Palatino-Roman"/>
              </a:rPr>
              <a:t>set.We</a:t>
            </a:r>
            <a:r>
              <a:rPr lang="en-US" sz="1800" b="0" i="0" u="none" strike="noStrike" baseline="0" dirty="0">
                <a:latin typeface="Palatino-Roman"/>
              </a:rPr>
              <a:t> need a similar mechanism to distinguish among the various relationships </a:t>
            </a:r>
            <a:r>
              <a:rPr lang="en-IN" sz="1800" b="0" i="0" u="none" strike="noStrike" baseline="0" dirty="0">
                <a:latin typeface="Palatino-Roman"/>
              </a:rPr>
              <a:t>of a relationship set.</a:t>
            </a:r>
          </a:p>
          <a:p>
            <a:pPr marL="0" indent="0" algn="just">
              <a:lnSpc>
                <a:spcPct val="200000"/>
              </a:lnSpc>
              <a:buNone/>
            </a:pPr>
            <a:r>
              <a:rPr lang="en-US" sz="1800" b="0" i="0" u="none" strike="noStrike" baseline="0" dirty="0">
                <a:latin typeface="Palatino-Roman"/>
              </a:rPr>
              <a:t>Let </a:t>
            </a:r>
            <a:r>
              <a:rPr lang="en-US" sz="1800" b="0" i="1" u="none" strike="noStrike" baseline="0" dirty="0">
                <a:latin typeface="Palatino-Italic"/>
              </a:rPr>
              <a:t>R </a:t>
            </a:r>
            <a:r>
              <a:rPr lang="en-US" sz="1800" b="0" i="0" u="none" strike="noStrike" baseline="0" dirty="0">
                <a:latin typeface="Palatino-Roman"/>
              </a:rPr>
              <a:t>be a relationship set involving entity sets </a:t>
            </a:r>
            <a:r>
              <a:rPr lang="en-US" sz="1800" b="0" i="1" u="none" strike="noStrike" baseline="0" dirty="0">
                <a:latin typeface="CMMI10"/>
              </a:rPr>
              <a:t>E</a:t>
            </a:r>
            <a:r>
              <a:rPr lang="en-US" sz="1800" b="0" i="0" u="none" strike="noStrike" baseline="0" dirty="0">
                <a:latin typeface="CMR7"/>
              </a:rPr>
              <a:t>1</a:t>
            </a:r>
            <a:r>
              <a:rPr lang="en-US" sz="1800" b="0" i="1" u="none" strike="noStrike" baseline="0" dirty="0">
                <a:latin typeface="CMMI10"/>
              </a:rPr>
              <a:t>, E</a:t>
            </a:r>
            <a:r>
              <a:rPr lang="en-US" sz="1800" b="0" i="0" u="none" strike="noStrike" baseline="0" dirty="0">
                <a:latin typeface="CMR7"/>
              </a:rPr>
              <a:t>2</a:t>
            </a:r>
            <a:r>
              <a:rPr lang="en-US" sz="1800" b="0" i="1" u="none" strike="noStrike" baseline="0" dirty="0">
                <a:latin typeface="CMMI10"/>
              </a:rPr>
              <a:t>, . . .,</a:t>
            </a:r>
            <a:r>
              <a:rPr lang="en-US" sz="1800" b="0" i="1" u="none" strike="noStrike" baseline="0" dirty="0" err="1">
                <a:latin typeface="CMMI10"/>
              </a:rPr>
              <a:t>E</a:t>
            </a:r>
            <a:r>
              <a:rPr lang="en-US" sz="1800" b="0" i="1" u="none" strike="noStrike" baseline="0" dirty="0" err="1">
                <a:latin typeface="CMMI7"/>
              </a:rPr>
              <a:t>n</a:t>
            </a:r>
            <a:r>
              <a:rPr lang="en-US" sz="1800" b="0" i="0" u="none" strike="noStrike" baseline="0" dirty="0">
                <a:latin typeface="Palatino-Roman"/>
              </a:rPr>
              <a:t>. Let </a:t>
            </a:r>
            <a:r>
              <a:rPr lang="en-US" sz="1800" b="0" i="1" u="none" strike="noStrike" baseline="0" dirty="0">
                <a:latin typeface="Palatino-Italic"/>
              </a:rPr>
              <a:t>primary-key</a:t>
            </a:r>
            <a:r>
              <a:rPr lang="en-US" sz="1800" b="0" i="0" u="none" strike="noStrike" baseline="0" dirty="0">
                <a:latin typeface="CMR10"/>
              </a:rPr>
              <a:t>(</a:t>
            </a:r>
            <a:r>
              <a:rPr lang="en-US" sz="1800" b="0" i="1" u="none" strike="noStrike" baseline="0" dirty="0" err="1">
                <a:latin typeface="CMMI10"/>
              </a:rPr>
              <a:t>E</a:t>
            </a:r>
            <a:r>
              <a:rPr lang="en-US" sz="1800" b="0" i="1" u="none" strike="noStrike" baseline="0" dirty="0" err="1">
                <a:latin typeface="CMMI7"/>
              </a:rPr>
              <a:t>i</a:t>
            </a:r>
            <a:r>
              <a:rPr lang="en-US" sz="1800" b="0" i="0" u="none" strike="noStrike" baseline="0" dirty="0">
                <a:latin typeface="CMR10"/>
              </a:rPr>
              <a:t>) </a:t>
            </a:r>
            <a:r>
              <a:rPr lang="en-US" sz="1800" b="0" i="0" u="none" strike="noStrike" baseline="0" dirty="0">
                <a:latin typeface="Palatino-Roman"/>
              </a:rPr>
              <a:t>denote the set of attributes that forms the primary key for entity set </a:t>
            </a:r>
            <a:r>
              <a:rPr lang="en-US" sz="1800" b="0" i="1" u="none" strike="noStrike" baseline="0" dirty="0" err="1">
                <a:latin typeface="CMMI10"/>
              </a:rPr>
              <a:t>E</a:t>
            </a:r>
            <a:r>
              <a:rPr lang="en-US" sz="1800" b="0" i="1" u="none" strike="noStrike" baseline="0" dirty="0" err="1">
                <a:latin typeface="CMMI7"/>
              </a:rPr>
              <a:t>i</a:t>
            </a:r>
            <a:r>
              <a:rPr lang="en-US" sz="1800" b="0" i="0" u="none" strike="noStrike" baseline="0" dirty="0">
                <a:latin typeface="Palatino-Roman"/>
              </a:rPr>
              <a:t>. Assume for now that the attribute names of all primary keys are unique, and each entity set participates only once in the relationship. The composition of the primary key for a relationship set depends on the set of attributes associated with the relationship </a:t>
            </a:r>
            <a:r>
              <a:rPr lang="en-IN" sz="1800" b="0" i="0" u="none" strike="noStrike" baseline="0" dirty="0">
                <a:latin typeface="Palatino-Roman"/>
              </a:rPr>
              <a:t>set </a:t>
            </a:r>
            <a:r>
              <a:rPr lang="en-IN" sz="1800" b="0" i="1" u="none" strike="noStrike" baseline="0" dirty="0">
                <a:latin typeface="Palatino-Italic"/>
              </a:rPr>
              <a:t>R</a:t>
            </a:r>
            <a:r>
              <a:rPr lang="en-IN" sz="1800" b="0" i="0" u="none" strike="noStrike" baseline="0" dirty="0">
                <a:latin typeface="Palatino-Roman"/>
              </a:rPr>
              <a:t>.</a:t>
            </a:r>
            <a:endParaRPr lang="en-IN" dirty="0"/>
          </a:p>
        </p:txBody>
      </p:sp>
    </p:spTree>
    <p:extLst>
      <p:ext uri="{BB962C8B-B14F-4D97-AF65-F5344CB8AC3E}">
        <p14:creationId xmlns:p14="http://schemas.microsoft.com/office/powerpoint/2010/main" val="663522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5A9EC-9E10-DAE5-49F2-B928DE13B1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34A68F-6B2B-97FD-552B-377DBC500A7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7331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a:xfrm>
            <a:off x="838200" y="228600"/>
            <a:ext cx="10515600" cy="5948363"/>
          </a:xfrm>
        </p:spPr>
        <p:txBody>
          <a:bodyPr>
            <a:normAutofit fontScale="85000" lnSpcReduction="10000"/>
          </a:bodyPr>
          <a:lstStyle/>
          <a:p>
            <a:pPr marL="0" indent="0" algn="just">
              <a:lnSpc>
                <a:spcPct val="150000"/>
              </a:lnSpc>
              <a:buNone/>
            </a:pPr>
            <a:r>
              <a:rPr lang="en-US" sz="2000" b="1" i="0" u="none" strike="noStrike" baseline="0" dirty="0">
                <a:latin typeface="Palatino-Roman"/>
              </a:rPr>
              <a:t>If the relationship set </a:t>
            </a:r>
            <a:r>
              <a:rPr lang="en-US" sz="2000" b="1" i="1" u="none" strike="noStrike" baseline="0" dirty="0">
                <a:latin typeface="Palatino-Italic"/>
              </a:rPr>
              <a:t>R </a:t>
            </a:r>
            <a:r>
              <a:rPr lang="en-US" sz="2000" b="1" i="0" u="none" strike="noStrike" baseline="0" dirty="0">
                <a:latin typeface="Palatino-Roman"/>
              </a:rPr>
              <a:t>has no attributes associated with it, then the set of attributes</a:t>
            </a:r>
          </a:p>
          <a:p>
            <a:pPr marL="0" indent="0" algn="just">
              <a:lnSpc>
                <a:spcPct val="150000"/>
              </a:lnSpc>
              <a:buNone/>
            </a:pP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1</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2</a:t>
            </a:r>
            <a:r>
              <a:rPr lang="en-US" sz="2000" b="1" i="0" u="none" strike="noStrike" baseline="0" dirty="0">
                <a:latin typeface="Palatino-Roman"/>
              </a:rPr>
              <a:t>) </a:t>
            </a:r>
            <a:r>
              <a:rPr lang="en-US" sz="2000" b="1" i="1" u="none" strike="noStrike" baseline="0" dirty="0">
                <a:latin typeface="CMSY10"/>
              </a:rPr>
              <a:t>∪ · · · ∪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err="1">
                <a:latin typeface="CMMI10"/>
              </a:rPr>
              <a:t>E</a:t>
            </a:r>
            <a:r>
              <a:rPr lang="en-US" sz="2000" b="1" i="1" u="none" strike="noStrike" baseline="0" dirty="0" err="1">
                <a:latin typeface="CMMI7"/>
              </a:rPr>
              <a:t>n</a:t>
            </a:r>
            <a:r>
              <a:rPr lang="en-US" sz="2000" b="1" i="0" u="none" strike="noStrike" baseline="0" dirty="0">
                <a:latin typeface="Palatino-Roman"/>
              </a:rPr>
              <a:t>)</a:t>
            </a:r>
          </a:p>
          <a:p>
            <a:pPr marL="0" indent="0" algn="just">
              <a:lnSpc>
                <a:spcPct val="150000"/>
              </a:lnSpc>
              <a:buNone/>
            </a:pPr>
            <a:r>
              <a:rPr lang="en-US" sz="2000" b="1" i="0" u="none" strike="noStrike" baseline="0" dirty="0">
                <a:latin typeface="Palatino-Roman"/>
              </a:rPr>
              <a:t>describes an individual relationship in set </a:t>
            </a:r>
            <a:r>
              <a:rPr lang="en-US" sz="2000" b="1" i="1" u="none" strike="noStrike" baseline="0" dirty="0">
                <a:latin typeface="CMMI10"/>
              </a:rPr>
              <a:t>R</a:t>
            </a:r>
            <a:r>
              <a:rPr lang="en-US" sz="2000" b="1" i="0" u="none" strike="noStrike" baseline="0" dirty="0">
                <a:latin typeface="Palatino-Roman"/>
              </a:rPr>
              <a:t>. </a:t>
            </a:r>
          </a:p>
          <a:p>
            <a:pPr marL="0" indent="0" algn="just">
              <a:lnSpc>
                <a:spcPct val="150000"/>
              </a:lnSpc>
              <a:buNone/>
            </a:pPr>
            <a:r>
              <a:rPr lang="en-US" sz="2000" b="1" i="0" u="none" strike="noStrike" baseline="0" dirty="0">
                <a:latin typeface="Palatino-Roman"/>
              </a:rPr>
              <a:t>If the relationship set </a:t>
            </a:r>
            <a:r>
              <a:rPr lang="en-US" sz="2000" b="1" i="1" u="none" strike="noStrike" baseline="0" dirty="0">
                <a:latin typeface="Palatino-Italic"/>
              </a:rPr>
              <a:t>R </a:t>
            </a:r>
            <a:r>
              <a:rPr lang="en-US" sz="2000" b="1" i="0" u="none" strike="noStrike" baseline="0" dirty="0">
                <a:latin typeface="Palatino-Roman"/>
              </a:rPr>
              <a:t>has attributes </a:t>
            </a:r>
            <a:r>
              <a:rPr lang="en-US" sz="2000" b="1" i="1" u="none" strike="noStrike" baseline="0" dirty="0">
                <a:latin typeface="CMMI10"/>
              </a:rPr>
              <a:t>a</a:t>
            </a:r>
            <a:r>
              <a:rPr lang="en-US" sz="2000" b="1" i="0" u="none" strike="noStrike" baseline="0" dirty="0">
                <a:latin typeface="CMR7"/>
              </a:rPr>
              <a:t>1</a:t>
            </a:r>
            <a:r>
              <a:rPr lang="en-US" sz="2000" b="1" i="1" u="none" strike="noStrike" baseline="0" dirty="0">
                <a:latin typeface="CMMI10"/>
              </a:rPr>
              <a:t>, a</a:t>
            </a:r>
            <a:r>
              <a:rPr lang="en-US" sz="2000" b="1" i="0" u="none" strike="noStrike" baseline="0" dirty="0">
                <a:latin typeface="CMR7"/>
              </a:rPr>
              <a:t>2</a:t>
            </a:r>
            <a:r>
              <a:rPr lang="en-US" sz="2000" b="1" i="1" u="none" strike="noStrike" baseline="0" dirty="0">
                <a:latin typeface="CMMI10"/>
              </a:rPr>
              <a:t>, </a:t>
            </a:r>
            <a:r>
              <a:rPr lang="en-US" sz="2000" b="1" i="1" u="none" strike="noStrike" baseline="0" dirty="0">
                <a:latin typeface="CMSY10"/>
              </a:rPr>
              <a:t>· · · </a:t>
            </a:r>
            <a:r>
              <a:rPr lang="en-US" sz="2000" b="1" i="1" u="none" strike="noStrike" baseline="0" dirty="0">
                <a:latin typeface="CMMI10"/>
              </a:rPr>
              <a:t>, a</a:t>
            </a:r>
            <a:r>
              <a:rPr lang="en-US" sz="2000" b="1" i="1" u="none" strike="noStrike" baseline="0" dirty="0">
                <a:latin typeface="CMMI7"/>
              </a:rPr>
              <a:t>m </a:t>
            </a:r>
            <a:r>
              <a:rPr lang="en-US" sz="2000" b="1" i="0" u="none" strike="noStrike" baseline="0" dirty="0">
                <a:latin typeface="Palatino-Roman"/>
              </a:rPr>
              <a:t>associated with it, then the set</a:t>
            </a:r>
          </a:p>
          <a:p>
            <a:pPr marL="0" indent="0" algn="just">
              <a:lnSpc>
                <a:spcPct val="150000"/>
              </a:lnSpc>
              <a:buNone/>
            </a:pPr>
            <a:r>
              <a:rPr lang="en-IN" sz="2000" b="1" i="0" u="none" strike="noStrike" baseline="0" dirty="0">
                <a:latin typeface="Palatino-Roman"/>
              </a:rPr>
              <a:t>of attributes</a:t>
            </a:r>
          </a:p>
          <a:p>
            <a:pPr marL="0" indent="0" algn="just">
              <a:lnSpc>
                <a:spcPct val="150000"/>
              </a:lnSpc>
              <a:buNone/>
            </a:pP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1</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2</a:t>
            </a:r>
            <a:r>
              <a:rPr lang="en-US" sz="2000" b="1" i="0" u="none" strike="noStrike" baseline="0" dirty="0">
                <a:latin typeface="Palatino-Roman"/>
              </a:rPr>
              <a:t>) </a:t>
            </a:r>
            <a:r>
              <a:rPr lang="en-US" sz="2000" b="1" i="1" u="none" strike="noStrike" baseline="0" dirty="0">
                <a:latin typeface="CMSY10"/>
              </a:rPr>
              <a:t>∪ · · · ∪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err="1">
                <a:latin typeface="CMMI10"/>
              </a:rPr>
              <a:t>E</a:t>
            </a:r>
            <a:r>
              <a:rPr lang="en-US" sz="2000" b="1" i="1" u="none" strike="noStrike" baseline="0" dirty="0" err="1">
                <a:latin typeface="CMMI7"/>
              </a:rPr>
              <a:t>n</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CMMI10"/>
              </a:rPr>
              <a:t>a</a:t>
            </a:r>
            <a:r>
              <a:rPr lang="en-US" sz="2000" b="1" i="0" u="none" strike="noStrike" baseline="0" dirty="0">
                <a:latin typeface="CMR7"/>
              </a:rPr>
              <a:t>1</a:t>
            </a:r>
            <a:r>
              <a:rPr lang="en-US" sz="2000" b="1" i="1" u="none" strike="noStrike" baseline="0" dirty="0">
                <a:latin typeface="CMMI10"/>
              </a:rPr>
              <a:t>, a</a:t>
            </a:r>
            <a:r>
              <a:rPr lang="en-US" sz="2000" b="1" i="0" u="none" strike="noStrike" baseline="0" dirty="0">
                <a:latin typeface="CMR7"/>
              </a:rPr>
              <a:t>2</a:t>
            </a:r>
            <a:r>
              <a:rPr lang="en-US" sz="2000" b="1" i="1" u="none" strike="noStrike" baseline="0" dirty="0">
                <a:latin typeface="CMMI10"/>
              </a:rPr>
              <a:t>, . . . , a</a:t>
            </a:r>
            <a:r>
              <a:rPr lang="en-US" sz="2000" b="1" i="1" u="none" strike="noStrike" baseline="0" dirty="0">
                <a:latin typeface="CMMI7"/>
              </a:rPr>
              <a:t>m</a:t>
            </a:r>
            <a:r>
              <a:rPr lang="en-US" sz="2000" b="1" i="1" u="none" strike="noStrike" baseline="0" dirty="0">
                <a:latin typeface="CMSY10"/>
              </a:rPr>
              <a:t>} </a:t>
            </a:r>
            <a:r>
              <a:rPr lang="en-US" sz="2000" b="1" i="0" u="none" strike="noStrike" baseline="0" dirty="0">
                <a:latin typeface="Palatino-Roman"/>
              </a:rPr>
              <a:t>describes an individual relationship in set </a:t>
            </a:r>
            <a:r>
              <a:rPr lang="en-US" sz="2000" b="1" i="1" u="none" strike="noStrike" baseline="0" dirty="0">
                <a:latin typeface="CMMI10"/>
              </a:rPr>
              <a:t>R</a:t>
            </a:r>
            <a:r>
              <a:rPr lang="en-US" sz="2000" b="1" i="0" u="none" strike="noStrike" baseline="0" dirty="0">
                <a:latin typeface="Palatino-Roman"/>
              </a:rPr>
              <a:t>.</a:t>
            </a:r>
          </a:p>
          <a:p>
            <a:pPr marL="0" indent="0" algn="just">
              <a:lnSpc>
                <a:spcPct val="150000"/>
              </a:lnSpc>
              <a:buNone/>
            </a:pPr>
            <a:r>
              <a:rPr lang="en-US" sz="2000" b="1" i="0" u="none" strike="noStrike" baseline="0" dirty="0">
                <a:latin typeface="Palatino-Roman"/>
              </a:rPr>
              <a:t>In both of the above cases, the set of attributes</a:t>
            </a:r>
          </a:p>
          <a:p>
            <a:pPr marL="0" indent="0" algn="just">
              <a:lnSpc>
                <a:spcPct val="150000"/>
              </a:lnSpc>
              <a:buNone/>
            </a:pP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1</a:t>
            </a:r>
            <a:r>
              <a:rPr lang="en-US" sz="2000" b="1" i="0" u="none" strike="noStrike" baseline="0" dirty="0">
                <a:latin typeface="Palatino-Roman"/>
              </a:rPr>
              <a:t>) </a:t>
            </a:r>
            <a:r>
              <a:rPr lang="en-US" sz="2000" b="1" i="1" u="none" strike="noStrike" baseline="0" dirty="0">
                <a:latin typeface="CMSY10"/>
              </a:rPr>
              <a:t>∪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a:latin typeface="CMMI10"/>
              </a:rPr>
              <a:t>E</a:t>
            </a:r>
            <a:r>
              <a:rPr lang="en-US" sz="2000" b="1" i="0" u="none" strike="noStrike" baseline="0" dirty="0">
                <a:latin typeface="CMR7"/>
              </a:rPr>
              <a:t>2</a:t>
            </a:r>
            <a:r>
              <a:rPr lang="en-US" sz="2000" b="1" i="0" u="none" strike="noStrike" baseline="0" dirty="0">
                <a:latin typeface="Palatino-Roman"/>
              </a:rPr>
              <a:t>) </a:t>
            </a:r>
            <a:r>
              <a:rPr lang="en-US" sz="2000" b="1" i="1" u="none" strike="noStrike" baseline="0" dirty="0">
                <a:latin typeface="CMSY10"/>
              </a:rPr>
              <a:t>∪ · · · ∪ </a:t>
            </a:r>
            <a:r>
              <a:rPr lang="en-US" sz="2000" b="1" i="1" u="none" strike="noStrike" baseline="0" dirty="0">
                <a:latin typeface="Palatino-Italic"/>
              </a:rPr>
              <a:t>primary-key</a:t>
            </a:r>
            <a:r>
              <a:rPr lang="en-US" sz="2000" b="1" i="0" u="none" strike="noStrike" baseline="0" dirty="0">
                <a:latin typeface="Palatino-Roman"/>
              </a:rPr>
              <a:t>(</a:t>
            </a:r>
            <a:r>
              <a:rPr lang="en-US" sz="2000" b="1" i="1" u="none" strike="noStrike" baseline="0" dirty="0" err="1">
                <a:latin typeface="CMMI10"/>
              </a:rPr>
              <a:t>E</a:t>
            </a:r>
            <a:r>
              <a:rPr lang="en-US" sz="2000" b="1" i="1" u="none" strike="noStrike" baseline="0" dirty="0" err="1">
                <a:latin typeface="CMMI7"/>
              </a:rPr>
              <a:t>n</a:t>
            </a:r>
            <a:r>
              <a:rPr lang="en-US" sz="2000" b="1" i="0" u="none" strike="noStrike" baseline="0" dirty="0">
                <a:latin typeface="Palatino-Roman"/>
              </a:rPr>
              <a:t>) forms a </a:t>
            </a:r>
            <a:r>
              <a:rPr lang="en-US" sz="2000" b="1" i="0" u="none" strike="noStrike" baseline="0" dirty="0" err="1">
                <a:latin typeface="Palatino-Roman"/>
              </a:rPr>
              <a:t>superkey</a:t>
            </a:r>
            <a:r>
              <a:rPr lang="en-US" sz="2000" b="1" i="0" u="none" strike="noStrike" baseline="0" dirty="0">
                <a:latin typeface="Palatino-Roman"/>
              </a:rPr>
              <a:t> for the relationship set.</a:t>
            </a:r>
          </a:p>
          <a:p>
            <a:pPr marL="0" indent="0" algn="just">
              <a:lnSpc>
                <a:spcPct val="150000"/>
              </a:lnSpc>
              <a:buNone/>
            </a:pPr>
            <a:r>
              <a:rPr lang="en-US" sz="2000" b="1" i="0" u="none" strike="noStrike" baseline="0" dirty="0">
                <a:latin typeface="Palatino-Roman"/>
              </a:rPr>
              <a:t>In case the attribute names of primary keys are not unique across entity sets, the attributes are renamed to distinguish them; the name of the entity set combined with the name of the attribute would form a unique name.</a:t>
            </a:r>
            <a:endParaRPr lang="en-IN" sz="2000" b="1" dirty="0"/>
          </a:p>
        </p:txBody>
      </p:sp>
    </p:spTree>
    <p:extLst>
      <p:ext uri="{BB962C8B-B14F-4D97-AF65-F5344CB8AC3E}">
        <p14:creationId xmlns:p14="http://schemas.microsoft.com/office/powerpoint/2010/main" val="46972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r>
              <a:rPr lang="en-IN" dirty="0"/>
              <a:t>Design Issues</a:t>
            </a:r>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normAutofit/>
          </a:bodyPr>
          <a:lstStyle/>
          <a:p>
            <a:pPr marL="0" indent="0" algn="l">
              <a:buNone/>
            </a:pPr>
            <a:r>
              <a:rPr lang="en-US" sz="1800" b="1" i="0" u="none" strike="noStrike" baseline="0" dirty="0">
                <a:latin typeface="Advert-Bold"/>
              </a:rPr>
              <a:t>Use of Entity Sets versus Attributes</a:t>
            </a:r>
          </a:p>
          <a:p>
            <a:pPr marL="0" indent="0" algn="l">
              <a:buNone/>
            </a:pPr>
            <a:r>
              <a:rPr lang="en-US" sz="1800" b="0" i="0" u="none" strike="noStrike" baseline="0" dirty="0">
                <a:latin typeface="Palatino-Roman"/>
              </a:rPr>
              <a:t>Consider the entity set </a:t>
            </a:r>
            <a:r>
              <a:rPr lang="en-US" sz="1800" b="0" i="1" u="none" strike="noStrike" baseline="0" dirty="0">
                <a:latin typeface="Palatino-Italic"/>
              </a:rPr>
              <a:t>employee </a:t>
            </a:r>
            <a:r>
              <a:rPr lang="en-US" sz="1800" b="0" i="0" u="none" strike="noStrike" baseline="0" dirty="0">
                <a:latin typeface="Palatino-Roman"/>
              </a:rPr>
              <a:t>with attributes </a:t>
            </a:r>
            <a:r>
              <a:rPr lang="en-US" sz="1800" b="0" i="1" u="none" strike="noStrike" baseline="0" dirty="0">
                <a:latin typeface="Palatino-Italic"/>
              </a:rPr>
              <a:t>employee-name </a:t>
            </a:r>
            <a:r>
              <a:rPr lang="en-US" sz="1800" b="0" i="0" u="none" strike="noStrike" baseline="0" dirty="0">
                <a:latin typeface="Palatino-Roman"/>
              </a:rPr>
              <a:t>and </a:t>
            </a:r>
            <a:r>
              <a:rPr lang="en-US" sz="1800" b="0" i="1" u="none" strike="noStrike" baseline="0" dirty="0">
                <a:latin typeface="Palatino-Italic"/>
              </a:rPr>
              <a:t>telephone-number</a:t>
            </a:r>
            <a:r>
              <a:rPr lang="en-US" sz="1800" b="0" i="0" u="none" strike="noStrike" baseline="0" dirty="0">
                <a:latin typeface="Palatino-Roman"/>
              </a:rPr>
              <a:t>. It can easily be argued that a telephone is an entity in its own right with attributes </a:t>
            </a:r>
            <a:r>
              <a:rPr lang="en-US" sz="1800" b="0" i="1" u="none" strike="noStrike" baseline="0" dirty="0">
                <a:latin typeface="Palatino-Italic"/>
              </a:rPr>
              <a:t>telephone-number </a:t>
            </a:r>
            <a:r>
              <a:rPr lang="en-US" sz="1800" b="0" i="0" u="none" strike="noStrike" baseline="0" dirty="0">
                <a:latin typeface="Palatino-Roman"/>
              </a:rPr>
              <a:t>and </a:t>
            </a:r>
            <a:r>
              <a:rPr lang="en-US" sz="1800" b="0" i="1" u="none" strike="noStrike" baseline="0" dirty="0">
                <a:latin typeface="Palatino-Italic"/>
              </a:rPr>
              <a:t>location </a:t>
            </a:r>
            <a:r>
              <a:rPr lang="en-US" sz="1800" b="0" i="0" u="none" strike="noStrike" baseline="0" dirty="0">
                <a:latin typeface="Palatino-Roman"/>
              </a:rPr>
              <a:t>(the office where the telephone is located). If we take this point of view, we must redefine the </a:t>
            </a:r>
            <a:r>
              <a:rPr lang="en-US" sz="1800" b="0" i="1" u="none" strike="noStrike" baseline="0" dirty="0">
                <a:latin typeface="Palatino-Italic"/>
              </a:rPr>
              <a:t>employee </a:t>
            </a:r>
            <a:r>
              <a:rPr lang="en-US" sz="1800" b="0" i="0" u="none" strike="noStrike" baseline="0" dirty="0">
                <a:latin typeface="Palatino-Roman"/>
              </a:rPr>
              <a:t>entity set as:</a:t>
            </a:r>
          </a:p>
          <a:p>
            <a:pPr marL="0" indent="0" algn="l">
              <a:buNone/>
            </a:pPr>
            <a:r>
              <a:rPr lang="en-US" sz="1800" b="0" i="1" u="none" strike="noStrike" baseline="0" dirty="0">
                <a:latin typeface="CMSY10"/>
              </a:rPr>
              <a:t>• </a:t>
            </a:r>
            <a:r>
              <a:rPr lang="en-US" sz="1800" b="0" i="0" u="none" strike="noStrike" baseline="0" dirty="0">
                <a:latin typeface="Palatino-Roman"/>
              </a:rPr>
              <a:t>The </a:t>
            </a:r>
            <a:r>
              <a:rPr lang="en-US" sz="1800" b="0" i="1" u="none" strike="noStrike" baseline="0" dirty="0">
                <a:latin typeface="Palatino-Italic"/>
              </a:rPr>
              <a:t>employee </a:t>
            </a:r>
            <a:r>
              <a:rPr lang="en-US" sz="1800" b="0" i="0" u="none" strike="noStrike" baseline="0" dirty="0">
                <a:latin typeface="Palatino-Roman"/>
              </a:rPr>
              <a:t>entity set with attribute </a:t>
            </a:r>
            <a:r>
              <a:rPr lang="en-US" sz="1800" b="0" i="1" u="none" strike="noStrike" baseline="0" dirty="0">
                <a:latin typeface="Palatino-Italic"/>
              </a:rPr>
              <a:t>employee-name</a:t>
            </a:r>
          </a:p>
          <a:p>
            <a:pPr marL="0" indent="0" algn="l">
              <a:buNone/>
            </a:pPr>
            <a:r>
              <a:rPr lang="en-US" sz="1800" b="0" i="1" u="none" strike="noStrike" baseline="0" dirty="0">
                <a:latin typeface="CMSY10"/>
              </a:rPr>
              <a:t>• </a:t>
            </a:r>
            <a:r>
              <a:rPr lang="en-US" sz="1800" b="0" i="0" u="none" strike="noStrike" baseline="0" dirty="0">
                <a:latin typeface="Palatino-Roman"/>
              </a:rPr>
              <a:t>The </a:t>
            </a:r>
            <a:r>
              <a:rPr lang="en-US" sz="1800" b="0" i="1" u="none" strike="noStrike" baseline="0" dirty="0">
                <a:latin typeface="Palatino-Italic"/>
              </a:rPr>
              <a:t>telephone </a:t>
            </a:r>
            <a:r>
              <a:rPr lang="en-US" sz="1800" b="0" i="0" u="none" strike="noStrike" baseline="0" dirty="0">
                <a:latin typeface="Palatino-Roman"/>
              </a:rPr>
              <a:t>entity set with attributes </a:t>
            </a:r>
            <a:r>
              <a:rPr lang="en-US" sz="1800" b="0" i="1" u="none" strike="noStrike" baseline="0" dirty="0">
                <a:latin typeface="Palatino-Italic"/>
              </a:rPr>
              <a:t>telephone-number </a:t>
            </a:r>
            <a:r>
              <a:rPr lang="en-US" sz="1800" b="0" i="0" u="none" strike="noStrike" baseline="0" dirty="0">
                <a:latin typeface="Palatino-Roman"/>
              </a:rPr>
              <a:t>and </a:t>
            </a:r>
            <a:r>
              <a:rPr lang="en-US" sz="1800" b="0" i="1" u="none" strike="noStrike" baseline="0" dirty="0">
                <a:latin typeface="Palatino-Italic"/>
              </a:rPr>
              <a:t>location</a:t>
            </a:r>
          </a:p>
          <a:p>
            <a:pPr marL="0" indent="0" algn="l">
              <a:buNone/>
            </a:pPr>
            <a:r>
              <a:rPr lang="en-US" sz="1800" b="0" i="1" u="none" strike="noStrike" baseline="0" dirty="0">
                <a:latin typeface="CMSY10"/>
              </a:rPr>
              <a:t>• </a:t>
            </a:r>
            <a:r>
              <a:rPr lang="en-US" sz="1800" b="0" i="0" u="none" strike="noStrike" baseline="0" dirty="0">
                <a:latin typeface="Palatino-Roman"/>
              </a:rPr>
              <a:t>The relationship set </a:t>
            </a:r>
            <a:r>
              <a:rPr lang="en-US" sz="1800" b="0" i="1" u="none" strike="noStrike" baseline="0" dirty="0">
                <a:latin typeface="Palatino-Italic"/>
              </a:rPr>
              <a:t>emp-telephone</a:t>
            </a:r>
            <a:r>
              <a:rPr lang="en-US" sz="1800" b="0" i="0" u="none" strike="noStrike" baseline="0" dirty="0">
                <a:latin typeface="Palatino-Roman"/>
              </a:rPr>
              <a:t>, which denotes the association between employees and the telephones that they have</a:t>
            </a:r>
          </a:p>
          <a:p>
            <a:pPr marL="0" indent="0" algn="l">
              <a:buNone/>
            </a:pPr>
            <a:r>
              <a:rPr lang="en-US" sz="1800" b="0" i="0" u="none" strike="noStrike" baseline="0" dirty="0">
                <a:latin typeface="Palatino-Roman"/>
              </a:rPr>
              <a:t>Two natural questions thus arise: What constitutes an attribute, and what constitutes an entity set? Unfortunately, there are no simple answers. The distinctions mainly depend on the structure of the real-world enterprise being modeled, and on the semantics associated with the attribute in question.</a:t>
            </a:r>
            <a:endParaRPr lang="en-IN" dirty="0"/>
          </a:p>
        </p:txBody>
      </p:sp>
    </p:spTree>
    <p:extLst>
      <p:ext uri="{BB962C8B-B14F-4D97-AF65-F5344CB8AC3E}">
        <p14:creationId xmlns:p14="http://schemas.microsoft.com/office/powerpoint/2010/main" val="41173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9842-3ED7-D203-0167-B09A0D1663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12497E-7405-A0FA-925A-4C4E9473071D}"/>
              </a:ext>
            </a:extLst>
          </p:cNvPr>
          <p:cNvSpPr>
            <a:spLocks noGrp="1"/>
          </p:cNvSpPr>
          <p:nvPr>
            <p:ph idx="1"/>
          </p:nvPr>
        </p:nvSpPr>
        <p:spPr/>
        <p:txBody>
          <a:bodyPr/>
          <a:lstStyle/>
          <a:p>
            <a:endParaRPr lang="en-IN" dirty="0"/>
          </a:p>
        </p:txBody>
      </p:sp>
      <p:graphicFrame>
        <p:nvGraphicFramePr>
          <p:cNvPr id="4" name="Object 3">
            <a:extLst>
              <a:ext uri="{FF2B5EF4-FFF2-40B4-BE49-F238E27FC236}">
                <a16:creationId xmlns:a16="http://schemas.microsoft.com/office/drawing/2014/main" id="{3566E3EB-0A65-E847-9A88-CCC21F3F3E2E}"/>
              </a:ext>
            </a:extLst>
          </p:cNvPr>
          <p:cNvGraphicFramePr>
            <a:graphicFrameLocks noChangeAspect="1"/>
          </p:cNvGraphicFramePr>
          <p:nvPr>
            <p:extLst>
              <p:ext uri="{D42A27DB-BD31-4B8C-83A1-F6EECF244321}">
                <p14:modId xmlns:p14="http://schemas.microsoft.com/office/powerpoint/2010/main" val="2623437412"/>
              </p:ext>
            </p:extLst>
          </p:nvPr>
        </p:nvGraphicFramePr>
        <p:xfrm>
          <a:off x="838200" y="1812925"/>
          <a:ext cx="10515600" cy="4534087"/>
        </p:xfrm>
        <a:graphic>
          <a:graphicData uri="http://schemas.openxmlformats.org/presentationml/2006/ole">
            <mc:AlternateContent xmlns:mc="http://schemas.openxmlformats.org/markup-compatibility/2006">
              <mc:Choice xmlns:v="urn:schemas-microsoft-com:vml" Requires="v">
                <p:oleObj name="Bitmap Image" r:id="rId2" imgW="5533920" imgH="3228840" progId="PBrush">
                  <p:embed/>
                </p:oleObj>
              </mc:Choice>
              <mc:Fallback>
                <p:oleObj name="Bitmap Image" r:id="rId2" imgW="5533920" imgH="3228840" progId="PBrush">
                  <p:embed/>
                  <p:pic>
                    <p:nvPicPr>
                      <p:cNvPr id="0" name=""/>
                      <p:cNvPicPr/>
                      <p:nvPr/>
                    </p:nvPicPr>
                    <p:blipFill>
                      <a:blip r:embed="rId3"/>
                      <a:stretch>
                        <a:fillRect/>
                      </a:stretch>
                    </p:blipFill>
                    <p:spPr>
                      <a:xfrm>
                        <a:off x="838200" y="1812925"/>
                        <a:ext cx="10515600" cy="4534087"/>
                      </a:xfrm>
                      <a:prstGeom prst="rect">
                        <a:avLst/>
                      </a:prstGeom>
                    </p:spPr>
                  </p:pic>
                </p:oleObj>
              </mc:Fallback>
            </mc:AlternateContent>
          </a:graphicData>
        </a:graphic>
      </p:graphicFrame>
    </p:spTree>
    <p:extLst>
      <p:ext uri="{BB962C8B-B14F-4D97-AF65-F5344CB8AC3E}">
        <p14:creationId xmlns:p14="http://schemas.microsoft.com/office/powerpoint/2010/main" val="23890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a:xfrm>
            <a:off x="838200" y="430306"/>
            <a:ext cx="10515600" cy="5746657"/>
          </a:xfrm>
        </p:spPr>
        <p:txBody>
          <a:bodyPr>
            <a:normAutofit/>
          </a:bodyPr>
          <a:lstStyle/>
          <a:p>
            <a:pPr algn="just"/>
            <a:r>
              <a:rPr lang="en-US" sz="1800" b="1" i="0" u="none" strike="noStrike" baseline="0" dirty="0">
                <a:latin typeface="Advert-Bold"/>
              </a:rPr>
              <a:t>Use of Entity Sets versus Relationship Sets</a:t>
            </a:r>
          </a:p>
          <a:p>
            <a:pPr marL="0" indent="0" algn="just">
              <a:lnSpc>
                <a:spcPct val="100000"/>
              </a:lnSpc>
              <a:buNone/>
            </a:pPr>
            <a:r>
              <a:rPr lang="en-US" sz="2000" b="1" i="0" u="none" strike="noStrike" baseline="0" dirty="0">
                <a:latin typeface="Palatino-Roman"/>
              </a:rPr>
              <a:t>It is not always clear whether an object is best expressed by an entity set or a relationship </a:t>
            </a:r>
            <a:r>
              <a:rPr lang="en-IN" sz="2000" b="1" i="0" u="none" strike="noStrike" baseline="0" dirty="0">
                <a:latin typeface="Palatino-Roman"/>
              </a:rPr>
              <a:t>set.</a:t>
            </a:r>
            <a:r>
              <a:rPr lang="en-US" sz="2000" b="1" i="0" u="none" strike="noStrike" baseline="0" dirty="0">
                <a:latin typeface="Palatino-Roman"/>
              </a:rPr>
              <a:t> we assumed that a bank loan is modeled as an entity. An alternative is to model a loan not as an entity, but rather as a relationship between customers and branches, with </a:t>
            </a:r>
            <a:r>
              <a:rPr lang="en-US" sz="2000" b="1" i="1" u="none" strike="noStrike" baseline="0" dirty="0">
                <a:latin typeface="Palatino-Italic"/>
              </a:rPr>
              <a:t>loan-number </a:t>
            </a:r>
            <a:r>
              <a:rPr lang="en-US" sz="2000" b="1" i="0" u="none" strike="noStrike" baseline="0" dirty="0">
                <a:latin typeface="Palatino-Roman"/>
              </a:rPr>
              <a:t>and </a:t>
            </a:r>
            <a:r>
              <a:rPr lang="en-US" sz="2000" b="1" i="1" u="none" strike="noStrike" baseline="0" dirty="0">
                <a:latin typeface="Palatino-Italic"/>
              </a:rPr>
              <a:t>amount </a:t>
            </a:r>
            <a:r>
              <a:rPr lang="en-US" sz="2000" b="1" i="0" u="none" strike="noStrike" baseline="0" dirty="0">
                <a:latin typeface="Palatino-Roman"/>
              </a:rPr>
              <a:t>as descriptive attributes. Each loan is represented by a relationship between a customer and a branch. If every loan is held by exactly one customer and is associated with exactly one branch, we may find satisfactory the design where a loan is represented as a relationship. However, with this design, we cannot represent conveniently a situation in which several customers hold a loan jointly. To handle such a situation, we must define a separate relationship for each holder of the joint loan. Then, we must replicate the values for the descriptive attributes </a:t>
            </a:r>
            <a:r>
              <a:rPr lang="en-US" sz="2000" b="1" i="1" u="none" strike="noStrike" baseline="0" dirty="0">
                <a:latin typeface="Palatino-Italic"/>
              </a:rPr>
              <a:t>loan-number </a:t>
            </a:r>
            <a:r>
              <a:rPr lang="en-US" sz="2000" b="1" i="0" u="none" strike="noStrike" baseline="0" dirty="0">
                <a:latin typeface="Palatino-Roman"/>
              </a:rPr>
              <a:t>and </a:t>
            </a:r>
            <a:r>
              <a:rPr lang="en-US" sz="2000" b="1" i="1" u="none" strike="noStrike" baseline="0" dirty="0">
                <a:latin typeface="Palatino-Italic"/>
              </a:rPr>
              <a:t>amount </a:t>
            </a:r>
            <a:r>
              <a:rPr lang="en-US" sz="2000" b="1" i="0" u="none" strike="noStrike" baseline="0" dirty="0">
                <a:latin typeface="Palatino-Roman"/>
              </a:rPr>
              <a:t>in each such relationship. Each such relationship must, of course, have the same value for the descriptive </a:t>
            </a:r>
            <a:r>
              <a:rPr lang="en-IN" sz="2000" b="1" i="0" u="none" strike="noStrike" baseline="0" dirty="0">
                <a:latin typeface="Palatino-Roman"/>
              </a:rPr>
              <a:t>attributes </a:t>
            </a:r>
            <a:r>
              <a:rPr lang="en-IN" sz="2000" b="1" i="1" u="none" strike="noStrike" baseline="0" dirty="0">
                <a:latin typeface="Palatino-Italic"/>
              </a:rPr>
              <a:t>loan-number </a:t>
            </a:r>
            <a:r>
              <a:rPr lang="en-IN" sz="2000" b="1" i="0" u="none" strike="noStrike" baseline="0" dirty="0">
                <a:latin typeface="Palatino-Roman"/>
              </a:rPr>
              <a:t>and </a:t>
            </a:r>
            <a:r>
              <a:rPr lang="en-IN" sz="2000" b="1" i="1" u="none" strike="noStrike" baseline="0" dirty="0">
                <a:latin typeface="Palatino-Italic"/>
              </a:rPr>
              <a:t>amount</a:t>
            </a:r>
            <a:r>
              <a:rPr lang="en-IN" sz="2000" b="1" i="0" u="none" strike="noStrike" baseline="0" dirty="0">
                <a:latin typeface="Palatino-Roman"/>
              </a:rPr>
              <a:t>.</a:t>
            </a:r>
          </a:p>
          <a:p>
            <a:pPr marL="0" indent="0" algn="just">
              <a:lnSpc>
                <a:spcPct val="100000"/>
              </a:lnSpc>
              <a:buNone/>
            </a:pPr>
            <a:r>
              <a:rPr lang="en-US" sz="2000" b="1" i="0" u="none" strike="noStrike" baseline="0" dirty="0">
                <a:latin typeface="Palatino-Roman"/>
              </a:rPr>
              <a:t>Two problems arise as a result of the replication: (1) the data are stored multiple times, wasting storage space, and (2) updates potentially leave the data in an inconsistent state, where the values differ in two relationships for attributes that are supposed to have the same value.</a:t>
            </a:r>
            <a:endParaRPr lang="en-IN" sz="2000" b="1" dirty="0"/>
          </a:p>
        </p:txBody>
      </p:sp>
    </p:spTree>
    <p:extLst>
      <p:ext uri="{BB962C8B-B14F-4D97-AF65-F5344CB8AC3E}">
        <p14:creationId xmlns:p14="http://schemas.microsoft.com/office/powerpoint/2010/main" val="176079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r>
              <a:rPr lang="en-US" sz="1800" b="1" i="0" u="none" strike="noStrike" baseline="0" dirty="0">
                <a:latin typeface="Advert-Bold"/>
              </a:rPr>
              <a:t>Binary versus n-</a:t>
            </a:r>
            <a:r>
              <a:rPr lang="en-US" sz="1800" b="1" i="0" u="none" strike="noStrike" baseline="0" dirty="0" err="1">
                <a:latin typeface="Advert-Bold"/>
              </a:rPr>
              <a:t>ary</a:t>
            </a:r>
            <a:r>
              <a:rPr lang="en-US" sz="1800" b="1" i="0" u="none" strike="noStrike" baseline="0" dirty="0">
                <a:latin typeface="Advert-Bold"/>
              </a:rPr>
              <a:t> Relationship Sets</a:t>
            </a:r>
          </a:p>
          <a:p>
            <a:endParaRPr lang="en-US" sz="1800" b="1" dirty="0">
              <a:latin typeface="Advert-Bold"/>
            </a:endParaRPr>
          </a:p>
          <a:p>
            <a:r>
              <a:rPr lang="en-US" sz="1800" b="1" dirty="0">
                <a:latin typeface="Advert-Bold"/>
              </a:rPr>
              <a:t>It is always preferable to make a binary relation to have simplicity in the database. However in some cases we are bound to make it ternary or more.</a:t>
            </a:r>
            <a:endParaRPr lang="en-IN" dirty="0"/>
          </a:p>
        </p:txBody>
      </p:sp>
    </p:spTree>
    <p:extLst>
      <p:ext uri="{BB962C8B-B14F-4D97-AF65-F5344CB8AC3E}">
        <p14:creationId xmlns:p14="http://schemas.microsoft.com/office/powerpoint/2010/main" val="300649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r>
              <a:rPr lang="en-IN" sz="1800" b="1" i="0" u="none" strike="noStrike" baseline="0" dirty="0">
                <a:latin typeface="Advert-Bold"/>
              </a:rPr>
              <a:t>Placement of Relationship Attributes</a:t>
            </a:r>
          </a:p>
          <a:p>
            <a:endParaRPr lang="en-IN" sz="1800" b="1" dirty="0">
              <a:latin typeface="Advert-Bold"/>
            </a:endParaRPr>
          </a:p>
          <a:p>
            <a:endParaRPr lang="en-IN" dirty="0"/>
          </a:p>
        </p:txBody>
      </p:sp>
      <p:graphicFrame>
        <p:nvGraphicFramePr>
          <p:cNvPr id="4" name="Object 3">
            <a:extLst>
              <a:ext uri="{FF2B5EF4-FFF2-40B4-BE49-F238E27FC236}">
                <a16:creationId xmlns:a16="http://schemas.microsoft.com/office/drawing/2014/main" id="{71F0C12A-E3BE-124E-9AE3-16C56896DD32}"/>
              </a:ext>
            </a:extLst>
          </p:cNvPr>
          <p:cNvGraphicFramePr>
            <a:graphicFrameLocks noChangeAspect="1"/>
          </p:cNvGraphicFramePr>
          <p:nvPr>
            <p:extLst>
              <p:ext uri="{D42A27DB-BD31-4B8C-83A1-F6EECF244321}">
                <p14:modId xmlns:p14="http://schemas.microsoft.com/office/powerpoint/2010/main" val="402330589"/>
              </p:ext>
            </p:extLst>
          </p:nvPr>
        </p:nvGraphicFramePr>
        <p:xfrm>
          <a:off x="838200" y="2232212"/>
          <a:ext cx="9959788" cy="4079688"/>
        </p:xfrm>
        <a:graphic>
          <a:graphicData uri="http://schemas.openxmlformats.org/presentationml/2006/ole">
            <mc:AlternateContent xmlns:mc="http://schemas.openxmlformats.org/markup-compatibility/2006">
              <mc:Choice xmlns:v="urn:schemas-microsoft-com:vml" Requires="v">
                <p:oleObj name="Bitmap Image" r:id="rId2" imgW="4705200" imgH="2571840" progId="PBrush">
                  <p:embed/>
                </p:oleObj>
              </mc:Choice>
              <mc:Fallback>
                <p:oleObj name="Bitmap Image" r:id="rId2" imgW="4705200" imgH="2571840" progId="PBrush">
                  <p:embed/>
                  <p:pic>
                    <p:nvPicPr>
                      <p:cNvPr id="0" name=""/>
                      <p:cNvPicPr/>
                      <p:nvPr/>
                    </p:nvPicPr>
                    <p:blipFill>
                      <a:blip r:embed="rId3"/>
                      <a:stretch>
                        <a:fillRect/>
                      </a:stretch>
                    </p:blipFill>
                    <p:spPr>
                      <a:xfrm>
                        <a:off x="838200" y="2232212"/>
                        <a:ext cx="9959788" cy="4079688"/>
                      </a:xfrm>
                      <a:prstGeom prst="rect">
                        <a:avLst/>
                      </a:prstGeom>
                    </p:spPr>
                  </p:pic>
                </p:oleObj>
              </mc:Fallback>
            </mc:AlternateContent>
          </a:graphicData>
        </a:graphic>
      </p:graphicFrame>
    </p:spTree>
    <p:extLst>
      <p:ext uri="{BB962C8B-B14F-4D97-AF65-F5344CB8AC3E}">
        <p14:creationId xmlns:p14="http://schemas.microsoft.com/office/powerpoint/2010/main" val="656344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5A30-299C-FF58-277E-594985B472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1DDCEAC-E368-4CBC-B1CD-EA39B4B4FC5C}"/>
              </a:ext>
            </a:extLst>
          </p:cNvPr>
          <p:cNvSpPr>
            <a:spLocks noGrp="1"/>
          </p:cNvSpPr>
          <p:nvPr>
            <p:ph idx="1"/>
          </p:nvPr>
        </p:nvSpPr>
        <p:spPr/>
        <p:txBody>
          <a:bodyPr/>
          <a:lstStyle/>
          <a:p>
            <a:pPr marL="0" indent="0" algn="l">
              <a:buNone/>
            </a:pPr>
            <a:r>
              <a:rPr lang="en-US" sz="1800" b="0" i="0" u="none" strike="noStrike" baseline="0" dirty="0">
                <a:latin typeface="Palatino-Roman"/>
              </a:rPr>
              <a:t>The cardinality ratio of a relationship can affect the placement of relationship attributes. Thus, attributes of one-to-one or one-to-many relationship sets can be associated with one of the participating entity sets, rather than with the relationship </a:t>
            </a:r>
            <a:r>
              <a:rPr lang="en-IN" sz="1800" b="0" i="0" u="none" strike="noStrike" baseline="0" dirty="0">
                <a:latin typeface="Palatino-Roman"/>
              </a:rPr>
              <a:t>set.</a:t>
            </a:r>
          </a:p>
          <a:p>
            <a:pPr marL="0" indent="0" algn="l">
              <a:buNone/>
            </a:pPr>
            <a:endParaRPr lang="en-IN" sz="1800" dirty="0">
              <a:latin typeface="Palatino-Roman"/>
            </a:endParaRPr>
          </a:p>
          <a:p>
            <a:pPr marL="0" indent="0" algn="l">
              <a:buNone/>
            </a:pPr>
            <a:r>
              <a:rPr lang="en-US" sz="1800" b="0" i="0" u="none" strike="noStrike" baseline="0" dirty="0">
                <a:latin typeface="Palatino-Roman"/>
              </a:rPr>
              <a:t>For instance, let us specify that </a:t>
            </a:r>
            <a:r>
              <a:rPr lang="en-US" sz="1800" b="0" i="1" u="none" strike="noStrike" baseline="0" dirty="0">
                <a:latin typeface="Palatino-Italic"/>
              </a:rPr>
              <a:t>depositor </a:t>
            </a:r>
            <a:r>
              <a:rPr lang="en-US" sz="1800" b="0" i="0" u="none" strike="noStrike" baseline="0" dirty="0">
                <a:latin typeface="Palatino-Roman"/>
              </a:rPr>
              <a:t>is a one-to-many relationship set such that one customer may have several accounts, but each account is held by only one customer. In this case, the attribute </a:t>
            </a:r>
            <a:r>
              <a:rPr lang="en-US" sz="1800" b="0" i="1" u="none" strike="noStrike" baseline="0" dirty="0">
                <a:latin typeface="Palatino-Italic"/>
              </a:rPr>
              <a:t>access-date </a:t>
            </a:r>
            <a:r>
              <a:rPr lang="en-US" sz="1800" b="0" i="0" u="none" strike="noStrike" baseline="0" dirty="0">
                <a:latin typeface="Palatino-Roman"/>
              </a:rPr>
              <a:t>,which specifies when the customer last accessed that account, could be associated with the </a:t>
            </a:r>
            <a:r>
              <a:rPr lang="en-US" sz="1800" b="0" i="1" u="none" strike="noStrike" baseline="0" dirty="0">
                <a:latin typeface="Palatino-Italic"/>
              </a:rPr>
              <a:t>account </a:t>
            </a:r>
            <a:r>
              <a:rPr lang="en-US" sz="1800" b="0" i="0" u="none" strike="noStrike" baseline="0" dirty="0">
                <a:latin typeface="Palatino-Roman"/>
              </a:rPr>
              <a:t>entity set.</a:t>
            </a:r>
          </a:p>
          <a:p>
            <a:pPr marL="0" indent="0" algn="l">
              <a:buNone/>
            </a:pPr>
            <a:r>
              <a:rPr lang="en-US" sz="1800" b="1" dirty="0">
                <a:latin typeface="Palatino-Roman"/>
              </a:rPr>
              <a:t>As one customer may have more than one account so it is better  to keep it with the account entity</a:t>
            </a:r>
            <a:endParaRPr lang="en-IN" b="1" dirty="0"/>
          </a:p>
        </p:txBody>
      </p:sp>
    </p:spTree>
    <p:extLst>
      <p:ext uri="{BB962C8B-B14F-4D97-AF65-F5344CB8AC3E}">
        <p14:creationId xmlns:p14="http://schemas.microsoft.com/office/powerpoint/2010/main" val="2625304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1436</Words>
  <Application>Microsoft Office PowerPoint</Application>
  <PresentationFormat>Widescreen</PresentationFormat>
  <Paragraphs>45</Paragraphs>
  <Slides>20</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6" baseType="lpstr">
      <vt:lpstr>Advert-Bold</vt:lpstr>
      <vt:lpstr>Arial</vt:lpstr>
      <vt:lpstr>Calibri</vt:lpstr>
      <vt:lpstr>Calibri Light</vt:lpstr>
      <vt:lpstr>CMMI10</vt:lpstr>
      <vt:lpstr>CMMI7</vt:lpstr>
      <vt:lpstr>CMR10</vt:lpstr>
      <vt:lpstr>CMR7</vt:lpstr>
      <vt:lpstr>CMSY10</vt:lpstr>
      <vt:lpstr>Minion-Bold</vt:lpstr>
      <vt:lpstr>Minion-Italic</vt:lpstr>
      <vt:lpstr>Minion-Regular</vt:lpstr>
      <vt:lpstr>Palatino-Italic</vt:lpstr>
      <vt:lpstr>Palatino-Roman</vt:lpstr>
      <vt:lpstr>Office Theme</vt:lpstr>
      <vt:lpstr>Bitmap Image</vt:lpstr>
      <vt:lpstr>dbms</vt:lpstr>
      <vt:lpstr>Relationship Sets</vt:lpstr>
      <vt:lpstr>PowerPoint Presentation</vt:lpstr>
      <vt:lpstr>Design Issues</vt:lpstr>
      <vt:lpstr>PowerPoint Presentation</vt:lpstr>
      <vt:lpstr>PowerPoint Presentation</vt:lpstr>
      <vt:lpstr>PowerPoint Presentation</vt:lpstr>
      <vt:lpstr>PowerPoint Presentation</vt:lpstr>
      <vt:lpstr>PowerPoint Presentation</vt:lpstr>
      <vt:lpstr>Attribute of relationship</vt:lpstr>
      <vt:lpstr>PowerPoint Presentation</vt:lpstr>
      <vt:lpstr>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stobak dutta</dc:creator>
  <cp:lastModifiedBy>stobak dutta</cp:lastModifiedBy>
  <cp:revision>13</cp:revision>
  <dcterms:created xsi:type="dcterms:W3CDTF">2022-08-14T11:14:24Z</dcterms:created>
  <dcterms:modified xsi:type="dcterms:W3CDTF">2022-08-17T04:01:57Z</dcterms:modified>
</cp:coreProperties>
</file>