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7CB5-2F1B-49BF-BD2C-9FCE2639BA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7124341-B983-4CE7-B165-FE1B6181C4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0FF4FA9-8642-43E6-A364-7AA53E11120A}"/>
              </a:ext>
            </a:extLst>
          </p:cNvPr>
          <p:cNvSpPr>
            <a:spLocks noGrp="1"/>
          </p:cNvSpPr>
          <p:nvPr>
            <p:ph type="dt" sz="half" idx="10"/>
          </p:nvPr>
        </p:nvSpPr>
        <p:spPr/>
        <p:txBody>
          <a:bodyPr/>
          <a:lstStyle/>
          <a:p>
            <a:fld id="{E2B9ED82-DE83-485C-8697-5BFE33B2FEED}" type="datetimeFigureOut">
              <a:rPr lang="en-CA" smtClean="0"/>
              <a:t>2020-12-01</a:t>
            </a:fld>
            <a:endParaRPr lang="en-CA"/>
          </a:p>
        </p:txBody>
      </p:sp>
      <p:sp>
        <p:nvSpPr>
          <p:cNvPr id="5" name="Footer Placeholder 4">
            <a:extLst>
              <a:ext uri="{FF2B5EF4-FFF2-40B4-BE49-F238E27FC236}">
                <a16:creationId xmlns:a16="http://schemas.microsoft.com/office/drawing/2014/main" id="{843B2FDC-4326-4632-8571-60474EADF47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80ADEE9-A0EF-48C3-B75E-8EFFD7293AE4}"/>
              </a:ext>
            </a:extLst>
          </p:cNvPr>
          <p:cNvSpPr>
            <a:spLocks noGrp="1"/>
          </p:cNvSpPr>
          <p:nvPr>
            <p:ph type="sldNum" sz="quarter" idx="12"/>
          </p:nvPr>
        </p:nvSpPr>
        <p:spPr/>
        <p:txBody>
          <a:bodyPr/>
          <a:lstStyle/>
          <a:p>
            <a:fld id="{7EBAA722-695D-4136-84FE-9D209A8A49F0}" type="slidenum">
              <a:rPr lang="en-CA" smtClean="0"/>
              <a:t>‹#›</a:t>
            </a:fld>
            <a:endParaRPr lang="en-CA"/>
          </a:p>
        </p:txBody>
      </p:sp>
    </p:spTree>
    <p:extLst>
      <p:ext uri="{BB962C8B-B14F-4D97-AF65-F5344CB8AC3E}">
        <p14:creationId xmlns:p14="http://schemas.microsoft.com/office/powerpoint/2010/main" val="3754412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70FA-8BF7-41A5-A610-D91A491FDEF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F035BC7-6211-4A30-9C53-5A92739788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9BA5085-B5B5-4CF5-BC62-2DD534DA2981}"/>
              </a:ext>
            </a:extLst>
          </p:cNvPr>
          <p:cNvSpPr>
            <a:spLocks noGrp="1"/>
          </p:cNvSpPr>
          <p:nvPr>
            <p:ph type="dt" sz="half" idx="10"/>
          </p:nvPr>
        </p:nvSpPr>
        <p:spPr/>
        <p:txBody>
          <a:bodyPr/>
          <a:lstStyle/>
          <a:p>
            <a:fld id="{E2B9ED82-DE83-485C-8697-5BFE33B2FEED}" type="datetimeFigureOut">
              <a:rPr lang="en-CA" smtClean="0"/>
              <a:t>2020-12-01</a:t>
            </a:fld>
            <a:endParaRPr lang="en-CA"/>
          </a:p>
        </p:txBody>
      </p:sp>
      <p:sp>
        <p:nvSpPr>
          <p:cNvPr id="5" name="Footer Placeholder 4">
            <a:extLst>
              <a:ext uri="{FF2B5EF4-FFF2-40B4-BE49-F238E27FC236}">
                <a16:creationId xmlns:a16="http://schemas.microsoft.com/office/drawing/2014/main" id="{A83F5F4C-DFF7-427D-A44B-F26FCA1B2F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E9AE219-9DA6-441A-86FB-309F7EFF7813}"/>
              </a:ext>
            </a:extLst>
          </p:cNvPr>
          <p:cNvSpPr>
            <a:spLocks noGrp="1"/>
          </p:cNvSpPr>
          <p:nvPr>
            <p:ph type="sldNum" sz="quarter" idx="12"/>
          </p:nvPr>
        </p:nvSpPr>
        <p:spPr/>
        <p:txBody>
          <a:bodyPr/>
          <a:lstStyle/>
          <a:p>
            <a:fld id="{7EBAA722-695D-4136-84FE-9D209A8A49F0}" type="slidenum">
              <a:rPr lang="en-CA" smtClean="0"/>
              <a:t>‹#›</a:t>
            </a:fld>
            <a:endParaRPr lang="en-CA"/>
          </a:p>
        </p:txBody>
      </p:sp>
    </p:spTree>
    <p:extLst>
      <p:ext uri="{BB962C8B-B14F-4D97-AF65-F5344CB8AC3E}">
        <p14:creationId xmlns:p14="http://schemas.microsoft.com/office/powerpoint/2010/main" val="3697003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77C0-71E6-4E75-95F8-299ED2CDD0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7465F96-6E25-40F0-8BEE-FA80DFD132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E362F37-2798-487C-8E61-739F3C921A4B}"/>
              </a:ext>
            </a:extLst>
          </p:cNvPr>
          <p:cNvSpPr>
            <a:spLocks noGrp="1"/>
          </p:cNvSpPr>
          <p:nvPr>
            <p:ph type="dt" sz="half" idx="10"/>
          </p:nvPr>
        </p:nvSpPr>
        <p:spPr/>
        <p:txBody>
          <a:bodyPr/>
          <a:lstStyle/>
          <a:p>
            <a:fld id="{E2B9ED82-DE83-485C-8697-5BFE33B2FEED}" type="datetimeFigureOut">
              <a:rPr lang="en-CA" smtClean="0"/>
              <a:t>2020-12-01</a:t>
            </a:fld>
            <a:endParaRPr lang="en-CA"/>
          </a:p>
        </p:txBody>
      </p:sp>
      <p:sp>
        <p:nvSpPr>
          <p:cNvPr id="5" name="Footer Placeholder 4">
            <a:extLst>
              <a:ext uri="{FF2B5EF4-FFF2-40B4-BE49-F238E27FC236}">
                <a16:creationId xmlns:a16="http://schemas.microsoft.com/office/drawing/2014/main" id="{19B59419-BE7A-4AAA-8038-73A0DEE25AD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A846446-5F72-42E8-BDE0-42BA0D9FE5FF}"/>
              </a:ext>
            </a:extLst>
          </p:cNvPr>
          <p:cNvSpPr>
            <a:spLocks noGrp="1"/>
          </p:cNvSpPr>
          <p:nvPr>
            <p:ph type="sldNum" sz="quarter" idx="12"/>
          </p:nvPr>
        </p:nvSpPr>
        <p:spPr/>
        <p:txBody>
          <a:bodyPr/>
          <a:lstStyle/>
          <a:p>
            <a:fld id="{7EBAA722-695D-4136-84FE-9D209A8A49F0}" type="slidenum">
              <a:rPr lang="en-CA" smtClean="0"/>
              <a:t>‹#›</a:t>
            </a:fld>
            <a:endParaRPr lang="en-CA"/>
          </a:p>
        </p:txBody>
      </p:sp>
    </p:spTree>
    <p:extLst>
      <p:ext uri="{BB962C8B-B14F-4D97-AF65-F5344CB8AC3E}">
        <p14:creationId xmlns:p14="http://schemas.microsoft.com/office/powerpoint/2010/main" val="1363299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4072-6339-4A6A-A4E1-6751AC57C69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7E7415F-2190-4CCD-A3EA-381D4D65EC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F0B6349-FE0F-4850-ADA8-CD3B423CC2BF}"/>
              </a:ext>
            </a:extLst>
          </p:cNvPr>
          <p:cNvSpPr>
            <a:spLocks noGrp="1"/>
          </p:cNvSpPr>
          <p:nvPr>
            <p:ph type="dt" sz="half" idx="10"/>
          </p:nvPr>
        </p:nvSpPr>
        <p:spPr/>
        <p:txBody>
          <a:bodyPr/>
          <a:lstStyle/>
          <a:p>
            <a:fld id="{E2B9ED82-DE83-485C-8697-5BFE33B2FEED}" type="datetimeFigureOut">
              <a:rPr lang="en-CA" smtClean="0"/>
              <a:t>2020-12-01</a:t>
            </a:fld>
            <a:endParaRPr lang="en-CA"/>
          </a:p>
        </p:txBody>
      </p:sp>
      <p:sp>
        <p:nvSpPr>
          <p:cNvPr id="5" name="Footer Placeholder 4">
            <a:extLst>
              <a:ext uri="{FF2B5EF4-FFF2-40B4-BE49-F238E27FC236}">
                <a16:creationId xmlns:a16="http://schemas.microsoft.com/office/drawing/2014/main" id="{921AE3E2-262B-47BA-B443-EFC26A4A0EF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41CB2D0-E0E9-4843-BE57-D8247E69A957}"/>
              </a:ext>
            </a:extLst>
          </p:cNvPr>
          <p:cNvSpPr>
            <a:spLocks noGrp="1"/>
          </p:cNvSpPr>
          <p:nvPr>
            <p:ph type="sldNum" sz="quarter" idx="12"/>
          </p:nvPr>
        </p:nvSpPr>
        <p:spPr/>
        <p:txBody>
          <a:bodyPr/>
          <a:lstStyle/>
          <a:p>
            <a:fld id="{7EBAA722-695D-4136-84FE-9D209A8A49F0}" type="slidenum">
              <a:rPr lang="en-CA" smtClean="0"/>
              <a:t>‹#›</a:t>
            </a:fld>
            <a:endParaRPr lang="en-CA"/>
          </a:p>
        </p:txBody>
      </p:sp>
    </p:spTree>
    <p:extLst>
      <p:ext uri="{BB962C8B-B14F-4D97-AF65-F5344CB8AC3E}">
        <p14:creationId xmlns:p14="http://schemas.microsoft.com/office/powerpoint/2010/main" val="196232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AB8D-46FF-4895-A231-01E3B48B89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8ACDBFE-7D13-4A3C-9F4D-9DFFF17389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DA4627-4A1C-4570-B2D7-A1CE8DA98870}"/>
              </a:ext>
            </a:extLst>
          </p:cNvPr>
          <p:cNvSpPr>
            <a:spLocks noGrp="1"/>
          </p:cNvSpPr>
          <p:nvPr>
            <p:ph type="dt" sz="half" idx="10"/>
          </p:nvPr>
        </p:nvSpPr>
        <p:spPr/>
        <p:txBody>
          <a:bodyPr/>
          <a:lstStyle/>
          <a:p>
            <a:fld id="{E2B9ED82-DE83-485C-8697-5BFE33B2FEED}" type="datetimeFigureOut">
              <a:rPr lang="en-CA" smtClean="0"/>
              <a:t>2020-12-01</a:t>
            </a:fld>
            <a:endParaRPr lang="en-CA"/>
          </a:p>
        </p:txBody>
      </p:sp>
      <p:sp>
        <p:nvSpPr>
          <p:cNvPr id="5" name="Footer Placeholder 4">
            <a:extLst>
              <a:ext uri="{FF2B5EF4-FFF2-40B4-BE49-F238E27FC236}">
                <a16:creationId xmlns:a16="http://schemas.microsoft.com/office/drawing/2014/main" id="{4ECBDBA9-CBC0-4B99-81A4-9C32E654752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84FC323-1A8F-4505-ACD2-2D397D7EC578}"/>
              </a:ext>
            </a:extLst>
          </p:cNvPr>
          <p:cNvSpPr>
            <a:spLocks noGrp="1"/>
          </p:cNvSpPr>
          <p:nvPr>
            <p:ph type="sldNum" sz="quarter" idx="12"/>
          </p:nvPr>
        </p:nvSpPr>
        <p:spPr/>
        <p:txBody>
          <a:bodyPr/>
          <a:lstStyle/>
          <a:p>
            <a:fld id="{7EBAA722-695D-4136-84FE-9D209A8A49F0}" type="slidenum">
              <a:rPr lang="en-CA" smtClean="0"/>
              <a:t>‹#›</a:t>
            </a:fld>
            <a:endParaRPr lang="en-CA"/>
          </a:p>
        </p:txBody>
      </p:sp>
    </p:spTree>
    <p:extLst>
      <p:ext uri="{BB962C8B-B14F-4D97-AF65-F5344CB8AC3E}">
        <p14:creationId xmlns:p14="http://schemas.microsoft.com/office/powerpoint/2010/main" val="2126164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1F98-18C8-4D70-8BA1-39BE766E803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3E49378-3B5F-49E5-9D27-236F60211E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610F164-4A66-4F6E-9890-9F2888755F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03A573C-071D-4985-8E68-902F10AE0B8D}"/>
              </a:ext>
            </a:extLst>
          </p:cNvPr>
          <p:cNvSpPr>
            <a:spLocks noGrp="1"/>
          </p:cNvSpPr>
          <p:nvPr>
            <p:ph type="dt" sz="half" idx="10"/>
          </p:nvPr>
        </p:nvSpPr>
        <p:spPr/>
        <p:txBody>
          <a:bodyPr/>
          <a:lstStyle/>
          <a:p>
            <a:fld id="{E2B9ED82-DE83-485C-8697-5BFE33B2FEED}" type="datetimeFigureOut">
              <a:rPr lang="en-CA" smtClean="0"/>
              <a:t>2020-12-01</a:t>
            </a:fld>
            <a:endParaRPr lang="en-CA"/>
          </a:p>
        </p:txBody>
      </p:sp>
      <p:sp>
        <p:nvSpPr>
          <p:cNvPr id="6" name="Footer Placeholder 5">
            <a:extLst>
              <a:ext uri="{FF2B5EF4-FFF2-40B4-BE49-F238E27FC236}">
                <a16:creationId xmlns:a16="http://schemas.microsoft.com/office/drawing/2014/main" id="{8C3F7D20-7CA3-4FEB-AC36-9ABFE4A85CF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C1F9B12-4724-4CAD-B37B-0A08D41C4BA1}"/>
              </a:ext>
            </a:extLst>
          </p:cNvPr>
          <p:cNvSpPr>
            <a:spLocks noGrp="1"/>
          </p:cNvSpPr>
          <p:nvPr>
            <p:ph type="sldNum" sz="quarter" idx="12"/>
          </p:nvPr>
        </p:nvSpPr>
        <p:spPr/>
        <p:txBody>
          <a:bodyPr/>
          <a:lstStyle/>
          <a:p>
            <a:fld id="{7EBAA722-695D-4136-84FE-9D209A8A49F0}" type="slidenum">
              <a:rPr lang="en-CA" smtClean="0"/>
              <a:t>‹#›</a:t>
            </a:fld>
            <a:endParaRPr lang="en-CA"/>
          </a:p>
        </p:txBody>
      </p:sp>
    </p:spTree>
    <p:extLst>
      <p:ext uri="{BB962C8B-B14F-4D97-AF65-F5344CB8AC3E}">
        <p14:creationId xmlns:p14="http://schemas.microsoft.com/office/powerpoint/2010/main" val="269897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8A3A-44CF-4169-BCA4-A2B91F0AF25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54B7318-FD6E-4CBB-87C3-8A3ED99AE2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568E37-7C1C-4D41-8E20-450ADD3736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2D68CC5-7DF7-4000-8AE5-157BFA6D42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D1AD31-07CA-484C-8C33-D891BA49A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CD373E8-E8CB-48CB-A7DE-25A2657F11A5}"/>
              </a:ext>
            </a:extLst>
          </p:cNvPr>
          <p:cNvSpPr>
            <a:spLocks noGrp="1"/>
          </p:cNvSpPr>
          <p:nvPr>
            <p:ph type="dt" sz="half" idx="10"/>
          </p:nvPr>
        </p:nvSpPr>
        <p:spPr/>
        <p:txBody>
          <a:bodyPr/>
          <a:lstStyle/>
          <a:p>
            <a:fld id="{E2B9ED82-DE83-485C-8697-5BFE33B2FEED}" type="datetimeFigureOut">
              <a:rPr lang="en-CA" smtClean="0"/>
              <a:t>2020-12-01</a:t>
            </a:fld>
            <a:endParaRPr lang="en-CA"/>
          </a:p>
        </p:txBody>
      </p:sp>
      <p:sp>
        <p:nvSpPr>
          <p:cNvPr id="8" name="Footer Placeholder 7">
            <a:extLst>
              <a:ext uri="{FF2B5EF4-FFF2-40B4-BE49-F238E27FC236}">
                <a16:creationId xmlns:a16="http://schemas.microsoft.com/office/drawing/2014/main" id="{65088013-4D29-4ECC-9318-B769B78C0B8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109AF98-2B52-4636-B522-5729C9D3891A}"/>
              </a:ext>
            </a:extLst>
          </p:cNvPr>
          <p:cNvSpPr>
            <a:spLocks noGrp="1"/>
          </p:cNvSpPr>
          <p:nvPr>
            <p:ph type="sldNum" sz="quarter" idx="12"/>
          </p:nvPr>
        </p:nvSpPr>
        <p:spPr/>
        <p:txBody>
          <a:bodyPr/>
          <a:lstStyle/>
          <a:p>
            <a:fld id="{7EBAA722-695D-4136-84FE-9D209A8A49F0}" type="slidenum">
              <a:rPr lang="en-CA" smtClean="0"/>
              <a:t>‹#›</a:t>
            </a:fld>
            <a:endParaRPr lang="en-CA"/>
          </a:p>
        </p:txBody>
      </p:sp>
    </p:spTree>
    <p:extLst>
      <p:ext uri="{BB962C8B-B14F-4D97-AF65-F5344CB8AC3E}">
        <p14:creationId xmlns:p14="http://schemas.microsoft.com/office/powerpoint/2010/main" val="3702406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F5CB-9346-45D0-B699-4DCD314AFF6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A1B408A-FFC5-439B-849D-D6F010988282}"/>
              </a:ext>
            </a:extLst>
          </p:cNvPr>
          <p:cNvSpPr>
            <a:spLocks noGrp="1"/>
          </p:cNvSpPr>
          <p:nvPr>
            <p:ph type="dt" sz="half" idx="10"/>
          </p:nvPr>
        </p:nvSpPr>
        <p:spPr/>
        <p:txBody>
          <a:bodyPr/>
          <a:lstStyle/>
          <a:p>
            <a:fld id="{E2B9ED82-DE83-485C-8697-5BFE33B2FEED}" type="datetimeFigureOut">
              <a:rPr lang="en-CA" smtClean="0"/>
              <a:t>2020-12-01</a:t>
            </a:fld>
            <a:endParaRPr lang="en-CA"/>
          </a:p>
        </p:txBody>
      </p:sp>
      <p:sp>
        <p:nvSpPr>
          <p:cNvPr id="4" name="Footer Placeholder 3">
            <a:extLst>
              <a:ext uri="{FF2B5EF4-FFF2-40B4-BE49-F238E27FC236}">
                <a16:creationId xmlns:a16="http://schemas.microsoft.com/office/drawing/2014/main" id="{8BEACE6A-8860-4B8C-A036-3FCC82646C3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360043C-38E7-453B-83E3-9194FF131E4B}"/>
              </a:ext>
            </a:extLst>
          </p:cNvPr>
          <p:cNvSpPr>
            <a:spLocks noGrp="1"/>
          </p:cNvSpPr>
          <p:nvPr>
            <p:ph type="sldNum" sz="quarter" idx="12"/>
          </p:nvPr>
        </p:nvSpPr>
        <p:spPr/>
        <p:txBody>
          <a:bodyPr/>
          <a:lstStyle/>
          <a:p>
            <a:fld id="{7EBAA722-695D-4136-84FE-9D209A8A49F0}" type="slidenum">
              <a:rPr lang="en-CA" smtClean="0"/>
              <a:t>‹#›</a:t>
            </a:fld>
            <a:endParaRPr lang="en-CA"/>
          </a:p>
        </p:txBody>
      </p:sp>
    </p:spTree>
    <p:extLst>
      <p:ext uri="{BB962C8B-B14F-4D97-AF65-F5344CB8AC3E}">
        <p14:creationId xmlns:p14="http://schemas.microsoft.com/office/powerpoint/2010/main" val="1842277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612AEA-066B-4450-904D-689012FFFB4F}"/>
              </a:ext>
            </a:extLst>
          </p:cNvPr>
          <p:cNvSpPr>
            <a:spLocks noGrp="1"/>
          </p:cNvSpPr>
          <p:nvPr>
            <p:ph type="dt" sz="half" idx="10"/>
          </p:nvPr>
        </p:nvSpPr>
        <p:spPr/>
        <p:txBody>
          <a:bodyPr/>
          <a:lstStyle/>
          <a:p>
            <a:fld id="{E2B9ED82-DE83-485C-8697-5BFE33B2FEED}" type="datetimeFigureOut">
              <a:rPr lang="en-CA" smtClean="0"/>
              <a:t>2020-12-01</a:t>
            </a:fld>
            <a:endParaRPr lang="en-CA"/>
          </a:p>
        </p:txBody>
      </p:sp>
      <p:sp>
        <p:nvSpPr>
          <p:cNvPr id="3" name="Footer Placeholder 2">
            <a:extLst>
              <a:ext uri="{FF2B5EF4-FFF2-40B4-BE49-F238E27FC236}">
                <a16:creationId xmlns:a16="http://schemas.microsoft.com/office/drawing/2014/main" id="{3D9D1E19-005E-47C1-B5C1-B1C1DE4C140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570981C-EFA3-4925-A7F0-C39E3E35EE52}"/>
              </a:ext>
            </a:extLst>
          </p:cNvPr>
          <p:cNvSpPr>
            <a:spLocks noGrp="1"/>
          </p:cNvSpPr>
          <p:nvPr>
            <p:ph type="sldNum" sz="quarter" idx="12"/>
          </p:nvPr>
        </p:nvSpPr>
        <p:spPr/>
        <p:txBody>
          <a:bodyPr/>
          <a:lstStyle/>
          <a:p>
            <a:fld id="{7EBAA722-695D-4136-84FE-9D209A8A49F0}" type="slidenum">
              <a:rPr lang="en-CA" smtClean="0"/>
              <a:t>‹#›</a:t>
            </a:fld>
            <a:endParaRPr lang="en-CA"/>
          </a:p>
        </p:txBody>
      </p:sp>
    </p:spTree>
    <p:extLst>
      <p:ext uri="{BB962C8B-B14F-4D97-AF65-F5344CB8AC3E}">
        <p14:creationId xmlns:p14="http://schemas.microsoft.com/office/powerpoint/2010/main" val="85538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5345C-D91D-4297-AEDC-15408373A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27DCFBC-4A2B-4854-A2E4-B84836151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0755743-DA44-4886-A22F-7B3C164D6D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16C950-246F-425C-A359-E70B551B175F}"/>
              </a:ext>
            </a:extLst>
          </p:cNvPr>
          <p:cNvSpPr>
            <a:spLocks noGrp="1"/>
          </p:cNvSpPr>
          <p:nvPr>
            <p:ph type="dt" sz="half" idx="10"/>
          </p:nvPr>
        </p:nvSpPr>
        <p:spPr/>
        <p:txBody>
          <a:bodyPr/>
          <a:lstStyle/>
          <a:p>
            <a:fld id="{E2B9ED82-DE83-485C-8697-5BFE33B2FEED}" type="datetimeFigureOut">
              <a:rPr lang="en-CA" smtClean="0"/>
              <a:t>2020-12-01</a:t>
            </a:fld>
            <a:endParaRPr lang="en-CA"/>
          </a:p>
        </p:txBody>
      </p:sp>
      <p:sp>
        <p:nvSpPr>
          <p:cNvPr id="6" name="Footer Placeholder 5">
            <a:extLst>
              <a:ext uri="{FF2B5EF4-FFF2-40B4-BE49-F238E27FC236}">
                <a16:creationId xmlns:a16="http://schemas.microsoft.com/office/drawing/2014/main" id="{0C08C9C5-A01F-4857-86FA-69191CB718C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4B9E967-5989-4C0C-87EC-F7DF2D0C050B}"/>
              </a:ext>
            </a:extLst>
          </p:cNvPr>
          <p:cNvSpPr>
            <a:spLocks noGrp="1"/>
          </p:cNvSpPr>
          <p:nvPr>
            <p:ph type="sldNum" sz="quarter" idx="12"/>
          </p:nvPr>
        </p:nvSpPr>
        <p:spPr/>
        <p:txBody>
          <a:bodyPr/>
          <a:lstStyle/>
          <a:p>
            <a:fld id="{7EBAA722-695D-4136-84FE-9D209A8A49F0}" type="slidenum">
              <a:rPr lang="en-CA" smtClean="0"/>
              <a:t>‹#›</a:t>
            </a:fld>
            <a:endParaRPr lang="en-CA"/>
          </a:p>
        </p:txBody>
      </p:sp>
    </p:spTree>
    <p:extLst>
      <p:ext uri="{BB962C8B-B14F-4D97-AF65-F5344CB8AC3E}">
        <p14:creationId xmlns:p14="http://schemas.microsoft.com/office/powerpoint/2010/main" val="1218922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E0A11-E25B-4201-A398-722B3AC88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93EAE4C-1FFA-409D-940C-EB907B3CD3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CCF7F1E-94F6-4DC5-9552-0A7E7BC25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7CE522-D450-48D5-B41E-25C6ADB1DD31}"/>
              </a:ext>
            </a:extLst>
          </p:cNvPr>
          <p:cNvSpPr>
            <a:spLocks noGrp="1"/>
          </p:cNvSpPr>
          <p:nvPr>
            <p:ph type="dt" sz="half" idx="10"/>
          </p:nvPr>
        </p:nvSpPr>
        <p:spPr/>
        <p:txBody>
          <a:bodyPr/>
          <a:lstStyle/>
          <a:p>
            <a:fld id="{E2B9ED82-DE83-485C-8697-5BFE33B2FEED}" type="datetimeFigureOut">
              <a:rPr lang="en-CA" smtClean="0"/>
              <a:t>2020-12-01</a:t>
            </a:fld>
            <a:endParaRPr lang="en-CA"/>
          </a:p>
        </p:txBody>
      </p:sp>
      <p:sp>
        <p:nvSpPr>
          <p:cNvPr id="6" name="Footer Placeholder 5">
            <a:extLst>
              <a:ext uri="{FF2B5EF4-FFF2-40B4-BE49-F238E27FC236}">
                <a16:creationId xmlns:a16="http://schemas.microsoft.com/office/drawing/2014/main" id="{F27164D3-076A-42F8-8BC4-1654D461DEE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97150AF-AE32-44DF-BF56-B97DD493CB33}"/>
              </a:ext>
            </a:extLst>
          </p:cNvPr>
          <p:cNvSpPr>
            <a:spLocks noGrp="1"/>
          </p:cNvSpPr>
          <p:nvPr>
            <p:ph type="sldNum" sz="quarter" idx="12"/>
          </p:nvPr>
        </p:nvSpPr>
        <p:spPr/>
        <p:txBody>
          <a:bodyPr/>
          <a:lstStyle/>
          <a:p>
            <a:fld id="{7EBAA722-695D-4136-84FE-9D209A8A49F0}" type="slidenum">
              <a:rPr lang="en-CA" smtClean="0"/>
              <a:t>‹#›</a:t>
            </a:fld>
            <a:endParaRPr lang="en-CA"/>
          </a:p>
        </p:txBody>
      </p:sp>
    </p:spTree>
    <p:extLst>
      <p:ext uri="{BB962C8B-B14F-4D97-AF65-F5344CB8AC3E}">
        <p14:creationId xmlns:p14="http://schemas.microsoft.com/office/powerpoint/2010/main" val="2963186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13ABD5-F100-4AEA-9B3B-4EF82C2562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9C3BA2C-66CE-4D5F-94CE-7628AAE12D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CDBE4CE-B422-42A6-8537-78B257B7F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B9ED82-DE83-485C-8697-5BFE33B2FEED}" type="datetimeFigureOut">
              <a:rPr lang="en-CA" smtClean="0"/>
              <a:t>2020-12-01</a:t>
            </a:fld>
            <a:endParaRPr lang="en-CA"/>
          </a:p>
        </p:txBody>
      </p:sp>
      <p:sp>
        <p:nvSpPr>
          <p:cNvPr id="5" name="Footer Placeholder 4">
            <a:extLst>
              <a:ext uri="{FF2B5EF4-FFF2-40B4-BE49-F238E27FC236}">
                <a16:creationId xmlns:a16="http://schemas.microsoft.com/office/drawing/2014/main" id="{1F859C91-19C5-47AD-BD8D-3EF9590EB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20C86FF-621C-4EE8-B1B0-B802DE8B59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AA722-695D-4136-84FE-9D209A8A49F0}" type="slidenum">
              <a:rPr lang="en-CA" smtClean="0"/>
              <a:t>‹#›</a:t>
            </a:fld>
            <a:endParaRPr lang="en-CA"/>
          </a:p>
        </p:txBody>
      </p:sp>
    </p:spTree>
    <p:extLst>
      <p:ext uri="{BB962C8B-B14F-4D97-AF65-F5344CB8AC3E}">
        <p14:creationId xmlns:p14="http://schemas.microsoft.com/office/powerpoint/2010/main" val="2259965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mp309-project-group6.s3.amazonaws.com/Attribute+DataSet.xls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A179-A54F-434A-B08D-E89DFEE49E12}"/>
              </a:ext>
            </a:extLst>
          </p:cNvPr>
          <p:cNvSpPr>
            <a:spLocks noGrp="1"/>
          </p:cNvSpPr>
          <p:nvPr>
            <p:ph type="ctrTitle"/>
          </p:nvPr>
        </p:nvSpPr>
        <p:spPr/>
        <p:txBody>
          <a:bodyPr/>
          <a:lstStyle/>
          <a:p>
            <a:r>
              <a:rPr lang="en-US" sz="1800" b="1" dirty="0">
                <a:solidFill>
                  <a:srgbClr val="244061"/>
                </a:solidFill>
                <a:effectLst/>
                <a:latin typeface="Times New Roman" panose="02020603050405020304" pitchFamily="18" charset="0"/>
                <a:ea typeface="MS Gothic" panose="020B0609070205080204" pitchFamily="49" charset="-128"/>
                <a:cs typeface="Times New Roman" panose="02020603050405020304" pitchFamily="18" charset="0"/>
              </a:rPr>
              <a:t>Developing a predictive machine learning model (classifier) </a:t>
            </a:r>
            <a:br>
              <a:rPr lang="en-US" sz="1800" b="1" dirty="0">
                <a:solidFill>
                  <a:srgbClr val="244061"/>
                </a:solidFill>
                <a:effectLst/>
                <a:latin typeface="Times New Roman" panose="02020603050405020304" pitchFamily="18" charset="0"/>
                <a:ea typeface="MS Gothic" panose="020B0609070205080204" pitchFamily="49" charset="-128"/>
                <a:cs typeface="Times New Roman" panose="02020603050405020304" pitchFamily="18" charset="0"/>
              </a:rPr>
            </a:br>
            <a:r>
              <a:rPr lang="en-US" sz="1800" b="1" dirty="0">
                <a:solidFill>
                  <a:srgbClr val="244061"/>
                </a:solidFill>
                <a:effectLst/>
                <a:latin typeface="Times New Roman" panose="02020603050405020304" pitchFamily="18" charset="0"/>
                <a:ea typeface="MS Gothic" panose="020B0609070205080204" pitchFamily="49" charset="-128"/>
                <a:cs typeface="Times New Roman" panose="02020603050405020304" pitchFamily="18" charset="0"/>
              </a:rPr>
              <a:t>and deploying it as API</a:t>
            </a:r>
            <a:br>
              <a:rPr lang="en-CA" sz="1800" b="1" dirty="0">
                <a:solidFill>
                  <a:srgbClr val="365F91"/>
                </a:solidFill>
                <a:effectLst/>
                <a:latin typeface="Cambria" panose="02040503050406030204" pitchFamily="18" charset="0"/>
                <a:ea typeface="MS Gothic" panose="020B0609070205080204" pitchFamily="49" charset="-128"/>
                <a:cs typeface="Times New Roman" panose="02020603050405020304" pitchFamily="18" charset="0"/>
              </a:rPr>
            </a:br>
            <a:endParaRPr lang="en-CA" dirty="0"/>
          </a:p>
        </p:txBody>
      </p:sp>
      <p:sp>
        <p:nvSpPr>
          <p:cNvPr id="4" name="Rectangle 1">
            <a:extLst>
              <a:ext uri="{FF2B5EF4-FFF2-40B4-BE49-F238E27FC236}">
                <a16:creationId xmlns:a16="http://schemas.microsoft.com/office/drawing/2014/main" id="{39E60C0C-F3A2-4064-B135-766989966B4E}"/>
              </a:ext>
            </a:extLst>
          </p:cNvPr>
          <p:cNvSpPr>
            <a:spLocks noGrp="1" noChangeArrowheads="1"/>
          </p:cNvSpPr>
          <p:nvPr>
            <p:ph type="subTitle" idx="1"/>
          </p:nvPr>
        </p:nvSpPr>
        <p:spPr bwMode="auto">
          <a:xfrm>
            <a:off x="7225456" y="3768199"/>
            <a:ext cx="34425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Cristian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Zuluaga</a:t>
            </a:r>
            <a:r>
              <a:rPr kumimoji="0" lang="en-US" altLang="en-US" sz="2000" b="0" i="0" u="none" strike="noStrike" cap="none" normalizeH="0" baseline="0" dirty="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- 301095206</a:t>
            </a:r>
            <a:br>
              <a:rPr kumimoji="0" lang="en-US" altLang="en-US" sz="2000" b="0" i="0" u="none" strike="noStrike" cap="none" normalizeH="0" baseline="0" dirty="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Wahida Hossain - 301047672</a:t>
            </a:r>
            <a:br>
              <a:rPr kumimoji="0" lang="en-US" altLang="en-US" sz="2000" b="0" i="0" u="none" strike="noStrike" cap="none" normalizeH="0" baseline="0" dirty="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Vaishnavi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Sathyan</a:t>
            </a:r>
            <a:r>
              <a:rPr kumimoji="0" lang="en-US" altLang="en-US" sz="2000" b="0" i="0" u="none" strike="noStrike" cap="none" normalizeH="0" baseline="0" dirty="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- 301101588</a:t>
            </a:r>
            <a:br>
              <a:rPr kumimoji="0" lang="en-US" altLang="en-US" sz="2000" b="0" i="0" u="none" strike="noStrike" cap="none" normalizeH="0" baseline="0" dirty="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Ashik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Lochna</a:t>
            </a:r>
            <a:r>
              <a:rPr kumimoji="0" lang="en-US" altLang="en-US" sz="2000" b="0" i="0" u="none" strike="noStrike" cap="none" normalizeH="0" baseline="0" dirty="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- 301102026</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2708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6D79-8542-486D-AD95-B88F9D252008}"/>
              </a:ext>
            </a:extLst>
          </p:cNvPr>
          <p:cNvSpPr>
            <a:spLocks noGrp="1"/>
          </p:cNvSpPr>
          <p:nvPr>
            <p:ph type="title"/>
          </p:nvPr>
        </p:nvSpPr>
        <p:spPr/>
        <p:txBody>
          <a:bodyPr/>
          <a:lstStyle/>
          <a:p>
            <a:r>
              <a:rPr lang="en-CA" dirty="0"/>
              <a:t>DECISION TREE</a:t>
            </a:r>
          </a:p>
        </p:txBody>
      </p:sp>
      <p:pic>
        <p:nvPicPr>
          <p:cNvPr id="4" name="Content Placeholder 3">
            <a:extLst>
              <a:ext uri="{FF2B5EF4-FFF2-40B4-BE49-F238E27FC236}">
                <a16:creationId xmlns:a16="http://schemas.microsoft.com/office/drawing/2014/main" id="{9B5F4EF6-55A9-47A7-9D8C-F1BC8FDFA26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30300" y="2904963"/>
            <a:ext cx="2945907" cy="3618159"/>
          </a:xfrm>
          <a:prstGeom prst="rect">
            <a:avLst/>
          </a:prstGeom>
        </p:spPr>
      </p:pic>
      <p:sp>
        <p:nvSpPr>
          <p:cNvPr id="7" name="TextBox 6">
            <a:extLst>
              <a:ext uri="{FF2B5EF4-FFF2-40B4-BE49-F238E27FC236}">
                <a16:creationId xmlns:a16="http://schemas.microsoft.com/office/drawing/2014/main" id="{5A583EBB-8751-437C-A969-B18A5E1A6313}"/>
              </a:ext>
            </a:extLst>
          </p:cNvPr>
          <p:cNvSpPr txBox="1"/>
          <p:nvPr/>
        </p:nvSpPr>
        <p:spPr>
          <a:xfrm>
            <a:off x="559293" y="1269895"/>
            <a:ext cx="8582487" cy="1508105"/>
          </a:xfrm>
          <a:prstGeom prst="rect">
            <a:avLst/>
          </a:prstGeom>
          <a:noFill/>
        </p:spPr>
        <p:txBody>
          <a:bodyPr wrap="square">
            <a:spAutoFit/>
          </a:bodyPr>
          <a:lstStyle/>
          <a:p>
            <a:r>
              <a:rPr lang="en-US" sz="2000" b="1" dirty="0">
                <a:effectLst/>
                <a:latin typeface="Calibri" panose="020F0502020204030204" pitchFamily="34" charset="0"/>
                <a:cs typeface="Calibri" panose="020F0502020204030204" pitchFamily="34" charset="0"/>
              </a:rPr>
              <a:t>Decision Trees (DTs) </a:t>
            </a:r>
            <a:endParaRPr lang="en-CA" sz="2000" b="1" dirty="0">
              <a:effectLst/>
              <a:latin typeface="Calibri" panose="020F0502020204030204" pitchFamily="34" charset="0"/>
              <a:cs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are a non-parametric supervised learning method used for classification and regression. The goal is to create a model that predicts the value of a target variable by learning simple decision rules inferred from the data features.</a:t>
            </a:r>
            <a:br>
              <a:rPr lang="en-US" sz="1800" dirty="0">
                <a:effectLst/>
                <a:latin typeface="Times New Roman" panose="02020603050405020304" pitchFamily="18" charset="0"/>
                <a:ea typeface="Times New Roman" panose="02020603050405020304" pitchFamily="18" charset="0"/>
              </a:rPr>
            </a:br>
            <a:endParaRPr lang="en-CA" sz="180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40BAA51E-3742-4622-8D5A-84E5727C43A5}"/>
              </a:ext>
            </a:extLst>
          </p:cNvPr>
          <p:cNvPicPr/>
          <p:nvPr/>
        </p:nvPicPr>
        <p:blipFill>
          <a:blip r:embed="rId3">
            <a:extLst>
              <a:ext uri="{28A0092B-C50C-407E-A947-70E740481C1C}">
                <a14:useLocalDpi xmlns:a14="http://schemas.microsoft.com/office/drawing/2010/main" val="0"/>
              </a:ext>
            </a:extLst>
          </a:blip>
          <a:stretch>
            <a:fillRect/>
          </a:stretch>
        </p:blipFill>
        <p:spPr>
          <a:xfrm>
            <a:off x="838200" y="2904963"/>
            <a:ext cx="3467470" cy="3362672"/>
          </a:xfrm>
          <a:prstGeom prst="rect">
            <a:avLst/>
          </a:prstGeom>
        </p:spPr>
      </p:pic>
      <p:pic>
        <p:nvPicPr>
          <p:cNvPr id="9" name="Picture 8">
            <a:extLst>
              <a:ext uri="{FF2B5EF4-FFF2-40B4-BE49-F238E27FC236}">
                <a16:creationId xmlns:a16="http://schemas.microsoft.com/office/drawing/2014/main" id="{6D916DF9-7034-40B6-A2B5-E23E2A06EC99}"/>
              </a:ext>
            </a:extLst>
          </p:cNvPr>
          <p:cNvPicPr/>
          <p:nvPr/>
        </p:nvPicPr>
        <p:blipFill>
          <a:blip r:embed="rId4">
            <a:extLst>
              <a:ext uri="{28A0092B-C50C-407E-A947-70E740481C1C}">
                <a14:useLocalDpi xmlns:a14="http://schemas.microsoft.com/office/drawing/2010/main" val="0"/>
              </a:ext>
            </a:extLst>
          </a:blip>
          <a:stretch>
            <a:fillRect/>
          </a:stretch>
        </p:blipFill>
        <p:spPr>
          <a:xfrm>
            <a:off x="8612986" y="3279786"/>
            <a:ext cx="3417570" cy="2613025"/>
          </a:xfrm>
          <a:prstGeom prst="rect">
            <a:avLst/>
          </a:prstGeom>
        </p:spPr>
      </p:pic>
    </p:spTree>
    <p:extLst>
      <p:ext uri="{BB962C8B-B14F-4D97-AF65-F5344CB8AC3E}">
        <p14:creationId xmlns:p14="http://schemas.microsoft.com/office/powerpoint/2010/main" val="1244240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5E1E-3FCD-4F3F-AE43-729C4DD15F79}"/>
              </a:ext>
            </a:extLst>
          </p:cNvPr>
          <p:cNvSpPr>
            <a:spLocks noGrp="1"/>
          </p:cNvSpPr>
          <p:nvPr>
            <p:ph type="title"/>
          </p:nvPr>
        </p:nvSpPr>
        <p:spPr/>
        <p:txBody>
          <a:bodyPr/>
          <a:lstStyle/>
          <a:p>
            <a:r>
              <a:rPr lang="en-CA" dirty="0"/>
              <a:t>DEPLOYING THE MODEL</a:t>
            </a:r>
          </a:p>
        </p:txBody>
      </p:sp>
      <p:sp>
        <p:nvSpPr>
          <p:cNvPr id="3" name="Content Placeholder 2">
            <a:extLst>
              <a:ext uri="{FF2B5EF4-FFF2-40B4-BE49-F238E27FC236}">
                <a16:creationId xmlns:a16="http://schemas.microsoft.com/office/drawing/2014/main" id="{D12745B5-CA83-4602-95A4-7947BF96B1CA}"/>
              </a:ext>
            </a:extLst>
          </p:cNvPr>
          <p:cNvSpPr>
            <a:spLocks noGrp="1"/>
          </p:cNvSpPr>
          <p:nvPr>
            <p:ph idx="1"/>
          </p:nvPr>
        </p:nvSpPr>
        <p:spPr/>
        <p:txBody>
          <a:bodyPr/>
          <a:lstStyle/>
          <a:p>
            <a:pPr marL="0" indent="0">
              <a:buNone/>
            </a:pPr>
            <a:r>
              <a:rPr lang="en-US" sz="1800" dirty="0">
                <a:solidFill>
                  <a:srgbClr val="111111"/>
                </a:solidFill>
                <a:effectLst/>
                <a:latin typeface="Times New Roman" panose="02020603050405020304" pitchFamily="18" charset="0"/>
                <a:ea typeface="Times New Roman" panose="02020603050405020304" pitchFamily="18" charset="0"/>
              </a:rPr>
              <a:t>-There are different approaches to putting models into productions. There is generally different ways to both train and server models into production:</a:t>
            </a:r>
            <a:endParaRPr lang="en-CA" sz="1800" dirty="0">
              <a:effectLst/>
              <a:latin typeface="Times New Roman" panose="02020603050405020304" pitchFamily="18" charset="0"/>
              <a:ea typeface="Times New Roman" panose="02020603050405020304" pitchFamily="18" charset="0"/>
            </a:endParaRPr>
          </a:p>
          <a:p>
            <a:pPr marL="0" lvl="0" indent="0">
              <a:buNone/>
            </a:pPr>
            <a:r>
              <a:rPr lang="en-US" sz="1800" b="1" dirty="0">
                <a:solidFill>
                  <a:srgbClr val="111111"/>
                </a:solidFill>
                <a:effectLst/>
                <a:latin typeface="Times New Roman" panose="02020603050405020304" pitchFamily="18" charset="0"/>
                <a:ea typeface="Times New Roman" panose="02020603050405020304" pitchFamily="18" charset="0"/>
              </a:rPr>
              <a:t>Train</a:t>
            </a:r>
            <a:r>
              <a:rPr lang="en-US" sz="1800" dirty="0">
                <a:solidFill>
                  <a:srgbClr val="111111"/>
                </a:solidFill>
                <a:effectLst/>
                <a:latin typeface="Times New Roman" panose="02020603050405020304" pitchFamily="18" charset="0"/>
                <a:ea typeface="Times New Roman" panose="02020603050405020304" pitchFamily="18" charset="0"/>
              </a:rPr>
              <a:t>: one off, batch and real-time/online training</a:t>
            </a:r>
            <a:endParaRPr lang="en-CA" sz="1800" dirty="0">
              <a:effectLst/>
              <a:latin typeface="Times New Roman" panose="02020603050405020304" pitchFamily="18" charset="0"/>
              <a:ea typeface="Times New Roman" panose="02020603050405020304" pitchFamily="18" charset="0"/>
            </a:endParaRPr>
          </a:p>
          <a:p>
            <a:pPr marL="0" lvl="0" indent="0">
              <a:buNone/>
            </a:pPr>
            <a:r>
              <a:rPr lang="en-US" sz="1800" b="1" dirty="0">
                <a:solidFill>
                  <a:srgbClr val="111111"/>
                </a:solidFill>
                <a:effectLst/>
                <a:latin typeface="Times New Roman" panose="02020603050405020304" pitchFamily="18" charset="0"/>
                <a:ea typeface="Times New Roman" panose="02020603050405020304" pitchFamily="18" charset="0"/>
              </a:rPr>
              <a:t>Serve: </a:t>
            </a:r>
            <a:r>
              <a:rPr lang="en-US" sz="1800" dirty="0">
                <a:solidFill>
                  <a:srgbClr val="111111"/>
                </a:solidFill>
                <a:effectLst/>
                <a:latin typeface="Times New Roman" panose="02020603050405020304" pitchFamily="18" charset="0"/>
                <a:ea typeface="Times New Roman" panose="02020603050405020304" pitchFamily="18" charset="0"/>
              </a:rPr>
              <a:t>Batch, Realtime (Database Trigger, Pub/Sub, web-service, </a:t>
            </a:r>
            <a:r>
              <a:rPr lang="en-US" sz="1800" dirty="0" err="1">
                <a:solidFill>
                  <a:srgbClr val="111111"/>
                </a:solidFill>
                <a:effectLst/>
                <a:latin typeface="Times New Roman" panose="02020603050405020304" pitchFamily="18" charset="0"/>
                <a:ea typeface="Times New Roman" panose="02020603050405020304" pitchFamily="18" charset="0"/>
              </a:rPr>
              <a:t>inApp</a:t>
            </a:r>
            <a:r>
              <a:rPr lang="en-US" sz="1800" dirty="0">
                <a:solidFill>
                  <a:srgbClr val="111111"/>
                </a:solidFill>
                <a:effectLst/>
                <a:latin typeface="Times New Roman" panose="02020603050405020304" pitchFamily="18"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Calibri" panose="020F0502020204030204" pitchFamily="34" charset="0"/>
                <a:cs typeface="Calibri" panose="020F0502020204030204" pitchFamily="34" charset="0"/>
              </a:rPr>
              <a:t>Model Format</a:t>
            </a:r>
            <a:r>
              <a:rPr lang="en-US" sz="1800" dirty="0">
                <a:solidFill>
                  <a:srgbClr val="111111"/>
                </a:solidFill>
                <a:effectLst/>
                <a:latin typeface="Times New Roman" panose="02020603050405020304" pitchFamily="18" charset="0"/>
                <a:ea typeface="Times New Roman" panose="02020603050405020304" pitchFamily="18" charset="0"/>
              </a:rPr>
              <a:t> </a:t>
            </a:r>
            <a:endParaRPr lang="en-CA" sz="1800" dirty="0">
              <a:effectLst/>
              <a:latin typeface="Times New Roman" panose="02020603050405020304" pitchFamily="18" charset="0"/>
              <a:ea typeface="Times New Roman" panose="02020603050405020304" pitchFamily="18" charset="0"/>
            </a:endParaRPr>
          </a:p>
          <a:p>
            <a:pPr marL="0" indent="0">
              <a:buNone/>
            </a:pPr>
            <a:r>
              <a:rPr lang="en-US" sz="1800" dirty="0">
                <a:solidFill>
                  <a:srgbClr val="111111"/>
                </a:solidFill>
                <a:effectLst/>
                <a:latin typeface="Times New Roman" panose="02020603050405020304" pitchFamily="18" charset="0"/>
                <a:ea typeface="Times New Roman" panose="02020603050405020304" pitchFamily="18" charset="0"/>
              </a:rPr>
              <a:t>-Pickle converts a python object to </a:t>
            </a:r>
            <a:r>
              <a:rPr lang="en-US" sz="1800" dirty="0" err="1">
                <a:solidFill>
                  <a:srgbClr val="111111"/>
                </a:solidFill>
                <a:effectLst/>
                <a:latin typeface="Times New Roman" panose="02020603050405020304" pitchFamily="18" charset="0"/>
                <a:ea typeface="Times New Roman" panose="02020603050405020304" pitchFamily="18" charset="0"/>
              </a:rPr>
              <a:t>to</a:t>
            </a:r>
            <a:r>
              <a:rPr lang="en-US" sz="1800" dirty="0">
                <a:solidFill>
                  <a:srgbClr val="111111"/>
                </a:solidFill>
                <a:effectLst/>
                <a:latin typeface="Times New Roman" panose="02020603050405020304" pitchFamily="18" charset="0"/>
                <a:ea typeface="Times New Roman" panose="02020603050405020304" pitchFamily="18" charset="0"/>
              </a:rPr>
              <a:t> a bitstream and allows it to be stored to disk and reloaded at a later time. It is providing a good format to store machine learning models provided that their intended applications are also built-in python.</a:t>
            </a:r>
          </a:p>
          <a:p>
            <a:pPr marL="0" indent="0">
              <a:buNone/>
            </a:pPr>
            <a:endParaRPr lang="en-CA" sz="1800" dirty="0">
              <a:effectLst/>
              <a:latin typeface="Times New Roman" panose="02020603050405020304" pitchFamily="18" charset="0"/>
              <a:ea typeface="Times New Roman" panose="02020603050405020304" pitchFamily="18" charset="0"/>
            </a:endParaRPr>
          </a:p>
          <a:p>
            <a:endParaRPr lang="en-CA" dirty="0"/>
          </a:p>
        </p:txBody>
      </p:sp>
      <p:pic>
        <p:nvPicPr>
          <p:cNvPr id="4" name="Picture 3">
            <a:extLst>
              <a:ext uri="{FF2B5EF4-FFF2-40B4-BE49-F238E27FC236}">
                <a16:creationId xmlns:a16="http://schemas.microsoft.com/office/drawing/2014/main" id="{2AE427C3-A4C3-4609-9DB3-3DE3E14030ED}"/>
              </a:ext>
            </a:extLst>
          </p:cNvPr>
          <p:cNvPicPr/>
          <p:nvPr/>
        </p:nvPicPr>
        <p:blipFill>
          <a:blip r:embed="rId2">
            <a:extLst>
              <a:ext uri="{28A0092B-C50C-407E-A947-70E740481C1C}">
                <a14:useLocalDpi xmlns:a14="http://schemas.microsoft.com/office/drawing/2010/main" val="0"/>
              </a:ext>
            </a:extLst>
          </a:blip>
          <a:stretch>
            <a:fillRect/>
          </a:stretch>
        </p:blipFill>
        <p:spPr>
          <a:xfrm>
            <a:off x="986901" y="4529138"/>
            <a:ext cx="2839375" cy="1647825"/>
          </a:xfrm>
          <a:prstGeom prst="rect">
            <a:avLst/>
          </a:prstGeom>
        </p:spPr>
      </p:pic>
      <p:pic>
        <p:nvPicPr>
          <p:cNvPr id="5" name="Picture 4">
            <a:extLst>
              <a:ext uri="{FF2B5EF4-FFF2-40B4-BE49-F238E27FC236}">
                <a16:creationId xmlns:a16="http://schemas.microsoft.com/office/drawing/2014/main" id="{2DA2F0A9-3956-45B9-AA46-0F137091C688}"/>
              </a:ext>
            </a:extLst>
          </p:cNvPr>
          <p:cNvPicPr/>
          <p:nvPr/>
        </p:nvPicPr>
        <p:blipFill>
          <a:blip r:embed="rId3">
            <a:extLst>
              <a:ext uri="{28A0092B-C50C-407E-A947-70E740481C1C}">
                <a14:useLocalDpi xmlns:a14="http://schemas.microsoft.com/office/drawing/2010/main" val="0"/>
              </a:ext>
            </a:extLst>
          </a:blip>
          <a:stretch>
            <a:fillRect/>
          </a:stretch>
        </p:blipFill>
        <p:spPr>
          <a:xfrm>
            <a:off x="3974977" y="4291013"/>
            <a:ext cx="4572000" cy="1885950"/>
          </a:xfrm>
          <a:prstGeom prst="rect">
            <a:avLst/>
          </a:prstGeom>
        </p:spPr>
      </p:pic>
      <p:pic>
        <p:nvPicPr>
          <p:cNvPr id="6" name="Picture 5">
            <a:extLst>
              <a:ext uri="{FF2B5EF4-FFF2-40B4-BE49-F238E27FC236}">
                <a16:creationId xmlns:a16="http://schemas.microsoft.com/office/drawing/2014/main" id="{12E4DB7D-90CF-458D-91B2-C640FAFB1AEE}"/>
              </a:ext>
            </a:extLst>
          </p:cNvPr>
          <p:cNvPicPr/>
          <p:nvPr/>
        </p:nvPicPr>
        <p:blipFill>
          <a:blip r:embed="rId4">
            <a:extLst>
              <a:ext uri="{28A0092B-C50C-407E-A947-70E740481C1C}">
                <a14:useLocalDpi xmlns:a14="http://schemas.microsoft.com/office/drawing/2010/main" val="0"/>
              </a:ext>
            </a:extLst>
          </a:blip>
          <a:stretch>
            <a:fillRect/>
          </a:stretch>
        </p:blipFill>
        <p:spPr>
          <a:xfrm>
            <a:off x="8894686" y="4176759"/>
            <a:ext cx="2310413" cy="2530136"/>
          </a:xfrm>
          <a:prstGeom prst="rect">
            <a:avLst/>
          </a:prstGeom>
        </p:spPr>
      </p:pic>
    </p:spTree>
    <p:extLst>
      <p:ext uri="{BB962C8B-B14F-4D97-AF65-F5344CB8AC3E}">
        <p14:creationId xmlns:p14="http://schemas.microsoft.com/office/powerpoint/2010/main" val="1653198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3EF3-F776-4404-9BCF-30FD97EE93C2}"/>
              </a:ext>
            </a:extLst>
          </p:cNvPr>
          <p:cNvSpPr>
            <a:spLocks noGrp="1"/>
          </p:cNvSpPr>
          <p:nvPr>
            <p:ph type="title"/>
          </p:nvPr>
        </p:nvSpPr>
        <p:spPr/>
        <p:txBody>
          <a:bodyPr/>
          <a:lstStyle/>
          <a:p>
            <a:r>
              <a:rPr lang="en-CA" dirty="0"/>
              <a:t>DEPLOYMENT CONTINUED</a:t>
            </a:r>
          </a:p>
        </p:txBody>
      </p:sp>
      <p:sp>
        <p:nvSpPr>
          <p:cNvPr id="3" name="Content Placeholder 2">
            <a:extLst>
              <a:ext uri="{FF2B5EF4-FFF2-40B4-BE49-F238E27FC236}">
                <a16:creationId xmlns:a16="http://schemas.microsoft.com/office/drawing/2014/main" id="{D9CE43D2-FB19-4106-8476-3AF9F9C2A000}"/>
              </a:ext>
            </a:extLst>
          </p:cNvPr>
          <p:cNvSpPr>
            <a:spLocks noGrp="1"/>
          </p:cNvSpPr>
          <p:nvPr>
            <p:ph idx="1"/>
          </p:nvPr>
        </p:nvSpPr>
        <p:spPr/>
        <p:txBody>
          <a:bodyPr/>
          <a:lstStyle/>
          <a:p>
            <a:r>
              <a:rPr lang="en-US" sz="1800" b="1" dirty="0">
                <a:effectLst/>
                <a:latin typeface="Times New Roman" panose="02020603050405020304" pitchFamily="18" charset="0"/>
                <a:ea typeface="Times New Roman" panose="02020603050405020304" pitchFamily="18" charset="0"/>
              </a:rPr>
              <a:t>Generated .</a:t>
            </a:r>
            <a:r>
              <a:rPr lang="en-US" sz="1800" b="1" dirty="0" err="1">
                <a:effectLst/>
                <a:latin typeface="Times New Roman" panose="02020603050405020304" pitchFamily="18" charset="0"/>
                <a:ea typeface="Times New Roman" panose="02020603050405020304" pitchFamily="18" charset="0"/>
              </a:rPr>
              <a:t>pkl</a:t>
            </a:r>
            <a:r>
              <a:rPr lang="en-US" sz="1800" b="1" dirty="0">
                <a:effectLst/>
                <a:latin typeface="Times New Roman" panose="02020603050405020304" pitchFamily="18" charset="0"/>
                <a:ea typeface="Times New Roman" panose="02020603050405020304" pitchFamily="18" charset="0"/>
              </a:rPr>
              <a:t> file:</a:t>
            </a:r>
            <a:r>
              <a:rPr lang="en-US" sz="1800" b="1" dirty="0">
                <a:effectLst/>
                <a:latin typeface="Calibri" panose="020F0502020204030204" pitchFamily="34" charset="0"/>
                <a:ea typeface="Calibri" panose="020F0502020204030204" pitchFamily="34" charset="0"/>
              </a:rPr>
              <a:t> TEST the module using JASON input through POSTMAN</a:t>
            </a:r>
            <a:endParaRPr lang="en-CA" sz="1800" dirty="0">
              <a:effectLst/>
              <a:latin typeface="Times New Roman" panose="02020603050405020304" pitchFamily="18" charset="0"/>
              <a:ea typeface="Times New Roman" panose="02020603050405020304" pitchFamily="18" charset="0"/>
            </a:endParaRPr>
          </a:p>
          <a:p>
            <a:pPr marL="0" indent="0">
              <a:buNone/>
            </a:pPr>
            <a:endParaRPr lang="en-CA" dirty="0"/>
          </a:p>
        </p:txBody>
      </p:sp>
      <p:pic>
        <p:nvPicPr>
          <p:cNvPr id="4" name="Picture 3">
            <a:extLst>
              <a:ext uri="{FF2B5EF4-FFF2-40B4-BE49-F238E27FC236}">
                <a16:creationId xmlns:a16="http://schemas.microsoft.com/office/drawing/2014/main" id="{FC4AA629-462E-43C7-A7D6-5A09FA7EE6A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8200" y="2076496"/>
            <a:ext cx="3645023" cy="1847434"/>
          </a:xfrm>
          <a:prstGeom prst="rect">
            <a:avLst/>
          </a:prstGeom>
        </p:spPr>
      </p:pic>
      <p:pic>
        <p:nvPicPr>
          <p:cNvPr id="5" name="Picture 4">
            <a:extLst>
              <a:ext uri="{FF2B5EF4-FFF2-40B4-BE49-F238E27FC236}">
                <a16:creationId xmlns:a16="http://schemas.microsoft.com/office/drawing/2014/main" id="{7A56C523-A726-4E22-94D8-EE27F0812A90}"/>
              </a:ext>
            </a:extLst>
          </p:cNvPr>
          <p:cNvPicPr/>
          <p:nvPr/>
        </p:nvPicPr>
        <p:blipFill>
          <a:blip r:embed="rId3">
            <a:extLst>
              <a:ext uri="{28A0092B-C50C-407E-A947-70E740481C1C}">
                <a14:useLocalDpi xmlns:a14="http://schemas.microsoft.com/office/drawing/2010/main" val="0"/>
              </a:ext>
            </a:extLst>
          </a:blip>
          <a:stretch>
            <a:fillRect/>
          </a:stretch>
        </p:blipFill>
        <p:spPr>
          <a:xfrm>
            <a:off x="4872497" y="2201662"/>
            <a:ext cx="6814820" cy="2612390"/>
          </a:xfrm>
          <a:prstGeom prst="rect">
            <a:avLst/>
          </a:prstGeom>
        </p:spPr>
      </p:pic>
      <p:pic>
        <p:nvPicPr>
          <p:cNvPr id="6" name="Picture 5">
            <a:extLst>
              <a:ext uri="{FF2B5EF4-FFF2-40B4-BE49-F238E27FC236}">
                <a16:creationId xmlns:a16="http://schemas.microsoft.com/office/drawing/2014/main" id="{FD84497E-B4C9-4AA4-9797-E6FD9B6F2751}"/>
              </a:ext>
            </a:extLst>
          </p:cNvPr>
          <p:cNvPicPr/>
          <p:nvPr/>
        </p:nvPicPr>
        <p:blipFill>
          <a:blip r:embed="rId4">
            <a:extLst>
              <a:ext uri="{28A0092B-C50C-407E-A947-70E740481C1C}">
                <a14:useLocalDpi xmlns:a14="http://schemas.microsoft.com/office/drawing/2010/main" val="0"/>
              </a:ext>
            </a:extLst>
          </a:blip>
          <a:stretch>
            <a:fillRect/>
          </a:stretch>
        </p:blipFill>
        <p:spPr>
          <a:xfrm>
            <a:off x="2210666" y="4948989"/>
            <a:ext cx="6206595" cy="955040"/>
          </a:xfrm>
          <a:prstGeom prst="rect">
            <a:avLst/>
          </a:prstGeom>
        </p:spPr>
      </p:pic>
    </p:spTree>
    <p:extLst>
      <p:ext uri="{BB962C8B-B14F-4D97-AF65-F5344CB8AC3E}">
        <p14:creationId xmlns:p14="http://schemas.microsoft.com/office/powerpoint/2010/main" val="1835491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19526D-3FDA-47F4-B922-8F48DABB0E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2229" y="1253331"/>
            <a:ext cx="8267542" cy="4351338"/>
          </a:xfrm>
        </p:spPr>
      </p:pic>
    </p:spTree>
    <p:extLst>
      <p:ext uri="{BB962C8B-B14F-4D97-AF65-F5344CB8AC3E}">
        <p14:creationId xmlns:p14="http://schemas.microsoft.com/office/powerpoint/2010/main" val="1183249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CB08-E286-42B1-9CE3-64D52746AFD4}"/>
              </a:ext>
            </a:extLst>
          </p:cNvPr>
          <p:cNvSpPr>
            <a:spLocks noGrp="1"/>
          </p:cNvSpPr>
          <p:nvPr>
            <p:ph type="title"/>
          </p:nvPr>
        </p:nvSpPr>
        <p:spPr/>
        <p:txBody>
          <a:bodyPr/>
          <a:lstStyle/>
          <a:p>
            <a:r>
              <a:rPr lang="en-CA" dirty="0"/>
              <a:t>DATA SET</a:t>
            </a:r>
          </a:p>
        </p:txBody>
      </p:sp>
      <p:sp>
        <p:nvSpPr>
          <p:cNvPr id="3" name="Content Placeholder 2">
            <a:extLst>
              <a:ext uri="{FF2B5EF4-FFF2-40B4-BE49-F238E27FC236}">
                <a16:creationId xmlns:a16="http://schemas.microsoft.com/office/drawing/2014/main" id="{E939D2BF-9EBE-4B4F-B618-CA5131C32941}"/>
              </a:ext>
            </a:extLst>
          </p:cNvPr>
          <p:cNvSpPr>
            <a:spLocks noGrp="1"/>
          </p:cNvSpPr>
          <p:nvPr>
            <p:ph idx="1"/>
          </p:nvPr>
        </p:nvSpPr>
        <p:spPr/>
        <p:txBody>
          <a:bodyPr/>
          <a:lstStyle/>
          <a:p>
            <a:r>
              <a:rPr lang="en-US" sz="1800" dirty="0">
                <a:solidFill>
                  <a:srgbClr val="000000"/>
                </a:solidFill>
                <a:effectLst/>
                <a:latin typeface="Calibri" panose="020F0502020204030204" pitchFamily="34" charset="0"/>
                <a:ea typeface="Times New Roman" panose="02020603050405020304" pitchFamily="18" charset="0"/>
              </a:rPr>
              <a:t>International Clothing founding in 2004, is a company that has several kinds of clothes for different seasons and occasions, as well as last trending styles designs to offer our clients the best quality when it comes to clothes. There are several features that a product could have such as style, price, rating, size, season, neckline, sleeve length, waistline, material, fabric type, decoration, and pattern type. Therefore, in order to enhance our target marketing, the company wants to have a </a:t>
            </a:r>
            <a:r>
              <a:rPr lang="en-US" sz="1800" dirty="0">
                <a:effectLst/>
                <a:latin typeface="Calibri" panose="020F0502020204030204" pitchFamily="34" charset="0"/>
                <a:ea typeface="Times New Roman" panose="02020603050405020304" pitchFamily="18" charset="0"/>
              </a:rPr>
              <a:t>supervised learning model implemented to have </a:t>
            </a:r>
            <a:r>
              <a:rPr lang="en-US" sz="1800" dirty="0">
                <a:solidFill>
                  <a:srgbClr val="000000"/>
                </a:solidFill>
                <a:effectLst/>
                <a:latin typeface="Calibri" panose="020F0502020204030204" pitchFamily="34" charset="0"/>
                <a:ea typeface="Times New Roman" panose="02020603050405020304" pitchFamily="18" charset="0"/>
              </a:rPr>
              <a:t>a better knowledge of their customers' desires. Because of that, we want to know what kind of combination of different variables is recommended to produce products.</a:t>
            </a:r>
            <a:endParaRPr lang="en-CA" sz="1800" dirty="0">
              <a:effectLst/>
              <a:latin typeface="Times New Roman" panose="02020603050405020304" pitchFamily="18" charset="0"/>
              <a:ea typeface="Times New Roman" panose="02020603050405020304" pitchFamily="18" charset="0"/>
            </a:endParaRPr>
          </a:p>
          <a:p>
            <a:pPr marL="228600"/>
            <a:r>
              <a:rPr lang="en-US" sz="1800" dirty="0">
                <a:solidFill>
                  <a:srgbClr val="000000"/>
                </a:solidFill>
                <a:effectLst/>
                <a:latin typeface="Calibri" panose="020F0502020204030204" pitchFamily="34" charset="0"/>
                <a:ea typeface="Times New Roman" panose="02020603050405020304" pitchFamily="18" charset="0"/>
              </a:rPr>
              <a:t>The dataset called </a:t>
            </a:r>
            <a:r>
              <a:rPr lang="en-US" sz="1800" b="1" dirty="0">
                <a:solidFill>
                  <a:srgbClr val="000000"/>
                </a:solidFill>
                <a:effectLst/>
                <a:latin typeface="Calibri" panose="020F0502020204030204" pitchFamily="34" charset="0"/>
                <a:ea typeface="Times New Roman" panose="02020603050405020304" pitchFamily="18" charset="0"/>
              </a:rPr>
              <a:t>“Attribute Dataset.xlsx”</a:t>
            </a:r>
            <a:r>
              <a:rPr lang="en-US" sz="1800" dirty="0">
                <a:solidFill>
                  <a:srgbClr val="000000"/>
                </a:solidFill>
                <a:effectLst/>
                <a:latin typeface="Calibri" panose="020F0502020204030204" pitchFamily="34" charset="0"/>
                <a:ea typeface="Times New Roman" panose="02020603050405020304" pitchFamily="18" charset="0"/>
              </a:rPr>
              <a:t> is a dataset built with clothing data. The details of the variables will be described in the project development process. For this course purposes, the dataset was published in the following URL:</a:t>
            </a:r>
            <a:endParaRPr lang="en-CA" sz="1800" dirty="0">
              <a:effectLst/>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effectLst/>
                <a:latin typeface="Calibri" panose="020F0502020204030204" pitchFamily="34" charset="0"/>
                <a:ea typeface="Times New Roman" panose="02020603050405020304" pitchFamily="18" charset="0"/>
              </a:rPr>
              <a:t> </a:t>
            </a:r>
            <a:endParaRPr lang="en-CA" sz="1800" dirty="0">
              <a:effectLst/>
              <a:latin typeface="Times New Roman" panose="02020603050405020304" pitchFamily="18" charset="0"/>
              <a:ea typeface="Times New Roman" panose="02020603050405020304" pitchFamily="18" charset="0"/>
            </a:endParaRPr>
          </a:p>
          <a:p>
            <a:pPr marL="228600"/>
            <a:r>
              <a:rPr lang="en-US" sz="1800" u="sng" dirty="0">
                <a:solidFill>
                  <a:srgbClr val="0000FF"/>
                </a:solidFill>
                <a:effectLst/>
                <a:latin typeface="Calibri" panose="020F0502020204030204" pitchFamily="34" charset="0"/>
                <a:ea typeface="Times New Roman" panose="02020603050405020304" pitchFamily="18" charset="0"/>
                <a:hlinkClick r:id="rId2"/>
              </a:rPr>
              <a:t>https://comp309-project-group6.s3.amazonaws.com/Attribute+DataSet.xlsx</a:t>
            </a:r>
            <a:r>
              <a:rPr lang="en-US" sz="1800" u="sng" dirty="0">
                <a:solidFill>
                  <a:srgbClr val="0000FF"/>
                </a:solidFill>
                <a:effectLst/>
                <a:latin typeface="Calibri" panose="020F0502020204030204" pitchFamily="34" charset="0"/>
                <a:ea typeface="Times New Roman" panose="02020603050405020304" pitchFamily="18" charset="0"/>
              </a:rPr>
              <a:t>  </a:t>
            </a:r>
            <a:endParaRPr lang="en-CA"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rPr>
              <a:t> </a:t>
            </a:r>
            <a:endParaRPr lang="en-CA" sz="18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2808000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1B7F-79C7-4C61-A469-D0EB3AE5796B}"/>
              </a:ext>
            </a:extLst>
          </p:cNvPr>
          <p:cNvSpPr>
            <a:spLocks noGrp="1"/>
          </p:cNvSpPr>
          <p:nvPr>
            <p:ph type="title"/>
          </p:nvPr>
        </p:nvSpPr>
        <p:spPr>
          <a:xfrm>
            <a:off x="838200" y="338492"/>
            <a:ext cx="10515600" cy="1325563"/>
          </a:xfrm>
        </p:spPr>
        <p:txBody>
          <a:bodyPr/>
          <a:lstStyle/>
          <a:p>
            <a:r>
              <a:rPr lang="en-CA" dirty="0"/>
              <a:t>DATA LOADING</a:t>
            </a:r>
          </a:p>
        </p:txBody>
      </p:sp>
      <p:sp>
        <p:nvSpPr>
          <p:cNvPr id="7" name="Content Placeholder 6">
            <a:extLst>
              <a:ext uri="{FF2B5EF4-FFF2-40B4-BE49-F238E27FC236}">
                <a16:creationId xmlns:a16="http://schemas.microsoft.com/office/drawing/2014/main" id="{92AFF12E-F3A0-4B6A-93E4-83EB7265F8D1}"/>
              </a:ext>
            </a:extLst>
          </p:cNvPr>
          <p:cNvSpPr>
            <a:spLocks noGrp="1"/>
          </p:cNvSpPr>
          <p:nvPr>
            <p:ph idx="1"/>
          </p:nvPr>
        </p:nvSpPr>
        <p:spPr/>
        <p:txBody>
          <a:bodyPr/>
          <a:lstStyle/>
          <a:p>
            <a:pPr indent="0">
              <a:buNone/>
            </a:pPr>
            <a:r>
              <a:rPr lang="en-US" sz="1800" dirty="0">
                <a:solidFill>
                  <a:srgbClr val="000000"/>
                </a:solidFill>
                <a:effectLst/>
                <a:latin typeface="Calibri" panose="020F0502020204030204" pitchFamily="34" charset="0"/>
                <a:ea typeface="Times New Roman" panose="02020603050405020304" pitchFamily="18" charset="0"/>
              </a:rPr>
              <a:t>Code :</a:t>
            </a:r>
          </a:p>
          <a:p>
            <a:pPr indent="0">
              <a:buNone/>
            </a:pPr>
            <a:r>
              <a:rPr lang="en-US" sz="1800" dirty="0">
                <a:solidFill>
                  <a:srgbClr val="000000"/>
                </a:solidFill>
                <a:effectLst/>
                <a:latin typeface="Calibri" panose="020F0502020204030204" pitchFamily="34" charset="0"/>
                <a:ea typeface="Times New Roman" panose="02020603050405020304" pitchFamily="18" charset="0"/>
              </a:rPr>
              <a:t>import pandas as pd</a:t>
            </a:r>
            <a:endParaRPr lang="en-CA" sz="1800" dirty="0">
              <a:effectLst/>
              <a:latin typeface="Times New Roman" panose="02020603050405020304" pitchFamily="18" charset="0"/>
              <a:ea typeface="Times New Roman" panose="02020603050405020304" pitchFamily="18" charset="0"/>
            </a:endParaRPr>
          </a:p>
          <a:p>
            <a:pPr indent="0">
              <a:buNone/>
            </a:pPr>
            <a:r>
              <a:rPr lang="en-US" sz="1800" dirty="0">
                <a:solidFill>
                  <a:srgbClr val="000000"/>
                </a:solidFill>
                <a:effectLst/>
                <a:latin typeface="Calibri" panose="020F0502020204030204" pitchFamily="34" charset="0"/>
                <a:ea typeface="Times New Roman" panose="02020603050405020304" pitchFamily="18" charset="0"/>
              </a:rPr>
              <a:t>import </a:t>
            </a:r>
            <a:r>
              <a:rPr lang="en-US" sz="1800" dirty="0" err="1">
                <a:solidFill>
                  <a:srgbClr val="000000"/>
                </a:solidFill>
                <a:effectLst/>
                <a:latin typeface="Calibri" panose="020F0502020204030204" pitchFamily="34" charset="0"/>
                <a:ea typeface="Times New Roman" panose="02020603050405020304" pitchFamily="18" charset="0"/>
              </a:rPr>
              <a:t>numpy</a:t>
            </a:r>
            <a:r>
              <a:rPr lang="en-US" sz="1800" dirty="0">
                <a:solidFill>
                  <a:srgbClr val="000000"/>
                </a:solidFill>
                <a:effectLst/>
                <a:latin typeface="Calibri" panose="020F0502020204030204" pitchFamily="34" charset="0"/>
                <a:ea typeface="Times New Roman" panose="02020603050405020304" pitchFamily="18" charset="0"/>
              </a:rPr>
              <a:t> as np</a:t>
            </a:r>
            <a:endParaRPr lang="en-CA" sz="1800" dirty="0">
              <a:effectLst/>
              <a:latin typeface="Times New Roman" panose="02020603050405020304" pitchFamily="18" charset="0"/>
              <a:ea typeface="Times New Roman" panose="02020603050405020304" pitchFamily="18" charset="0"/>
            </a:endParaRPr>
          </a:p>
          <a:p>
            <a:pPr indent="0">
              <a:buNone/>
            </a:pPr>
            <a:r>
              <a:rPr lang="en-US" sz="1800" dirty="0">
                <a:solidFill>
                  <a:srgbClr val="000000"/>
                </a:solidFill>
                <a:effectLst/>
                <a:latin typeface="Calibri" panose="020F0502020204030204" pitchFamily="34" charset="0"/>
                <a:ea typeface="Times New Roman" panose="02020603050405020304" pitchFamily="18" charset="0"/>
              </a:rPr>
              <a:t>import </a:t>
            </a:r>
            <a:r>
              <a:rPr lang="en-US" sz="1800" dirty="0" err="1">
                <a:solidFill>
                  <a:srgbClr val="000000"/>
                </a:solidFill>
                <a:effectLst/>
                <a:latin typeface="Calibri" panose="020F0502020204030204" pitchFamily="34" charset="0"/>
                <a:ea typeface="Times New Roman" panose="02020603050405020304" pitchFamily="18" charset="0"/>
              </a:rPr>
              <a:t>matplotlib.pyplot</a:t>
            </a:r>
            <a:r>
              <a:rPr lang="en-US" sz="1800" dirty="0">
                <a:solidFill>
                  <a:srgbClr val="000000"/>
                </a:solidFill>
                <a:effectLst/>
                <a:latin typeface="Calibri" panose="020F0502020204030204" pitchFamily="34" charset="0"/>
                <a:ea typeface="Times New Roman" panose="02020603050405020304" pitchFamily="18" charset="0"/>
              </a:rPr>
              <a:t> as </a:t>
            </a:r>
            <a:r>
              <a:rPr lang="en-US" sz="1800" dirty="0" err="1">
                <a:solidFill>
                  <a:srgbClr val="000000"/>
                </a:solidFill>
                <a:effectLst/>
                <a:latin typeface="Calibri" panose="020F0502020204030204" pitchFamily="34" charset="0"/>
                <a:ea typeface="Times New Roman" panose="02020603050405020304" pitchFamily="18" charset="0"/>
              </a:rPr>
              <a:t>plt</a:t>
            </a:r>
            <a:endParaRPr lang="en-CA" sz="1800" dirty="0">
              <a:effectLst/>
              <a:latin typeface="Times New Roman" panose="02020603050405020304" pitchFamily="18" charset="0"/>
              <a:ea typeface="Times New Roman" panose="02020603050405020304" pitchFamily="18" charset="0"/>
            </a:endParaRPr>
          </a:p>
          <a:p>
            <a:pPr indent="0">
              <a:buNone/>
            </a:pPr>
            <a:r>
              <a:rPr lang="en-US" sz="1800" dirty="0">
                <a:solidFill>
                  <a:srgbClr val="000000"/>
                </a:solidFill>
                <a:effectLst/>
                <a:latin typeface="Calibri" panose="020F0502020204030204" pitchFamily="34" charset="0"/>
                <a:ea typeface="Times New Roman" panose="02020603050405020304" pitchFamily="18" charset="0"/>
              </a:rPr>
              <a:t>from </a:t>
            </a:r>
            <a:r>
              <a:rPr lang="en-US" sz="1800" dirty="0" err="1">
                <a:solidFill>
                  <a:srgbClr val="000000"/>
                </a:solidFill>
                <a:effectLst/>
                <a:latin typeface="Calibri" panose="020F0502020204030204" pitchFamily="34" charset="0"/>
                <a:ea typeface="Times New Roman" panose="02020603050405020304" pitchFamily="18" charset="0"/>
              </a:rPr>
              <a:t>pylab</a:t>
            </a:r>
            <a:r>
              <a:rPr lang="en-US" sz="1800" dirty="0">
                <a:solidFill>
                  <a:srgbClr val="000000"/>
                </a:solidFill>
                <a:effectLst/>
                <a:latin typeface="Calibri" panose="020F0502020204030204" pitchFamily="34" charset="0"/>
                <a:ea typeface="Times New Roman" panose="02020603050405020304" pitchFamily="18" charset="0"/>
              </a:rPr>
              <a:t>  import </a:t>
            </a:r>
            <a:r>
              <a:rPr lang="en-US" sz="1800" dirty="0" err="1">
                <a:solidFill>
                  <a:srgbClr val="000000"/>
                </a:solidFill>
                <a:effectLst/>
                <a:latin typeface="Calibri" panose="020F0502020204030204" pitchFamily="34" charset="0"/>
                <a:ea typeface="Times New Roman" panose="02020603050405020304" pitchFamily="18" charset="0"/>
              </a:rPr>
              <a:t>rcParams</a:t>
            </a:r>
            <a:endParaRPr lang="en-CA" sz="1800" dirty="0">
              <a:effectLst/>
              <a:latin typeface="Times New Roman" panose="02020603050405020304" pitchFamily="18" charset="0"/>
              <a:ea typeface="Times New Roman" panose="02020603050405020304" pitchFamily="18" charset="0"/>
            </a:endParaRPr>
          </a:p>
          <a:p>
            <a:pPr indent="0">
              <a:buNone/>
            </a:pPr>
            <a:r>
              <a:rPr lang="en-US" sz="1800" dirty="0">
                <a:solidFill>
                  <a:srgbClr val="000000"/>
                </a:solidFill>
                <a:effectLst/>
                <a:latin typeface="Calibri" panose="020F0502020204030204" pitchFamily="34" charset="0"/>
                <a:ea typeface="Times New Roman" panose="02020603050405020304" pitchFamily="18" charset="0"/>
              </a:rPr>
              <a:t>import seaborn as sb</a:t>
            </a:r>
            <a:endParaRPr lang="en-CA" sz="1800" dirty="0">
              <a:effectLst/>
              <a:latin typeface="Times New Roman" panose="02020603050405020304" pitchFamily="18" charset="0"/>
              <a:ea typeface="Times New Roman" panose="02020603050405020304" pitchFamily="18" charset="0"/>
            </a:endParaRPr>
          </a:p>
          <a:p>
            <a:pPr indent="0">
              <a:buNone/>
            </a:pPr>
            <a:r>
              <a:rPr lang="en-US" sz="1800" dirty="0">
                <a:solidFill>
                  <a:srgbClr val="000000"/>
                </a:solidFill>
                <a:effectLst/>
                <a:latin typeface="Calibri" panose="020F0502020204030204" pitchFamily="34" charset="0"/>
                <a:ea typeface="Times New Roman" panose="02020603050405020304" pitchFamily="18" charset="0"/>
              </a:rPr>
              <a:t>import </a:t>
            </a:r>
            <a:r>
              <a:rPr lang="en-US" sz="1800" dirty="0" err="1">
                <a:solidFill>
                  <a:srgbClr val="000000"/>
                </a:solidFill>
                <a:effectLst/>
                <a:latin typeface="Calibri" panose="020F0502020204030204" pitchFamily="34" charset="0"/>
                <a:ea typeface="Times New Roman" panose="02020603050405020304" pitchFamily="18" charset="0"/>
              </a:rPr>
              <a:t>scipy</a:t>
            </a:r>
            <a:endParaRPr lang="en-CA" sz="1800" dirty="0">
              <a:latin typeface="Times New Roman" panose="02020603050405020304" pitchFamily="18" charset="0"/>
              <a:ea typeface="Times New Roman" panose="02020603050405020304" pitchFamily="18" charset="0"/>
            </a:endParaRPr>
          </a:p>
          <a:p>
            <a:pPr indent="0">
              <a:buNone/>
            </a:pPr>
            <a:r>
              <a:rPr lang="en-US" sz="1800" dirty="0">
                <a:solidFill>
                  <a:srgbClr val="000000"/>
                </a:solidFill>
                <a:effectLst/>
                <a:latin typeface="Calibri" panose="020F0502020204030204" pitchFamily="34" charset="0"/>
                <a:ea typeface="Times New Roman" panose="02020603050405020304" pitchFamily="18" charset="0"/>
              </a:rPr>
              <a:t>from </a:t>
            </a:r>
            <a:r>
              <a:rPr lang="en-US" sz="1800" dirty="0" err="1">
                <a:solidFill>
                  <a:srgbClr val="000000"/>
                </a:solidFill>
                <a:effectLst/>
                <a:latin typeface="Calibri" panose="020F0502020204030204" pitchFamily="34" charset="0"/>
                <a:ea typeface="Times New Roman" panose="02020603050405020304" pitchFamily="18" charset="0"/>
              </a:rPr>
              <a:t>scipy.stats.stats</a:t>
            </a:r>
            <a:r>
              <a:rPr lang="en-US" sz="1800" dirty="0">
                <a:solidFill>
                  <a:srgbClr val="000000"/>
                </a:solidFill>
                <a:effectLst/>
                <a:latin typeface="Calibri" panose="020F0502020204030204" pitchFamily="34" charset="0"/>
                <a:ea typeface="Times New Roman" panose="02020603050405020304" pitchFamily="18" charset="0"/>
              </a:rPr>
              <a:t> import </a:t>
            </a:r>
            <a:r>
              <a:rPr lang="en-US" sz="1800" dirty="0" err="1">
                <a:solidFill>
                  <a:srgbClr val="000000"/>
                </a:solidFill>
                <a:effectLst/>
                <a:latin typeface="Calibri" panose="020F0502020204030204" pitchFamily="34" charset="0"/>
                <a:ea typeface="Times New Roman" panose="02020603050405020304" pitchFamily="18" charset="0"/>
              </a:rPr>
              <a:t>pearsonr</a:t>
            </a:r>
            <a:endParaRPr lang="en-CA" sz="1800" dirty="0">
              <a:effectLst/>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effectLst/>
                <a:latin typeface="Calibri" panose="020F0502020204030204" pitchFamily="34" charset="0"/>
                <a:ea typeface="Times New Roman" panose="02020603050405020304" pitchFamily="18" charset="0"/>
              </a:rPr>
              <a:t>-Because 12 out of 14 variables are objects (string), our Statistical assessments will not be explanatory until we normalize our data set. In order to correct analysis all variables must be numerical variables</a:t>
            </a:r>
            <a:endParaRPr lang="en-CA" sz="1800" dirty="0">
              <a:effectLst/>
              <a:latin typeface="Times New Roman" panose="02020603050405020304" pitchFamily="18" charset="0"/>
              <a:ea typeface="Times New Roman" panose="02020603050405020304" pitchFamily="18" charset="0"/>
            </a:endParaRPr>
          </a:p>
          <a:p>
            <a:pPr marL="0" indent="0">
              <a:buNone/>
            </a:pPr>
            <a:endParaRPr lang="en-CA" dirty="0"/>
          </a:p>
        </p:txBody>
      </p:sp>
      <p:pic>
        <p:nvPicPr>
          <p:cNvPr id="8" name="Picture 7">
            <a:extLst>
              <a:ext uri="{FF2B5EF4-FFF2-40B4-BE49-F238E27FC236}">
                <a16:creationId xmlns:a16="http://schemas.microsoft.com/office/drawing/2014/main" id="{9B060DC6-16C4-4697-8C7E-120B3F7F6642}"/>
              </a:ext>
            </a:extLst>
          </p:cNvPr>
          <p:cNvPicPr/>
          <p:nvPr/>
        </p:nvPicPr>
        <p:blipFill>
          <a:blip r:embed="rId2">
            <a:extLst>
              <a:ext uri="{28A0092B-C50C-407E-A947-70E740481C1C}">
                <a14:useLocalDpi xmlns:a14="http://schemas.microsoft.com/office/drawing/2010/main" val="0"/>
              </a:ext>
            </a:extLst>
          </a:blip>
          <a:stretch>
            <a:fillRect/>
          </a:stretch>
        </p:blipFill>
        <p:spPr>
          <a:xfrm>
            <a:off x="6886715" y="1957018"/>
            <a:ext cx="2967500" cy="2401094"/>
          </a:xfrm>
          <a:prstGeom prst="rect">
            <a:avLst/>
          </a:prstGeom>
        </p:spPr>
      </p:pic>
    </p:spTree>
    <p:extLst>
      <p:ext uri="{BB962C8B-B14F-4D97-AF65-F5344CB8AC3E}">
        <p14:creationId xmlns:p14="http://schemas.microsoft.com/office/powerpoint/2010/main" val="420936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C8F6-FCF4-45EA-8D96-26A422045E8D}"/>
              </a:ext>
            </a:extLst>
          </p:cNvPr>
          <p:cNvSpPr>
            <a:spLocks noGrp="1"/>
          </p:cNvSpPr>
          <p:nvPr>
            <p:ph type="title"/>
          </p:nvPr>
        </p:nvSpPr>
        <p:spPr/>
        <p:txBody>
          <a:bodyPr/>
          <a:lstStyle/>
          <a:p>
            <a:r>
              <a:rPr lang="en-CA" dirty="0"/>
              <a:t>DATA MODELLING</a:t>
            </a:r>
          </a:p>
        </p:txBody>
      </p:sp>
      <p:sp>
        <p:nvSpPr>
          <p:cNvPr id="3" name="Content Placeholder 2">
            <a:extLst>
              <a:ext uri="{FF2B5EF4-FFF2-40B4-BE49-F238E27FC236}">
                <a16:creationId xmlns:a16="http://schemas.microsoft.com/office/drawing/2014/main" id="{7FF17112-7C1C-4FE7-8F43-DA4AFE7763C9}"/>
              </a:ext>
            </a:extLst>
          </p:cNvPr>
          <p:cNvSpPr>
            <a:spLocks noGrp="1"/>
          </p:cNvSpPr>
          <p:nvPr>
            <p:ph idx="1"/>
          </p:nvPr>
        </p:nvSpPr>
        <p:spPr/>
        <p:txBody>
          <a:bodyPr/>
          <a:lstStyle/>
          <a:p>
            <a:pPr indent="0">
              <a:buNone/>
            </a:pP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Data Transformation </a:t>
            </a: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Code- Styles:</a:t>
            </a:r>
          </a:p>
          <a:p>
            <a:pPr indent="0">
              <a:buNone/>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data_group6.Style.value_counts()</a:t>
            </a:r>
            <a:endParaRPr lang="en-CA" sz="1800" b="1" dirty="0">
              <a:effectLst/>
              <a:latin typeface="Calibri" panose="020F0502020204030204" pitchFamily="34" charset="0"/>
              <a:ea typeface="Times New Roman" panose="02020603050405020304" pitchFamily="18" charset="0"/>
              <a:cs typeface="Calibri" panose="020F0502020204030204" pitchFamily="34" charset="0"/>
            </a:endParaRPr>
          </a:p>
          <a:p>
            <a:pPr indent="0">
              <a:buNone/>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data_group6['Style'] = </a:t>
            </a:r>
            <a:r>
              <a:rPr lang="en-US" sz="1800" b="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pd.factorize</a:t>
            </a: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(data_group6.Style)[0]</a:t>
            </a:r>
            <a:endParaRPr lang="en-CA" sz="1800" b="1" dirty="0">
              <a:effectLst/>
              <a:latin typeface="Calibri" panose="020F0502020204030204" pitchFamily="34" charset="0"/>
              <a:ea typeface="Times New Roman" panose="02020603050405020304" pitchFamily="18" charset="0"/>
              <a:cs typeface="Calibri" panose="020F0502020204030204" pitchFamily="34" charset="0"/>
            </a:endParaRPr>
          </a:p>
          <a:p>
            <a:pPr indent="0">
              <a:buNone/>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data_group6.Style.value_counts()</a:t>
            </a:r>
          </a:p>
          <a:p>
            <a:pPr indent="0">
              <a:buNone/>
            </a:pPr>
            <a:endPar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indent="0">
              <a:buNone/>
            </a:pPr>
            <a:endPar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indent="0">
              <a:buNone/>
            </a:pPr>
            <a:endParaRPr lang="en-US"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indent="0">
              <a:buNone/>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dataset variables must be numerical in order to have better understanding. In order to do that, the object variables (string) must to be factorized into new numeric categories.</a:t>
            </a:r>
            <a:endParaRPr lang="en-CA" sz="1800" b="1" dirty="0">
              <a:effectLst/>
              <a:latin typeface="Calibri" panose="020F0502020204030204" pitchFamily="34" charset="0"/>
              <a:ea typeface="Times New Roman" panose="02020603050405020304" pitchFamily="18" charset="0"/>
              <a:cs typeface="Calibri" panose="020F0502020204030204" pitchFamily="34" charset="0"/>
            </a:endParaRPr>
          </a:p>
          <a:p>
            <a:pPr indent="0">
              <a:buNone/>
            </a:pPr>
            <a:r>
              <a:rPr lang="en-CA" sz="1800" b="1" dirty="0">
                <a:effectLst/>
                <a:latin typeface="Calibri" panose="020F0502020204030204" pitchFamily="34" charset="0"/>
                <a:ea typeface="Times New Roman" panose="02020603050405020304" pitchFamily="18" charset="0"/>
                <a:cs typeface="Calibri" panose="020F0502020204030204" pitchFamily="34" charset="0"/>
              </a:rPr>
              <a:t>-</a:t>
            </a: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Missing data will be evaluated systematically it appear during the transformation process and will be explained the process used to handle it </a:t>
            </a:r>
          </a:p>
          <a:p>
            <a:pPr indent="0">
              <a:buNone/>
            </a:pP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-Like this example all the columns were transformed.</a:t>
            </a:r>
            <a:endParaRPr lang="en-CA" sz="1800" b="1" dirty="0">
              <a:effectLst/>
              <a:latin typeface="Calibri" panose="020F0502020204030204" pitchFamily="34" charset="0"/>
              <a:ea typeface="Times New Roman" panose="02020603050405020304" pitchFamily="18" charset="0"/>
              <a:cs typeface="Calibri" panose="020F0502020204030204" pitchFamily="34" charset="0"/>
            </a:endParaRPr>
          </a:p>
          <a:p>
            <a:pPr indent="0">
              <a:buNone/>
            </a:pPr>
            <a:endParaRPr lang="en-CA" sz="1800" b="1" dirty="0">
              <a:effectLst/>
              <a:latin typeface="Calibri" panose="020F0502020204030204" pitchFamily="34" charset="0"/>
              <a:ea typeface="Times New Roman" panose="02020603050405020304" pitchFamily="18" charset="0"/>
              <a:cs typeface="Calibri" panose="020F0502020204030204" pitchFamily="34" charset="0"/>
            </a:endParaRPr>
          </a:p>
          <a:p>
            <a:endParaRPr lang="en-CA" dirty="0"/>
          </a:p>
        </p:txBody>
      </p:sp>
      <p:pic>
        <p:nvPicPr>
          <p:cNvPr id="4" name="Picture 3">
            <a:extLst>
              <a:ext uri="{FF2B5EF4-FFF2-40B4-BE49-F238E27FC236}">
                <a16:creationId xmlns:a16="http://schemas.microsoft.com/office/drawing/2014/main" id="{52D6D99D-4788-4AAA-A3DF-E483B375AB81}"/>
              </a:ext>
            </a:extLst>
          </p:cNvPr>
          <p:cNvPicPr/>
          <p:nvPr/>
        </p:nvPicPr>
        <p:blipFill>
          <a:blip r:embed="rId2">
            <a:extLst>
              <a:ext uri="{28A0092B-C50C-407E-A947-70E740481C1C}">
                <a14:useLocalDpi xmlns:a14="http://schemas.microsoft.com/office/drawing/2010/main" val="0"/>
              </a:ext>
            </a:extLst>
          </a:blip>
          <a:stretch>
            <a:fillRect/>
          </a:stretch>
        </p:blipFill>
        <p:spPr>
          <a:xfrm>
            <a:off x="7164280" y="870012"/>
            <a:ext cx="3000652" cy="3338003"/>
          </a:xfrm>
          <a:prstGeom prst="rect">
            <a:avLst/>
          </a:prstGeom>
        </p:spPr>
      </p:pic>
    </p:spTree>
    <p:extLst>
      <p:ext uri="{BB962C8B-B14F-4D97-AF65-F5344CB8AC3E}">
        <p14:creationId xmlns:p14="http://schemas.microsoft.com/office/powerpoint/2010/main" val="300030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1434-0852-4F48-8B7D-BA76E97C3BB2}"/>
              </a:ext>
            </a:extLst>
          </p:cNvPr>
          <p:cNvSpPr>
            <a:spLocks noGrp="1"/>
          </p:cNvSpPr>
          <p:nvPr>
            <p:ph type="title"/>
          </p:nvPr>
        </p:nvSpPr>
        <p:spPr/>
        <p:txBody>
          <a:bodyPr/>
          <a:lstStyle/>
          <a:p>
            <a:r>
              <a:rPr lang="en-CA" dirty="0"/>
              <a:t>STATISTICAL ASSESMENTS</a:t>
            </a:r>
          </a:p>
        </p:txBody>
      </p:sp>
      <p:sp>
        <p:nvSpPr>
          <p:cNvPr id="3" name="Content Placeholder 2">
            <a:extLst>
              <a:ext uri="{FF2B5EF4-FFF2-40B4-BE49-F238E27FC236}">
                <a16:creationId xmlns:a16="http://schemas.microsoft.com/office/drawing/2014/main" id="{C8A4030A-CD03-4CB8-A459-30DBB3F95F6D}"/>
              </a:ext>
            </a:extLst>
          </p:cNvPr>
          <p:cNvSpPr>
            <a:spLocks noGrp="1"/>
          </p:cNvSpPr>
          <p:nvPr>
            <p:ph idx="1"/>
          </p:nvPr>
        </p:nvSpPr>
        <p:spPr/>
        <p:txBody>
          <a:bodyPr>
            <a:normAutofit fontScale="92500" lnSpcReduction="20000"/>
          </a:bodyPr>
          <a:lstStyle/>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Code:</a:t>
            </a: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data_group6.describe()</a:t>
            </a:r>
          </a:p>
          <a:p>
            <a:pPr marL="0" indent="0">
              <a:buNone/>
            </a:pPr>
            <a:endParaRPr lang="en-US" sz="1800" dirty="0">
              <a:solidFill>
                <a:srgbClr val="000000"/>
              </a:solidFill>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-In order to find more explanatory information about the dataset after the data transformation. The </a:t>
            </a:r>
            <a:r>
              <a:rPr lang="en-US" sz="1800" b="1" dirty="0">
                <a:solidFill>
                  <a:srgbClr val="000000"/>
                </a:solidFill>
                <a:effectLst/>
                <a:latin typeface="Times New Roman" panose="02020603050405020304" pitchFamily="18" charset="0"/>
                <a:ea typeface="Times New Roman" panose="02020603050405020304" pitchFamily="18" charset="0"/>
              </a:rPr>
              <a:t>describe</a:t>
            </a:r>
            <a:r>
              <a:rPr lang="en-US" sz="1800" dirty="0">
                <a:solidFill>
                  <a:srgbClr val="000000"/>
                </a:solidFill>
                <a:effectLst/>
                <a:latin typeface="Times New Roman" panose="02020603050405020304" pitchFamily="18" charset="0"/>
                <a:ea typeface="Times New Roman" panose="02020603050405020304" pitchFamily="18" charset="0"/>
              </a:rPr>
              <a:t> method was used to show the data description</a:t>
            </a:r>
            <a:endParaRPr lang="en-CA" sz="1800" dirty="0">
              <a:solidFill>
                <a:srgbClr val="000000"/>
              </a:solidFill>
              <a:latin typeface="Times New Roman" panose="02020603050405020304" pitchFamily="18" charset="0"/>
              <a:ea typeface="Times New Roman" panose="02020603050405020304" pitchFamily="18" charset="0"/>
            </a:endParaRPr>
          </a:p>
          <a:p>
            <a:pPr marL="0" indent="0">
              <a:buNone/>
            </a:pPr>
            <a:r>
              <a:rPr lang="en-CA" sz="1800"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A </a:t>
            </a:r>
            <a:r>
              <a:rPr lang="en-US" sz="1800" dirty="0" err="1">
                <a:solidFill>
                  <a:srgbClr val="000000"/>
                </a:solidFill>
                <a:effectLst/>
                <a:latin typeface="Times New Roman" panose="02020603050405020304" pitchFamily="18" charset="0"/>
                <a:ea typeface="Times New Roman" panose="02020603050405020304" pitchFamily="18" charset="0"/>
              </a:rPr>
              <a:t>pearson</a:t>
            </a:r>
            <a:r>
              <a:rPr lang="en-US" sz="1800" dirty="0">
                <a:solidFill>
                  <a:srgbClr val="000000"/>
                </a:solidFill>
                <a:effectLst/>
                <a:latin typeface="Times New Roman" panose="02020603050405020304" pitchFamily="18" charset="0"/>
                <a:ea typeface="Times New Roman" panose="02020603050405020304" pitchFamily="18" charset="0"/>
              </a:rPr>
              <a:t> correlation matrix was created to identify the correlation between the variables. Once either positive or negative correlation is identified among variables, more explanatory information could be extracted.</a:t>
            </a:r>
          </a:p>
          <a:p>
            <a:pPr marL="0" indent="0">
              <a:buNone/>
            </a:pPr>
            <a:r>
              <a:rPr lang="en-US" sz="1800" dirty="0">
                <a:solidFill>
                  <a:srgbClr val="000000"/>
                </a:solidFill>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According to the correlation graph, there are not many strong correlations among the variables; however, the more correlated variables were extracted because there was a relationship among them, even though was not very significant at first glance.</a:t>
            </a:r>
            <a:endParaRPr lang="en-CA" sz="1800" dirty="0">
              <a:effectLst/>
              <a:latin typeface="Times New Roman" panose="02020603050405020304" pitchFamily="18" charset="0"/>
              <a:ea typeface="Times New Roman" panose="02020603050405020304" pitchFamily="18" charset="0"/>
            </a:endParaRPr>
          </a:p>
          <a:p>
            <a:pPr marL="0" indent="0">
              <a:buNone/>
            </a:pPr>
            <a:endParaRPr lang="en-CA" sz="1800" dirty="0">
              <a:effectLst/>
              <a:latin typeface="Times New Roman" panose="02020603050405020304" pitchFamily="18" charset="0"/>
              <a:ea typeface="Times New Roman" panose="02020603050405020304" pitchFamily="18" charset="0"/>
            </a:endParaRPr>
          </a:p>
          <a:p>
            <a:pPr marL="0" indent="0">
              <a:buNone/>
            </a:pPr>
            <a:endParaRPr lang="en-CA" sz="1800" dirty="0">
              <a:effectLst/>
              <a:latin typeface="Times New Roman" panose="02020603050405020304" pitchFamily="18" charset="0"/>
              <a:ea typeface="Times New Roman" panose="02020603050405020304" pitchFamily="18" charset="0"/>
            </a:endParaRPr>
          </a:p>
          <a:p>
            <a:pPr marL="0" indent="0">
              <a:buNone/>
            </a:pPr>
            <a:endParaRPr lang="en-CA" sz="1800" dirty="0">
              <a:effectLst/>
              <a:latin typeface="Times New Roman" panose="02020603050405020304" pitchFamily="18" charset="0"/>
              <a:ea typeface="Times New Roman" panose="02020603050405020304" pitchFamily="18" charset="0"/>
            </a:endParaRPr>
          </a:p>
          <a:p>
            <a:pPr marL="0" indent="0">
              <a:buNone/>
            </a:pPr>
            <a:endParaRPr lang="en-CA" sz="1800" dirty="0">
              <a:solidFill>
                <a:srgbClr val="000000"/>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78B004AB-228E-4BB3-AD6A-6793DE73B3B0}"/>
              </a:ext>
            </a:extLst>
          </p:cNvPr>
          <p:cNvPicPr/>
          <p:nvPr/>
        </p:nvPicPr>
        <p:blipFill>
          <a:blip r:embed="rId2">
            <a:extLst>
              <a:ext uri="{28A0092B-C50C-407E-A947-70E740481C1C}">
                <a14:useLocalDpi xmlns:a14="http://schemas.microsoft.com/office/drawing/2010/main" val="0"/>
              </a:ext>
            </a:extLst>
          </a:blip>
          <a:stretch>
            <a:fillRect/>
          </a:stretch>
        </p:blipFill>
        <p:spPr>
          <a:xfrm>
            <a:off x="932156" y="2441361"/>
            <a:ext cx="10040644" cy="1690256"/>
          </a:xfrm>
          <a:prstGeom prst="rect">
            <a:avLst/>
          </a:prstGeom>
        </p:spPr>
      </p:pic>
    </p:spTree>
    <p:extLst>
      <p:ext uri="{BB962C8B-B14F-4D97-AF65-F5344CB8AC3E}">
        <p14:creationId xmlns:p14="http://schemas.microsoft.com/office/powerpoint/2010/main" val="293331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2E1A7-5BA2-4CED-A7FF-B8836D9C55B5}"/>
              </a:ext>
            </a:extLst>
          </p:cNvPr>
          <p:cNvSpPr>
            <a:spLocks noGrp="1"/>
          </p:cNvSpPr>
          <p:nvPr>
            <p:ph type="title"/>
          </p:nvPr>
        </p:nvSpPr>
        <p:spPr/>
        <p:txBody>
          <a:bodyPr/>
          <a:lstStyle/>
          <a:p>
            <a:r>
              <a:rPr lang="en-CA" dirty="0"/>
              <a:t>CORRELATED VARIABLES</a:t>
            </a:r>
          </a:p>
        </p:txBody>
      </p:sp>
      <p:sp>
        <p:nvSpPr>
          <p:cNvPr id="11" name="TextBox 10">
            <a:extLst>
              <a:ext uri="{FF2B5EF4-FFF2-40B4-BE49-F238E27FC236}">
                <a16:creationId xmlns:a16="http://schemas.microsoft.com/office/drawing/2014/main" id="{30B3A40F-D4C6-4D4F-828C-E00348F35DD8}"/>
              </a:ext>
            </a:extLst>
          </p:cNvPr>
          <p:cNvSpPr txBox="1"/>
          <p:nvPr/>
        </p:nvSpPr>
        <p:spPr>
          <a:xfrm>
            <a:off x="838200" y="1802167"/>
            <a:ext cx="10445318" cy="1754326"/>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-A subset was created to generate a new view of correlated variables</a:t>
            </a:r>
          </a:p>
          <a:p>
            <a:r>
              <a:rPr lang="en-US" dirty="0">
                <a:solidFill>
                  <a:srgbClr val="000000"/>
                </a:solidFill>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Using </a:t>
            </a:r>
            <a:r>
              <a:rPr lang="en-US" sz="1800" b="1" dirty="0">
                <a:solidFill>
                  <a:srgbClr val="000000"/>
                </a:solidFill>
                <a:effectLst/>
                <a:latin typeface="Times New Roman" panose="02020603050405020304" pitchFamily="18" charset="0"/>
                <a:ea typeface="Times New Roman" panose="02020603050405020304" pitchFamily="18" charset="0"/>
              </a:rPr>
              <a:t>heatmap</a:t>
            </a:r>
            <a:r>
              <a:rPr lang="en-US" sz="1800" dirty="0">
                <a:solidFill>
                  <a:srgbClr val="000000"/>
                </a:solidFill>
                <a:effectLst/>
                <a:latin typeface="Times New Roman" panose="02020603050405020304" pitchFamily="18" charset="0"/>
                <a:ea typeface="Times New Roman" panose="02020603050405020304" pitchFamily="18" charset="0"/>
              </a:rPr>
              <a:t> methods, the graph shows that there is no strong correlation among the variables. The strongest correlation exists between </a:t>
            </a:r>
            <a:r>
              <a:rPr lang="en-US" sz="1800" b="1" dirty="0">
                <a:solidFill>
                  <a:srgbClr val="000000"/>
                </a:solidFill>
                <a:effectLst/>
                <a:latin typeface="Times New Roman" panose="02020603050405020304" pitchFamily="18" charset="0"/>
                <a:ea typeface="Times New Roman" panose="02020603050405020304" pitchFamily="18" charset="0"/>
              </a:rPr>
              <a:t>Size</a:t>
            </a:r>
            <a:r>
              <a:rPr lang="en-US" sz="1800" dirty="0">
                <a:solidFill>
                  <a:srgbClr val="000000"/>
                </a:solidFill>
                <a:effectLst/>
                <a:latin typeface="Times New Roman" panose="02020603050405020304" pitchFamily="18" charset="0"/>
                <a:ea typeface="Times New Roman" panose="02020603050405020304" pitchFamily="18" charset="0"/>
              </a:rPr>
              <a:t> and </a:t>
            </a:r>
            <a:r>
              <a:rPr lang="en-US" sz="1800" b="1" dirty="0">
                <a:solidFill>
                  <a:srgbClr val="000000"/>
                </a:solidFill>
                <a:effectLst/>
                <a:latin typeface="Times New Roman" panose="02020603050405020304" pitchFamily="18" charset="0"/>
                <a:ea typeface="Times New Roman" panose="02020603050405020304" pitchFamily="18" charset="0"/>
              </a:rPr>
              <a:t>Style</a:t>
            </a:r>
            <a:r>
              <a:rPr lang="en-US" sz="1800" dirty="0">
                <a:solidFill>
                  <a:srgbClr val="000000"/>
                </a:solidFill>
                <a:effectLst/>
                <a:latin typeface="Times New Roman" panose="02020603050405020304" pitchFamily="18" charset="0"/>
                <a:ea typeface="Times New Roman" panose="02020603050405020304" pitchFamily="18" charset="0"/>
              </a:rPr>
              <a:t> variables with -0.21</a:t>
            </a:r>
          </a:p>
          <a:p>
            <a:endParaRPr lang="en-US" dirty="0">
              <a:solidFill>
                <a:srgbClr val="000000"/>
              </a:solidFill>
              <a:latin typeface="Times New Roman" panose="02020603050405020304" pitchFamily="18" charset="0"/>
              <a:ea typeface="Times New Roman" panose="02020603050405020304" pitchFamily="18" charset="0"/>
            </a:endParaRPr>
          </a:p>
          <a:p>
            <a:endParaRPr lang="en-CA" sz="1800" dirty="0">
              <a:effectLst/>
              <a:latin typeface="Times New Roman" panose="02020603050405020304" pitchFamily="18" charset="0"/>
              <a:ea typeface="Times New Roman" panose="02020603050405020304" pitchFamily="18" charset="0"/>
            </a:endParaRPr>
          </a:p>
          <a:p>
            <a:endParaRPr lang="en-CA" dirty="0"/>
          </a:p>
        </p:txBody>
      </p:sp>
      <p:pic>
        <p:nvPicPr>
          <p:cNvPr id="12" name="Picture 11">
            <a:extLst>
              <a:ext uri="{FF2B5EF4-FFF2-40B4-BE49-F238E27FC236}">
                <a16:creationId xmlns:a16="http://schemas.microsoft.com/office/drawing/2014/main" id="{D2D02E69-72D2-4E83-A0D9-853813A40F2E}"/>
              </a:ext>
            </a:extLst>
          </p:cNvPr>
          <p:cNvPicPr/>
          <p:nvPr/>
        </p:nvPicPr>
        <p:blipFill>
          <a:blip r:embed="rId2">
            <a:extLst>
              <a:ext uri="{28A0092B-C50C-407E-A947-70E740481C1C}">
                <a14:useLocalDpi xmlns:a14="http://schemas.microsoft.com/office/drawing/2010/main" val="0"/>
              </a:ext>
            </a:extLst>
          </a:blip>
          <a:stretch>
            <a:fillRect/>
          </a:stretch>
        </p:blipFill>
        <p:spPr>
          <a:xfrm>
            <a:off x="456164" y="2868548"/>
            <a:ext cx="3627120" cy="3500120"/>
          </a:xfrm>
          <a:prstGeom prst="rect">
            <a:avLst/>
          </a:prstGeom>
        </p:spPr>
      </p:pic>
      <p:pic>
        <p:nvPicPr>
          <p:cNvPr id="13" name="Picture 12">
            <a:extLst>
              <a:ext uri="{FF2B5EF4-FFF2-40B4-BE49-F238E27FC236}">
                <a16:creationId xmlns:a16="http://schemas.microsoft.com/office/drawing/2014/main" id="{14024ADF-95D6-4034-8186-30434704991C}"/>
              </a:ext>
            </a:extLst>
          </p:cNvPr>
          <p:cNvPicPr/>
          <p:nvPr/>
        </p:nvPicPr>
        <p:blipFill>
          <a:blip r:embed="rId3">
            <a:extLst>
              <a:ext uri="{28A0092B-C50C-407E-A947-70E740481C1C}">
                <a14:useLocalDpi xmlns:a14="http://schemas.microsoft.com/office/drawing/2010/main" val="0"/>
              </a:ext>
            </a:extLst>
          </a:blip>
          <a:stretch>
            <a:fillRect/>
          </a:stretch>
        </p:blipFill>
        <p:spPr>
          <a:xfrm>
            <a:off x="5670356" y="2629145"/>
            <a:ext cx="4681008" cy="3978926"/>
          </a:xfrm>
          <a:prstGeom prst="rect">
            <a:avLst/>
          </a:prstGeom>
        </p:spPr>
      </p:pic>
    </p:spTree>
    <p:extLst>
      <p:ext uri="{BB962C8B-B14F-4D97-AF65-F5344CB8AC3E}">
        <p14:creationId xmlns:p14="http://schemas.microsoft.com/office/powerpoint/2010/main" val="280965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FBBC-C587-4016-B823-4CCD5B588999}"/>
              </a:ext>
            </a:extLst>
          </p:cNvPr>
          <p:cNvSpPr>
            <a:spLocks noGrp="1"/>
          </p:cNvSpPr>
          <p:nvPr>
            <p:ph type="title"/>
          </p:nvPr>
        </p:nvSpPr>
        <p:spPr/>
        <p:txBody>
          <a:bodyPr/>
          <a:lstStyle/>
          <a:p>
            <a:r>
              <a:rPr lang="en-CA" dirty="0"/>
              <a:t>FEATURE SELECTION</a:t>
            </a:r>
          </a:p>
        </p:txBody>
      </p:sp>
      <p:sp>
        <p:nvSpPr>
          <p:cNvPr id="3" name="Content Placeholder 2">
            <a:extLst>
              <a:ext uri="{FF2B5EF4-FFF2-40B4-BE49-F238E27FC236}">
                <a16:creationId xmlns:a16="http://schemas.microsoft.com/office/drawing/2014/main" id="{C312C61E-9D80-4E27-BD69-8A2614D666E3}"/>
              </a:ext>
            </a:extLst>
          </p:cNvPr>
          <p:cNvSpPr>
            <a:spLocks noGrp="1"/>
          </p:cNvSpPr>
          <p:nvPr>
            <p:ph idx="1"/>
          </p:nvPr>
        </p:nvSpPr>
        <p:spPr/>
        <p:txBody>
          <a:bodyPr/>
          <a:lstStyle/>
          <a:p>
            <a:pPr marL="0" indent="0">
              <a:buNone/>
            </a:pPr>
            <a:r>
              <a:rPr lang="en-US" sz="1800" dirty="0">
                <a:solidFill>
                  <a:srgbClr val="292929"/>
                </a:solidFill>
                <a:effectLst/>
                <a:latin typeface="Times New Roman" panose="02020603050405020304" pitchFamily="18" charset="0"/>
                <a:ea typeface="Times New Roman" panose="02020603050405020304" pitchFamily="18" charset="0"/>
              </a:rPr>
              <a:t>-Feature selection is one of the first and important steps while performing any machine learning task. A feature in case of a dataset simply means a column. Feature selection can be done in multiple ways but there are broadly 3 categories of it:</a:t>
            </a:r>
            <a:br>
              <a:rPr lang="en-US" sz="1800" dirty="0">
                <a:effectLst/>
                <a:latin typeface="Times New Roman" panose="02020603050405020304" pitchFamily="18" charset="0"/>
                <a:ea typeface="Times New Roman" panose="02020603050405020304" pitchFamily="18" charset="0"/>
              </a:rPr>
            </a:br>
            <a:r>
              <a:rPr lang="en-US" sz="1800" b="1" i="1" dirty="0">
                <a:solidFill>
                  <a:srgbClr val="292929"/>
                </a:solidFill>
                <a:effectLst/>
                <a:latin typeface="Times New Roman" panose="02020603050405020304" pitchFamily="18" charset="0"/>
                <a:ea typeface="Times New Roman" panose="02020603050405020304" pitchFamily="18" charset="0"/>
              </a:rPr>
              <a:t>1. Filter Method</a:t>
            </a:r>
            <a:br>
              <a:rPr lang="en-US" sz="1800" dirty="0">
                <a:effectLst/>
                <a:latin typeface="Times New Roman" panose="02020603050405020304" pitchFamily="18" charset="0"/>
                <a:ea typeface="Times New Roman" panose="02020603050405020304" pitchFamily="18" charset="0"/>
              </a:rPr>
            </a:br>
            <a:r>
              <a:rPr lang="en-US" sz="1800" b="1" i="1" dirty="0">
                <a:solidFill>
                  <a:srgbClr val="292929"/>
                </a:solidFill>
                <a:effectLst/>
                <a:latin typeface="Times New Roman" panose="02020603050405020304" pitchFamily="18" charset="0"/>
                <a:ea typeface="Times New Roman" panose="02020603050405020304" pitchFamily="18" charset="0"/>
              </a:rPr>
              <a:t>2. Wrapper Method</a:t>
            </a:r>
            <a:br>
              <a:rPr lang="en-US" sz="1800" dirty="0">
                <a:effectLst/>
                <a:latin typeface="Times New Roman" panose="02020603050405020304" pitchFamily="18" charset="0"/>
                <a:ea typeface="Times New Roman" panose="02020603050405020304" pitchFamily="18" charset="0"/>
              </a:rPr>
            </a:br>
            <a:r>
              <a:rPr lang="en-US" sz="1800" b="1" i="1" dirty="0">
                <a:solidFill>
                  <a:srgbClr val="292929"/>
                </a:solidFill>
                <a:effectLst/>
                <a:latin typeface="Times New Roman" panose="02020603050405020304" pitchFamily="18" charset="0"/>
                <a:ea typeface="Times New Roman" panose="02020603050405020304" pitchFamily="18" charset="0"/>
              </a:rPr>
              <a:t>3. Embedded Method </a:t>
            </a:r>
            <a:endParaRPr lang="en-CA"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-Three benefits of performing feature selection before modeling data are:</a:t>
            </a:r>
            <a:endParaRPr lang="en-CA" sz="1800" dirty="0">
              <a:effectLst/>
              <a:latin typeface="Times New Roman" panose="02020603050405020304" pitchFamily="18" charset="0"/>
              <a:ea typeface="Times New Roman" panose="02020603050405020304" pitchFamily="18" charset="0"/>
            </a:endParaRPr>
          </a:p>
          <a:p>
            <a:pPr marL="0" lvl="0" indent="0">
              <a:buNone/>
            </a:pPr>
            <a:r>
              <a:rPr lang="en-US" sz="1800" b="1" dirty="0">
                <a:effectLst/>
                <a:latin typeface="Times New Roman" panose="02020603050405020304" pitchFamily="18" charset="0"/>
                <a:ea typeface="Times New Roman" panose="02020603050405020304" pitchFamily="18" charset="0"/>
              </a:rPr>
              <a:t>Reduces Overfitting</a:t>
            </a:r>
            <a:r>
              <a:rPr lang="en-US" sz="1800" dirty="0">
                <a:effectLst/>
                <a:latin typeface="Times New Roman" panose="02020603050405020304" pitchFamily="18" charset="0"/>
                <a:ea typeface="Times New Roman" panose="02020603050405020304" pitchFamily="18" charset="0"/>
              </a:rPr>
              <a:t>: Less redundant data means less opportunity to make decisions based on noise.</a:t>
            </a:r>
            <a:endParaRPr lang="en-CA" sz="1800" dirty="0">
              <a:effectLst/>
              <a:latin typeface="Times New Roman" panose="02020603050405020304" pitchFamily="18" charset="0"/>
              <a:ea typeface="Times New Roman" panose="02020603050405020304" pitchFamily="18" charset="0"/>
            </a:endParaRPr>
          </a:p>
          <a:p>
            <a:pPr marL="0" lvl="0" indent="0">
              <a:buNone/>
            </a:pPr>
            <a:r>
              <a:rPr lang="en-US" sz="1800" b="1" dirty="0">
                <a:effectLst/>
                <a:latin typeface="Times New Roman" panose="02020603050405020304" pitchFamily="18" charset="0"/>
                <a:ea typeface="Times New Roman" panose="02020603050405020304" pitchFamily="18" charset="0"/>
              </a:rPr>
              <a:t>Improves Accuracy</a:t>
            </a:r>
            <a:r>
              <a:rPr lang="en-US" sz="1800" dirty="0">
                <a:effectLst/>
                <a:latin typeface="Times New Roman" panose="02020603050405020304" pitchFamily="18" charset="0"/>
                <a:ea typeface="Times New Roman" panose="02020603050405020304" pitchFamily="18" charset="0"/>
              </a:rPr>
              <a:t>: Less misleading data means modeling accuracy improves.</a:t>
            </a:r>
            <a:endParaRPr lang="en-CA" sz="1800" dirty="0">
              <a:effectLst/>
              <a:latin typeface="Times New Roman" panose="02020603050405020304" pitchFamily="18" charset="0"/>
              <a:ea typeface="Times New Roman" panose="02020603050405020304" pitchFamily="18" charset="0"/>
            </a:endParaRPr>
          </a:p>
          <a:p>
            <a:pPr marL="0" lvl="0" indent="0">
              <a:buNone/>
            </a:pPr>
            <a:r>
              <a:rPr lang="en-US" sz="1800" b="1" dirty="0">
                <a:effectLst/>
                <a:latin typeface="Times New Roman" panose="02020603050405020304" pitchFamily="18" charset="0"/>
                <a:ea typeface="Times New Roman" panose="02020603050405020304" pitchFamily="18" charset="0"/>
              </a:rPr>
              <a:t>Reduces Training Time</a:t>
            </a:r>
            <a:r>
              <a:rPr lang="en-US" sz="1800" dirty="0">
                <a:effectLst/>
                <a:latin typeface="Times New Roman" panose="02020603050405020304" pitchFamily="18" charset="0"/>
                <a:ea typeface="Times New Roman" panose="02020603050405020304" pitchFamily="18" charset="0"/>
              </a:rPr>
              <a:t>: Less data means that algorithms train faster.</a:t>
            </a:r>
          </a:p>
          <a:p>
            <a:pPr marL="0" lvl="0" indent="0">
              <a:buNone/>
            </a:pPr>
            <a:endParaRPr lang="en-US" sz="1800" dirty="0">
              <a:latin typeface="Times New Roman" panose="02020603050405020304" pitchFamily="18" charset="0"/>
              <a:ea typeface="Times New Roman" panose="02020603050405020304" pitchFamily="18" charset="0"/>
            </a:endParaRPr>
          </a:p>
          <a:p>
            <a:pPr marL="0" lvl="0" indent="0">
              <a:buNone/>
            </a:pPr>
            <a:r>
              <a:rPr lang="en-CA" sz="1800" dirty="0">
                <a:effectLst/>
                <a:latin typeface="Times New Roman" panose="02020603050405020304" pitchFamily="18" charset="0"/>
                <a:ea typeface="Times New Roman" panose="02020603050405020304" pitchFamily="18" charset="0"/>
              </a:rPr>
              <a:t>Code:</a:t>
            </a:r>
          </a:p>
          <a:p>
            <a:pPr marL="0" indent="0">
              <a:buNone/>
            </a:pPr>
            <a:endParaRPr lang="en-CA" dirty="0"/>
          </a:p>
        </p:txBody>
      </p:sp>
      <p:pic>
        <p:nvPicPr>
          <p:cNvPr id="4" name="Picture 3">
            <a:extLst>
              <a:ext uri="{FF2B5EF4-FFF2-40B4-BE49-F238E27FC236}">
                <a16:creationId xmlns:a16="http://schemas.microsoft.com/office/drawing/2014/main" id="{0279A823-EAED-4DFC-9B0E-96DECFF0485D}"/>
              </a:ext>
            </a:extLst>
          </p:cNvPr>
          <p:cNvPicPr/>
          <p:nvPr/>
        </p:nvPicPr>
        <p:blipFill>
          <a:blip r:embed="rId2">
            <a:extLst>
              <a:ext uri="{28A0092B-C50C-407E-A947-70E740481C1C}">
                <a14:useLocalDpi xmlns:a14="http://schemas.microsoft.com/office/drawing/2010/main" val="0"/>
              </a:ext>
            </a:extLst>
          </a:blip>
          <a:stretch>
            <a:fillRect/>
          </a:stretch>
        </p:blipFill>
        <p:spPr>
          <a:xfrm>
            <a:off x="9086850" y="5065174"/>
            <a:ext cx="2266950" cy="704850"/>
          </a:xfrm>
          <a:prstGeom prst="rect">
            <a:avLst/>
          </a:prstGeom>
        </p:spPr>
      </p:pic>
      <p:pic>
        <p:nvPicPr>
          <p:cNvPr id="5" name="Picture 4">
            <a:extLst>
              <a:ext uri="{FF2B5EF4-FFF2-40B4-BE49-F238E27FC236}">
                <a16:creationId xmlns:a16="http://schemas.microsoft.com/office/drawing/2014/main" id="{02CE24D0-6F45-447A-B723-AC289CFD072E}"/>
              </a:ext>
            </a:extLst>
          </p:cNvPr>
          <p:cNvPicPr/>
          <p:nvPr/>
        </p:nvPicPr>
        <p:blipFill>
          <a:blip r:embed="rId3">
            <a:extLst>
              <a:ext uri="{28A0092B-C50C-407E-A947-70E740481C1C}">
                <a14:useLocalDpi xmlns:a14="http://schemas.microsoft.com/office/drawing/2010/main" val="0"/>
              </a:ext>
            </a:extLst>
          </a:blip>
          <a:stretch>
            <a:fillRect/>
          </a:stretch>
        </p:blipFill>
        <p:spPr>
          <a:xfrm>
            <a:off x="2638148" y="4870050"/>
            <a:ext cx="3736020" cy="1799948"/>
          </a:xfrm>
          <a:prstGeom prst="rect">
            <a:avLst/>
          </a:prstGeom>
        </p:spPr>
      </p:pic>
    </p:spTree>
    <p:extLst>
      <p:ext uri="{BB962C8B-B14F-4D97-AF65-F5344CB8AC3E}">
        <p14:creationId xmlns:p14="http://schemas.microsoft.com/office/powerpoint/2010/main" val="282813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4B5E-3234-4C28-86E4-F2084697B10B}"/>
              </a:ext>
            </a:extLst>
          </p:cNvPr>
          <p:cNvSpPr>
            <a:spLocks noGrp="1"/>
          </p:cNvSpPr>
          <p:nvPr>
            <p:ph type="title"/>
          </p:nvPr>
        </p:nvSpPr>
        <p:spPr/>
        <p:txBody>
          <a:bodyPr/>
          <a:lstStyle/>
          <a:p>
            <a:r>
              <a:rPr lang="en-CA" dirty="0"/>
              <a:t>TRAINING,VALIDATION AND TEST SETS</a:t>
            </a:r>
          </a:p>
        </p:txBody>
      </p:sp>
      <p:sp>
        <p:nvSpPr>
          <p:cNvPr id="3" name="Content Placeholder 2">
            <a:extLst>
              <a:ext uri="{FF2B5EF4-FFF2-40B4-BE49-F238E27FC236}">
                <a16:creationId xmlns:a16="http://schemas.microsoft.com/office/drawing/2014/main" id="{7511305F-EA54-4CBA-A28F-A3625D2508A4}"/>
              </a:ext>
            </a:extLst>
          </p:cNvPr>
          <p:cNvSpPr>
            <a:spLocks noGrp="1"/>
          </p:cNvSpPr>
          <p:nvPr>
            <p:ph idx="1"/>
          </p:nvPr>
        </p:nvSpPr>
        <p:spPr/>
        <p:txBody>
          <a:bodyPr>
            <a:normAutofit lnSpcReduction="10000"/>
          </a:bodyPr>
          <a:lstStyle/>
          <a:p>
            <a:pPr marL="0" indent="0">
              <a:buNone/>
            </a:pPr>
            <a:r>
              <a:rPr lang="en-US" sz="1800" dirty="0">
                <a:effectLst/>
                <a:latin typeface="Times New Roman" panose="02020603050405020304" pitchFamily="18" charset="0"/>
                <a:ea typeface="Times New Roman" panose="02020603050405020304" pitchFamily="18" charset="0"/>
              </a:rPr>
              <a:t>-Splitting dataset is essential for an unbiased evaluation of prediction performance. In most cases, it’s enough to split your dataset randomly into three subsets:</a:t>
            </a:r>
            <a:endParaRPr lang="en-CA"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endParaRPr lang="en-CA"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-The </a:t>
            </a:r>
            <a:r>
              <a:rPr lang="en-US" sz="1800" b="1" dirty="0">
                <a:effectLst/>
                <a:latin typeface="Times New Roman" panose="02020603050405020304" pitchFamily="18" charset="0"/>
                <a:ea typeface="Times New Roman" panose="02020603050405020304" pitchFamily="18" charset="0"/>
              </a:rPr>
              <a:t>training set </a:t>
            </a:r>
            <a:r>
              <a:rPr lang="en-US" sz="1800" dirty="0">
                <a:effectLst/>
                <a:latin typeface="Times New Roman" panose="02020603050405020304" pitchFamily="18" charset="0"/>
                <a:ea typeface="Times New Roman" panose="02020603050405020304" pitchFamily="18" charset="0"/>
              </a:rPr>
              <a:t>is applied to train, or fit, your model. For example, you use the training set to find the optimal weights, or coefficients, for linear regression, logistic regression, or neural networks.</a:t>
            </a:r>
            <a:endParaRPr lang="en-CA"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endParaRPr lang="en-CA"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-The </a:t>
            </a:r>
            <a:r>
              <a:rPr lang="en-US" sz="1800" b="1" dirty="0">
                <a:effectLst/>
                <a:latin typeface="Times New Roman" panose="02020603050405020304" pitchFamily="18" charset="0"/>
                <a:ea typeface="Times New Roman" panose="02020603050405020304" pitchFamily="18" charset="0"/>
              </a:rPr>
              <a:t>validation set</a:t>
            </a:r>
            <a:r>
              <a:rPr lang="en-US" sz="1800" dirty="0">
                <a:effectLst/>
                <a:latin typeface="Times New Roman" panose="02020603050405020304" pitchFamily="18" charset="0"/>
                <a:ea typeface="Times New Roman" panose="02020603050405020304" pitchFamily="18" charset="0"/>
              </a:rPr>
              <a:t> is used for unbiased model evaluation during hyperparameter tuning. For example, when you want to find the optimal number of neurons in a neural network or the best kernel for a support vector machine, you experiment with different values. For each considered setting of hyperparameters, you fit the model with the training set and assess its performance with the validation set.</a:t>
            </a:r>
            <a:endParaRPr lang="en-CA"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endParaRPr lang="en-CA"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-The </a:t>
            </a:r>
            <a:r>
              <a:rPr lang="en-US" sz="1800" b="1" dirty="0">
                <a:effectLst/>
                <a:latin typeface="Times New Roman" panose="02020603050405020304" pitchFamily="18" charset="0"/>
                <a:ea typeface="Times New Roman" panose="02020603050405020304" pitchFamily="18" charset="0"/>
              </a:rPr>
              <a:t>test set</a:t>
            </a:r>
            <a:r>
              <a:rPr lang="en-US" sz="1800" dirty="0">
                <a:effectLst/>
                <a:latin typeface="Times New Roman" panose="02020603050405020304" pitchFamily="18" charset="0"/>
                <a:ea typeface="Times New Roman" panose="02020603050405020304" pitchFamily="18" charset="0"/>
              </a:rPr>
              <a:t> is needed for an unbiased evaluation of the final model. You shouldn’t use it for fitting or validation.</a:t>
            </a:r>
            <a:endParaRPr lang="en-CA"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endParaRPr lang="en-CA" sz="18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591312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BB78-3BB8-4227-95B9-B0D45472B933}"/>
              </a:ext>
            </a:extLst>
          </p:cNvPr>
          <p:cNvSpPr>
            <a:spLocks noGrp="1"/>
          </p:cNvSpPr>
          <p:nvPr>
            <p:ph type="title"/>
          </p:nvPr>
        </p:nvSpPr>
        <p:spPr/>
        <p:txBody>
          <a:bodyPr/>
          <a:lstStyle/>
          <a:p>
            <a:r>
              <a:rPr lang="en-CA" dirty="0"/>
              <a:t>PREDICTIVE MODEL BUILDING</a:t>
            </a:r>
          </a:p>
        </p:txBody>
      </p:sp>
      <p:sp>
        <p:nvSpPr>
          <p:cNvPr id="3" name="Content Placeholder 2">
            <a:extLst>
              <a:ext uri="{FF2B5EF4-FFF2-40B4-BE49-F238E27FC236}">
                <a16:creationId xmlns:a16="http://schemas.microsoft.com/office/drawing/2014/main" id="{561DC2C9-BAE9-4250-948F-814A6708803A}"/>
              </a:ext>
            </a:extLst>
          </p:cNvPr>
          <p:cNvSpPr>
            <a:spLocks noGrp="1"/>
          </p:cNvSpPr>
          <p:nvPr>
            <p:ph idx="1"/>
          </p:nvPr>
        </p:nvSpPr>
        <p:spPr/>
        <p:txBody>
          <a:bodyPr>
            <a:normAutofit/>
          </a:bodyPr>
          <a:lstStyle/>
          <a:p>
            <a:pPr marL="0" indent="0">
              <a:buNone/>
            </a:pPr>
            <a:r>
              <a:rPr lang="en-US" sz="1800" b="1" dirty="0">
                <a:effectLst/>
                <a:latin typeface="Calibri" panose="020F0502020204030204" pitchFamily="34" charset="0"/>
                <a:cs typeface="Calibri" panose="020F0502020204030204" pitchFamily="34" charset="0"/>
              </a:rPr>
              <a:t>Logistic regression </a:t>
            </a:r>
          </a:p>
          <a:p>
            <a:pPr marL="0" indent="0">
              <a:buNone/>
            </a:pPr>
            <a:r>
              <a:rPr lang="en-US" sz="1800" dirty="0">
                <a:solidFill>
                  <a:srgbClr val="292929"/>
                </a:solidFill>
                <a:effectLst/>
                <a:latin typeface="Times New Roman" panose="02020603050405020304" pitchFamily="18" charset="0"/>
                <a:ea typeface="Times New Roman" panose="02020603050405020304" pitchFamily="18" charset="0"/>
              </a:rPr>
              <a:t>Is one of the most used machine learning techniques. Its main advantages are clarity of results and its ability to explain the relationship between dependent and independent features in a simple manner. It requires comparably less processing power, and is, in general, faster than Random Forest or Gradient Boosting.</a:t>
            </a:r>
          </a:p>
          <a:p>
            <a:pPr marL="0" indent="0">
              <a:buNone/>
            </a:pP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Code:</a:t>
            </a:r>
            <a:endParaRPr lang="en-CA" sz="1800" dirty="0">
              <a:effectLst/>
              <a:latin typeface="Times New Roman" panose="02020603050405020304" pitchFamily="18" charset="0"/>
              <a:ea typeface="Times New Roman" panose="02020603050405020304" pitchFamily="18" charset="0"/>
            </a:endParaRPr>
          </a:p>
          <a:p>
            <a:pPr marL="0" indent="0">
              <a:buNone/>
            </a:pPr>
            <a:endParaRPr lang="en-CA" dirty="0"/>
          </a:p>
        </p:txBody>
      </p:sp>
      <p:pic>
        <p:nvPicPr>
          <p:cNvPr id="5" name="Picture 4">
            <a:extLst>
              <a:ext uri="{FF2B5EF4-FFF2-40B4-BE49-F238E27FC236}">
                <a16:creationId xmlns:a16="http://schemas.microsoft.com/office/drawing/2014/main" id="{DC140D26-E687-438E-B830-17AD91415661}"/>
              </a:ext>
            </a:extLst>
          </p:cNvPr>
          <p:cNvPicPr/>
          <p:nvPr/>
        </p:nvPicPr>
        <p:blipFill>
          <a:blip r:embed="rId2">
            <a:extLst>
              <a:ext uri="{28A0092B-C50C-407E-A947-70E740481C1C}">
                <a14:useLocalDpi xmlns:a14="http://schemas.microsoft.com/office/drawing/2010/main" val="0"/>
              </a:ext>
            </a:extLst>
          </a:blip>
          <a:stretch>
            <a:fillRect/>
          </a:stretch>
        </p:blipFill>
        <p:spPr>
          <a:xfrm>
            <a:off x="1798998" y="3365763"/>
            <a:ext cx="3343275" cy="2811200"/>
          </a:xfrm>
          <a:prstGeom prst="rect">
            <a:avLst/>
          </a:prstGeom>
        </p:spPr>
      </p:pic>
      <p:pic>
        <p:nvPicPr>
          <p:cNvPr id="7" name="Picture 6">
            <a:extLst>
              <a:ext uri="{FF2B5EF4-FFF2-40B4-BE49-F238E27FC236}">
                <a16:creationId xmlns:a16="http://schemas.microsoft.com/office/drawing/2014/main" id="{4BAF40F4-6966-4F0A-8E92-4924837D30CA}"/>
              </a:ext>
            </a:extLst>
          </p:cNvPr>
          <p:cNvPicPr/>
          <p:nvPr/>
        </p:nvPicPr>
        <p:blipFill>
          <a:blip r:embed="rId3">
            <a:extLst>
              <a:ext uri="{28A0092B-C50C-407E-A947-70E740481C1C}">
                <a14:useLocalDpi xmlns:a14="http://schemas.microsoft.com/office/drawing/2010/main" val="0"/>
              </a:ext>
            </a:extLst>
          </a:blip>
          <a:stretch>
            <a:fillRect/>
          </a:stretch>
        </p:blipFill>
        <p:spPr>
          <a:xfrm>
            <a:off x="6428527" y="2958946"/>
            <a:ext cx="3540711" cy="3006848"/>
          </a:xfrm>
          <a:prstGeom prst="rect">
            <a:avLst/>
          </a:prstGeom>
        </p:spPr>
      </p:pic>
    </p:spTree>
    <p:extLst>
      <p:ext uri="{BB962C8B-B14F-4D97-AF65-F5344CB8AC3E}">
        <p14:creationId xmlns:p14="http://schemas.microsoft.com/office/powerpoint/2010/main" val="2460518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1098</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vt:lpstr>
      <vt:lpstr>Times New Roman</vt:lpstr>
      <vt:lpstr>Office Theme</vt:lpstr>
      <vt:lpstr>Developing a predictive machine learning model (classifier)  and deploying it as API </vt:lpstr>
      <vt:lpstr>DATA SET</vt:lpstr>
      <vt:lpstr>DATA LOADING</vt:lpstr>
      <vt:lpstr>DATA MODELLING</vt:lpstr>
      <vt:lpstr>STATISTICAL ASSESMENTS</vt:lpstr>
      <vt:lpstr>CORRELATED VARIABLES</vt:lpstr>
      <vt:lpstr>FEATURE SELECTION</vt:lpstr>
      <vt:lpstr>TRAINING,VALIDATION AND TEST SETS</vt:lpstr>
      <vt:lpstr>PREDICTIVE MODEL BUILDING</vt:lpstr>
      <vt:lpstr>DECISION TREE</vt:lpstr>
      <vt:lpstr>DEPLOYING THE MODEL</vt:lpstr>
      <vt:lpstr>DEPLOYMENT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predictive machine learning model (classifier)  and deploying it as API</dc:title>
  <dc:creator>vaishnavisr2010@gmail.com</dc:creator>
  <cp:lastModifiedBy>vaishnavisr2010@gmail.com</cp:lastModifiedBy>
  <cp:revision>9</cp:revision>
  <dcterms:created xsi:type="dcterms:W3CDTF">2020-11-30T18:05:51Z</dcterms:created>
  <dcterms:modified xsi:type="dcterms:W3CDTF">2020-12-01T17:10:10Z</dcterms:modified>
</cp:coreProperties>
</file>