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130" d="100"/>
          <a:sy n="130" d="100"/>
        </p:scale>
        <p:origin x="-480" y="-14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Pemrograman_berorientasi_objek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hyperlink" Target="https://ds055uzetaobb.cloudfront.net/image_optimizer/722c82aff075a14313be7fa7463f7fedad151a0a.p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7311730" cy="3686015"/>
          </a:xfrm>
        </p:spPr>
        <p:txBody>
          <a:bodyPr>
            <a:normAutofit/>
          </a:bodyPr>
          <a:lstStyle/>
          <a:p>
            <a:r>
              <a:rPr lang="en-US" sz="8000" dirty="0" err="1"/>
              <a:t>Pemrograman</a:t>
            </a:r>
            <a:r>
              <a:rPr lang="en-US" sz="8000" dirty="0"/>
              <a:t> PHP </a:t>
            </a:r>
            <a:r>
              <a:rPr lang="en-US" sz="8000" dirty="0" err="1"/>
              <a:t>Berbasis</a:t>
            </a:r>
            <a:r>
              <a:rPr lang="en-US" sz="8000" dirty="0"/>
              <a:t> </a:t>
            </a:r>
            <a:r>
              <a:rPr lang="en-US" sz="8000" dirty="0" err="1"/>
              <a:t>Objek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M. Wahid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alqorni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8"/>
            <a:ext cx="7311730" cy="1719978"/>
          </a:xfrm>
        </p:spPr>
        <p:txBody>
          <a:bodyPr>
            <a:normAutofit/>
          </a:bodyPr>
          <a:lstStyle/>
          <a:p>
            <a:r>
              <a:rPr lang="en-US" sz="8000" dirty="0"/>
              <a:t>PBO - Object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M. Wahid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alqorni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3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Object?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524D4-D75C-92C0-9AB3-C78425E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4777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 err="1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Realisasi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200" i="0" dirty="0" err="1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dari</a:t>
            </a:r>
            <a:r>
              <a:rPr lang="en-US" sz="3200" i="0" dirty="0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200" i="0" dirty="0" err="1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sebuah</a:t>
            </a:r>
            <a:r>
              <a:rPr lang="en-US" sz="3200" i="0" dirty="0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class. </a:t>
            </a:r>
            <a:r>
              <a:rPr lang="en-US" sz="3200" dirty="0">
                <a:solidFill>
                  <a:srgbClr val="21252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Agar class </a:t>
            </a:r>
            <a:r>
              <a:rPr lang="en-US" sz="3200" dirty="0" err="1">
                <a:solidFill>
                  <a:srgbClr val="21252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dapat</a:t>
            </a:r>
            <a:r>
              <a:rPr lang="en-US" sz="3200" dirty="0">
                <a:solidFill>
                  <a:srgbClr val="21252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200" dirty="0" err="1">
                <a:solidFill>
                  <a:srgbClr val="21252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direalisasikan</a:t>
            </a:r>
            <a:r>
              <a:rPr lang="en-US" sz="3200" dirty="0">
                <a:solidFill>
                  <a:srgbClr val="21252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sz="3200" dirty="0" err="1">
                <a:solidFill>
                  <a:srgbClr val="21252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kita</a:t>
            </a:r>
            <a:r>
              <a:rPr lang="en-US" sz="3200" dirty="0">
                <a:solidFill>
                  <a:srgbClr val="21252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200" dirty="0" err="1">
                <a:solidFill>
                  <a:srgbClr val="21252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perlu</a:t>
            </a:r>
            <a:r>
              <a:rPr lang="en-US" sz="3200" dirty="0">
                <a:solidFill>
                  <a:srgbClr val="21252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200" dirty="0" err="1">
                <a:solidFill>
                  <a:srgbClr val="21252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melakukan</a:t>
            </a:r>
            <a:r>
              <a:rPr lang="en-US" sz="3200" dirty="0">
                <a:solidFill>
                  <a:srgbClr val="21252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200" dirty="0" err="1">
                <a:solidFill>
                  <a:srgbClr val="21252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instansiasi</a:t>
            </a:r>
            <a:r>
              <a:rPr lang="en-US" sz="3200" dirty="0">
                <a:solidFill>
                  <a:srgbClr val="21252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(</a:t>
            </a:r>
            <a:r>
              <a:rPr lang="en-US" sz="3200" dirty="0" err="1">
                <a:solidFill>
                  <a:srgbClr val="21252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membuatkan</a:t>
            </a:r>
            <a:r>
              <a:rPr lang="en-US" sz="3200" dirty="0">
                <a:solidFill>
                  <a:srgbClr val="21252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object </a:t>
            </a:r>
            <a:r>
              <a:rPr lang="en-US" sz="3200" dirty="0" err="1">
                <a:solidFill>
                  <a:srgbClr val="21252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dari</a:t>
            </a:r>
            <a:r>
              <a:rPr lang="en-US" sz="3200" dirty="0">
                <a:solidFill>
                  <a:srgbClr val="21252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200" dirty="0" err="1">
                <a:solidFill>
                  <a:srgbClr val="21252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suatu</a:t>
            </a:r>
            <a:r>
              <a:rPr lang="en-US" sz="3200" dirty="0">
                <a:solidFill>
                  <a:srgbClr val="21252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class).</a:t>
            </a:r>
            <a:endParaRPr lang="en-ID" sz="3200" b="1" i="0" dirty="0">
              <a:solidFill>
                <a:srgbClr val="21252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8886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Object?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8BF131-5B6B-1DF5-F227-0952472D0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3201" y="1893047"/>
            <a:ext cx="3747246" cy="4403872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72EC580-A4CB-47C8-E836-AE3A2F5D7D90}"/>
              </a:ext>
            </a:extLst>
          </p:cNvPr>
          <p:cNvSpPr/>
          <p:nvPr/>
        </p:nvSpPr>
        <p:spPr>
          <a:xfrm>
            <a:off x="2743201" y="5163671"/>
            <a:ext cx="2232211" cy="367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445835-3A29-C26F-CEEF-4139505522C7}"/>
              </a:ext>
            </a:extLst>
          </p:cNvPr>
          <p:cNvCxnSpPr>
            <a:cxnSpLocks/>
          </p:cNvCxnSpPr>
          <p:nvPr/>
        </p:nvCxnSpPr>
        <p:spPr>
          <a:xfrm flipV="1">
            <a:off x="4374776" y="3018719"/>
            <a:ext cx="2241177" cy="210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7D0029B-D3DF-81A4-DEA6-C39602DA3019}"/>
              </a:ext>
            </a:extLst>
          </p:cNvPr>
          <p:cNvSpPr/>
          <p:nvPr/>
        </p:nvSpPr>
        <p:spPr>
          <a:xfrm>
            <a:off x="6615952" y="2302136"/>
            <a:ext cx="4894729" cy="1148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Pembuatan</a:t>
            </a:r>
            <a:r>
              <a:rPr lang="en-US" dirty="0"/>
              <a:t> object </a:t>
            </a:r>
            <a:r>
              <a:rPr lang="en-US" dirty="0" err="1"/>
              <a:t>dari</a:t>
            </a:r>
            <a:r>
              <a:rPr lang="en-US" dirty="0"/>
              <a:t> class Mobil.</a:t>
            </a:r>
          </a:p>
          <a:p>
            <a:pPr algn="ctr"/>
            <a:r>
              <a:rPr lang="en-US" dirty="0"/>
              <a:t>$</a:t>
            </a:r>
            <a:r>
              <a:rPr lang="en-US" dirty="0" err="1"/>
              <a:t>namaObject</a:t>
            </a:r>
            <a:r>
              <a:rPr lang="en-US" dirty="0"/>
              <a:t> (pointer) = new </a:t>
            </a:r>
            <a:r>
              <a:rPr lang="en-US" dirty="0" err="1"/>
              <a:t>NamaClass</a:t>
            </a:r>
            <a:r>
              <a:rPr lang="en-US" dirty="0"/>
              <a:t>()</a:t>
            </a:r>
            <a:endParaRPr lang="en-ID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DB665D-8B2A-3E92-C03C-502116EF2C6F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4527176" y="4395629"/>
            <a:ext cx="3113617" cy="120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932A2E7-76D8-2365-EFC6-6D1D0AAC9F07}"/>
              </a:ext>
            </a:extLst>
          </p:cNvPr>
          <p:cNvSpPr/>
          <p:nvPr/>
        </p:nvSpPr>
        <p:spPr>
          <a:xfrm>
            <a:off x="7001435" y="3628913"/>
            <a:ext cx="4365812" cy="898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class Mobil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244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8"/>
            <a:ext cx="7311730" cy="1719978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PBO - Property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M. Wahid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alqorni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3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Property?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524D4-D75C-92C0-9AB3-C78425E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4777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dirty="0" err="1">
                <a:solidFill>
                  <a:srgbClr val="212529"/>
                </a:solidFill>
                <a:latin typeface="Quicksand"/>
              </a:rPr>
              <a:t>S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ebuah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variable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dapat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digunakan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dalam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lingkup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class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atau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object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.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Property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sering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disebut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juga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sebagai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segala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sesuatu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yang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dimiliki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oleh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class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400" b="0" i="1" dirty="0">
                <a:solidFill>
                  <a:srgbClr val="212529"/>
                </a:solidFill>
                <a:effectLst/>
                <a:latin typeface="Quicksand"/>
              </a:rPr>
              <a:t>Property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memiliki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visibilitas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serta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dapat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memiliki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nilai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400" b="0" i="1" dirty="0">
                <a:solidFill>
                  <a:srgbClr val="212529"/>
                </a:solidFill>
                <a:effectLst/>
                <a:latin typeface="Quicksand"/>
              </a:rPr>
              <a:t>default</a:t>
            </a:r>
            <a:endParaRPr lang="en-ID" sz="2800" b="0" i="1" dirty="0">
              <a:solidFill>
                <a:srgbClr val="212529"/>
              </a:solidFill>
              <a:effectLst/>
              <a:latin typeface="Quicksand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D" sz="3200" b="1" i="0" dirty="0">
              <a:solidFill>
                <a:srgbClr val="21252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A36B9-B810-ADEB-6CF6-3FE06F9E1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4195482"/>
            <a:ext cx="4220825" cy="216049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10CEA8-B752-C6A9-4153-5D38900A9A39}"/>
              </a:ext>
            </a:extLst>
          </p:cNvPr>
          <p:cNvSpPr/>
          <p:nvPr/>
        </p:nvSpPr>
        <p:spPr>
          <a:xfrm>
            <a:off x="1097278" y="5081587"/>
            <a:ext cx="2623075" cy="367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DB7CDB-ECE2-A388-8CAE-6B4D0B4B683F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3336213" y="4710746"/>
            <a:ext cx="2598422" cy="42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0FE2E6E-2755-DE5C-FFA8-3A992C253EB7}"/>
              </a:ext>
            </a:extLst>
          </p:cNvPr>
          <p:cNvSpPr/>
          <p:nvPr/>
        </p:nvSpPr>
        <p:spPr>
          <a:xfrm>
            <a:off x="5826402" y="4345435"/>
            <a:ext cx="2303929" cy="736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00670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8"/>
            <a:ext cx="7311730" cy="1719978"/>
          </a:xfrm>
        </p:spPr>
        <p:txBody>
          <a:bodyPr>
            <a:normAutofit/>
          </a:bodyPr>
          <a:lstStyle/>
          <a:p>
            <a:r>
              <a:rPr lang="en-US" sz="8000" dirty="0"/>
              <a:t>PBO -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M. Wahid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alqorni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66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Method?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524D4-D75C-92C0-9AB3-C78425E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4777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400" dirty="0" err="1">
                <a:solidFill>
                  <a:srgbClr val="212529"/>
                </a:solidFill>
                <a:latin typeface="Quicksand"/>
              </a:rPr>
              <a:t>S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egala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sesuatu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yang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dapat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dilakukan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oleh </a:t>
            </a:r>
            <a:r>
              <a:rPr lang="en-ID" sz="2400" b="0" i="1" dirty="0">
                <a:solidFill>
                  <a:srgbClr val="212529"/>
                </a:solidFill>
                <a:effectLst/>
                <a:latin typeface="Quicksand"/>
              </a:rPr>
              <a:t>class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atau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400" b="0" i="1" dirty="0">
                <a:solidFill>
                  <a:srgbClr val="212529"/>
                </a:solidFill>
                <a:effectLst/>
                <a:latin typeface="Quicksand"/>
              </a:rPr>
              <a:t>object</a:t>
            </a:r>
            <a:endParaRPr lang="en-ID" sz="2800" b="0" i="1" dirty="0">
              <a:solidFill>
                <a:srgbClr val="212529"/>
              </a:solidFill>
              <a:effectLst/>
              <a:latin typeface="Quicksan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000" b="0" i="1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1" dirty="0">
                <a:solidFill>
                  <a:srgbClr val="212529"/>
                </a:solidFill>
                <a:effectLst/>
                <a:latin typeface="Quicksand"/>
              </a:rPr>
              <a:t>Method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juga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memiliki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visibilitas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serta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dapat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memiliki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parameter</a:t>
            </a:r>
            <a:endParaRPr lang="en-ID" sz="3200" b="1" i="0" dirty="0">
              <a:solidFill>
                <a:srgbClr val="21252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FE2E6E-2755-DE5C-FFA8-3A992C253EB7}"/>
              </a:ext>
            </a:extLst>
          </p:cNvPr>
          <p:cNvSpPr/>
          <p:nvPr/>
        </p:nvSpPr>
        <p:spPr>
          <a:xfrm>
            <a:off x="6531802" y="3688642"/>
            <a:ext cx="2303929" cy="736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84DBF6-7FC2-05A6-6559-134FBBF56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45" y="3231801"/>
            <a:ext cx="3398815" cy="31869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264D74-4C04-E81F-E652-A2ED0F83B38E}"/>
              </a:ext>
            </a:extLst>
          </p:cNvPr>
          <p:cNvSpPr/>
          <p:nvPr/>
        </p:nvSpPr>
        <p:spPr>
          <a:xfrm>
            <a:off x="1097280" y="4057241"/>
            <a:ext cx="3295426" cy="1115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1EB971-D7CF-E7B9-8BFF-1C5E7AED37BF}"/>
              </a:ext>
            </a:extLst>
          </p:cNvPr>
          <p:cNvCxnSpPr/>
          <p:nvPr/>
        </p:nvCxnSpPr>
        <p:spPr>
          <a:xfrm flipV="1">
            <a:off x="4392706" y="4057241"/>
            <a:ext cx="2142565" cy="39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375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8"/>
            <a:ext cx="7544812" cy="2148926"/>
          </a:xfrm>
        </p:spPr>
        <p:txBody>
          <a:bodyPr>
            <a:normAutofit/>
          </a:bodyPr>
          <a:lstStyle/>
          <a:p>
            <a:r>
              <a:rPr lang="en-US" sz="6600" dirty="0"/>
              <a:t>PBO - </a:t>
            </a:r>
            <a:r>
              <a:rPr lang="en-US" sz="6600" dirty="0" err="1"/>
              <a:t>Visibilitas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M. Wahid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alqorni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30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Visibilitas</a:t>
            </a:r>
            <a:r>
              <a:rPr lang="en-US" dirty="0"/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524D4-D75C-92C0-9AB3-C78425E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4777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Fitur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untuk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mengatur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hak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akses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terhadap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000" b="0" i="1" dirty="0">
                <a:solidFill>
                  <a:srgbClr val="212529"/>
                </a:solidFill>
                <a:effectLst/>
                <a:latin typeface="Quicksand"/>
              </a:rPr>
              <a:t>property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maupun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000" b="0" i="1" dirty="0">
                <a:solidFill>
                  <a:srgbClr val="212529"/>
                </a:solidFill>
                <a:effectLst/>
                <a:latin typeface="Quicksand"/>
              </a:rPr>
              <a:t>method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dari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sebuah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000" b="0" i="1" dirty="0">
                <a:solidFill>
                  <a:srgbClr val="212529"/>
                </a:solidFill>
                <a:effectLst/>
                <a:latin typeface="Quicksand"/>
              </a:rPr>
              <a:t>class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.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Hak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akses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disini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berbeda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dengan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hak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akses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pada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aplikasi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,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hak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akses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disini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adalah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hak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akses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yang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ada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pada level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bahasa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pemrograman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.</a:t>
            </a:r>
            <a:endParaRPr lang="en-ID" sz="2000" b="0" i="1" dirty="0">
              <a:solidFill>
                <a:srgbClr val="212529"/>
              </a:solidFill>
              <a:effectLst/>
              <a:latin typeface="Quicksan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000" b="0" i="1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Visibilitas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dalam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OOP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berperan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penting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dalam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menjamin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keamanan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informasi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yang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terdapat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pada </a:t>
            </a:r>
            <a:r>
              <a:rPr lang="en-ID" sz="2000" b="0" i="1" dirty="0">
                <a:solidFill>
                  <a:srgbClr val="212529"/>
                </a:solidFill>
                <a:effectLst/>
                <a:latin typeface="Quicksand"/>
              </a:rPr>
              <a:t>property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maupun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000" b="0" i="1" dirty="0">
                <a:solidFill>
                  <a:srgbClr val="212529"/>
                </a:solidFill>
                <a:effectLst/>
                <a:latin typeface="Quicksand"/>
              </a:rPr>
              <a:t>method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.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Dengan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fitur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ini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, </a:t>
            </a:r>
            <a:r>
              <a:rPr lang="en-ID" sz="2000" b="0" i="1" dirty="0">
                <a:solidFill>
                  <a:srgbClr val="212529"/>
                </a:solidFill>
                <a:effectLst/>
                <a:latin typeface="Quicksand"/>
              </a:rPr>
              <a:t>programmer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dapat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membatasi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dan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mengatur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000" b="0" i="1" dirty="0">
                <a:solidFill>
                  <a:srgbClr val="212529"/>
                </a:solidFill>
                <a:effectLst/>
                <a:latin typeface="Quicksand"/>
              </a:rPr>
              <a:t>programmer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lainnya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tentang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bagaimana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mengakses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sebuah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000" b="0" i="1" dirty="0">
                <a:solidFill>
                  <a:srgbClr val="212529"/>
                </a:solidFill>
                <a:effectLst/>
                <a:latin typeface="Quicksand"/>
              </a:rPr>
              <a:t>property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atau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000" b="0" i="1" dirty="0">
                <a:solidFill>
                  <a:srgbClr val="212529"/>
                </a:solidFill>
                <a:effectLst/>
                <a:latin typeface="Quicksand"/>
              </a:rPr>
              <a:t>method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dari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sebuah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000" b="0" i="1" dirty="0">
                <a:solidFill>
                  <a:srgbClr val="212529"/>
                </a:solidFill>
                <a:effectLst/>
                <a:latin typeface="Quicksand"/>
              </a:rPr>
              <a:t>class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atau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fitur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 yang </a:t>
            </a:r>
            <a:r>
              <a:rPr lang="en-ID" sz="2000" b="0" i="0" dirty="0" err="1">
                <a:solidFill>
                  <a:srgbClr val="212529"/>
                </a:solidFill>
                <a:effectLst/>
                <a:latin typeface="Quicksand"/>
              </a:rPr>
              <a:t>dibuatnya</a:t>
            </a:r>
            <a:r>
              <a:rPr lang="en-ID" sz="2000" b="0" i="0" dirty="0">
                <a:solidFill>
                  <a:srgbClr val="212529"/>
                </a:solidFill>
                <a:effectLst/>
                <a:latin typeface="Quicksand"/>
              </a:rPr>
              <a:t>.</a:t>
            </a:r>
            <a:endParaRPr lang="en-ID" sz="3200" b="1" i="0" dirty="0">
              <a:solidFill>
                <a:srgbClr val="21252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114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Tingkatan</a:t>
            </a:r>
            <a:r>
              <a:rPr lang="en-US" dirty="0"/>
              <a:t> </a:t>
            </a:r>
            <a:r>
              <a:rPr lang="en-US" dirty="0" err="1"/>
              <a:t>Visibilitas</a:t>
            </a:r>
            <a:r>
              <a:rPr lang="en-US" dirty="0"/>
              <a:t> pada PHP?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524D4-D75C-92C0-9AB3-C78425E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4777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1" i="0" dirty="0">
                <a:solidFill>
                  <a:srgbClr val="212529"/>
                </a:solidFill>
                <a:effectLst/>
                <a:latin typeface="Quicksand"/>
              </a:rPr>
              <a:t>Private</a:t>
            </a:r>
            <a:endParaRPr lang="en-ID" sz="2000" b="1" i="1" dirty="0">
              <a:solidFill>
                <a:srgbClr val="212529"/>
              </a:solidFill>
              <a:effectLst/>
              <a:latin typeface="Quicksand"/>
            </a:endParaRPr>
          </a:p>
          <a:p>
            <a:pPr marL="0" indent="0" algn="l">
              <a:buNone/>
            </a:pPr>
            <a:r>
              <a:rPr lang="en-ID" sz="2000" i="1" dirty="0">
                <a:solidFill>
                  <a:srgbClr val="212529"/>
                </a:solidFill>
                <a:latin typeface="Quicksand"/>
              </a:rPr>
              <a:t>    =&gt; </a:t>
            </a:r>
            <a:r>
              <a:rPr lang="pt-BR" sz="2800" dirty="0">
                <a:solidFill>
                  <a:srgbClr val="212529"/>
                </a:solidFill>
                <a:latin typeface="Quicksand"/>
              </a:rPr>
              <a:t>V</a:t>
            </a:r>
            <a:r>
              <a:rPr lang="pt-BR" sz="2800" b="0" i="0" dirty="0">
                <a:solidFill>
                  <a:srgbClr val="212529"/>
                </a:solidFill>
                <a:effectLst/>
                <a:latin typeface="Quicksand"/>
              </a:rPr>
              <a:t>isibilitas paling rendah pada OOP.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Sebuah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property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atau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method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yang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diberikan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visibilitas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1" i="1" dirty="0">
                <a:solidFill>
                  <a:srgbClr val="212529"/>
                </a:solidFill>
                <a:effectLst/>
                <a:latin typeface="Quicksand"/>
              </a:rPr>
              <a:t>private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maka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property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atau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method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tersebut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hanya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dapat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diakses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dari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lingkup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class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dia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sendiri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.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Untuk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penggunaan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visibiltas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private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dapat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menggunakan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keyword </a:t>
            </a:r>
            <a:r>
              <a:rPr lang="en-ID" sz="2800" b="1" i="0" dirty="0">
                <a:solidFill>
                  <a:srgbClr val="212529"/>
                </a:solidFill>
                <a:effectLst/>
                <a:latin typeface="Quicksand"/>
              </a:rPr>
              <a:t>private </a:t>
            </a:r>
            <a:r>
              <a:rPr lang="en-ID" sz="2800" i="0" dirty="0" err="1">
                <a:solidFill>
                  <a:srgbClr val="212529"/>
                </a:solidFill>
                <a:effectLst/>
                <a:latin typeface="Quicksand"/>
              </a:rPr>
              <a:t>sebelum</a:t>
            </a:r>
            <a:r>
              <a:rPr lang="en-ID" sz="280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i="0" dirty="0" err="1">
                <a:solidFill>
                  <a:srgbClr val="212529"/>
                </a:solidFill>
                <a:effectLst/>
                <a:latin typeface="Quicksand"/>
              </a:rPr>
              <a:t>nama</a:t>
            </a:r>
            <a:r>
              <a:rPr lang="en-ID" sz="2800" i="0" dirty="0">
                <a:solidFill>
                  <a:srgbClr val="212529"/>
                </a:solidFill>
                <a:effectLst/>
                <a:latin typeface="Quicksand"/>
              </a:rPr>
              <a:t> property </a:t>
            </a:r>
            <a:r>
              <a:rPr lang="en-ID" sz="2800" i="0" dirty="0" err="1">
                <a:solidFill>
                  <a:srgbClr val="212529"/>
                </a:solidFill>
                <a:effectLst/>
                <a:latin typeface="Quicksand"/>
              </a:rPr>
              <a:t>ataupun</a:t>
            </a:r>
            <a:r>
              <a:rPr lang="en-ID" sz="2800" i="0" dirty="0">
                <a:solidFill>
                  <a:srgbClr val="212529"/>
                </a:solidFill>
                <a:effectLst/>
                <a:latin typeface="Quicksand"/>
              </a:rPr>
              <a:t> method</a:t>
            </a:r>
            <a:endParaRPr lang="en-ID" sz="3200" b="1" i="0" dirty="0">
              <a:solidFill>
                <a:srgbClr val="21252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28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(PBO)?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524D4-D75C-92C0-9AB3-C78425EFB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Menurut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b="0" i="0" u="none" strike="noStrike" dirty="0" err="1">
                <a:solidFill>
                  <a:srgbClr val="007BFF"/>
                </a:solidFill>
                <a:effectLst/>
                <a:latin typeface="Quicksand"/>
                <a:hlinkClick r:id="rId3"/>
              </a:rPr>
              <a:t>wikipedia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,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Pemrograman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berorientasi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objek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merupakan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paradigma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pemrograman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yang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berorientasikan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kepada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objek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.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Semua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data dan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fungsi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di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dalam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paradigma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ini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dibungkus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dalam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kelas-kelas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atau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objek-objek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.</a:t>
            </a:r>
          </a:p>
          <a:p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Dalam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pemrograman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berbasis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objek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,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dituntut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untuk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memahami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dan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memetakan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masalah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kedalam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b="0" i="1" dirty="0">
                <a:solidFill>
                  <a:srgbClr val="212529"/>
                </a:solidFill>
                <a:effectLst/>
                <a:latin typeface="Quicksand"/>
              </a:rPr>
              <a:t>class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serta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memecah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masalah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kedalam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b="0" i="1" dirty="0">
                <a:solidFill>
                  <a:srgbClr val="212529"/>
                </a:solidFill>
                <a:effectLst/>
                <a:latin typeface="Quicksand"/>
              </a:rPr>
              <a:t>class-class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 yang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lebih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kecil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dan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simpel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agar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solusi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yang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dibuat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lebih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spesifik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.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Selanjutnya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, </a:t>
            </a:r>
            <a:r>
              <a:rPr lang="en-ID" b="0" i="1" dirty="0">
                <a:solidFill>
                  <a:srgbClr val="212529"/>
                </a:solidFill>
                <a:effectLst/>
                <a:latin typeface="Quicksand"/>
              </a:rPr>
              <a:t>class-class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tersebut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akan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saling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berkomunikasi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dan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berkolaborasi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untuk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memecahkan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masalah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 yang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kompleks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Tingkatan</a:t>
            </a:r>
            <a:r>
              <a:rPr lang="en-US" dirty="0"/>
              <a:t> </a:t>
            </a:r>
            <a:r>
              <a:rPr lang="en-US" dirty="0" err="1"/>
              <a:t>Visibilitas</a:t>
            </a:r>
            <a:r>
              <a:rPr lang="en-US" dirty="0"/>
              <a:t> pada PHP?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524D4-D75C-92C0-9AB3-C78425E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4777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Contoh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1" i="0" dirty="0">
                <a:solidFill>
                  <a:srgbClr val="212529"/>
                </a:solidFill>
                <a:effectLst/>
                <a:latin typeface="Quicksand"/>
              </a:rPr>
              <a:t>Private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D" sz="2000" b="1" i="1" dirty="0">
              <a:solidFill>
                <a:srgbClr val="212529"/>
              </a:solidFill>
              <a:effectLst/>
              <a:latin typeface="Quicksan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559CC-CD7E-9AB2-384D-0B71787D1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097" y="1946836"/>
            <a:ext cx="6843583" cy="462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13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Tingkatan</a:t>
            </a:r>
            <a:r>
              <a:rPr lang="en-US" dirty="0"/>
              <a:t> </a:t>
            </a:r>
            <a:r>
              <a:rPr lang="en-US" dirty="0" err="1"/>
              <a:t>Visibilitas</a:t>
            </a:r>
            <a:r>
              <a:rPr lang="en-US" dirty="0"/>
              <a:t> pada PHP?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524D4-D75C-92C0-9AB3-C78425E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4777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1" i="0" dirty="0">
                <a:solidFill>
                  <a:srgbClr val="212529"/>
                </a:solidFill>
                <a:effectLst/>
                <a:latin typeface="Quicksand"/>
              </a:rPr>
              <a:t>Protected</a:t>
            </a:r>
            <a:endParaRPr lang="en-ID" sz="2000" b="1" i="1" dirty="0">
              <a:solidFill>
                <a:srgbClr val="212529"/>
              </a:solidFill>
              <a:effectLst/>
              <a:latin typeface="Quicksand"/>
            </a:endParaRPr>
          </a:p>
          <a:p>
            <a:pPr marL="0" indent="0" algn="l">
              <a:buNone/>
            </a:pPr>
            <a:r>
              <a:rPr lang="en-ID" sz="2000" i="1" dirty="0">
                <a:solidFill>
                  <a:srgbClr val="212529"/>
                </a:solidFill>
                <a:latin typeface="Quicksand"/>
              </a:rPr>
              <a:t>    =&gt;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Sebuah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property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atau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method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yang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diberikan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visibilitas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1" i="1" dirty="0">
                <a:solidFill>
                  <a:srgbClr val="212529"/>
                </a:solidFill>
                <a:effectLst/>
                <a:latin typeface="Quicksand"/>
              </a:rPr>
              <a:t>protected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maka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property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atau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method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tersebut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hanya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dapat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diakses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dari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lingkup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class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dia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sendiri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serta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turunan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dari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classnya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.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Untuk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penggunaan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visibiltas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protected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dapat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menggunakan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keyword </a:t>
            </a:r>
            <a:r>
              <a:rPr lang="en-ID" sz="2800" b="1" i="0" dirty="0">
                <a:solidFill>
                  <a:srgbClr val="212529"/>
                </a:solidFill>
                <a:effectLst/>
                <a:latin typeface="Quicksand"/>
              </a:rPr>
              <a:t>protected </a:t>
            </a:r>
            <a:r>
              <a:rPr lang="en-ID" sz="2800" i="0" dirty="0" err="1">
                <a:solidFill>
                  <a:srgbClr val="212529"/>
                </a:solidFill>
                <a:effectLst/>
                <a:latin typeface="Quicksand"/>
              </a:rPr>
              <a:t>sebelum</a:t>
            </a:r>
            <a:r>
              <a:rPr lang="en-ID" sz="280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i="0" dirty="0" err="1">
                <a:solidFill>
                  <a:srgbClr val="212529"/>
                </a:solidFill>
                <a:effectLst/>
                <a:latin typeface="Quicksand"/>
              </a:rPr>
              <a:t>nama</a:t>
            </a:r>
            <a:r>
              <a:rPr lang="en-ID" sz="2800" i="0" dirty="0">
                <a:solidFill>
                  <a:srgbClr val="212529"/>
                </a:solidFill>
                <a:effectLst/>
                <a:latin typeface="Quicksand"/>
              </a:rPr>
              <a:t> property </a:t>
            </a:r>
            <a:r>
              <a:rPr lang="en-ID" sz="2800" i="0" dirty="0" err="1">
                <a:solidFill>
                  <a:srgbClr val="212529"/>
                </a:solidFill>
                <a:effectLst/>
                <a:latin typeface="Quicksand"/>
              </a:rPr>
              <a:t>ataupun</a:t>
            </a:r>
            <a:r>
              <a:rPr lang="en-ID" sz="2800" i="0" dirty="0">
                <a:solidFill>
                  <a:srgbClr val="212529"/>
                </a:solidFill>
                <a:effectLst/>
                <a:latin typeface="Quicksand"/>
              </a:rPr>
              <a:t> method</a:t>
            </a:r>
            <a:endParaRPr lang="en-ID" sz="3200" b="1" i="0" dirty="0">
              <a:solidFill>
                <a:srgbClr val="21252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5758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Tingkatan</a:t>
            </a:r>
            <a:r>
              <a:rPr lang="en-US" dirty="0"/>
              <a:t> </a:t>
            </a:r>
            <a:r>
              <a:rPr lang="en-US" dirty="0" err="1"/>
              <a:t>Visibilitas</a:t>
            </a:r>
            <a:r>
              <a:rPr lang="en-US" dirty="0"/>
              <a:t> pada PHP?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524D4-D75C-92C0-9AB3-C78425E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4777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Contoh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1" i="0" dirty="0">
                <a:solidFill>
                  <a:srgbClr val="212529"/>
                </a:solidFill>
                <a:effectLst/>
                <a:latin typeface="Quicksand"/>
              </a:rPr>
              <a:t>Protected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D" sz="2000" b="1" i="1" dirty="0">
              <a:solidFill>
                <a:srgbClr val="212529"/>
              </a:solidFill>
              <a:effectLst/>
              <a:latin typeface="Quicksan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C0F60-2291-BACD-C22D-A8BA9125E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165" y="1866467"/>
            <a:ext cx="5334106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61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Tingkatan</a:t>
            </a:r>
            <a:r>
              <a:rPr lang="en-US" dirty="0"/>
              <a:t> </a:t>
            </a:r>
            <a:r>
              <a:rPr lang="en-US" dirty="0" err="1"/>
              <a:t>Visibilitas</a:t>
            </a:r>
            <a:r>
              <a:rPr lang="en-US" dirty="0"/>
              <a:t> pada PHP?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524D4-D75C-92C0-9AB3-C78425E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4777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1" i="0" dirty="0">
                <a:solidFill>
                  <a:srgbClr val="212529"/>
                </a:solidFill>
                <a:effectLst/>
                <a:latin typeface="Quicksand"/>
              </a:rPr>
              <a:t>Public</a:t>
            </a:r>
            <a:endParaRPr lang="en-ID" sz="2000" b="1" i="1" dirty="0">
              <a:solidFill>
                <a:srgbClr val="212529"/>
              </a:solidFill>
              <a:effectLst/>
              <a:latin typeface="Quicksand"/>
            </a:endParaRPr>
          </a:p>
          <a:p>
            <a:pPr marL="0" indent="0" algn="l">
              <a:buNone/>
            </a:pPr>
            <a:r>
              <a:rPr lang="en-ID" sz="2000" i="1" dirty="0">
                <a:solidFill>
                  <a:srgbClr val="212529"/>
                </a:solidFill>
                <a:latin typeface="Quicksand"/>
              </a:rPr>
              <a:t>    =&gt;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Sebuah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property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atau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method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yang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diberikan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visibilitas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1" i="1" dirty="0">
                <a:solidFill>
                  <a:srgbClr val="212529"/>
                </a:solidFill>
                <a:effectLst/>
                <a:latin typeface="Quicksand"/>
              </a:rPr>
              <a:t>public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maka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property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atau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method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tersebut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dapat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diakses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dari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lingkup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class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maupun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object.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Untuk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penggunaan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visibiltas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public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dapat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menggunakan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keyword </a:t>
            </a:r>
            <a:r>
              <a:rPr lang="en-ID" sz="2800" b="1" i="0" dirty="0">
                <a:solidFill>
                  <a:srgbClr val="212529"/>
                </a:solidFill>
                <a:effectLst/>
                <a:latin typeface="Quicksand"/>
              </a:rPr>
              <a:t>public </a:t>
            </a:r>
            <a:r>
              <a:rPr lang="en-ID" sz="2800" i="0" dirty="0" err="1">
                <a:solidFill>
                  <a:srgbClr val="212529"/>
                </a:solidFill>
                <a:effectLst/>
                <a:latin typeface="Quicksand"/>
              </a:rPr>
              <a:t>sebelum</a:t>
            </a:r>
            <a:r>
              <a:rPr lang="en-ID" sz="280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i="0" dirty="0" err="1">
                <a:solidFill>
                  <a:srgbClr val="212529"/>
                </a:solidFill>
                <a:effectLst/>
                <a:latin typeface="Quicksand"/>
              </a:rPr>
              <a:t>nama</a:t>
            </a:r>
            <a:r>
              <a:rPr lang="en-ID" sz="2800" i="0" dirty="0">
                <a:solidFill>
                  <a:srgbClr val="212529"/>
                </a:solidFill>
                <a:effectLst/>
                <a:latin typeface="Quicksand"/>
              </a:rPr>
              <a:t> property </a:t>
            </a:r>
            <a:r>
              <a:rPr lang="en-ID" sz="2800" i="0" dirty="0" err="1">
                <a:solidFill>
                  <a:srgbClr val="212529"/>
                </a:solidFill>
                <a:effectLst/>
                <a:latin typeface="Quicksand"/>
              </a:rPr>
              <a:t>ataupun</a:t>
            </a:r>
            <a:r>
              <a:rPr lang="en-ID" sz="2800" i="0" dirty="0">
                <a:solidFill>
                  <a:srgbClr val="212529"/>
                </a:solidFill>
                <a:effectLst/>
                <a:latin typeface="Quicksand"/>
              </a:rPr>
              <a:t> method</a:t>
            </a:r>
            <a:endParaRPr lang="en-ID" sz="3200" b="1" i="0" dirty="0">
              <a:solidFill>
                <a:srgbClr val="21252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5826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Tingkatan</a:t>
            </a:r>
            <a:r>
              <a:rPr lang="en-US" dirty="0"/>
              <a:t> </a:t>
            </a:r>
            <a:r>
              <a:rPr lang="en-US" dirty="0" err="1"/>
              <a:t>Visibilitas</a:t>
            </a:r>
            <a:r>
              <a:rPr lang="en-US" dirty="0"/>
              <a:t> pada PHP?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524D4-D75C-92C0-9AB3-C78425E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4777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Contoh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1" i="0" dirty="0">
                <a:solidFill>
                  <a:srgbClr val="212529"/>
                </a:solidFill>
                <a:effectLst/>
                <a:latin typeface="Quicksand"/>
              </a:rPr>
              <a:t>Public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D" sz="2000" b="1" i="1" dirty="0">
              <a:solidFill>
                <a:srgbClr val="212529"/>
              </a:solidFill>
              <a:effectLst/>
              <a:latin typeface="Quicksan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4F798D-DA59-1380-4A02-4766E8FDB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546" y="2007041"/>
            <a:ext cx="5345760" cy="43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69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8"/>
            <a:ext cx="7544812" cy="2148926"/>
          </a:xfrm>
        </p:spPr>
        <p:txBody>
          <a:bodyPr>
            <a:normAutofit/>
          </a:bodyPr>
          <a:lstStyle/>
          <a:p>
            <a:r>
              <a:rPr lang="en-US" sz="6600" dirty="0"/>
              <a:t>PBO - Statis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M. Wahid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alqorni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19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Konsep</a:t>
            </a:r>
            <a:r>
              <a:rPr lang="en-US" dirty="0"/>
              <a:t> Statis pada PBO?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524D4-D75C-92C0-9AB3-C78425E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4777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Pada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konsep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static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kita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tidak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perlu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melakukan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instansiasi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(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pembuatan</a:t>
            </a:r>
            <a:r>
              <a:rPr lang="en-ID" sz="2800" dirty="0">
                <a:solidFill>
                  <a:srgbClr val="212529"/>
                </a:solidFill>
                <a:latin typeface="Quicksand"/>
              </a:rPr>
              <a:t> object)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untuk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dapat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memanggil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sebuah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property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atau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method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.</a:t>
            </a:r>
            <a:r>
              <a:rPr lang="en-ID" sz="2800" dirty="0">
                <a:solidFill>
                  <a:srgbClr val="212529"/>
                </a:solidFill>
                <a:latin typeface="Quicksand"/>
              </a:rPr>
              <a:t> 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Karena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tidak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perlu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melakukan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instansiasi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,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maka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kita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dapat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langsung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memanggil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property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atau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method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dengan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menggunakan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nama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class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diikuti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:: (scope resolution operation)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diikuti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property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atau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method (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NamaClass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::$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propertyStatic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atau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NamaClass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::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methodStatic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) </a:t>
            </a:r>
            <a:endParaRPr lang="en-ID" sz="3200" b="1" i="0" dirty="0">
              <a:solidFill>
                <a:srgbClr val="21252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179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Konsep</a:t>
            </a:r>
            <a:r>
              <a:rPr lang="en-US" dirty="0"/>
              <a:t> Statis pada PBO?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524D4-D75C-92C0-9AB3-C78425E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4777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Contoh</a:t>
            </a:r>
            <a:endParaRPr lang="en-ID" sz="2800" b="1" i="0" dirty="0">
              <a:solidFill>
                <a:srgbClr val="212529"/>
              </a:solidFill>
              <a:effectLst/>
              <a:latin typeface="Quicksand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D" sz="2000" b="1" i="1" dirty="0">
              <a:solidFill>
                <a:srgbClr val="212529"/>
              </a:solidFill>
              <a:effectLst/>
              <a:latin typeface="Quicksan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0E6093-1D3C-00F1-EF76-EC44B1910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397" y="2282259"/>
            <a:ext cx="5120062" cy="393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03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8"/>
            <a:ext cx="7544812" cy="2148926"/>
          </a:xfrm>
        </p:spPr>
        <p:txBody>
          <a:bodyPr>
            <a:normAutofit/>
          </a:bodyPr>
          <a:lstStyle/>
          <a:p>
            <a:r>
              <a:rPr lang="en-US" sz="6600" dirty="0"/>
              <a:t>PBO - </a:t>
            </a:r>
            <a:r>
              <a:rPr lang="en-US" sz="6600" dirty="0" err="1"/>
              <a:t>Konstanta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M. Wahid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alqorni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52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Konstanta</a:t>
            </a:r>
            <a:r>
              <a:rPr lang="en-US" dirty="0"/>
              <a:t> pada PBO?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524D4-D75C-92C0-9AB3-C78425E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4777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  </a:t>
            </a:r>
            <a:r>
              <a:rPr lang="en-ID" sz="2800" dirty="0" err="1">
                <a:solidFill>
                  <a:srgbClr val="212529"/>
                </a:solidFill>
                <a:latin typeface="Quicksand"/>
              </a:rPr>
              <a:t>S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ebuah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nilai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yang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tidak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dapat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dirubah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selama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proses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runtime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.</a:t>
            </a:r>
            <a:endParaRPr lang="en-ID" sz="3200" b="1" i="0" dirty="0">
              <a:solidFill>
                <a:srgbClr val="21252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79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Kelebihan</a:t>
            </a:r>
            <a:r>
              <a:rPr lang="en-US" dirty="0"/>
              <a:t> PBO?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524D4-D75C-92C0-9AB3-C78425E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9942"/>
            <a:ext cx="10058400" cy="4570505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Modularitas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pogram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yang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dibuat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dapat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dipecah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menjadi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modul-modul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yang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lebih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kecil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dan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nantinya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digabungkan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menjadi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solusi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yang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utuh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Fleksibilitas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karena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setiap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solusi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dibuat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dalam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bentuk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en-ID" sz="1800" b="0" i="1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ketika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terjadi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perubahan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maka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hanya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en-ID" sz="1800" b="0" i="1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tersebut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saja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yang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perlu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dirubah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Ekstensibilitas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penambahan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en-ID" sz="1800" b="0" i="1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method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atau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en-ID" sz="1800" b="0" i="1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property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dapat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dilakukan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dengan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sangat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mudah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800" b="0" i="1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Reuse 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 </a:t>
            </a:r>
            <a:r>
              <a:rPr lang="en-ID" sz="1800" b="0" i="1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dapat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digunakan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berkali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-kali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untuk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proyek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maupun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modul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yang lain.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Mudah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dimaintain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karena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setiap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en-ID" sz="1800" b="0" i="1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berdiri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sendiri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maka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untuk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memaintain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en-ID" sz="1800" b="0" i="1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tersebut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jauh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lebih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mudah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Keamanan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en-ID" sz="1800" b="0" i="1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code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adanya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visibilitas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memberikan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fitur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keamanan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dimana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developer lain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tidak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bisa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dengan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bebas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menggunakan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fitur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yang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ada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pada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sebuah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objek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Waktu development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lebih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cepat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karena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en-ID" sz="1800" b="0" i="1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reusable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otomatis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dapat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mempersingkat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waktu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ID" sz="1800" b="0" i="0" dirty="0" err="1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pengembangan</a:t>
            </a:r>
            <a:r>
              <a:rPr lang="en-ID" sz="1800" b="0" i="0" dirty="0">
                <a:solidFill>
                  <a:srgbClr val="21252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program.</a:t>
            </a:r>
          </a:p>
        </p:txBody>
      </p:sp>
    </p:spTree>
    <p:extLst>
      <p:ext uri="{BB962C8B-B14F-4D97-AF65-F5344CB8AC3E}">
        <p14:creationId xmlns:p14="http://schemas.microsoft.com/office/powerpoint/2010/main" val="3089080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Konstanta</a:t>
            </a:r>
            <a:r>
              <a:rPr lang="en-US" dirty="0"/>
              <a:t> pada PBO?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524D4-D75C-92C0-9AB3-C78425E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4777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Contoh</a:t>
            </a:r>
            <a:endParaRPr lang="en-ID" sz="2800" b="1" i="0" dirty="0">
              <a:solidFill>
                <a:srgbClr val="212529"/>
              </a:solidFill>
              <a:effectLst/>
              <a:latin typeface="Quicksand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D" sz="2000" b="1" i="1" dirty="0">
              <a:solidFill>
                <a:srgbClr val="212529"/>
              </a:solidFill>
              <a:effectLst/>
              <a:latin typeface="Quicksan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10774-95A5-16CD-D843-571FED306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943" y="2108201"/>
            <a:ext cx="4802292" cy="423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84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8"/>
            <a:ext cx="7544812" cy="2148926"/>
          </a:xfrm>
        </p:spPr>
        <p:txBody>
          <a:bodyPr>
            <a:normAutofit/>
          </a:bodyPr>
          <a:lstStyle/>
          <a:p>
            <a:r>
              <a:rPr lang="en-US" sz="6600" dirty="0"/>
              <a:t>PBO – </a:t>
            </a:r>
            <a:r>
              <a:rPr lang="en-US" sz="6600" dirty="0" err="1"/>
              <a:t>Pewarisan</a:t>
            </a:r>
            <a:r>
              <a:rPr lang="en-US" sz="6600" dirty="0"/>
              <a:t> (</a:t>
            </a:r>
            <a:r>
              <a:rPr lang="en-US" sz="6600" dirty="0" err="1"/>
              <a:t>Inherintance</a:t>
            </a:r>
            <a:r>
              <a:rPr lang="en-US" sz="66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M. Wahid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alqorni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71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Pewarisan</a:t>
            </a:r>
            <a:r>
              <a:rPr lang="en-US" dirty="0"/>
              <a:t> pada PBO?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524D4-D75C-92C0-9AB3-C78425E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4777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2400" dirty="0">
                <a:solidFill>
                  <a:srgbClr val="212529"/>
                </a:solidFill>
                <a:latin typeface="Quicksand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Quicksand"/>
              </a:rPr>
              <a:t>M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ekanisme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pemberian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sifat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maupun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ciri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khusus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dari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induk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(</a:t>
            </a:r>
            <a:r>
              <a:rPr lang="en-ID" sz="2400" b="0" i="1" dirty="0">
                <a:solidFill>
                  <a:srgbClr val="212529"/>
                </a:solidFill>
                <a:effectLst/>
                <a:latin typeface="Quicksand"/>
              </a:rPr>
              <a:t>parent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)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kepada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keturunannya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(</a:t>
            </a:r>
            <a:r>
              <a:rPr lang="en-ID" sz="2400" b="0" i="1" dirty="0">
                <a:solidFill>
                  <a:srgbClr val="212529"/>
                </a:solidFill>
                <a:effectLst/>
                <a:latin typeface="Quicksand"/>
              </a:rPr>
              <a:t>child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).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Bila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kita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hubungkan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dengan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konsep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pada OOP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maka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pewarisan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adalah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mekanisme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pemberikan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400" b="0" i="1" dirty="0">
                <a:solidFill>
                  <a:srgbClr val="212529"/>
                </a:solidFill>
                <a:effectLst/>
                <a:latin typeface="Quicksand"/>
              </a:rPr>
              <a:t>property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maupun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400" b="0" i="1" dirty="0">
                <a:solidFill>
                  <a:srgbClr val="212529"/>
                </a:solidFill>
                <a:effectLst/>
                <a:latin typeface="Quicksand"/>
              </a:rPr>
              <a:t>method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dari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400" b="0" i="1" dirty="0">
                <a:solidFill>
                  <a:srgbClr val="212529"/>
                </a:solidFill>
                <a:effectLst/>
                <a:latin typeface="Quicksand"/>
              </a:rPr>
              <a:t>parent class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kepada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400" b="0" i="1" dirty="0">
                <a:solidFill>
                  <a:srgbClr val="212529"/>
                </a:solidFill>
                <a:effectLst/>
                <a:latin typeface="Quicksand"/>
              </a:rPr>
              <a:t>child class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400" b="0" i="1" dirty="0">
                <a:solidFill>
                  <a:srgbClr val="212529"/>
                </a:solidFill>
                <a:effectLst/>
                <a:latin typeface="Quicksand"/>
              </a:rPr>
              <a:t>Property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dan </a:t>
            </a:r>
            <a:r>
              <a:rPr lang="en-ID" sz="2400" b="0" i="1" dirty="0">
                <a:solidFill>
                  <a:srgbClr val="212529"/>
                </a:solidFill>
                <a:effectLst/>
                <a:latin typeface="Quicksand"/>
              </a:rPr>
              <a:t>method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yang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diwariskan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adalah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400" b="0" i="1" dirty="0">
                <a:solidFill>
                  <a:srgbClr val="212529"/>
                </a:solidFill>
                <a:effectLst/>
                <a:latin typeface="Quicksand"/>
              </a:rPr>
              <a:t>property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, </a:t>
            </a:r>
            <a:r>
              <a:rPr lang="en-ID" sz="2400" b="0" i="1" dirty="0">
                <a:solidFill>
                  <a:srgbClr val="212529"/>
                </a:solidFill>
                <a:effectLst/>
                <a:latin typeface="Quicksand"/>
              </a:rPr>
              <a:t>method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dan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konstanta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yang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mempunyai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visibilitas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400" b="0" i="1" dirty="0">
                <a:solidFill>
                  <a:srgbClr val="212529"/>
                </a:solidFill>
                <a:effectLst/>
                <a:latin typeface="Quicksand"/>
              </a:rPr>
              <a:t>protected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dan </a:t>
            </a:r>
            <a:r>
              <a:rPr lang="en-ID" sz="2400" b="0" i="1" dirty="0">
                <a:solidFill>
                  <a:srgbClr val="212529"/>
                </a:solidFill>
                <a:effectLst/>
                <a:latin typeface="Quicksand"/>
              </a:rPr>
              <a:t>public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sebagaimana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yang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telah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dibawah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pada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bab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sebelumnya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400" dirty="0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Satu class </a:t>
            </a:r>
            <a:r>
              <a:rPr lang="en-ID" sz="2400" dirty="0" err="1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hanya</a:t>
            </a:r>
            <a:r>
              <a:rPr lang="en-ID" sz="2400" dirty="0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bisa</a:t>
            </a:r>
            <a:r>
              <a:rPr lang="en-ID" sz="2400" dirty="0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memiliki</a:t>
            </a:r>
            <a:r>
              <a:rPr lang="en-ID" sz="2400" dirty="0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satu</a:t>
            </a:r>
            <a:r>
              <a:rPr lang="en-ID" sz="2400" dirty="0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Induk</a:t>
            </a:r>
            <a:r>
              <a:rPr lang="en-ID" sz="2400" dirty="0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 Class/</a:t>
            </a:r>
            <a:r>
              <a:rPr lang="en-ID" sz="2400" dirty="0" err="1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Pewarisan</a:t>
            </a:r>
            <a:endParaRPr lang="en-ID" sz="2800" b="1" i="0" dirty="0">
              <a:solidFill>
                <a:srgbClr val="21252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9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Pewarisan</a:t>
            </a:r>
            <a:r>
              <a:rPr lang="en-US" dirty="0"/>
              <a:t> pada PBO?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27556E-4F8A-D393-1113-EC9251034B7C}"/>
              </a:ext>
            </a:extLst>
          </p:cNvPr>
          <p:cNvSpPr txBox="1"/>
          <p:nvPr/>
        </p:nvSpPr>
        <p:spPr>
          <a:xfrm>
            <a:off x="1097280" y="1936376"/>
            <a:ext cx="10413402" cy="438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6F3B2-23D8-796B-2D47-29075A780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77046"/>
            <a:ext cx="2194750" cy="4389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2E03B9-F5FC-2519-DB99-F89F3390A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420" y="2277046"/>
            <a:ext cx="2107912" cy="4383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8A6332-A5F7-2D36-37BB-EA6224A9D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47" y="2271288"/>
            <a:ext cx="2217612" cy="4300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0CA958-D69F-0C38-13EA-3ABF1256B9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7323" y="2271288"/>
            <a:ext cx="2034716" cy="3467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290E49-AC53-5851-A619-A6CBDEA12627}"/>
              </a:ext>
            </a:extLst>
          </p:cNvPr>
          <p:cNvSpPr txBox="1"/>
          <p:nvPr/>
        </p:nvSpPr>
        <p:spPr>
          <a:xfrm>
            <a:off x="2933622" y="1901956"/>
            <a:ext cx="280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D39075-60DA-8313-50A1-04FAE0D96DA4}"/>
              </a:ext>
            </a:extLst>
          </p:cNvPr>
          <p:cNvSpPr txBox="1"/>
          <p:nvPr/>
        </p:nvSpPr>
        <p:spPr>
          <a:xfrm>
            <a:off x="7616413" y="1887606"/>
            <a:ext cx="106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Nested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7615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8"/>
            <a:ext cx="7544812" cy="2148926"/>
          </a:xfrm>
        </p:spPr>
        <p:txBody>
          <a:bodyPr>
            <a:normAutofit/>
          </a:bodyPr>
          <a:lstStyle/>
          <a:p>
            <a:r>
              <a:rPr lang="en-US" sz="6600" dirty="0"/>
              <a:t>PBO – Method Chaining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M. Wahid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alqorni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Method Chaining?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524D4-D75C-92C0-9AB3-C78425E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4777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2400" b="0" i="1" dirty="0">
                <a:solidFill>
                  <a:srgbClr val="212529"/>
                </a:solidFill>
                <a:effectLst/>
                <a:latin typeface="Quicksand"/>
              </a:rPr>
              <a:t>Method Chaining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memungkinkan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kita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memanggil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400" b="0" i="1" dirty="0">
                <a:solidFill>
                  <a:srgbClr val="212529"/>
                </a:solidFill>
                <a:effectLst/>
                <a:latin typeface="Quicksand"/>
              </a:rPr>
              <a:t>method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secara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berantai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dalam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satu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baris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sekaligus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Fungsi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400" b="0" i="1" dirty="0">
                <a:solidFill>
                  <a:srgbClr val="212529"/>
                </a:solidFill>
                <a:effectLst/>
                <a:latin typeface="Quicksand"/>
              </a:rPr>
              <a:t>method chaining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adalah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mempersingkat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pemanggilan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400" b="0" i="1" dirty="0">
                <a:solidFill>
                  <a:srgbClr val="212529"/>
                </a:solidFill>
                <a:effectLst/>
                <a:latin typeface="Quicksand"/>
              </a:rPr>
              <a:t>method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yang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tadinya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kita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perlu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memanggil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400" b="0" i="1" dirty="0">
                <a:solidFill>
                  <a:srgbClr val="212529"/>
                </a:solidFill>
                <a:effectLst/>
                <a:latin typeface="Quicksand"/>
              </a:rPr>
              <a:t>method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dalam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beberapa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baris,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dengan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400" b="0" i="1" dirty="0">
                <a:solidFill>
                  <a:srgbClr val="212529"/>
                </a:solidFill>
                <a:effectLst/>
                <a:latin typeface="Quicksand"/>
              </a:rPr>
              <a:t>method chaining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kita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dapat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melakukannya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dengan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hanya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satu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baris </a:t>
            </a:r>
            <a:r>
              <a:rPr lang="en-ID" sz="2400" b="0" i="1" dirty="0">
                <a:solidFill>
                  <a:srgbClr val="212529"/>
                </a:solidFill>
                <a:effectLst/>
                <a:latin typeface="Quicksand"/>
              </a:rPr>
              <a:t>code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.</a:t>
            </a:r>
            <a:endParaRPr lang="en-ID" sz="3200" b="1" i="0" dirty="0">
              <a:solidFill>
                <a:srgbClr val="21252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476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Method Chaining?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27556E-4F8A-D393-1113-EC9251034B7C}"/>
              </a:ext>
            </a:extLst>
          </p:cNvPr>
          <p:cNvSpPr txBox="1"/>
          <p:nvPr/>
        </p:nvSpPr>
        <p:spPr>
          <a:xfrm>
            <a:off x="1097280" y="1936377"/>
            <a:ext cx="10413402" cy="438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8C14E-7FA1-38B2-F655-56C426F3D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6802"/>
            <a:ext cx="2217689" cy="4383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B583F0-B80B-8F8D-6362-7C1E7CD11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303" y="2016802"/>
            <a:ext cx="2531822" cy="43837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7ECE11-BF22-16A5-77BC-F078B7C30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5533" y="1990167"/>
            <a:ext cx="5159187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0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8" y="639098"/>
            <a:ext cx="7446201" cy="2148926"/>
          </a:xfrm>
        </p:spPr>
        <p:txBody>
          <a:bodyPr>
            <a:normAutofit/>
          </a:bodyPr>
          <a:lstStyle/>
          <a:p>
            <a:r>
              <a:rPr lang="en-US" sz="6600" dirty="0"/>
              <a:t>PBO – Namespace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M. Wahid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alqorni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24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Namespace?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524D4-D75C-92C0-9AB3-C78425E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4777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2400" b="0" dirty="0" err="1">
                <a:solidFill>
                  <a:srgbClr val="212529"/>
                </a:solidFill>
                <a:effectLst/>
                <a:latin typeface="Quicksand"/>
              </a:rPr>
              <a:t>Sebuah</a:t>
            </a:r>
            <a:r>
              <a:rPr lang="en-ID" sz="2400" b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dirty="0" err="1">
                <a:solidFill>
                  <a:srgbClr val="212529"/>
                </a:solidFill>
                <a:effectLst/>
                <a:latin typeface="Quicksand"/>
              </a:rPr>
              <a:t>penamaan</a:t>
            </a:r>
            <a:r>
              <a:rPr lang="en-ID" sz="2400" b="0" dirty="0">
                <a:solidFill>
                  <a:srgbClr val="212529"/>
                </a:solidFill>
                <a:effectLst/>
                <a:latin typeface="Quicksand"/>
              </a:rPr>
              <a:t> yang </a:t>
            </a:r>
            <a:r>
              <a:rPr lang="en-ID" sz="2400" b="0" dirty="0" err="1">
                <a:solidFill>
                  <a:srgbClr val="212529"/>
                </a:solidFill>
                <a:effectLst/>
                <a:latin typeface="Quicksand"/>
              </a:rPr>
              <a:t>digunakan</a:t>
            </a:r>
            <a:r>
              <a:rPr lang="en-ID" sz="2400" b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dirty="0" err="1">
                <a:solidFill>
                  <a:srgbClr val="212529"/>
                </a:solidFill>
                <a:effectLst/>
                <a:latin typeface="Quicksand"/>
              </a:rPr>
              <a:t>untuk</a:t>
            </a:r>
            <a:r>
              <a:rPr lang="en-ID" sz="2400" b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dirty="0" err="1">
                <a:solidFill>
                  <a:srgbClr val="212529"/>
                </a:solidFill>
                <a:effectLst/>
                <a:latin typeface="Quicksand"/>
              </a:rPr>
              <a:t>mengelom</a:t>
            </a:r>
            <a:r>
              <a:rPr lang="en-ID" sz="2400" dirty="0" err="1">
                <a:solidFill>
                  <a:srgbClr val="212529"/>
                </a:solidFill>
                <a:latin typeface="Quicksand"/>
              </a:rPr>
              <a:t>pokkan</a:t>
            </a:r>
            <a:r>
              <a:rPr lang="en-ID" sz="2400" dirty="0">
                <a:solidFill>
                  <a:srgbClr val="212529"/>
                </a:solidFill>
                <a:latin typeface="Quicksand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Quicksand"/>
              </a:rPr>
              <a:t>ke</a:t>
            </a:r>
            <a:r>
              <a:rPr lang="en-ID" sz="2400" dirty="0">
                <a:solidFill>
                  <a:srgbClr val="212529"/>
                </a:solidFill>
                <a:latin typeface="Quicksand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Quicksand"/>
              </a:rPr>
              <a:t>dalam</a:t>
            </a:r>
            <a:r>
              <a:rPr lang="en-ID" sz="2400" dirty="0">
                <a:solidFill>
                  <a:srgbClr val="212529"/>
                </a:solidFill>
                <a:latin typeface="Quicksand"/>
              </a:rPr>
              <a:t> package / folder </a:t>
            </a:r>
            <a:r>
              <a:rPr lang="en-ID" sz="2400" dirty="0" err="1">
                <a:solidFill>
                  <a:srgbClr val="212529"/>
                </a:solidFill>
                <a:latin typeface="Quicksand"/>
              </a:rPr>
              <a:t>sebagai</a:t>
            </a:r>
            <a:r>
              <a:rPr lang="en-ID" sz="2400" dirty="0">
                <a:solidFill>
                  <a:srgbClr val="212529"/>
                </a:solidFill>
                <a:latin typeface="Quicksand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Quicksand"/>
              </a:rPr>
              <a:t>sebuah</a:t>
            </a:r>
            <a:r>
              <a:rPr lang="en-ID" sz="2400" dirty="0">
                <a:solidFill>
                  <a:srgbClr val="212529"/>
                </a:solidFill>
                <a:latin typeface="Quicksand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Quicksand"/>
              </a:rPr>
              <a:t>identitas</a:t>
            </a:r>
            <a:r>
              <a:rPr lang="en-ID" sz="2400" dirty="0">
                <a:solidFill>
                  <a:srgbClr val="212529"/>
                </a:solidFill>
                <a:latin typeface="Quicksand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Quicksand"/>
              </a:rPr>
              <a:t>tersendiri</a:t>
            </a:r>
            <a:r>
              <a:rPr lang="en-ID" sz="2400" dirty="0">
                <a:solidFill>
                  <a:srgbClr val="212529"/>
                </a:solidFill>
                <a:latin typeface="Quicksand"/>
              </a:rPr>
              <a:t>.</a:t>
            </a:r>
            <a:endParaRPr lang="en-ID" sz="2400" b="0" dirty="0">
              <a:solidFill>
                <a:srgbClr val="212529"/>
              </a:solidFill>
              <a:effectLst/>
              <a:latin typeface="Quicksan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Dalam</a:t>
            </a:r>
            <a:r>
              <a:rPr lang="en-ID" sz="2400" dirty="0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 PHP, </a:t>
            </a:r>
            <a:r>
              <a:rPr lang="en-ID" sz="2400" dirty="0" err="1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tidak</a:t>
            </a:r>
            <a:r>
              <a:rPr lang="en-ID" sz="2400" dirty="0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bisa</a:t>
            </a:r>
            <a:r>
              <a:rPr lang="en-ID" sz="2400" dirty="0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membuat</a:t>
            </a:r>
            <a:r>
              <a:rPr lang="en-ID" sz="2400" dirty="0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penamaan</a:t>
            </a:r>
            <a:r>
              <a:rPr lang="en-ID" sz="2400" dirty="0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 class yang </a:t>
            </a:r>
            <a:r>
              <a:rPr lang="en-ID" sz="2400" dirty="0" err="1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sama</a:t>
            </a:r>
            <a:r>
              <a:rPr lang="en-ID" sz="2400" dirty="0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antara</a:t>
            </a:r>
            <a:r>
              <a:rPr lang="en-ID" sz="2400" dirty="0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 yang </a:t>
            </a:r>
            <a:r>
              <a:rPr lang="en-ID" sz="2400" dirty="0" err="1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satu</a:t>
            </a:r>
            <a:r>
              <a:rPr lang="en-ID" sz="2400" dirty="0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dengan</a:t>
            </a:r>
            <a:r>
              <a:rPr lang="en-ID" sz="2400" dirty="0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 yang lain. </a:t>
            </a:r>
            <a:r>
              <a:rPr lang="en-ID" sz="2400" dirty="0" err="1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Maka</a:t>
            </a:r>
            <a:r>
              <a:rPr lang="en-ID" sz="2400" dirty="0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dari</a:t>
            </a:r>
            <a:r>
              <a:rPr lang="en-ID" sz="2400" dirty="0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itu</a:t>
            </a:r>
            <a:r>
              <a:rPr lang="en-ID" sz="2400" dirty="0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, </a:t>
            </a:r>
            <a:r>
              <a:rPr lang="en-ID" sz="2400" dirty="0" err="1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kita</a:t>
            </a:r>
            <a:r>
              <a:rPr lang="en-ID" sz="2400" dirty="0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perlu</a:t>
            </a:r>
            <a:r>
              <a:rPr lang="en-ID" sz="2400" dirty="0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membuatkan</a:t>
            </a:r>
            <a:r>
              <a:rPr lang="en-ID" sz="2400" dirty="0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 namespace </a:t>
            </a:r>
            <a:r>
              <a:rPr lang="en-ID" sz="2400" dirty="0" err="1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untuk</a:t>
            </a:r>
            <a:r>
              <a:rPr lang="en-ID" sz="2400" dirty="0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mengelompokkan</a:t>
            </a:r>
            <a:r>
              <a:rPr lang="en-ID" sz="2400" dirty="0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 class </a:t>
            </a:r>
            <a:r>
              <a:rPr lang="en-ID" sz="2400" dirty="0" err="1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tersebut</a:t>
            </a:r>
            <a:r>
              <a:rPr lang="en-ID" sz="2400" dirty="0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ada</a:t>
            </a:r>
            <a:r>
              <a:rPr lang="en-ID" sz="2400" dirty="0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 di </a:t>
            </a:r>
            <a:r>
              <a:rPr lang="en-ID" sz="2400" dirty="0" err="1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kelompok</a:t>
            </a:r>
            <a:r>
              <a:rPr lang="en-ID" sz="2400" dirty="0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 yang mana agar </a:t>
            </a:r>
            <a:r>
              <a:rPr lang="en-ID" sz="2400" dirty="0" err="1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penamaan</a:t>
            </a:r>
            <a:r>
              <a:rPr lang="en-ID" sz="2400" dirty="0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 class yang </a:t>
            </a:r>
            <a:r>
              <a:rPr lang="en-ID" sz="2400" dirty="0" err="1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sama</a:t>
            </a:r>
            <a:r>
              <a:rPr lang="en-ID" sz="2400" dirty="0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dapat</a:t>
            </a:r>
            <a:r>
              <a:rPr lang="en-ID" sz="2400" dirty="0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dilakukan</a:t>
            </a:r>
            <a:r>
              <a:rPr lang="en-ID" sz="2400" dirty="0">
                <a:solidFill>
                  <a:srgbClr val="212529"/>
                </a:solidFill>
                <a:latin typeface="Quicksand"/>
                <a:ea typeface="Microsoft YaHei" panose="020B0503020204020204" pitchFamily="34" charset="-122"/>
              </a:rPr>
              <a:t>.</a:t>
            </a:r>
            <a:endParaRPr lang="en-ID" sz="3200" b="1" i="0" dirty="0">
              <a:solidFill>
                <a:srgbClr val="21252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8080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Namespace?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D1D4D-06E6-E60D-AE73-AB92DCEB0E58}"/>
              </a:ext>
            </a:extLst>
          </p:cNvPr>
          <p:cNvSpPr txBox="1"/>
          <p:nvPr/>
        </p:nvSpPr>
        <p:spPr>
          <a:xfrm>
            <a:off x="1192306" y="2291379"/>
            <a:ext cx="4285129" cy="424731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namespace App;</a:t>
            </a:r>
          </a:p>
          <a:p>
            <a:endParaRPr lang="en-US" dirty="0"/>
          </a:p>
          <a:p>
            <a:r>
              <a:rPr lang="en-US" dirty="0"/>
              <a:t>Class User {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 public static function </a:t>
            </a:r>
            <a:r>
              <a:rPr lang="en-US" dirty="0" err="1"/>
              <a:t>getData</a:t>
            </a:r>
            <a:r>
              <a:rPr lang="en-US" dirty="0"/>
              <a:t>() {</a:t>
            </a:r>
          </a:p>
          <a:p>
            <a:r>
              <a:rPr lang="en-US" dirty="0"/>
              <a:t>         $data = [</a:t>
            </a:r>
          </a:p>
          <a:p>
            <a:r>
              <a:rPr lang="en-US" dirty="0"/>
              <a:t>                ‘name’ =&gt; ‘M. Wahid Alqorni’</a:t>
            </a:r>
          </a:p>
          <a:p>
            <a:r>
              <a:rPr lang="en-US" dirty="0"/>
              <a:t>                ‘website =&gt; ‘sydemy.com’</a:t>
            </a:r>
          </a:p>
          <a:p>
            <a:r>
              <a:rPr lang="en-US" dirty="0"/>
              <a:t>          ];</a:t>
            </a:r>
          </a:p>
          <a:p>
            <a:r>
              <a:rPr lang="en-US" dirty="0"/>
              <a:t>          return $data;</a:t>
            </a:r>
          </a:p>
          <a:p>
            <a:r>
              <a:rPr lang="en-US" dirty="0"/>
              <a:t>     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41414-AF3E-50F6-CDA0-67FDB40B6F12}"/>
              </a:ext>
            </a:extLst>
          </p:cNvPr>
          <p:cNvSpPr txBox="1"/>
          <p:nvPr/>
        </p:nvSpPr>
        <p:spPr>
          <a:xfrm>
            <a:off x="1192306" y="1936377"/>
            <a:ext cx="405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App\</a:t>
            </a:r>
            <a:r>
              <a:rPr lang="en-US" dirty="0" err="1"/>
              <a:t>User.php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D7975-9454-4ADC-2442-DB4A0923F99D}"/>
              </a:ext>
            </a:extLst>
          </p:cNvPr>
          <p:cNvSpPr txBox="1"/>
          <p:nvPr/>
        </p:nvSpPr>
        <p:spPr>
          <a:xfrm>
            <a:off x="6320118" y="2291379"/>
            <a:ext cx="4285129" cy="2308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App\User;</a:t>
            </a:r>
          </a:p>
          <a:p>
            <a:r>
              <a:rPr lang="en-US" dirty="0"/>
              <a:t>include __DIR__”/App/</a:t>
            </a:r>
            <a:r>
              <a:rPr lang="en-US" dirty="0" err="1"/>
              <a:t>User.php</a:t>
            </a:r>
            <a:r>
              <a:rPr lang="en-US" dirty="0"/>
              <a:t>”;</a:t>
            </a:r>
          </a:p>
          <a:p>
            <a:endParaRPr lang="en-US" dirty="0"/>
          </a:p>
          <a:p>
            <a:r>
              <a:rPr lang="en-US" dirty="0" err="1"/>
              <a:t>var_dump</a:t>
            </a:r>
            <a:r>
              <a:rPr lang="en-US" dirty="0"/>
              <a:t>(User::</a:t>
            </a:r>
            <a:r>
              <a:rPr lang="en-US" dirty="0" err="1"/>
              <a:t>getData</a:t>
            </a:r>
            <a:r>
              <a:rPr lang="en-US" dirty="0"/>
              <a:t>());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17230D-0225-DA8A-FF89-7D71B75576AC}"/>
              </a:ext>
            </a:extLst>
          </p:cNvPr>
          <p:cNvSpPr txBox="1"/>
          <p:nvPr/>
        </p:nvSpPr>
        <p:spPr>
          <a:xfrm>
            <a:off x="6320118" y="1936377"/>
            <a:ext cx="405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index.php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8602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Kekurangan</a:t>
            </a:r>
            <a:r>
              <a:rPr lang="en-US" dirty="0"/>
              <a:t> PBO?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524D4-D75C-92C0-9AB3-C78425E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4777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2400" b="0" i="1" dirty="0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Learning curve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yang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lumayan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tinggi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400" b="0" i="0" dirty="0" err="1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Ukuran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program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jauh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lebih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besar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400" b="0" i="0" dirty="0" err="1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Pemakaian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ID" sz="2400" b="0" i="1" dirty="0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memory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lebih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besar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354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PBO?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524D4-D75C-92C0-9AB3-C78425E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4777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OOP sangat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cocok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untuk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pembuatan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aplikasi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berskala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besar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OOP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merupakan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gerbang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untuk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menguasai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400" b="0" i="1" dirty="0">
                <a:solidFill>
                  <a:srgbClr val="212529"/>
                </a:solidFill>
                <a:effectLst/>
                <a:latin typeface="Quicksand"/>
              </a:rPr>
              <a:t>framework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dengan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maksimal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OOP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dapat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digunakan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diberbagai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bahasa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pemrograman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yang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mendukung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OOP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tidak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hanya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pada PHP.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Dengan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OOP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kita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dapat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menerapkan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400" b="0" i="1" dirty="0">
                <a:solidFill>
                  <a:srgbClr val="212529"/>
                </a:solidFill>
                <a:effectLst/>
                <a:latin typeface="Quicksand"/>
              </a:rPr>
              <a:t>design pattern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dengan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lebih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Quicksand"/>
              </a:rPr>
              <a:t>mudah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Quicksan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594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8"/>
            <a:ext cx="7311730" cy="1719978"/>
          </a:xfrm>
        </p:spPr>
        <p:txBody>
          <a:bodyPr>
            <a:normAutofit/>
          </a:bodyPr>
          <a:lstStyle/>
          <a:p>
            <a:r>
              <a:rPr lang="en-US" sz="8000" dirty="0"/>
              <a:t>PBO -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M. Wahid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alqorni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6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Class?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524D4-D75C-92C0-9AB3-C78425E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4777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Secara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mudah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,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class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adalah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rancangan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atau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blueprint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dari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objek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Didalam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class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terdapat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property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dan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method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.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Dalam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PBO,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class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merupakan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kerangka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dasar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yang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harus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dibuat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sebelum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kita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membuat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 </a:t>
            </a:r>
            <a:r>
              <a:rPr lang="en-ID" sz="2800" b="0" i="1" dirty="0">
                <a:solidFill>
                  <a:srgbClr val="212529"/>
                </a:solidFill>
                <a:effectLst/>
                <a:latin typeface="Quicksand"/>
              </a:rPr>
              <a:t>real object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.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Untuk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lebih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jelas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,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perhatikan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gambar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 </a:t>
            </a:r>
            <a:r>
              <a:rPr lang="en-ID" sz="2800" b="0" i="0" dirty="0" err="1">
                <a:solidFill>
                  <a:srgbClr val="212529"/>
                </a:solidFill>
                <a:effectLst/>
                <a:latin typeface="Quicksand"/>
              </a:rPr>
              <a:t>berikut</a:t>
            </a:r>
            <a:r>
              <a:rPr lang="en-ID" sz="2800" b="0" i="0" dirty="0">
                <a:solidFill>
                  <a:srgbClr val="212529"/>
                </a:solidFill>
                <a:effectLst/>
                <a:latin typeface="Quicksand"/>
              </a:rPr>
              <a:t>:</a:t>
            </a:r>
            <a:endParaRPr lang="en-ID" sz="3200" b="0" i="0" dirty="0">
              <a:solidFill>
                <a:srgbClr val="21252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93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Class?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99372E-6E1D-6885-5CBE-D9BB7ADE15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32" y="1919941"/>
            <a:ext cx="6075566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D43B8E-DA98-FB46-35F6-DE4696AD12E8}"/>
              </a:ext>
            </a:extLst>
          </p:cNvPr>
          <p:cNvSpPr txBox="1"/>
          <p:nvPr/>
        </p:nvSpPr>
        <p:spPr>
          <a:xfrm>
            <a:off x="7342094" y="5709628"/>
            <a:ext cx="2492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212529"/>
                </a:solidFill>
                <a:effectLst/>
                <a:latin typeface="Quicksand"/>
              </a:rPr>
              <a:t>Sumber</a:t>
            </a:r>
            <a:r>
              <a:rPr lang="en-ID" b="0" i="0" dirty="0">
                <a:solidFill>
                  <a:srgbClr val="212529"/>
                </a:solidFill>
                <a:effectLst/>
                <a:latin typeface="Quicksand"/>
              </a:rPr>
              <a:t>: </a:t>
            </a:r>
            <a:r>
              <a:rPr lang="en-ID" b="0" i="0" u="none" strike="noStrike" dirty="0">
                <a:solidFill>
                  <a:srgbClr val="007BFF"/>
                </a:solidFill>
                <a:effectLst/>
                <a:latin typeface="Quicksand"/>
                <a:hlinkClick r:id="rId4"/>
              </a:rPr>
              <a:t>cloudfront.net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1066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9FB135-81C9-C21E-785D-1033E0522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5955" y="1987060"/>
            <a:ext cx="6619433" cy="4284706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E5E88F-9013-88DC-144D-6FB953E61612}"/>
              </a:ext>
            </a:extLst>
          </p:cNvPr>
          <p:cNvCxnSpPr/>
          <p:nvPr/>
        </p:nvCxnSpPr>
        <p:spPr>
          <a:xfrm flipV="1">
            <a:off x="3827929" y="3119718"/>
            <a:ext cx="1344706" cy="37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D6391F1-ED60-38E6-BA3D-605EC498133D}"/>
              </a:ext>
            </a:extLst>
          </p:cNvPr>
          <p:cNvSpPr/>
          <p:nvPr/>
        </p:nvSpPr>
        <p:spPr>
          <a:xfrm>
            <a:off x="5289176" y="2832847"/>
            <a:ext cx="1792942" cy="519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Properti</a:t>
            </a:r>
            <a:endParaRPr lang="en-ID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64267C-72BB-32A5-F9FA-AFAAE3CC5472}"/>
              </a:ext>
            </a:extLst>
          </p:cNvPr>
          <p:cNvCxnSpPr>
            <a:cxnSpLocks/>
          </p:cNvCxnSpPr>
          <p:nvPr/>
        </p:nvCxnSpPr>
        <p:spPr>
          <a:xfrm flipV="1">
            <a:off x="4840941" y="3953435"/>
            <a:ext cx="1344706" cy="37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854D0C4-76B2-7DCA-D1B5-A4E67858A4DA}"/>
              </a:ext>
            </a:extLst>
          </p:cNvPr>
          <p:cNvSpPr/>
          <p:nvPr/>
        </p:nvSpPr>
        <p:spPr>
          <a:xfrm>
            <a:off x="6203577" y="3621740"/>
            <a:ext cx="1792942" cy="519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9E5465-E4D4-3B61-C9F1-0E63BF858AC9}"/>
              </a:ext>
            </a:extLst>
          </p:cNvPr>
          <p:cNvSpPr/>
          <p:nvPr/>
        </p:nvSpPr>
        <p:spPr>
          <a:xfrm>
            <a:off x="2510118" y="3953435"/>
            <a:ext cx="2259106" cy="2318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4595C5-AA37-6542-7312-6A4CCB27ED10}"/>
              </a:ext>
            </a:extLst>
          </p:cNvPr>
          <p:cNvCxnSpPr/>
          <p:nvPr/>
        </p:nvCxnSpPr>
        <p:spPr>
          <a:xfrm flipV="1">
            <a:off x="3639671" y="2326343"/>
            <a:ext cx="1344706" cy="37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59DF9FC-EEB8-8A36-EB8C-2D5BD8E48897}"/>
              </a:ext>
            </a:extLst>
          </p:cNvPr>
          <p:cNvSpPr/>
          <p:nvPr/>
        </p:nvSpPr>
        <p:spPr>
          <a:xfrm>
            <a:off x="4984377" y="2042402"/>
            <a:ext cx="1792942" cy="519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Penamaan</a:t>
            </a:r>
            <a:r>
              <a:rPr lang="en-US" dirty="0"/>
              <a:t> Class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905706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0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4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5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6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7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8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9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0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4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5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6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7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8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9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0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4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5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6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7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8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9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4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5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6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7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8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9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Artistic neon</Template>
  <TotalTime>632</TotalTime>
  <Words>1148</Words>
  <Application>Microsoft Office PowerPoint</Application>
  <PresentationFormat>Widescreen</PresentationFormat>
  <Paragraphs>131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Microsoft YaHei</vt:lpstr>
      <vt:lpstr>Microsoft YaHei UI</vt:lpstr>
      <vt:lpstr>Arial</vt:lpstr>
      <vt:lpstr>Bookman Old Style</vt:lpstr>
      <vt:lpstr>Calibri</vt:lpstr>
      <vt:lpstr>Franklin Gothic Book</vt:lpstr>
      <vt:lpstr>Quicksand</vt:lpstr>
      <vt:lpstr>1_RetrospectVTI</vt:lpstr>
      <vt:lpstr>Pemrograman PHP Berbasis Objek</vt:lpstr>
      <vt:lpstr>Pemrograman Berbasis Objek (PBO)?</vt:lpstr>
      <vt:lpstr>Kelebihan PBO?</vt:lpstr>
      <vt:lpstr>Kekurangan PBO?</vt:lpstr>
      <vt:lpstr>Kenapa Belajar PBO?</vt:lpstr>
      <vt:lpstr>PBO - Class</vt:lpstr>
      <vt:lpstr>Apa itu Class?</vt:lpstr>
      <vt:lpstr>Apa itu Class?</vt:lpstr>
      <vt:lpstr>Contoh Class</vt:lpstr>
      <vt:lpstr>PBO - Object</vt:lpstr>
      <vt:lpstr>Apa itu Object?</vt:lpstr>
      <vt:lpstr>Apa itu Object?</vt:lpstr>
      <vt:lpstr>PBO - Property</vt:lpstr>
      <vt:lpstr>Apa itu Property?</vt:lpstr>
      <vt:lpstr>PBO - Method</vt:lpstr>
      <vt:lpstr>Apa itu Method?</vt:lpstr>
      <vt:lpstr>PBO - Visibilitas</vt:lpstr>
      <vt:lpstr>Apa itu Visibilitas?</vt:lpstr>
      <vt:lpstr>Tingkatan Visibilitas pada PHP?</vt:lpstr>
      <vt:lpstr>Tingkatan Visibilitas pada PHP?</vt:lpstr>
      <vt:lpstr>Tingkatan Visibilitas pada PHP?</vt:lpstr>
      <vt:lpstr>Tingkatan Visibilitas pada PHP?</vt:lpstr>
      <vt:lpstr>Tingkatan Visibilitas pada PHP?</vt:lpstr>
      <vt:lpstr>Tingkatan Visibilitas pada PHP?</vt:lpstr>
      <vt:lpstr>PBO - Statis</vt:lpstr>
      <vt:lpstr>Konsep Statis pada PBO?</vt:lpstr>
      <vt:lpstr>Konsep Statis pada PBO?</vt:lpstr>
      <vt:lpstr>PBO - Konstanta</vt:lpstr>
      <vt:lpstr>Konstanta pada PBO?</vt:lpstr>
      <vt:lpstr>Konstanta pada PBO?</vt:lpstr>
      <vt:lpstr>PBO – Pewarisan (Inherintance)</vt:lpstr>
      <vt:lpstr>Pewarisan pada PBO?</vt:lpstr>
      <vt:lpstr>Pewarisan pada PBO?</vt:lpstr>
      <vt:lpstr>PBO – Method Chaining</vt:lpstr>
      <vt:lpstr>Method Chaining?</vt:lpstr>
      <vt:lpstr>Method Chaining?</vt:lpstr>
      <vt:lpstr>PBO – Namespace</vt:lpstr>
      <vt:lpstr>Namespace?</vt:lpstr>
      <vt:lpstr>Namespace?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PHP Berbasis Objek</dc:title>
  <dc:creator>M Wahid Alqorni</dc:creator>
  <cp:lastModifiedBy>M Wahid Alqorni</cp:lastModifiedBy>
  <cp:revision>23</cp:revision>
  <dcterms:created xsi:type="dcterms:W3CDTF">2022-07-21T06:41:29Z</dcterms:created>
  <dcterms:modified xsi:type="dcterms:W3CDTF">2022-07-25T08:23:11Z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