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8" r:id="rId6"/>
    <p:sldId id="269" r:id="rId7"/>
    <p:sldId id="27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0A9FC9-E007-ED6D-46BC-1EA180FBD65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35684" y="217606"/>
            <a:ext cx="1261375" cy="123655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C8A72521-5B3C-7B01-FB21-81250D65FEEE}"/>
              </a:ext>
            </a:extLst>
          </p:cNvPr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10535684" y="217606"/>
            <a:ext cx="1261375" cy="1236551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CF754-E582-1B65-4759-69367530B6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Pemrograman</a:t>
            </a:r>
            <a:r>
              <a:rPr lang="en-US" dirty="0"/>
              <a:t> dart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722EBB-E625-1F8A-665D-70E6379C54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871350"/>
          </a:xfrm>
        </p:spPr>
        <p:txBody>
          <a:bodyPr/>
          <a:lstStyle/>
          <a:p>
            <a:r>
              <a:rPr lang="en-US" dirty="0" err="1"/>
              <a:t>materi</a:t>
            </a:r>
            <a:r>
              <a:rPr lang="en-US"/>
              <a:t> 2.1 </a:t>
            </a:r>
            <a:r>
              <a:rPr lang="en-US" dirty="0"/>
              <a:t>: operator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794888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8A965-8BA7-2C2F-2867-4A3C89A60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F6561-A468-BBF7-F232-E6E79FF1E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>
                <a:latin typeface="Open Sans" panose="020B0606030504020204" pitchFamily="34" charset="0"/>
              </a:rPr>
              <a:t>S</a:t>
            </a:r>
            <a:r>
              <a:rPr lang="en-ID" b="0" i="0" dirty="0" err="1">
                <a:effectLst/>
                <a:latin typeface="Open Sans" panose="020B0606030504020204" pitchFamily="34" charset="0"/>
              </a:rPr>
              <a:t>imbol</a:t>
            </a:r>
            <a:r>
              <a:rPr lang="en-ID" b="0" i="0" dirty="0"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effectLst/>
                <a:latin typeface="Open Sans" panose="020B0606030504020204" pitchFamily="34" charset="0"/>
              </a:rPr>
              <a:t>atau</a:t>
            </a:r>
            <a:r>
              <a:rPr lang="en-ID" b="0" i="0" dirty="0"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effectLst/>
                <a:latin typeface="Open Sans" panose="020B0606030504020204" pitchFamily="34" charset="0"/>
              </a:rPr>
              <a:t>tanda</a:t>
            </a:r>
            <a:r>
              <a:rPr lang="en-ID" b="0" i="0" dirty="0">
                <a:effectLst/>
                <a:latin typeface="Open Sans" panose="020B0606030504020204" pitchFamily="34" charset="0"/>
              </a:rPr>
              <a:t> yang </a:t>
            </a:r>
            <a:r>
              <a:rPr lang="en-ID" b="0" i="0" dirty="0" err="1">
                <a:effectLst/>
                <a:latin typeface="Open Sans" panose="020B0606030504020204" pitchFamily="34" charset="0"/>
              </a:rPr>
              <a:t>jika</a:t>
            </a:r>
            <a:r>
              <a:rPr lang="en-ID" b="0" i="0" dirty="0"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effectLst/>
                <a:latin typeface="Open Sans" panose="020B0606030504020204" pitchFamily="34" charset="0"/>
              </a:rPr>
              <a:t>diletakkan</a:t>
            </a:r>
            <a:r>
              <a:rPr lang="en-ID" b="0" i="0" dirty="0">
                <a:effectLst/>
                <a:latin typeface="Open Sans" panose="020B0606030504020204" pitchFamily="34" charset="0"/>
              </a:rPr>
              <a:t> pada </a:t>
            </a:r>
            <a:r>
              <a:rPr lang="en-ID" b="0" i="0" dirty="0" err="1">
                <a:effectLst/>
                <a:latin typeface="Open Sans" panose="020B0606030504020204" pitchFamily="34" charset="0"/>
              </a:rPr>
              <a:t>dua</a:t>
            </a:r>
            <a:r>
              <a:rPr lang="en-ID" b="0" i="0" dirty="0"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effectLst/>
                <a:latin typeface="Open Sans" panose="020B0606030504020204" pitchFamily="34" charset="0"/>
              </a:rPr>
              <a:t>buah</a:t>
            </a:r>
            <a:r>
              <a:rPr lang="en-ID" b="0" i="0" dirty="0">
                <a:effectLst/>
                <a:latin typeface="Open Sans" panose="020B0606030504020204" pitchFamily="34" charset="0"/>
              </a:rPr>
              <a:t> </a:t>
            </a:r>
            <a:r>
              <a:rPr lang="en-ID" b="1" i="1" dirty="0">
                <a:effectLst/>
                <a:latin typeface="Open Sans" panose="020B0606030504020204" pitchFamily="34" charset="0"/>
              </a:rPr>
              <a:t>operand (data)</a:t>
            </a:r>
            <a:r>
              <a:rPr lang="en-ID" b="0" i="0" dirty="0">
                <a:effectLst/>
                <a:latin typeface="Open Sans" panose="020B0606030504020204" pitchFamily="34" charset="0"/>
              </a:rPr>
              <a:t> </a:t>
            </a:r>
            <a:r>
              <a:rPr lang="en-ID" b="0" i="0" dirty="0" err="1">
                <a:effectLst/>
                <a:latin typeface="Open Sans" panose="020B0606030504020204" pitchFamily="34" charset="0"/>
              </a:rPr>
              <a:t>dapat</a:t>
            </a:r>
            <a:r>
              <a:rPr lang="en-ID" b="0" i="0" dirty="0"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effectLst/>
                <a:latin typeface="Open Sans" panose="020B0606030504020204" pitchFamily="34" charset="0"/>
              </a:rPr>
              <a:t>menghasilkan</a:t>
            </a:r>
            <a:r>
              <a:rPr lang="en-ID" b="0" i="0" dirty="0"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effectLst/>
                <a:latin typeface="Open Sans" panose="020B0606030504020204" pitchFamily="34" charset="0"/>
              </a:rPr>
              <a:t>sebuah</a:t>
            </a:r>
            <a:r>
              <a:rPr lang="en-ID" b="0" i="0" dirty="0"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effectLst/>
                <a:latin typeface="Open Sans" panose="020B0606030504020204" pitchFamily="34" charset="0"/>
              </a:rPr>
              <a:t>hasil</a:t>
            </a:r>
            <a:r>
              <a:rPr lang="en-ID" b="0" i="0" dirty="0">
                <a:effectLst/>
                <a:latin typeface="Open Sans" panose="020B0606030504020204" pitchFamily="34" charset="0"/>
              </a:rPr>
              <a:t>, </a:t>
            </a:r>
            <a:r>
              <a:rPr lang="en-ID" b="1" i="1" dirty="0">
                <a:effectLst/>
                <a:latin typeface="Open Sans" panose="020B0606030504020204" pitchFamily="34" charset="0"/>
              </a:rPr>
              <a:t>operator</a:t>
            </a:r>
            <a:r>
              <a:rPr lang="en-ID" b="0" i="0" dirty="0">
                <a:effectLst/>
                <a:latin typeface="Open Sans" panose="020B0606030504020204" pitchFamily="34" charset="0"/>
              </a:rPr>
              <a:t> </a:t>
            </a:r>
            <a:r>
              <a:rPr lang="en-ID" b="0" i="0" dirty="0" err="1">
                <a:effectLst/>
                <a:latin typeface="Open Sans" panose="020B0606030504020204" pitchFamily="34" charset="0"/>
              </a:rPr>
              <a:t>berupa</a:t>
            </a:r>
            <a:r>
              <a:rPr lang="en-ID" b="0" i="0" dirty="0"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effectLst/>
                <a:latin typeface="Open Sans" panose="020B0606030504020204" pitchFamily="34" charset="0"/>
              </a:rPr>
              <a:t>simbol</a:t>
            </a:r>
            <a:r>
              <a:rPr lang="en-ID" b="0" i="0" dirty="0">
                <a:effectLst/>
                <a:latin typeface="Open Sans" panose="020B0606030504020204" pitchFamily="34" charset="0"/>
              </a:rPr>
              <a:t> yang </a:t>
            </a:r>
            <a:r>
              <a:rPr lang="en-ID" b="0" i="0" dirty="0" err="1">
                <a:effectLst/>
                <a:latin typeface="Open Sans" panose="020B0606030504020204" pitchFamily="34" charset="0"/>
              </a:rPr>
              <a:t>digunakan</a:t>
            </a:r>
            <a:r>
              <a:rPr lang="en-ID" b="0" i="0" dirty="0"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effectLst/>
                <a:latin typeface="Open Sans" panose="020B0606030504020204" pitchFamily="34" charset="0"/>
              </a:rPr>
              <a:t>untuk</a:t>
            </a:r>
            <a:r>
              <a:rPr lang="en-ID" b="0" i="0" dirty="0"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effectLst/>
                <a:latin typeface="Open Sans" panose="020B0606030504020204" pitchFamily="34" charset="0"/>
              </a:rPr>
              <a:t>menyusun</a:t>
            </a:r>
            <a:r>
              <a:rPr lang="en-ID" b="0" i="0" dirty="0"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effectLst/>
                <a:latin typeface="Open Sans" panose="020B0606030504020204" pitchFamily="34" charset="0"/>
              </a:rPr>
              <a:t>suatu</a:t>
            </a:r>
            <a:r>
              <a:rPr lang="en-ID" b="0" i="0" dirty="0"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effectLst/>
                <a:latin typeface="Open Sans" panose="020B0606030504020204" pitchFamily="34" charset="0"/>
              </a:rPr>
              <a:t>ekspresi</a:t>
            </a:r>
            <a:r>
              <a:rPr lang="en-ID" b="0" i="0" dirty="0"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effectLst/>
                <a:latin typeface="Open Sans" panose="020B0606030504020204" pitchFamily="34" charset="0"/>
              </a:rPr>
              <a:t>dengan</a:t>
            </a:r>
            <a:r>
              <a:rPr lang="en-ID" b="0" i="0" dirty="0"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effectLst/>
                <a:latin typeface="Open Sans" panose="020B0606030504020204" pitchFamily="34" charset="0"/>
              </a:rPr>
              <a:t>melibatkan</a:t>
            </a:r>
            <a:r>
              <a:rPr lang="en-ID" b="0" i="0" dirty="0"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effectLst/>
                <a:latin typeface="Open Sans" panose="020B0606030504020204" pitchFamily="34" charset="0"/>
              </a:rPr>
              <a:t>satu</a:t>
            </a:r>
            <a:r>
              <a:rPr lang="en-ID" b="0" i="0" dirty="0"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effectLst/>
                <a:latin typeface="Open Sans" panose="020B0606030504020204" pitchFamily="34" charset="0"/>
              </a:rPr>
              <a:t>atau</a:t>
            </a:r>
            <a:r>
              <a:rPr lang="en-ID" b="0" i="0" dirty="0"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effectLst/>
                <a:latin typeface="Open Sans" panose="020B0606030504020204" pitchFamily="34" charset="0"/>
              </a:rPr>
              <a:t>beberapa</a:t>
            </a:r>
            <a:r>
              <a:rPr lang="en-ID" b="0" i="0" dirty="0">
                <a:effectLst/>
                <a:latin typeface="Open Sans" panose="020B0606030504020204" pitchFamily="34" charset="0"/>
              </a:rPr>
              <a:t> </a:t>
            </a:r>
            <a:r>
              <a:rPr lang="en-ID" b="1" i="1" dirty="0">
                <a:effectLst/>
                <a:latin typeface="Open Sans" panose="020B0606030504020204" pitchFamily="34" charset="0"/>
              </a:rPr>
              <a:t>operand</a:t>
            </a:r>
            <a:r>
              <a:rPr lang="en-ID" b="0" i="0" dirty="0">
                <a:effectLst/>
                <a:latin typeface="Open Sans" panose="020B0606030504020204" pitchFamily="34" charset="0"/>
              </a:rPr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88877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8A965-8BA7-2C2F-2867-4A3C89A60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0" dirty="0">
                <a:effectLst/>
                <a:latin typeface="Tw Cen MT (Headings)"/>
              </a:rPr>
              <a:t>Arithmetic </a:t>
            </a:r>
            <a:r>
              <a:rPr lang="en-US" dirty="0"/>
              <a:t>Operator</a:t>
            </a:r>
            <a:endParaRPr lang="en-ID" dirty="0">
              <a:latin typeface="Tw Cen MT (Headings)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F6561-A468-BBF7-F232-E6E79FF1E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90899"/>
            <a:ext cx="9905999" cy="3541714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/>
              <a:t>Penjumlahan</a:t>
            </a:r>
            <a:r>
              <a:rPr lang="en-US" dirty="0"/>
              <a:t> (+)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contoh</a:t>
            </a:r>
            <a:r>
              <a:rPr lang="en-US" dirty="0"/>
              <a:t> : </a:t>
            </a:r>
            <a:r>
              <a:rPr lang="en-ID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penjumlahan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lang="en-ID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b;</a:t>
            </a:r>
            <a:endParaRPr lang="en-US" dirty="0"/>
          </a:p>
          <a:p>
            <a:r>
              <a:rPr lang="en-US" dirty="0" err="1"/>
              <a:t>Pengurangan</a:t>
            </a:r>
            <a:r>
              <a:rPr lang="en-US" dirty="0"/>
              <a:t> (-)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contoh</a:t>
            </a:r>
            <a:r>
              <a:rPr lang="en-US" dirty="0"/>
              <a:t> : </a:t>
            </a:r>
            <a:r>
              <a:rPr lang="en-ID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pengurangan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lang="en-ID" dirty="0">
                <a:solidFill>
                  <a:srgbClr val="FF79C6"/>
                </a:solidFill>
                <a:latin typeface="Consolas" panose="020B0609020204030204" pitchFamily="49" charset="0"/>
              </a:rPr>
              <a:t>-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b;</a:t>
            </a:r>
            <a:endParaRPr lang="en-US" dirty="0"/>
          </a:p>
          <a:p>
            <a:r>
              <a:rPr lang="en-US" dirty="0" err="1"/>
              <a:t>Perkalian</a:t>
            </a:r>
            <a:r>
              <a:rPr lang="en-US" dirty="0"/>
              <a:t> (*)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contoh</a:t>
            </a:r>
            <a:r>
              <a:rPr lang="en-US" dirty="0"/>
              <a:t> : </a:t>
            </a:r>
            <a:r>
              <a:rPr lang="en-ID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perkalian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lang="en-ID" dirty="0">
                <a:solidFill>
                  <a:srgbClr val="FF79C6"/>
                </a:solidFill>
                <a:latin typeface="Consolas" panose="020B0609020204030204" pitchFamily="49" charset="0"/>
              </a:rPr>
              <a:t>*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b;</a:t>
            </a:r>
            <a:endParaRPr lang="en-US" dirty="0"/>
          </a:p>
          <a:p>
            <a:r>
              <a:rPr lang="en-US" dirty="0" err="1"/>
              <a:t>Pembagian</a:t>
            </a:r>
            <a:r>
              <a:rPr lang="en-US" dirty="0"/>
              <a:t> (/)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contoh</a:t>
            </a:r>
            <a:r>
              <a:rPr lang="en-US" dirty="0"/>
              <a:t> : </a:t>
            </a:r>
            <a:r>
              <a:rPr lang="en-ID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penjumlahan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lang="en-ID" dirty="0">
                <a:solidFill>
                  <a:srgbClr val="FF79C6"/>
                </a:solidFill>
                <a:latin typeface="Consolas" panose="020B0609020204030204" pitchFamily="49" charset="0"/>
              </a:rPr>
              <a:t>/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b;</a:t>
            </a:r>
            <a:endParaRPr lang="en-US" dirty="0"/>
          </a:p>
          <a:p>
            <a:r>
              <a:rPr lang="en-US" dirty="0" err="1"/>
              <a:t>Sisa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/ modulo (%)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contoh</a:t>
            </a:r>
            <a:r>
              <a:rPr lang="en-US" dirty="0"/>
              <a:t> : </a:t>
            </a:r>
            <a:r>
              <a:rPr lang="en-ID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sisa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lang="en-ID" dirty="0">
                <a:solidFill>
                  <a:srgbClr val="FF79C6"/>
                </a:solidFill>
                <a:latin typeface="Consolas" panose="020B0609020204030204" pitchFamily="49" charset="0"/>
              </a:rPr>
              <a:t>%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b;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641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8A965-8BA7-2C2F-2867-4A3C89A60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766" y="188259"/>
            <a:ext cx="9905998" cy="1478570"/>
          </a:xfrm>
        </p:spPr>
        <p:txBody>
          <a:bodyPr/>
          <a:lstStyle/>
          <a:p>
            <a:r>
              <a:rPr lang="en-US" dirty="0"/>
              <a:t>Equality &amp; Relational Operator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F6561-A468-BBF7-F232-E6E79FF1E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77788"/>
            <a:ext cx="9905999" cy="509195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var a = 6; var b = 8; </a:t>
            </a:r>
          </a:p>
          <a:p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dari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contoh</a:t>
            </a:r>
            <a:r>
              <a:rPr lang="en-US" dirty="0"/>
              <a:t> : print(a &gt; b); =&gt; false</a:t>
            </a:r>
          </a:p>
          <a:p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kecil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contoh</a:t>
            </a:r>
            <a:r>
              <a:rPr lang="en-US" dirty="0"/>
              <a:t> : print(a &lt; b); =&gt; true</a:t>
            </a:r>
          </a:p>
          <a:p>
            <a:r>
              <a:rPr lang="en-US" dirty="0"/>
              <a:t>Sama </a:t>
            </a:r>
            <a:r>
              <a:rPr lang="en-US" dirty="0" err="1"/>
              <a:t>dengan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contoh</a:t>
            </a:r>
            <a:r>
              <a:rPr lang="en-US" dirty="0"/>
              <a:t> : print(a == b); =&gt; false</a:t>
            </a:r>
          </a:p>
          <a:p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contoh</a:t>
            </a:r>
            <a:r>
              <a:rPr lang="en-US" dirty="0"/>
              <a:t> : print(a != b); =&gt; false</a:t>
            </a:r>
          </a:p>
          <a:p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contoh</a:t>
            </a:r>
            <a:r>
              <a:rPr lang="en-US" dirty="0"/>
              <a:t> : print(a &gt;= b); =&gt; false</a:t>
            </a:r>
          </a:p>
          <a:p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kecil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contoh</a:t>
            </a:r>
            <a:r>
              <a:rPr lang="en-US" dirty="0"/>
              <a:t> : print(a &lt;= b); =&gt; true</a:t>
            </a:r>
          </a:p>
        </p:txBody>
      </p:sp>
    </p:spTree>
    <p:extLst>
      <p:ext uri="{BB962C8B-B14F-4D97-AF65-F5344CB8AC3E}">
        <p14:creationId xmlns:p14="http://schemas.microsoft.com/office/powerpoint/2010/main" val="2559472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8A965-8BA7-2C2F-2867-4A3C89A60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766" y="188259"/>
            <a:ext cx="9905998" cy="1478570"/>
          </a:xfrm>
        </p:spPr>
        <p:txBody>
          <a:bodyPr/>
          <a:lstStyle/>
          <a:p>
            <a:r>
              <a:rPr lang="en-US" dirty="0"/>
              <a:t>Logical operator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F6561-A468-BBF7-F232-E6E79FF1E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77788"/>
            <a:ext cx="9905999" cy="5091953"/>
          </a:xfrm>
        </p:spPr>
        <p:txBody>
          <a:bodyPr>
            <a:normAutofit/>
          </a:bodyPr>
          <a:lstStyle/>
          <a:p>
            <a:r>
              <a:rPr lang="en-US" dirty="0"/>
              <a:t>bool x = true; bool y = false;</a:t>
            </a:r>
          </a:p>
          <a:p>
            <a:r>
              <a:rPr lang="en-US" dirty="0"/>
              <a:t>print(x &amp;&amp; y) =&gt; </a:t>
            </a:r>
            <a:r>
              <a:rPr lang="en-US" dirty="0" err="1"/>
              <a:t>hasilnya</a:t>
            </a:r>
            <a:r>
              <a:rPr lang="en-US" dirty="0"/>
              <a:t> false, </a:t>
            </a:r>
            <a:r>
              <a:rPr lang="en-US" dirty="0" err="1"/>
              <a:t>krn</a:t>
            </a:r>
            <a:r>
              <a:rPr lang="en-US" dirty="0"/>
              <a:t> &amp;&amp; (AND) </a:t>
            </a:r>
            <a:r>
              <a:rPr lang="en-US" dirty="0" err="1"/>
              <a:t>kedua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bernilai</a:t>
            </a:r>
            <a:r>
              <a:rPr lang="en-US" dirty="0"/>
              <a:t> true</a:t>
            </a:r>
          </a:p>
          <a:p>
            <a:r>
              <a:rPr lang="en-US" dirty="0"/>
              <a:t>print(x || y) =&gt; </a:t>
            </a:r>
            <a:r>
              <a:rPr lang="en-US" dirty="0" err="1"/>
              <a:t>hasilnya</a:t>
            </a:r>
            <a:r>
              <a:rPr lang="en-US" dirty="0"/>
              <a:t> true, </a:t>
            </a:r>
            <a:r>
              <a:rPr lang="en-US" dirty="0" err="1"/>
              <a:t>krn</a:t>
            </a:r>
            <a:r>
              <a:rPr lang="en-US" dirty="0"/>
              <a:t> || (OR) </a:t>
            </a:r>
            <a:r>
              <a:rPr lang="en-US" dirty="0" err="1"/>
              <a:t>boleh</a:t>
            </a:r>
            <a:r>
              <a:rPr lang="en-US" dirty="0"/>
              <a:t> </a:t>
            </a:r>
            <a:r>
              <a:rPr lang="en-US" dirty="0" err="1"/>
              <a:t>diantara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bernilai</a:t>
            </a:r>
            <a:r>
              <a:rPr lang="en-US" dirty="0"/>
              <a:t> true</a:t>
            </a:r>
          </a:p>
          <a:p>
            <a:r>
              <a:rPr lang="en-US" dirty="0"/>
              <a:t>print(!y) =&gt; </a:t>
            </a:r>
            <a:r>
              <a:rPr lang="en-US" dirty="0" err="1"/>
              <a:t>hasilnya</a:t>
            </a:r>
            <a:r>
              <a:rPr lang="en-US" dirty="0"/>
              <a:t> true, </a:t>
            </a:r>
            <a:r>
              <a:rPr lang="en-US" dirty="0" err="1"/>
              <a:t>krn</a:t>
            </a:r>
            <a:r>
              <a:rPr lang="en-US" dirty="0"/>
              <a:t> ! (NOT)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membalikkan</a:t>
            </a:r>
            <a:r>
              <a:rPr lang="en-US" dirty="0"/>
              <a:t> </a:t>
            </a:r>
            <a:r>
              <a:rPr lang="en-US"/>
              <a:t>nilainya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913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8A965-8BA7-2C2F-2867-4A3C89A60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766" y="188259"/>
            <a:ext cx="9905998" cy="806823"/>
          </a:xfrm>
        </p:spPr>
        <p:txBody>
          <a:bodyPr/>
          <a:lstStyle/>
          <a:p>
            <a:r>
              <a:rPr lang="en-US" dirty="0"/>
              <a:t>Latihan 1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F6561-A468-BBF7-F232-E6E79FF1E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1765" y="797859"/>
            <a:ext cx="9905999" cy="5764306"/>
          </a:xfrm>
        </p:spPr>
        <p:txBody>
          <a:bodyPr>
            <a:normAutofit fontScale="25000" lnSpcReduction="20000"/>
          </a:bodyPr>
          <a:lstStyle/>
          <a:p>
            <a:r>
              <a:rPr lang="en-ID" sz="5200" b="0" dirty="0">
                <a:effectLst/>
                <a:latin typeface="Consolas" panose="020B0609020204030204" pitchFamily="49" charset="0"/>
              </a:rPr>
              <a:t>  1. </a:t>
            </a:r>
            <a:r>
              <a:rPr lang="en-ID" sz="5200" b="0" dirty="0" err="1">
                <a:effectLst/>
                <a:latin typeface="Consolas" panose="020B0609020204030204" pitchFamily="49" charset="0"/>
              </a:rPr>
              <a:t>buatlah</a:t>
            </a:r>
            <a:r>
              <a:rPr lang="en-ID" sz="5200" b="0" dirty="0">
                <a:effectLst/>
                <a:latin typeface="Consolas" panose="020B0609020204030204" pitchFamily="49" charset="0"/>
              </a:rPr>
              <a:t> </a:t>
            </a:r>
            <a:r>
              <a:rPr lang="en-ID" sz="5200" b="0" dirty="0" err="1">
                <a:effectLst/>
                <a:latin typeface="Consolas" panose="020B0609020204030204" pitchFamily="49" charset="0"/>
              </a:rPr>
              <a:t>variabel</a:t>
            </a:r>
            <a:r>
              <a:rPr lang="en-ID" sz="5200" b="0" dirty="0">
                <a:effectLst/>
                <a:latin typeface="Consolas" panose="020B0609020204030204" pitchFamily="49" charset="0"/>
              </a:rPr>
              <a:t> </a:t>
            </a:r>
            <a:r>
              <a:rPr lang="en-ID" sz="5200" b="0" dirty="0" err="1">
                <a:effectLst/>
                <a:latin typeface="Consolas" panose="020B0609020204030204" pitchFamily="49" charset="0"/>
              </a:rPr>
              <a:t>dari</a:t>
            </a:r>
            <a:r>
              <a:rPr lang="en-ID" sz="5200" b="0" dirty="0">
                <a:effectLst/>
                <a:latin typeface="Consolas" panose="020B0609020204030204" pitchFamily="49" charset="0"/>
              </a:rPr>
              <a:t> data </a:t>
            </a:r>
            <a:r>
              <a:rPr lang="en-ID" sz="5200" b="0" dirty="0" err="1">
                <a:effectLst/>
                <a:latin typeface="Consolas" panose="020B0609020204030204" pitchFamily="49" charset="0"/>
              </a:rPr>
              <a:t>dibawah</a:t>
            </a:r>
            <a:r>
              <a:rPr lang="en-ID" sz="5200" b="0" dirty="0">
                <a:effectLst/>
                <a:latin typeface="Consolas" panose="020B0609020204030204" pitchFamily="49" charset="0"/>
              </a:rPr>
              <a:t> </a:t>
            </a:r>
            <a:r>
              <a:rPr lang="en-ID" sz="5200" b="0" dirty="0" err="1">
                <a:effectLst/>
                <a:latin typeface="Consolas" panose="020B0609020204030204" pitchFamily="49" charset="0"/>
              </a:rPr>
              <a:t>sesuai</a:t>
            </a:r>
            <a:r>
              <a:rPr lang="en-ID" sz="5200" b="0" dirty="0">
                <a:effectLst/>
                <a:latin typeface="Consolas" panose="020B0609020204030204" pitchFamily="49" charset="0"/>
              </a:rPr>
              <a:t> </a:t>
            </a:r>
            <a:r>
              <a:rPr lang="en-ID" sz="5200" b="0" dirty="0" err="1">
                <a:effectLst/>
                <a:latin typeface="Consolas" panose="020B0609020204030204" pitchFamily="49" charset="0"/>
              </a:rPr>
              <a:t>dengan</a:t>
            </a:r>
            <a:r>
              <a:rPr lang="en-ID" sz="5200" b="0" dirty="0">
                <a:effectLst/>
                <a:latin typeface="Consolas" panose="020B0609020204030204" pitchFamily="49" charset="0"/>
              </a:rPr>
              <a:t> </a:t>
            </a:r>
            <a:r>
              <a:rPr lang="en-ID" sz="5200" b="0" dirty="0" err="1">
                <a:effectLst/>
                <a:latin typeface="Consolas" panose="020B0609020204030204" pitchFamily="49" charset="0"/>
              </a:rPr>
              <a:t>tipe</a:t>
            </a:r>
            <a:r>
              <a:rPr lang="en-ID" sz="5200" b="0" dirty="0">
                <a:effectLst/>
                <a:latin typeface="Consolas" panose="020B0609020204030204" pitchFamily="49" charset="0"/>
              </a:rPr>
              <a:t> </a:t>
            </a:r>
            <a:r>
              <a:rPr lang="en-ID" sz="5200" b="0" dirty="0" err="1">
                <a:effectLst/>
                <a:latin typeface="Consolas" panose="020B0609020204030204" pitchFamily="49" charset="0"/>
              </a:rPr>
              <a:t>datanya</a:t>
            </a:r>
            <a:r>
              <a:rPr lang="en-ID" sz="5200" b="0" dirty="0">
                <a:effectLst/>
                <a:latin typeface="Consolas" panose="020B0609020204030204" pitchFamily="49" charset="0"/>
              </a:rPr>
              <a:t>!</a:t>
            </a:r>
          </a:p>
          <a:p>
            <a:r>
              <a:rPr lang="en-ID" sz="5200" b="0" dirty="0">
                <a:effectLst/>
                <a:latin typeface="Consolas" panose="020B0609020204030204" pitchFamily="49" charset="0"/>
              </a:rPr>
              <a:t>  2. </a:t>
            </a:r>
            <a:r>
              <a:rPr lang="en-ID" sz="5200" b="0" dirty="0" err="1">
                <a:effectLst/>
                <a:latin typeface="Consolas" panose="020B0609020204030204" pitchFamily="49" charset="0"/>
              </a:rPr>
              <a:t>buatlah</a:t>
            </a:r>
            <a:r>
              <a:rPr lang="en-ID" sz="5200" b="0" dirty="0">
                <a:effectLst/>
                <a:latin typeface="Consolas" panose="020B0609020204030204" pitchFamily="49" charset="0"/>
              </a:rPr>
              <a:t> </a:t>
            </a:r>
            <a:r>
              <a:rPr lang="en-ID" sz="5200" b="0" dirty="0" err="1">
                <a:effectLst/>
                <a:latin typeface="Consolas" panose="020B0609020204030204" pitchFamily="49" charset="0"/>
              </a:rPr>
              <a:t>sebuah</a:t>
            </a:r>
            <a:r>
              <a:rPr lang="en-ID" sz="5200" b="0" dirty="0">
                <a:effectLst/>
                <a:latin typeface="Consolas" panose="020B0609020204030204" pitchFamily="49" charset="0"/>
              </a:rPr>
              <a:t> map yang </a:t>
            </a:r>
            <a:r>
              <a:rPr lang="en-ID" sz="5200" b="0" dirty="0" err="1">
                <a:effectLst/>
                <a:latin typeface="Consolas" panose="020B0609020204030204" pitchFamily="49" charset="0"/>
              </a:rPr>
              <a:t>berisikan</a:t>
            </a:r>
            <a:r>
              <a:rPr lang="en-ID" sz="5200" b="0" dirty="0">
                <a:effectLst/>
                <a:latin typeface="Consolas" panose="020B0609020204030204" pitchFamily="49" charset="0"/>
              </a:rPr>
              <a:t> data di </a:t>
            </a:r>
            <a:r>
              <a:rPr lang="en-ID" sz="5200" b="0" dirty="0" err="1">
                <a:effectLst/>
                <a:latin typeface="Consolas" panose="020B0609020204030204" pitchFamily="49" charset="0"/>
              </a:rPr>
              <a:t>bawah</a:t>
            </a:r>
            <a:r>
              <a:rPr lang="en-ID" sz="5200" b="0" dirty="0">
                <a:effectLst/>
                <a:latin typeface="Consolas" panose="020B0609020204030204" pitchFamily="49" charset="0"/>
              </a:rPr>
              <a:t> </a:t>
            </a:r>
            <a:r>
              <a:rPr lang="en-ID" sz="5200" b="0" dirty="0" err="1">
                <a:effectLst/>
                <a:latin typeface="Consolas" panose="020B0609020204030204" pitchFamily="49" charset="0"/>
              </a:rPr>
              <a:t>menggunakan</a:t>
            </a:r>
            <a:endParaRPr lang="en-ID" sz="5200" b="0" dirty="0">
              <a:effectLst/>
              <a:latin typeface="Consolas" panose="020B0609020204030204" pitchFamily="49" charset="0"/>
            </a:endParaRPr>
          </a:p>
          <a:p>
            <a:r>
              <a:rPr lang="en-ID" sz="5200" b="0" dirty="0">
                <a:effectLst/>
                <a:latin typeface="Consolas" panose="020B0609020204030204" pitchFamily="49" charset="0"/>
              </a:rPr>
              <a:t>     </a:t>
            </a:r>
            <a:r>
              <a:rPr lang="en-ID" sz="5200" b="0" dirty="0" err="1">
                <a:effectLst/>
                <a:latin typeface="Consolas" panose="020B0609020204030204" pitchFamily="49" charset="0"/>
              </a:rPr>
              <a:t>variabel</a:t>
            </a:r>
            <a:r>
              <a:rPr lang="en-ID" sz="5200" b="0" dirty="0">
                <a:effectLst/>
                <a:latin typeface="Consolas" panose="020B0609020204030204" pitchFamily="49" charset="0"/>
              </a:rPr>
              <a:t> </a:t>
            </a:r>
            <a:r>
              <a:rPr lang="en-ID" sz="5200" b="0" dirty="0" err="1">
                <a:effectLst/>
                <a:latin typeface="Consolas" panose="020B0609020204030204" pitchFamily="49" charset="0"/>
              </a:rPr>
              <a:t>yg</a:t>
            </a:r>
            <a:r>
              <a:rPr lang="en-ID" sz="5200" b="0" dirty="0">
                <a:effectLst/>
                <a:latin typeface="Consolas" panose="020B0609020204030204" pitchFamily="49" charset="0"/>
              </a:rPr>
              <a:t> </a:t>
            </a:r>
            <a:r>
              <a:rPr lang="en-ID" sz="5200" b="0" dirty="0" err="1">
                <a:effectLst/>
                <a:latin typeface="Consolas" panose="020B0609020204030204" pitchFamily="49" charset="0"/>
              </a:rPr>
              <a:t>telah</a:t>
            </a:r>
            <a:r>
              <a:rPr lang="en-ID" sz="5200" b="0" dirty="0">
                <a:effectLst/>
                <a:latin typeface="Consolas" panose="020B0609020204030204" pitchFamily="49" charset="0"/>
              </a:rPr>
              <a:t> </a:t>
            </a:r>
            <a:r>
              <a:rPr lang="en-ID" sz="5200" b="0" dirty="0" err="1">
                <a:effectLst/>
                <a:latin typeface="Consolas" panose="020B0609020204030204" pitchFamily="49" charset="0"/>
              </a:rPr>
              <a:t>dibuat</a:t>
            </a:r>
            <a:endParaRPr lang="en-ID" sz="5200" b="0" dirty="0">
              <a:effectLst/>
              <a:latin typeface="Consolas" panose="020B0609020204030204" pitchFamily="49" charset="0"/>
            </a:endParaRPr>
          </a:p>
          <a:p>
            <a:r>
              <a:rPr lang="en-ID" sz="5200" b="0" dirty="0">
                <a:effectLst/>
                <a:latin typeface="Consolas" panose="020B0609020204030204" pitchFamily="49" charset="0"/>
              </a:rPr>
              <a:t>  3. print map </a:t>
            </a:r>
            <a:r>
              <a:rPr lang="en-ID" sz="5200" b="0" dirty="0" err="1">
                <a:effectLst/>
                <a:latin typeface="Consolas" panose="020B0609020204030204" pitchFamily="49" charset="0"/>
              </a:rPr>
              <a:t>tersebut</a:t>
            </a:r>
            <a:r>
              <a:rPr lang="en-ID" sz="5200" b="0" dirty="0">
                <a:effectLst/>
                <a:latin typeface="Consolas" panose="020B0609020204030204" pitchFamily="49" charset="0"/>
              </a:rPr>
              <a:t>!</a:t>
            </a:r>
          </a:p>
          <a:p>
            <a:br>
              <a:rPr lang="en-ID" sz="5200" b="0" dirty="0">
                <a:effectLst/>
                <a:latin typeface="Consolas" panose="020B0609020204030204" pitchFamily="49" charset="0"/>
              </a:rPr>
            </a:br>
            <a:r>
              <a:rPr lang="en-ID" sz="5200" b="0" dirty="0">
                <a:effectLst/>
                <a:latin typeface="Consolas" panose="020B0609020204030204" pitchFamily="49" charset="0"/>
              </a:rPr>
              <a:t>  Data </a:t>
            </a:r>
            <a:r>
              <a:rPr lang="en-ID" sz="5200" b="0" dirty="0" err="1">
                <a:effectLst/>
                <a:latin typeface="Consolas" panose="020B0609020204030204" pitchFamily="49" charset="0"/>
              </a:rPr>
              <a:t>Restoran</a:t>
            </a:r>
            <a:endParaRPr lang="en-ID" sz="5200" b="0" dirty="0">
              <a:effectLst/>
              <a:latin typeface="Consolas" panose="020B0609020204030204" pitchFamily="49" charset="0"/>
            </a:endParaRPr>
          </a:p>
          <a:p>
            <a:r>
              <a:rPr lang="en-ID" sz="5200" b="0" dirty="0">
                <a:effectLst/>
                <a:latin typeface="Consolas" panose="020B0609020204030204" pitchFamily="49" charset="0"/>
              </a:rPr>
              <a:t>  -------------</a:t>
            </a:r>
          </a:p>
          <a:p>
            <a:r>
              <a:rPr lang="en-ID" sz="5200" b="0" dirty="0">
                <a:effectLst/>
                <a:latin typeface="Consolas" panose="020B0609020204030204" pitchFamily="49" charset="0"/>
              </a:rPr>
              <a:t>  Nama : Synapse Food</a:t>
            </a:r>
          </a:p>
          <a:p>
            <a:r>
              <a:rPr lang="en-ID" sz="5200" b="0" dirty="0">
                <a:effectLst/>
                <a:latin typeface="Consolas" panose="020B0609020204030204" pitchFamily="49" charset="0"/>
              </a:rPr>
              <a:t>  </a:t>
            </a:r>
            <a:r>
              <a:rPr lang="en-ID" sz="5200" b="0" dirty="0" err="1">
                <a:effectLst/>
                <a:latin typeface="Consolas" panose="020B0609020204030204" pitchFamily="49" charset="0"/>
              </a:rPr>
              <a:t>Tahun</a:t>
            </a:r>
            <a:r>
              <a:rPr lang="en-ID" sz="5200" b="0" dirty="0">
                <a:effectLst/>
                <a:latin typeface="Consolas" panose="020B0609020204030204" pitchFamily="49" charset="0"/>
              </a:rPr>
              <a:t> </a:t>
            </a:r>
            <a:r>
              <a:rPr lang="en-ID" sz="5200" b="0" dirty="0" err="1">
                <a:effectLst/>
                <a:latin typeface="Consolas" panose="020B0609020204030204" pitchFamily="49" charset="0"/>
              </a:rPr>
              <a:t>didirikan</a:t>
            </a:r>
            <a:r>
              <a:rPr lang="en-ID" sz="5200" b="0" dirty="0">
                <a:effectLst/>
                <a:latin typeface="Consolas" panose="020B0609020204030204" pitchFamily="49" charset="0"/>
              </a:rPr>
              <a:t> : 2014</a:t>
            </a:r>
          </a:p>
          <a:p>
            <a:r>
              <a:rPr lang="en-ID" sz="5200" b="0" dirty="0">
                <a:effectLst/>
                <a:latin typeface="Consolas" panose="020B0609020204030204" pitchFamily="49" charset="0"/>
              </a:rPr>
              <a:t>  Alamat : Jl. </a:t>
            </a:r>
            <a:r>
              <a:rPr lang="en-ID" sz="5200" b="0" dirty="0" err="1">
                <a:effectLst/>
                <a:latin typeface="Consolas" panose="020B0609020204030204" pitchFamily="49" charset="0"/>
              </a:rPr>
              <a:t>Rajawali</a:t>
            </a:r>
            <a:endParaRPr lang="en-ID" sz="5200" b="0" dirty="0">
              <a:effectLst/>
              <a:latin typeface="Consolas" panose="020B0609020204030204" pitchFamily="49" charset="0"/>
            </a:endParaRPr>
          </a:p>
          <a:p>
            <a:r>
              <a:rPr lang="en-ID" sz="5200" b="0" dirty="0">
                <a:effectLst/>
                <a:latin typeface="Consolas" panose="020B0609020204030204" pitchFamily="49" charset="0"/>
              </a:rPr>
              <a:t>  Status </a:t>
            </a:r>
            <a:r>
              <a:rPr lang="en-ID" sz="5200" b="0" dirty="0" err="1">
                <a:effectLst/>
                <a:latin typeface="Consolas" panose="020B0609020204030204" pitchFamily="49" charset="0"/>
              </a:rPr>
              <a:t>buka</a:t>
            </a:r>
            <a:r>
              <a:rPr lang="en-ID" sz="5200" b="0" dirty="0">
                <a:effectLst/>
                <a:latin typeface="Consolas" panose="020B0609020204030204" pitchFamily="49" charset="0"/>
              </a:rPr>
              <a:t> : Buka (Buka/</a:t>
            </a:r>
            <a:r>
              <a:rPr lang="en-ID" sz="5200" b="0" dirty="0" err="1">
                <a:effectLst/>
                <a:latin typeface="Consolas" panose="020B0609020204030204" pitchFamily="49" charset="0"/>
              </a:rPr>
              <a:t>Tutup</a:t>
            </a:r>
            <a:r>
              <a:rPr lang="en-ID" sz="5200" b="0" dirty="0"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D" sz="5200" b="0" dirty="0">
                <a:effectLst/>
                <a:latin typeface="Consolas" panose="020B0609020204030204" pitchFamily="49" charset="0"/>
              </a:rPr>
              <a:t>  Daftar </a:t>
            </a:r>
            <a:r>
              <a:rPr lang="en-ID" sz="5200" b="0" dirty="0" err="1">
                <a:effectLst/>
                <a:latin typeface="Consolas" panose="020B0609020204030204" pitchFamily="49" charset="0"/>
              </a:rPr>
              <a:t>Makanan</a:t>
            </a:r>
            <a:r>
              <a:rPr lang="en-ID" sz="5200" b="0" dirty="0">
                <a:effectLst/>
                <a:latin typeface="Consolas" panose="020B0609020204030204" pitchFamily="49" charset="0"/>
              </a:rPr>
              <a:t>: </a:t>
            </a:r>
          </a:p>
          <a:p>
            <a:r>
              <a:rPr lang="en-ID" sz="5200" b="0" dirty="0">
                <a:effectLst/>
                <a:latin typeface="Consolas" panose="020B0609020204030204" pitchFamily="49" charset="0"/>
              </a:rPr>
              <a:t>    - Nasi </a:t>
            </a:r>
            <a:r>
              <a:rPr lang="en-ID" sz="5200" b="0" dirty="0" err="1">
                <a:effectLst/>
                <a:latin typeface="Consolas" panose="020B0609020204030204" pitchFamily="49" charset="0"/>
              </a:rPr>
              <a:t>Ayam</a:t>
            </a:r>
            <a:r>
              <a:rPr lang="en-ID" sz="5200" b="0" dirty="0">
                <a:effectLst/>
                <a:latin typeface="Consolas" panose="020B0609020204030204" pitchFamily="49" charset="0"/>
              </a:rPr>
              <a:t> </a:t>
            </a:r>
            <a:r>
              <a:rPr lang="en-ID" sz="5200" b="0" dirty="0" err="1">
                <a:effectLst/>
                <a:latin typeface="Consolas" panose="020B0609020204030204" pitchFamily="49" charset="0"/>
              </a:rPr>
              <a:t>Geprek</a:t>
            </a:r>
            <a:r>
              <a:rPr lang="en-ID" sz="5200" b="0" dirty="0">
                <a:effectLst/>
                <a:latin typeface="Consolas" panose="020B0609020204030204" pitchFamily="49" charset="0"/>
              </a:rPr>
              <a:t> (15rb)</a:t>
            </a:r>
          </a:p>
          <a:p>
            <a:r>
              <a:rPr lang="en-ID" sz="5200" b="0" dirty="0">
                <a:effectLst/>
                <a:latin typeface="Consolas" panose="020B0609020204030204" pitchFamily="49" charset="0"/>
              </a:rPr>
              <a:t>    - Nasi Bakar (20rb)</a:t>
            </a:r>
          </a:p>
          <a:p>
            <a:r>
              <a:rPr lang="en-ID" sz="5200" b="0" dirty="0">
                <a:effectLst/>
                <a:latin typeface="Consolas" panose="020B0609020204030204" pitchFamily="49" charset="0"/>
              </a:rPr>
              <a:t>    - Sate </a:t>
            </a:r>
            <a:r>
              <a:rPr lang="en-ID" sz="5200" b="0" dirty="0" err="1">
                <a:effectLst/>
                <a:latin typeface="Consolas" panose="020B0609020204030204" pitchFamily="49" charset="0"/>
              </a:rPr>
              <a:t>Ayam</a:t>
            </a:r>
            <a:r>
              <a:rPr lang="en-ID" sz="5200" b="0" dirty="0">
                <a:effectLst/>
                <a:latin typeface="Consolas" panose="020B0609020204030204" pitchFamily="49" charset="0"/>
              </a:rPr>
              <a:t> (15rb)</a:t>
            </a:r>
          </a:p>
          <a:p>
            <a:r>
              <a:rPr lang="en-ID" sz="5200" b="0" dirty="0">
                <a:effectLst/>
                <a:latin typeface="Consolas" panose="020B0609020204030204" pitchFamily="49" charset="0"/>
              </a:rPr>
              <a:t>  Daftar </a:t>
            </a:r>
            <a:r>
              <a:rPr lang="en-ID" sz="5200" b="0" dirty="0" err="1">
                <a:effectLst/>
                <a:latin typeface="Consolas" panose="020B0609020204030204" pitchFamily="49" charset="0"/>
              </a:rPr>
              <a:t>Minuman</a:t>
            </a:r>
            <a:r>
              <a:rPr lang="en-ID" sz="5200" b="0" dirty="0"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D" sz="5200" b="0" dirty="0">
                <a:effectLst/>
                <a:latin typeface="Consolas" panose="020B0609020204030204" pitchFamily="49" charset="0"/>
              </a:rPr>
              <a:t>    - Es </a:t>
            </a:r>
            <a:r>
              <a:rPr lang="en-ID" sz="5200" b="0" dirty="0" err="1">
                <a:effectLst/>
                <a:latin typeface="Consolas" panose="020B0609020204030204" pitchFamily="49" charset="0"/>
              </a:rPr>
              <a:t>Teh</a:t>
            </a:r>
            <a:r>
              <a:rPr lang="en-ID" sz="5200" b="0" dirty="0">
                <a:effectLst/>
                <a:latin typeface="Consolas" panose="020B0609020204030204" pitchFamily="49" charset="0"/>
              </a:rPr>
              <a:t> </a:t>
            </a:r>
            <a:r>
              <a:rPr lang="en-ID" sz="5200" b="0" dirty="0" err="1">
                <a:effectLst/>
                <a:latin typeface="Consolas" panose="020B0609020204030204" pitchFamily="49" charset="0"/>
              </a:rPr>
              <a:t>manis</a:t>
            </a:r>
            <a:r>
              <a:rPr lang="en-ID" sz="5200" b="0" dirty="0">
                <a:effectLst/>
                <a:latin typeface="Consolas" panose="020B0609020204030204" pitchFamily="49" charset="0"/>
              </a:rPr>
              <a:t> (5rb)</a:t>
            </a:r>
          </a:p>
          <a:p>
            <a:r>
              <a:rPr lang="en-ID" sz="5200" b="0" dirty="0">
                <a:effectLst/>
                <a:latin typeface="Consolas" panose="020B0609020204030204" pitchFamily="49" charset="0"/>
              </a:rPr>
              <a:t>    - Jus Mangga (6rb)</a:t>
            </a:r>
          </a:p>
          <a:p>
            <a:r>
              <a:rPr lang="en-ID" sz="5200" b="0" dirty="0">
                <a:effectLst/>
                <a:latin typeface="Consolas" panose="020B0609020204030204" pitchFamily="49" charset="0"/>
              </a:rPr>
              <a:t>    - Es </a:t>
            </a:r>
            <a:r>
              <a:rPr lang="en-ID" sz="5200" b="0" dirty="0" err="1">
                <a:effectLst/>
                <a:latin typeface="Consolas" panose="020B0609020204030204" pitchFamily="49" charset="0"/>
              </a:rPr>
              <a:t>Jeruk</a:t>
            </a:r>
            <a:r>
              <a:rPr lang="en-ID" sz="5200" b="0" dirty="0">
                <a:effectLst/>
                <a:latin typeface="Consolas" panose="020B0609020204030204" pitchFamily="49" charset="0"/>
              </a:rPr>
              <a:t> (5rb)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648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8A965-8BA7-2C2F-2867-4A3C89A60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766" y="188259"/>
            <a:ext cx="9905998" cy="806823"/>
          </a:xfrm>
        </p:spPr>
        <p:txBody>
          <a:bodyPr/>
          <a:lstStyle/>
          <a:p>
            <a:r>
              <a:rPr lang="en-US" dirty="0"/>
              <a:t>Latihan 2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F6561-A468-BBF7-F232-E6E79FF1E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1765" y="797859"/>
            <a:ext cx="9905999" cy="5764306"/>
          </a:xfrm>
        </p:spPr>
        <p:txBody>
          <a:bodyPr>
            <a:normAutofit/>
          </a:bodyPr>
          <a:lstStyle/>
          <a:p>
            <a:r>
              <a:rPr lang="en-ID" b="0" dirty="0">
                <a:effectLst/>
                <a:latin typeface="Consolas" panose="020B0609020204030204" pitchFamily="49" charset="0"/>
              </a:rPr>
              <a:t>  1. </a:t>
            </a:r>
            <a:r>
              <a:rPr lang="en-ID" b="0" dirty="0" err="1">
                <a:effectLst/>
                <a:latin typeface="Consolas" panose="020B0609020204030204" pitchFamily="49" charset="0"/>
              </a:rPr>
              <a:t>buatlah</a:t>
            </a:r>
            <a:r>
              <a:rPr lang="en-ID" b="0" dirty="0">
                <a:effectLst/>
                <a:latin typeface="Consolas" panose="020B0609020204030204" pitchFamily="49" charset="0"/>
              </a:rPr>
              <a:t> formula </a:t>
            </a:r>
            <a:r>
              <a:rPr lang="en-ID" b="0" dirty="0" err="1">
                <a:effectLst/>
                <a:latin typeface="Consolas" panose="020B0609020204030204" pitchFamily="49" charset="0"/>
              </a:rPr>
              <a:t>untuk</a:t>
            </a:r>
            <a:r>
              <a:rPr lang="en-ID" b="0" dirty="0"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effectLst/>
                <a:latin typeface="Consolas" panose="020B0609020204030204" pitchFamily="49" charset="0"/>
              </a:rPr>
              <a:t>menghitung</a:t>
            </a:r>
            <a:r>
              <a:rPr lang="en-ID" b="0" dirty="0"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effectLst/>
                <a:latin typeface="Consolas" panose="020B0609020204030204" pitchFamily="49" charset="0"/>
              </a:rPr>
              <a:t>keliling</a:t>
            </a:r>
            <a:r>
              <a:rPr lang="en-ID" b="0" dirty="0"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effectLst/>
                <a:latin typeface="Consolas" panose="020B0609020204030204" pitchFamily="49" charset="0"/>
              </a:rPr>
              <a:t>persegi</a:t>
            </a:r>
            <a:endParaRPr lang="en-ID" b="0" dirty="0">
              <a:effectLst/>
              <a:latin typeface="Consolas" panose="020B0609020204030204" pitchFamily="49" charset="0"/>
            </a:endParaRPr>
          </a:p>
          <a:p>
            <a:r>
              <a:rPr lang="en-ID" b="0" dirty="0">
                <a:effectLst/>
                <a:latin typeface="Consolas" panose="020B0609020204030204" pitchFamily="49" charset="0"/>
              </a:rPr>
              <a:t>  2. </a:t>
            </a:r>
            <a:r>
              <a:rPr lang="en-ID" b="0" dirty="0" err="1">
                <a:effectLst/>
                <a:latin typeface="Consolas" panose="020B0609020204030204" pitchFamily="49" charset="0"/>
              </a:rPr>
              <a:t>buatlah</a:t>
            </a:r>
            <a:r>
              <a:rPr lang="en-ID" b="0" dirty="0">
                <a:effectLst/>
                <a:latin typeface="Consolas" panose="020B0609020204030204" pitchFamily="49" charset="0"/>
              </a:rPr>
              <a:t> formula </a:t>
            </a:r>
            <a:r>
              <a:rPr lang="en-ID" b="0" dirty="0" err="1">
                <a:effectLst/>
                <a:latin typeface="Consolas" panose="020B0609020204030204" pitchFamily="49" charset="0"/>
              </a:rPr>
              <a:t>untuk</a:t>
            </a:r>
            <a:r>
              <a:rPr lang="en-ID" b="0" dirty="0"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effectLst/>
                <a:latin typeface="Consolas" panose="020B0609020204030204" pitchFamily="49" charset="0"/>
              </a:rPr>
              <a:t>menghitung</a:t>
            </a:r>
            <a:r>
              <a:rPr lang="en-ID" b="0" dirty="0"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effectLst/>
                <a:latin typeface="Consolas" panose="020B0609020204030204" pitchFamily="49" charset="0"/>
              </a:rPr>
              <a:t>luas</a:t>
            </a:r>
            <a:r>
              <a:rPr lang="en-ID" b="0" dirty="0"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effectLst/>
                <a:latin typeface="Consolas" panose="020B0609020204030204" pitchFamily="49" charset="0"/>
              </a:rPr>
              <a:t>lingkaran</a:t>
            </a:r>
            <a:endParaRPr lang="en-ID" b="0" dirty="0">
              <a:effectLst/>
              <a:latin typeface="Consolas" panose="020B0609020204030204" pitchFamily="49" charset="0"/>
            </a:endParaRPr>
          </a:p>
          <a:p>
            <a:r>
              <a:rPr lang="en-ID" b="0" dirty="0">
                <a:effectLst/>
                <a:latin typeface="Consolas" panose="020B0609020204030204" pitchFamily="49" charset="0"/>
              </a:rPr>
              <a:t>  3. </a:t>
            </a:r>
            <a:r>
              <a:rPr lang="en-ID" b="0" dirty="0" err="1">
                <a:effectLst/>
                <a:latin typeface="Consolas" panose="020B0609020204030204" pitchFamily="49" charset="0"/>
              </a:rPr>
              <a:t>buatlah</a:t>
            </a:r>
            <a:r>
              <a:rPr lang="en-ID" b="0" dirty="0">
                <a:effectLst/>
                <a:latin typeface="Consolas" panose="020B0609020204030204" pitchFamily="49" charset="0"/>
              </a:rPr>
              <a:t> formula </a:t>
            </a:r>
            <a:r>
              <a:rPr lang="en-ID" b="0" dirty="0" err="1">
                <a:effectLst/>
                <a:latin typeface="Consolas" panose="020B0609020204030204" pitchFamily="49" charset="0"/>
              </a:rPr>
              <a:t>untuk</a:t>
            </a:r>
            <a:r>
              <a:rPr lang="en-ID" b="0" dirty="0"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effectLst/>
                <a:latin typeface="Consolas" panose="020B0609020204030204" pitchFamily="49" charset="0"/>
              </a:rPr>
              <a:t>menghitung</a:t>
            </a:r>
            <a:r>
              <a:rPr lang="en-ID" b="0" dirty="0">
                <a:effectLst/>
                <a:latin typeface="Consolas" panose="020B0609020204030204" pitchFamily="49" charset="0"/>
              </a:rPr>
              <a:t> volume </a:t>
            </a:r>
            <a:r>
              <a:rPr lang="en-ID" b="0" dirty="0" err="1">
                <a:effectLst/>
                <a:latin typeface="Consolas" panose="020B0609020204030204" pitchFamily="49" charset="0"/>
              </a:rPr>
              <a:t>balok</a:t>
            </a:r>
            <a:endParaRPr lang="en-ID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D" sz="5200" b="0" dirty="0"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316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430</TotalTime>
  <Words>426</Words>
  <Application>Microsoft Office PowerPoint</Application>
  <PresentationFormat>Widescreen</PresentationFormat>
  <Paragraphs>57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Consolas</vt:lpstr>
      <vt:lpstr>Open Sans</vt:lpstr>
      <vt:lpstr>Tw Cen MT</vt:lpstr>
      <vt:lpstr>Tw Cen MT (Headings)</vt:lpstr>
      <vt:lpstr>Circuit</vt:lpstr>
      <vt:lpstr>Pemrograman dart</vt:lpstr>
      <vt:lpstr>Operator</vt:lpstr>
      <vt:lpstr>Arithmetic Operator</vt:lpstr>
      <vt:lpstr>Equality &amp; Relational Operator</vt:lpstr>
      <vt:lpstr>Logical operator</vt:lpstr>
      <vt:lpstr>Latihan 1</vt:lpstr>
      <vt:lpstr>Latihan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Pemrograman dart</dc:title>
  <dc:creator>M Wahid Alqorni</dc:creator>
  <cp:lastModifiedBy>M Wahid Alqorni</cp:lastModifiedBy>
  <cp:revision>32</cp:revision>
  <dcterms:created xsi:type="dcterms:W3CDTF">2022-05-26T00:58:10Z</dcterms:created>
  <dcterms:modified xsi:type="dcterms:W3CDTF">2022-06-05T09:20:48Z</dcterms:modified>
</cp:coreProperties>
</file>