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2" r:id="rId3"/>
    <p:sldId id="266" r:id="rId4"/>
    <p:sldId id="279" r:id="rId5"/>
    <p:sldId id="280" r:id="rId6"/>
    <p:sldId id="267" r:id="rId7"/>
    <p:sldId id="269" r:id="rId8"/>
    <p:sldId id="271" r:id="rId9"/>
  </p:sldIdLst>
  <p:sldSz cx="6858000" cy="9906000" type="A4"/>
  <p:notesSz cx="6858000" cy="9144000"/>
  <p:defaultTextStyle>
    <a:defPPr>
      <a:defRPr lang="en-US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2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93"/>
    <a:srgbClr val="354048"/>
    <a:srgbClr val="2C3E5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188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4A1F-28D5-4CC3-BC7F-11766D4A11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4927-0FFC-47DF-9D1B-A751A346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89633" y="648548"/>
            <a:ext cx="2209800" cy="2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Bangkalan,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663" y="2278646"/>
            <a:ext cx="62865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 Hormat,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Sehubungan dengan informasi yang saya peroleh bahwa di perusahaan yang Bapak / Ibu pimpin sedang membutuhkan karyawan, maka untuk itu saya yang bertanda tangan dibawah ini: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37847"/>
              </p:ext>
            </p:extLst>
          </p:nvPr>
        </p:nvGraphicFramePr>
        <p:xfrm>
          <a:off x="447675" y="3212233"/>
          <a:ext cx="6219825" cy="1645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4381"/>
                <a:gridCol w="4655444"/>
              </a:tblGrid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Wahid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Arinanto Nugroho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Tempat/Tgl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lahir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Malang, 8 Januari 1997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Alamat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11760" marR="722630" indent="-1117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Perum Lavender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 K-3,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Mlajah,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Bangkalan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Pendidikan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371600" marR="722630" indent="-1371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S1 Teknik Informatika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Telepon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371600" marR="722630" indent="-137160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087850866665</a:t>
                      </a: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  <a:tr h="262918">
                <a:tc>
                  <a:txBody>
                    <a:bodyPr/>
                    <a:lstStyle/>
                    <a:p>
                      <a:pPr marR="7226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  <a:tc>
                  <a:txBody>
                    <a:bodyPr/>
                    <a:lstStyle/>
                    <a:p>
                      <a:pPr marL="1371600" marR="722630" indent="-1371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wahiid.ari@gmail.com</a:t>
                      </a:r>
                      <a:endParaRPr lang="en-US" sz="11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50" marR="6825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6664" y="4789741"/>
            <a:ext cx="6286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4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Dengan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ini saya mengajukan permohonan kepada Bapak/Ibu untuk melamar menjadi karyawan di perusahaan ini pada posisi </a:t>
            </a:r>
            <a:r>
              <a:rPr lang="en-US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IT Staff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.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Saya memiliki kondisi kesehatan yang baik,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cepat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memahami bidang baru yang sedang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dipelajari / dikerjakan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, dan saya memiliki motivasi tinggi dalam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bekerja.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538" y="6264633"/>
            <a:ext cx="3429000" cy="15788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 / Daftar riwayat hidup</a:t>
            </a:r>
          </a:p>
          <a:p>
            <a:pPr marL="228600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</a:t>
            </a:r>
            <a:r>
              <a:rPr lang="id-ID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Ijazah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5000"/>
              </a:lnSpc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transkip nilai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akademik</a:t>
            </a: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KTP</a:t>
            </a: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SIM</a:t>
            </a: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Fotocopy SKCK 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 photo 4x6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49705" y="8597504"/>
            <a:ext cx="1747658" cy="934364"/>
            <a:chOff x="4237868" y="8321049"/>
            <a:chExt cx="1747658" cy="934364"/>
          </a:xfrm>
        </p:grpSpPr>
        <p:sp>
          <p:nvSpPr>
            <p:cNvPr id="18" name="Rectangle 17"/>
            <p:cNvSpPr/>
            <p:nvPr/>
          </p:nvSpPr>
          <p:spPr>
            <a:xfrm>
              <a:off x="4677471" y="8321049"/>
              <a:ext cx="9941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Hormat Saya</a:t>
              </a:r>
              <a:endParaRPr lang="en-US" sz="1200" dirty="0"/>
            </a:p>
          </p:txBody>
        </p:sp>
        <p:pic>
          <p:nvPicPr>
            <p:cNvPr id="329" name="Picture 32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937" y="8605351"/>
              <a:ext cx="731520" cy="36576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237868" y="8978414"/>
              <a:ext cx="17476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Wahid Arinanto Nugroho</a:t>
              </a:r>
              <a:endParaRPr lang="en-US" sz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6663" y="7696999"/>
            <a:ext cx="6286502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Sungguh besar harapan saya agar dapat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 diperusahaan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Bapak / Ibu pimpin. Demikianlah permohonan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ini, atas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perhatiannya 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ucapkan banyak terima kasih.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6663" y="1305567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Kepada Yth,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HRD </a:t>
            </a:r>
            <a:r>
              <a:rPr lang="id-ID" sz="1200" b="1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RSUD. Syarifah Ambami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Ditempat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663" y="100431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Hal: Lamaran Kerja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664" y="5647861"/>
            <a:ext cx="6294635" cy="616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4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Sebagai bahan pertimbangan Bapak/Ibu pimpinan, bersama ini saya lampirkan berkas-berkas berikut: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96627" y="706805"/>
            <a:ext cx="3201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AB993"/>
                </a:solidFill>
                <a:latin typeface="Saira Semi Condensed"/>
              </a:rPr>
              <a:t>Wahid Arinanto Nugroho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91874" y="1083626"/>
            <a:ext cx="3118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Junior Software Developer | UI Designer</a:t>
            </a:r>
            <a:endParaRPr lang="en-US" sz="12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291874" y="1722509"/>
            <a:ext cx="4303682" cy="2030192"/>
            <a:chOff x="2372390" y="2264722"/>
            <a:chExt cx="4303683" cy="2030192"/>
          </a:xfrm>
        </p:grpSpPr>
        <p:sp>
          <p:nvSpPr>
            <p:cNvPr id="32" name="Rectangle 31"/>
            <p:cNvSpPr/>
            <p:nvPr/>
          </p:nvSpPr>
          <p:spPr>
            <a:xfrm>
              <a:off x="2372390" y="2264722"/>
              <a:ext cx="35597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EXPERIENCE</a:t>
              </a:r>
              <a:endParaRPr lang="en-US" sz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482496" y="2614267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82495" y="3534586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0152" y="2803262"/>
              <a:ext cx="27432" cy="6186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569587" y="2515109"/>
              <a:ext cx="4106486" cy="878151"/>
              <a:chOff x="2569587" y="2515109"/>
              <a:chExt cx="4106486" cy="8781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69588" y="2515109"/>
                <a:ext cx="165616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Dispenduk Bangkalan</a:t>
                </a:r>
                <a:endParaRPr lang="en-US" sz="11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69587" y="2885429"/>
                <a:ext cx="410648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Merancang dan mengembangkan Sistem Pengaduan Masyarakat berbasis web untuk Dinas Kependudukan dan Pencatatan Sipil Kabupaten Bangkalan.</a:t>
                </a:r>
                <a:endParaRPr lang="en-US" sz="900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569587" y="2741006"/>
                <a:ext cx="4106486" cy="230832"/>
                <a:chOff x="2569587" y="2741006"/>
                <a:chExt cx="4106486" cy="2308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569587" y="2741006"/>
                  <a:ext cx="168329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Web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Developer (Magang)</a:t>
                  </a:r>
                  <a:endParaRPr lang="en-US" sz="900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15902" y="2741006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2569586" y="3445658"/>
              <a:ext cx="4106487" cy="849256"/>
              <a:chOff x="2569586" y="2515109"/>
              <a:chExt cx="4106487" cy="8492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69588" y="2515109"/>
                <a:ext cx="213065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Smart Media Comp Surabaya</a:t>
                </a:r>
                <a:endParaRPr lang="en-US" sz="11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69586" y="2878911"/>
                <a:ext cx="4106487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Bertanggung jawab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untuk  instalasi, evaluasi dan peningkatan terhadap tiga objek utama yaitu komputer, software, dan pengembangan sistem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jaringan.</a:t>
                </a:r>
                <a:endParaRPr lang="en-US" sz="9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569587" y="2734488"/>
                <a:ext cx="4106486" cy="230832"/>
                <a:chOff x="2569587" y="2734488"/>
                <a:chExt cx="4106486" cy="23083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569587" y="2734488"/>
                  <a:ext cx="201326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IT Support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(</a:t>
                  </a:r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Magang) </a:t>
                  </a:r>
                  <a:endParaRPr lang="en-US" sz="900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215902" y="2734488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2013</a:t>
                  </a:r>
                  <a:endParaRPr lang="en-US" sz="900" b="1" dirty="0"/>
                </a:p>
              </p:txBody>
            </p:sp>
          </p:grpSp>
        </p:grpSp>
      </p:grpSp>
      <p:grpSp>
        <p:nvGrpSpPr>
          <p:cNvPr id="190" name="Group 189"/>
          <p:cNvGrpSpPr/>
          <p:nvPr/>
        </p:nvGrpSpPr>
        <p:grpSpPr>
          <a:xfrm>
            <a:off x="2280388" y="3846214"/>
            <a:ext cx="4293276" cy="1140677"/>
            <a:chOff x="2384505" y="3899729"/>
            <a:chExt cx="4293276" cy="1140677"/>
          </a:xfrm>
        </p:grpSpPr>
        <p:sp>
          <p:nvSpPr>
            <p:cNvPr id="191" name="Rectangle 190"/>
            <p:cNvSpPr/>
            <p:nvPr/>
          </p:nvSpPr>
          <p:spPr>
            <a:xfrm>
              <a:off x="2384505" y="3899729"/>
              <a:ext cx="10869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EDUCATION</a:t>
              </a:r>
              <a:endParaRPr lang="en-US" sz="12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598068" y="4132064"/>
              <a:ext cx="4078484" cy="449609"/>
              <a:chOff x="2585691" y="5174382"/>
              <a:chExt cx="4078484" cy="44960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585691" y="5174382"/>
                <a:ext cx="16738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Universitas Trunojoyo</a:t>
                </a:r>
                <a:endParaRPr lang="en-US" sz="1100" dirty="0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2593546" y="5393104"/>
                <a:ext cx="4070629" cy="230887"/>
                <a:chOff x="2593808" y="5460108"/>
                <a:chExt cx="4070629" cy="230887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593808" y="5460108"/>
                  <a:ext cx="229421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Teknik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Informatika | Sarjana Komputer</a:t>
                  </a:r>
                  <a:endParaRPr lang="en-US" sz="900" b="1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864218" y="5460163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2015 - 2020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594769" y="4597806"/>
              <a:ext cx="4083012" cy="442600"/>
              <a:chOff x="2594027" y="5725582"/>
              <a:chExt cx="4083012" cy="4426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94027" y="5725582"/>
                <a:ext cx="1471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SMKN 2 Bangkalan</a:t>
                </a:r>
                <a:endParaRPr lang="en-US" sz="1100" dirty="0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2605181" y="5923162"/>
                <a:ext cx="4071858" cy="245020"/>
                <a:chOff x="2605181" y="6015906"/>
                <a:chExt cx="4071858" cy="24502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605181" y="6030094"/>
                  <a:ext cx="1640193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Teknik Komputer Jaringan</a:t>
                  </a:r>
                  <a:endParaRPr lang="en-US" sz="900" b="1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5876820" y="6015906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2012 - 2015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501749" y="4210907"/>
              <a:ext cx="93020" cy="557349"/>
              <a:chOff x="2489634" y="5263563"/>
              <a:chExt cx="93020" cy="55734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89634" y="5263563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491214" y="5729472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521741" y="5404561"/>
                <a:ext cx="27432" cy="2743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61517" y="3846168"/>
            <a:ext cx="925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CONTACT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50096" y="4386068"/>
            <a:ext cx="1271129" cy="230832"/>
            <a:chOff x="359551" y="7270846"/>
            <a:chExt cx="1271129" cy="230832"/>
          </a:xfrm>
        </p:grpSpPr>
        <p:sp>
          <p:nvSpPr>
            <p:cNvPr id="27" name="Rectangle 26"/>
            <p:cNvSpPr/>
            <p:nvPr/>
          </p:nvSpPr>
          <p:spPr>
            <a:xfrm>
              <a:off x="542430" y="7270846"/>
              <a:ext cx="108825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+6287850866665</a:t>
              </a:r>
              <a:endParaRPr lang="en-US" sz="900" dirty="0"/>
            </a:p>
          </p:txBody>
        </p:sp>
        <p:pic>
          <p:nvPicPr>
            <p:cNvPr id="1034" name="Picture 10" descr="https://www.resumemaker.online/img/te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1" y="7290830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grpSp>
        <p:nvGrpSpPr>
          <p:cNvPr id="96" name="Group 95"/>
          <p:cNvGrpSpPr/>
          <p:nvPr/>
        </p:nvGrpSpPr>
        <p:grpSpPr>
          <a:xfrm>
            <a:off x="350098" y="4129855"/>
            <a:ext cx="1504732" cy="230832"/>
            <a:chOff x="359550" y="6960655"/>
            <a:chExt cx="1504732" cy="230832"/>
          </a:xfrm>
        </p:grpSpPr>
        <p:pic>
          <p:nvPicPr>
            <p:cNvPr id="1026" name="Picture 2" descr="https://www.resumemaker.online/img/ema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0" y="6988271"/>
              <a:ext cx="182880" cy="182880"/>
            </a:xfrm>
            <a:prstGeom prst="rect">
              <a:avLst/>
            </a:prstGeom>
            <a:solidFill>
              <a:srgbClr val="2AB993"/>
            </a:solidFill>
          </p:spPr>
        </p:pic>
        <p:sp>
          <p:nvSpPr>
            <p:cNvPr id="101" name="Rectangle 100"/>
            <p:cNvSpPr/>
            <p:nvPr/>
          </p:nvSpPr>
          <p:spPr>
            <a:xfrm>
              <a:off x="542429" y="6960655"/>
              <a:ext cx="132185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wahiid.ari@gmail.com</a:t>
              </a:r>
              <a:endParaRPr lang="en-US" sz="9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8686" y="4623350"/>
            <a:ext cx="1656814" cy="230832"/>
            <a:chOff x="350001" y="7563039"/>
            <a:chExt cx="1656814" cy="219411"/>
          </a:xfrm>
        </p:grpSpPr>
        <p:sp>
          <p:nvSpPr>
            <p:cNvPr id="28" name="Rectangle 27"/>
            <p:cNvSpPr/>
            <p:nvPr/>
          </p:nvSpPr>
          <p:spPr>
            <a:xfrm>
              <a:off x="542429" y="7563039"/>
              <a:ext cx="1464386" cy="2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github.com/wahidari</a:t>
              </a:r>
              <a:endParaRPr lang="en-US" sz="900" dirty="0"/>
            </a:p>
          </p:txBody>
        </p:sp>
        <p:pic>
          <p:nvPicPr>
            <p:cNvPr id="1036" name="Picture 12" descr="https://www.resumemaker.online/img/webs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01" y="7589874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pic>
        <p:nvPicPr>
          <p:cNvPr id="1038" name="Picture 14" descr="https://www.resumemaker.online/img/linked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6" y="4902087"/>
            <a:ext cx="182879" cy="182880"/>
          </a:xfrm>
          <a:prstGeom prst="rect">
            <a:avLst/>
          </a:prstGeom>
          <a:solidFill>
            <a:srgbClr val="2AB993"/>
          </a:solidFill>
        </p:spPr>
      </p:pic>
      <p:sp>
        <p:nvSpPr>
          <p:cNvPr id="107" name="Rectangle 106"/>
          <p:cNvSpPr/>
          <p:nvPr/>
        </p:nvSpPr>
        <p:spPr>
          <a:xfrm>
            <a:off x="537784" y="4871817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linkedin.com/in/wahidari</a:t>
            </a:r>
            <a:endParaRPr lang="en-US" sz="900" dirty="0"/>
          </a:p>
        </p:txBody>
      </p:sp>
      <p:grpSp>
        <p:nvGrpSpPr>
          <p:cNvPr id="2" name="Group 1"/>
          <p:cNvGrpSpPr/>
          <p:nvPr/>
        </p:nvGrpSpPr>
        <p:grpSpPr>
          <a:xfrm>
            <a:off x="346765" y="5139607"/>
            <a:ext cx="182880" cy="182880"/>
            <a:chOff x="390357" y="4020497"/>
            <a:chExt cx="182880" cy="182880"/>
          </a:xfrm>
        </p:grpSpPr>
        <p:sp>
          <p:nvSpPr>
            <p:cNvPr id="280" name="Oval 279"/>
            <p:cNvSpPr/>
            <p:nvPr/>
          </p:nvSpPr>
          <p:spPr>
            <a:xfrm>
              <a:off x="390357" y="4020497"/>
              <a:ext cx="182880" cy="18288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reeform 74"/>
            <p:cNvSpPr>
              <a:spLocks noChangeAspect="1" noChangeArrowheads="1"/>
            </p:cNvSpPr>
            <p:nvPr/>
          </p:nvSpPr>
          <p:spPr bwMode="auto">
            <a:xfrm>
              <a:off x="420906" y="4049427"/>
              <a:ext cx="122835" cy="108796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788" dirty="0"/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529645" y="511684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Bangkalan, Jawa Timur</a:t>
            </a:r>
            <a:endParaRPr lang="en-US" sz="900" dirty="0"/>
          </a:p>
        </p:txBody>
      </p:sp>
      <p:grpSp>
        <p:nvGrpSpPr>
          <p:cNvPr id="324" name="Group 323"/>
          <p:cNvGrpSpPr/>
          <p:nvPr/>
        </p:nvGrpSpPr>
        <p:grpSpPr>
          <a:xfrm>
            <a:off x="252326" y="2229742"/>
            <a:ext cx="1946929" cy="1546704"/>
            <a:chOff x="281355" y="2287799"/>
            <a:chExt cx="1946929" cy="1546704"/>
          </a:xfrm>
        </p:grpSpPr>
        <p:sp>
          <p:nvSpPr>
            <p:cNvPr id="325" name="Rectangle 324"/>
            <p:cNvSpPr/>
            <p:nvPr/>
          </p:nvSpPr>
          <p:spPr>
            <a:xfrm>
              <a:off x="281356" y="2287799"/>
              <a:ext cx="853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PROFILE</a:t>
              </a:r>
              <a:endParaRPr lang="en-US" sz="1200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1355" y="2495675"/>
              <a:ext cx="1946929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Saya sangat tertarik dengan dunia teknologi, pemrograman dan juga pengembangan aplikasi. Saat ini sedang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mempelajari ilmu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tentang pengembangan aplikasi berbasis web menggunakan Node JS.</a:t>
              </a:r>
              <a:endParaRPr lang="en-US" sz="9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2327" y="5498818"/>
            <a:ext cx="2029289" cy="1028373"/>
            <a:chOff x="252327" y="5498818"/>
            <a:chExt cx="2029289" cy="1028373"/>
          </a:xfrm>
        </p:grpSpPr>
        <p:sp>
          <p:nvSpPr>
            <p:cNvPr id="59" name="Rectangle 58"/>
            <p:cNvSpPr/>
            <p:nvPr/>
          </p:nvSpPr>
          <p:spPr>
            <a:xfrm>
              <a:off x="252327" y="5498818"/>
              <a:ext cx="16278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PERSONAL SKILLs</a:t>
              </a:r>
              <a:endParaRPr lang="en-US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60093" y="6296359"/>
              <a:ext cx="1604247" cy="230832"/>
              <a:chOff x="360093" y="6296359"/>
              <a:chExt cx="1604247" cy="2308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29332" y="6296359"/>
                <a:ext cx="143500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Database Management</a:t>
                </a:r>
                <a:endParaRPr lang="en-US" sz="900" dirty="0"/>
              </a:p>
            </p:txBody>
          </p:sp>
          <p:sp>
            <p:nvSpPr>
              <p:cNvPr id="308" name="Freeform 38"/>
              <p:cNvSpPr>
                <a:spLocks noChangeArrowheads="1"/>
              </p:cNvSpPr>
              <p:nvPr/>
            </p:nvSpPr>
            <p:spPr bwMode="auto">
              <a:xfrm>
                <a:off x="360093" y="6350582"/>
                <a:ext cx="128016" cy="118872"/>
              </a:xfrm>
              <a:custGeom>
                <a:avLst/>
                <a:gdLst>
                  <a:gd name="T0" fmla="*/ 0 w 496"/>
                  <a:gd name="T1" fmla="*/ 353 h 354"/>
                  <a:gd name="T2" fmla="*/ 495 w 496"/>
                  <a:gd name="T3" fmla="*/ 353 h 354"/>
                  <a:gd name="T4" fmla="*/ 495 w 496"/>
                  <a:gd name="T5" fmla="*/ 253 h 354"/>
                  <a:gd name="T6" fmla="*/ 0 w 496"/>
                  <a:gd name="T7" fmla="*/ 253 h 354"/>
                  <a:gd name="T8" fmla="*/ 0 w 496"/>
                  <a:gd name="T9" fmla="*/ 353 h 354"/>
                  <a:gd name="T10" fmla="*/ 48 w 496"/>
                  <a:gd name="T11" fmla="*/ 277 h 354"/>
                  <a:gd name="T12" fmla="*/ 100 w 496"/>
                  <a:gd name="T13" fmla="*/ 277 h 354"/>
                  <a:gd name="T14" fmla="*/ 100 w 496"/>
                  <a:gd name="T15" fmla="*/ 324 h 354"/>
                  <a:gd name="T16" fmla="*/ 48 w 496"/>
                  <a:gd name="T17" fmla="*/ 324 h 354"/>
                  <a:gd name="T18" fmla="*/ 48 w 496"/>
                  <a:gd name="T19" fmla="*/ 277 h 354"/>
                  <a:gd name="T20" fmla="*/ 0 w 496"/>
                  <a:gd name="T21" fmla="*/ 0 h 354"/>
                  <a:gd name="T22" fmla="*/ 0 w 496"/>
                  <a:gd name="T23" fmla="*/ 100 h 354"/>
                  <a:gd name="T24" fmla="*/ 495 w 496"/>
                  <a:gd name="T25" fmla="*/ 100 h 354"/>
                  <a:gd name="T26" fmla="*/ 495 w 496"/>
                  <a:gd name="T27" fmla="*/ 0 h 354"/>
                  <a:gd name="T28" fmla="*/ 0 w 496"/>
                  <a:gd name="T29" fmla="*/ 0 h 354"/>
                  <a:gd name="T30" fmla="*/ 100 w 496"/>
                  <a:gd name="T31" fmla="*/ 77 h 354"/>
                  <a:gd name="T32" fmla="*/ 48 w 496"/>
                  <a:gd name="T33" fmla="*/ 77 h 354"/>
                  <a:gd name="T34" fmla="*/ 48 w 496"/>
                  <a:gd name="T35" fmla="*/ 29 h 354"/>
                  <a:gd name="T36" fmla="*/ 100 w 496"/>
                  <a:gd name="T37" fmla="*/ 29 h 354"/>
                  <a:gd name="T38" fmla="*/ 100 w 496"/>
                  <a:gd name="T39" fmla="*/ 77 h 354"/>
                  <a:gd name="T40" fmla="*/ 0 w 496"/>
                  <a:gd name="T41" fmla="*/ 224 h 354"/>
                  <a:gd name="T42" fmla="*/ 495 w 496"/>
                  <a:gd name="T43" fmla="*/ 224 h 354"/>
                  <a:gd name="T44" fmla="*/ 495 w 496"/>
                  <a:gd name="T45" fmla="*/ 124 h 354"/>
                  <a:gd name="T46" fmla="*/ 0 w 496"/>
                  <a:gd name="T47" fmla="*/ 124 h 354"/>
                  <a:gd name="T48" fmla="*/ 0 w 496"/>
                  <a:gd name="T49" fmla="*/ 224 h 354"/>
                  <a:gd name="T50" fmla="*/ 48 w 496"/>
                  <a:gd name="T51" fmla="*/ 153 h 354"/>
                  <a:gd name="T52" fmla="*/ 100 w 496"/>
                  <a:gd name="T53" fmla="*/ 153 h 354"/>
                  <a:gd name="T54" fmla="*/ 100 w 496"/>
                  <a:gd name="T55" fmla="*/ 200 h 354"/>
                  <a:gd name="T56" fmla="*/ 48 w 496"/>
                  <a:gd name="T57" fmla="*/ 200 h 354"/>
                  <a:gd name="T58" fmla="*/ 48 w 496"/>
                  <a:gd name="T59" fmla="*/ 1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6" h="354">
                    <a:moveTo>
                      <a:pt x="0" y="353"/>
                    </a:moveTo>
                    <a:lnTo>
                      <a:pt x="495" y="353"/>
                    </a:lnTo>
                    <a:lnTo>
                      <a:pt x="495" y="253"/>
                    </a:lnTo>
                    <a:lnTo>
                      <a:pt x="0" y="253"/>
                    </a:lnTo>
                    <a:lnTo>
                      <a:pt x="0" y="353"/>
                    </a:lnTo>
                    <a:close/>
                    <a:moveTo>
                      <a:pt x="48" y="277"/>
                    </a:moveTo>
                    <a:lnTo>
                      <a:pt x="100" y="277"/>
                    </a:lnTo>
                    <a:lnTo>
                      <a:pt x="100" y="324"/>
                    </a:lnTo>
                    <a:lnTo>
                      <a:pt x="48" y="324"/>
                    </a:lnTo>
                    <a:lnTo>
                      <a:pt x="48" y="277"/>
                    </a:lnTo>
                    <a:close/>
                    <a:moveTo>
                      <a:pt x="0" y="0"/>
                    </a:moveTo>
                    <a:lnTo>
                      <a:pt x="0" y="100"/>
                    </a:lnTo>
                    <a:lnTo>
                      <a:pt x="495" y="100"/>
                    </a:lnTo>
                    <a:lnTo>
                      <a:pt x="495" y="0"/>
                    </a:lnTo>
                    <a:lnTo>
                      <a:pt x="0" y="0"/>
                    </a:lnTo>
                    <a:close/>
                    <a:moveTo>
                      <a:pt x="100" y="77"/>
                    </a:moveTo>
                    <a:lnTo>
                      <a:pt x="48" y="77"/>
                    </a:lnTo>
                    <a:lnTo>
                      <a:pt x="48" y="29"/>
                    </a:lnTo>
                    <a:lnTo>
                      <a:pt x="100" y="29"/>
                    </a:lnTo>
                    <a:lnTo>
                      <a:pt x="100" y="77"/>
                    </a:lnTo>
                    <a:close/>
                    <a:moveTo>
                      <a:pt x="0" y="224"/>
                    </a:moveTo>
                    <a:lnTo>
                      <a:pt x="495" y="224"/>
                    </a:lnTo>
                    <a:lnTo>
                      <a:pt x="495" y="124"/>
                    </a:lnTo>
                    <a:lnTo>
                      <a:pt x="0" y="124"/>
                    </a:lnTo>
                    <a:lnTo>
                      <a:pt x="0" y="224"/>
                    </a:lnTo>
                    <a:close/>
                    <a:moveTo>
                      <a:pt x="48" y="153"/>
                    </a:moveTo>
                    <a:lnTo>
                      <a:pt x="100" y="153"/>
                    </a:lnTo>
                    <a:lnTo>
                      <a:pt x="100" y="200"/>
                    </a:lnTo>
                    <a:lnTo>
                      <a:pt x="48" y="200"/>
                    </a:lnTo>
                    <a:lnTo>
                      <a:pt x="48" y="153"/>
                    </a:lnTo>
                    <a:close/>
                  </a:path>
                </a:pathLst>
              </a:custGeom>
              <a:solidFill>
                <a:srgbClr val="2AB99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55521" y="5809981"/>
              <a:ext cx="1926095" cy="230832"/>
              <a:chOff x="355521" y="5809981"/>
              <a:chExt cx="1926095" cy="230832"/>
            </a:xfrm>
          </p:grpSpPr>
          <p:sp>
            <p:nvSpPr>
              <p:cNvPr id="314" name="Freeform 14"/>
              <p:cNvSpPr>
                <a:spLocks noChangeArrowheads="1"/>
              </p:cNvSpPr>
              <p:nvPr/>
            </p:nvSpPr>
            <p:spPr bwMode="auto">
              <a:xfrm>
                <a:off x="355521" y="5846682"/>
                <a:ext cx="137160" cy="137160"/>
              </a:xfrm>
              <a:custGeom>
                <a:avLst/>
                <a:gdLst>
                  <a:gd name="T0" fmla="*/ 401 w 455"/>
                  <a:gd name="T1" fmla="*/ 0 h 456"/>
                  <a:gd name="T2" fmla="*/ 48 w 455"/>
                  <a:gd name="T3" fmla="*/ 0 h 456"/>
                  <a:gd name="T4" fmla="*/ 0 w 455"/>
                  <a:gd name="T5" fmla="*/ 49 h 456"/>
                  <a:gd name="T6" fmla="*/ 0 w 455"/>
                  <a:gd name="T7" fmla="*/ 402 h 456"/>
                  <a:gd name="T8" fmla="*/ 48 w 455"/>
                  <a:gd name="T9" fmla="*/ 455 h 456"/>
                  <a:gd name="T10" fmla="*/ 401 w 455"/>
                  <a:gd name="T11" fmla="*/ 455 h 456"/>
                  <a:gd name="T12" fmla="*/ 454 w 455"/>
                  <a:gd name="T13" fmla="*/ 402 h 456"/>
                  <a:gd name="T14" fmla="*/ 454 w 455"/>
                  <a:gd name="T15" fmla="*/ 49 h 456"/>
                  <a:gd name="T16" fmla="*/ 401 w 455"/>
                  <a:gd name="T17" fmla="*/ 0 h 456"/>
                  <a:gd name="T18" fmla="*/ 314 w 455"/>
                  <a:gd name="T19" fmla="*/ 353 h 456"/>
                  <a:gd name="T20" fmla="*/ 275 w 455"/>
                  <a:gd name="T21" fmla="*/ 353 h 456"/>
                  <a:gd name="T22" fmla="*/ 227 w 455"/>
                  <a:gd name="T23" fmla="*/ 165 h 456"/>
                  <a:gd name="T24" fmla="*/ 174 w 455"/>
                  <a:gd name="T25" fmla="*/ 353 h 456"/>
                  <a:gd name="T26" fmla="*/ 135 w 455"/>
                  <a:gd name="T27" fmla="*/ 353 h 456"/>
                  <a:gd name="T28" fmla="*/ 77 w 455"/>
                  <a:gd name="T29" fmla="*/ 102 h 456"/>
                  <a:gd name="T30" fmla="*/ 120 w 455"/>
                  <a:gd name="T31" fmla="*/ 102 h 456"/>
                  <a:gd name="T32" fmla="*/ 159 w 455"/>
                  <a:gd name="T33" fmla="*/ 291 h 456"/>
                  <a:gd name="T34" fmla="*/ 207 w 455"/>
                  <a:gd name="T35" fmla="*/ 102 h 456"/>
                  <a:gd name="T36" fmla="*/ 241 w 455"/>
                  <a:gd name="T37" fmla="*/ 102 h 456"/>
                  <a:gd name="T38" fmla="*/ 294 w 455"/>
                  <a:gd name="T39" fmla="*/ 291 h 456"/>
                  <a:gd name="T40" fmla="*/ 333 w 455"/>
                  <a:gd name="T41" fmla="*/ 102 h 456"/>
                  <a:gd name="T42" fmla="*/ 377 w 455"/>
                  <a:gd name="T43" fmla="*/ 102 h 456"/>
                  <a:gd name="T44" fmla="*/ 314 w 455"/>
                  <a:gd name="T45" fmla="*/ 353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6">
                    <a:moveTo>
                      <a:pt x="401" y="0"/>
                    </a:moveTo>
                    <a:lnTo>
                      <a:pt x="48" y="0"/>
                    </a:lnTo>
                    <a:cubicBezTo>
                      <a:pt x="19" y="0"/>
                      <a:pt x="0" y="20"/>
                      <a:pt x="0" y="49"/>
                    </a:cubicBezTo>
                    <a:lnTo>
                      <a:pt x="0" y="402"/>
                    </a:lnTo>
                    <a:cubicBezTo>
                      <a:pt x="0" y="431"/>
                      <a:pt x="19" y="455"/>
                      <a:pt x="48" y="455"/>
                    </a:cubicBezTo>
                    <a:lnTo>
                      <a:pt x="401" y="455"/>
                    </a:lnTo>
                    <a:cubicBezTo>
                      <a:pt x="430" y="455"/>
                      <a:pt x="454" y="431"/>
                      <a:pt x="454" y="402"/>
                    </a:cubicBezTo>
                    <a:lnTo>
                      <a:pt x="454" y="49"/>
                    </a:lnTo>
                    <a:cubicBezTo>
                      <a:pt x="454" y="20"/>
                      <a:pt x="430" y="0"/>
                      <a:pt x="401" y="0"/>
                    </a:cubicBezTo>
                    <a:close/>
                    <a:moveTo>
                      <a:pt x="314" y="353"/>
                    </a:moveTo>
                    <a:lnTo>
                      <a:pt x="275" y="353"/>
                    </a:lnTo>
                    <a:lnTo>
                      <a:pt x="227" y="165"/>
                    </a:lnTo>
                    <a:lnTo>
                      <a:pt x="174" y="353"/>
                    </a:lnTo>
                    <a:lnTo>
                      <a:pt x="135" y="353"/>
                    </a:lnTo>
                    <a:lnTo>
                      <a:pt x="77" y="102"/>
                    </a:lnTo>
                    <a:lnTo>
                      <a:pt x="120" y="102"/>
                    </a:lnTo>
                    <a:lnTo>
                      <a:pt x="159" y="291"/>
                    </a:lnTo>
                    <a:lnTo>
                      <a:pt x="207" y="102"/>
                    </a:lnTo>
                    <a:lnTo>
                      <a:pt x="241" y="102"/>
                    </a:lnTo>
                    <a:lnTo>
                      <a:pt x="294" y="291"/>
                    </a:lnTo>
                    <a:lnTo>
                      <a:pt x="333" y="102"/>
                    </a:lnTo>
                    <a:lnTo>
                      <a:pt x="377" y="102"/>
                    </a:lnTo>
                    <a:lnTo>
                      <a:pt x="314" y="353"/>
                    </a:lnTo>
                    <a:close/>
                  </a:path>
                </a:pathLst>
              </a:custGeom>
              <a:solidFill>
                <a:srgbClr val="2AB99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538045" y="5809981"/>
                <a:ext cx="17435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Office Apps</a:t>
                </a:r>
                <a:endParaRPr lang="en-US" sz="900" dirty="0"/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529799" y="6058952"/>
              <a:ext cx="174357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Software Development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7944" y="6657285"/>
            <a:ext cx="1606886" cy="1332385"/>
            <a:chOff x="247944" y="6657285"/>
            <a:chExt cx="1606886" cy="1332385"/>
          </a:xfrm>
        </p:grpSpPr>
        <p:sp>
          <p:nvSpPr>
            <p:cNvPr id="67" name="Rectangle 66"/>
            <p:cNvSpPr/>
            <p:nvPr/>
          </p:nvSpPr>
          <p:spPr>
            <a:xfrm>
              <a:off x="247944" y="6657285"/>
              <a:ext cx="14188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PROGRAMMING</a:t>
              </a:r>
              <a:endParaRPr lang="en-US" sz="12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7321" y="6923224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Python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Flask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62767" y="7199377"/>
              <a:ext cx="12920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Javascript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NodeJS</a:t>
              </a:r>
              <a:endParaRPr lang="en-US" sz="9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57321" y="7482685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CSS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Bootstrap</a:t>
              </a:r>
              <a:endParaRPr lang="en-US" sz="9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62767" y="7758838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SQL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MariaDB</a:t>
              </a:r>
              <a:endParaRPr lang="en-US" sz="9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31389" y="6924805"/>
              <a:ext cx="228600" cy="228600"/>
              <a:chOff x="493040" y="6513595"/>
              <a:chExt cx="228600" cy="228600"/>
            </a:xfrm>
          </p:grpSpPr>
          <p:sp>
            <p:nvSpPr>
              <p:cNvPr id="335" name="Donut 334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Block Arc 335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912027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331389" y="7201371"/>
              <a:ext cx="228600" cy="228600"/>
              <a:chOff x="493040" y="6513595"/>
              <a:chExt cx="228600" cy="228600"/>
            </a:xfrm>
          </p:grpSpPr>
          <p:sp>
            <p:nvSpPr>
              <p:cNvPr id="338" name="Donut 337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Block Arc 338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530521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31389" y="7484266"/>
              <a:ext cx="228600" cy="228600"/>
              <a:chOff x="493040" y="6513595"/>
              <a:chExt cx="228600" cy="228600"/>
            </a:xfrm>
          </p:grpSpPr>
          <p:sp>
            <p:nvSpPr>
              <p:cNvPr id="424" name="Donut 42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Block Arc 42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289742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331389" y="7760832"/>
              <a:ext cx="228600" cy="228600"/>
              <a:chOff x="493040" y="6513595"/>
              <a:chExt cx="228600" cy="228600"/>
            </a:xfrm>
          </p:grpSpPr>
          <p:sp>
            <p:nvSpPr>
              <p:cNvPr id="454" name="Donut 45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Block Arc 45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4368974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57321" y="876707"/>
            <a:ext cx="65" cy="2257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445689" y="504394"/>
            <a:ext cx="1554480" cy="1554480"/>
            <a:chOff x="331389" y="331826"/>
            <a:chExt cx="1554480" cy="1554480"/>
          </a:xfrm>
        </p:grpSpPr>
        <p:sp>
          <p:nvSpPr>
            <p:cNvPr id="323" name="Oval 322"/>
            <p:cNvSpPr/>
            <p:nvPr/>
          </p:nvSpPr>
          <p:spPr>
            <a:xfrm>
              <a:off x="331389" y="33182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2AB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1" b="19257"/>
            <a:stretch/>
          </p:blipFill>
          <p:spPr>
            <a:xfrm>
              <a:off x="469346" y="468986"/>
              <a:ext cx="1280160" cy="12801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34" name="Group 333"/>
          <p:cNvGrpSpPr/>
          <p:nvPr/>
        </p:nvGrpSpPr>
        <p:grpSpPr>
          <a:xfrm>
            <a:off x="2400257" y="1481050"/>
            <a:ext cx="4115430" cy="93071"/>
            <a:chOff x="2400257" y="1481050"/>
            <a:chExt cx="4115430" cy="93071"/>
          </a:xfrm>
        </p:grpSpPr>
        <p:sp>
          <p:nvSpPr>
            <p:cNvPr id="345" name="Rectangle 344"/>
            <p:cNvSpPr/>
            <p:nvPr/>
          </p:nvSpPr>
          <p:spPr>
            <a:xfrm>
              <a:off x="4479629" y="151757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6424247" y="1481050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490652" y="151622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400257" y="1482681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12"/>
          <p:cNvSpPr>
            <a:spLocks noChangeArrowheads="1"/>
          </p:cNvSpPr>
          <p:nvPr/>
        </p:nvSpPr>
        <p:spPr bwMode="auto">
          <a:xfrm rot="5400000">
            <a:off x="402069" y="699260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2"/>
          <p:cNvSpPr>
            <a:spLocks noChangeArrowheads="1"/>
          </p:cNvSpPr>
          <p:nvPr/>
        </p:nvSpPr>
        <p:spPr bwMode="auto">
          <a:xfrm rot="5400000">
            <a:off x="402069" y="726600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2"/>
          <p:cNvSpPr>
            <a:spLocks noChangeArrowheads="1"/>
          </p:cNvSpPr>
          <p:nvPr/>
        </p:nvSpPr>
        <p:spPr bwMode="auto">
          <a:xfrm rot="5400000">
            <a:off x="400735" y="755330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2"/>
          <p:cNvSpPr>
            <a:spLocks noChangeArrowheads="1"/>
          </p:cNvSpPr>
          <p:nvPr/>
        </p:nvSpPr>
        <p:spPr bwMode="auto">
          <a:xfrm rot="5400000">
            <a:off x="402069" y="783369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93"/>
          <p:cNvSpPr>
            <a:spLocks noEditPoints="1"/>
          </p:cNvSpPr>
          <p:nvPr/>
        </p:nvSpPr>
        <p:spPr bwMode="auto">
          <a:xfrm>
            <a:off x="3473166" y="8325769"/>
            <a:ext cx="109728" cy="10972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03" name="Rectangle 302"/>
          <p:cNvSpPr/>
          <p:nvPr/>
        </p:nvSpPr>
        <p:spPr>
          <a:xfrm>
            <a:off x="2281787" y="6908393"/>
            <a:ext cx="1584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CERTIFICATIONs</a:t>
            </a:r>
            <a:endParaRPr lang="en-US" sz="12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2381591" y="7163811"/>
            <a:ext cx="3380538" cy="230832"/>
            <a:chOff x="2484309" y="7917927"/>
            <a:chExt cx="3380538" cy="230832"/>
          </a:xfrm>
        </p:grpSpPr>
        <p:grpSp>
          <p:nvGrpSpPr>
            <p:cNvPr id="305" name="Group 304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313" name="Oval 31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16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17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18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19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20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21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4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0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1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2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06" name="Rectangle 305"/>
            <p:cNvSpPr/>
            <p:nvPr/>
          </p:nvSpPr>
          <p:spPr>
            <a:xfrm>
              <a:off x="2667189" y="7917927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Membangun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Progressive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Apps</a:t>
              </a:r>
              <a:endParaRPr lang="en-US" sz="900" dirty="0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378813" y="7399137"/>
            <a:ext cx="3383316" cy="230832"/>
            <a:chOff x="2481531" y="8153253"/>
            <a:chExt cx="3383316" cy="230832"/>
          </a:xfrm>
        </p:grpSpPr>
        <p:grpSp>
          <p:nvGrpSpPr>
            <p:cNvPr id="354" name="Group 353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7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58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9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0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1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2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3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4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5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6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67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55" name="Rectangle 354"/>
            <p:cNvSpPr/>
            <p:nvPr/>
          </p:nvSpPr>
          <p:spPr>
            <a:xfrm>
              <a:off x="2664411" y="8153253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Fundamental Front-End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Development</a:t>
              </a:r>
              <a:endParaRPr lang="en-US" sz="900" dirty="0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2381591" y="7624020"/>
            <a:ext cx="3380539" cy="230832"/>
            <a:chOff x="2484309" y="8378136"/>
            <a:chExt cx="3380539" cy="230832"/>
          </a:xfrm>
        </p:grpSpPr>
        <p:grpSp>
          <p:nvGrpSpPr>
            <p:cNvPr id="371" name="Group 370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373" name="Oval 37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4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7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7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8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72" name="Rectangle 371"/>
            <p:cNvSpPr/>
            <p:nvPr/>
          </p:nvSpPr>
          <p:spPr>
            <a:xfrm>
              <a:off x="2667190" y="8378136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Dasar Pemrograman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endParaRPr lang="en-US" sz="900" dirty="0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2378813" y="7845875"/>
            <a:ext cx="4183720" cy="234593"/>
            <a:chOff x="2388900" y="7595264"/>
            <a:chExt cx="4183720" cy="234593"/>
          </a:xfrm>
        </p:grpSpPr>
        <p:grpSp>
          <p:nvGrpSpPr>
            <p:cNvPr id="386" name="Group 385"/>
            <p:cNvGrpSpPr/>
            <p:nvPr/>
          </p:nvGrpSpPr>
          <p:grpSpPr>
            <a:xfrm>
              <a:off x="2388900" y="7599025"/>
              <a:ext cx="3383316" cy="230832"/>
              <a:chOff x="2481531" y="8603752"/>
              <a:chExt cx="3383316" cy="230832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456" name="Oval 455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7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458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59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0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1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2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3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4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5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7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68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389" name="Rectangle 388"/>
              <p:cNvSpPr/>
              <p:nvPr/>
            </p:nvSpPr>
            <p:spPr>
              <a:xfrm>
                <a:off x="2664411" y="8603752"/>
                <a:ext cx="32004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FreeCodeCamp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Responsive Web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Design</a:t>
                </a:r>
                <a:endParaRPr lang="en-US" sz="900" dirty="0"/>
              </a:p>
            </p:txBody>
          </p:sp>
        </p:grpSp>
        <p:sp>
          <p:nvSpPr>
            <p:cNvPr id="387" name="Rectangle 386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2020</a:t>
              </a:r>
              <a:endParaRPr lang="en-US" sz="900" b="1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2378813" y="8068096"/>
            <a:ext cx="3383316" cy="230832"/>
            <a:chOff x="2388900" y="7817485"/>
            <a:chExt cx="3383316" cy="230832"/>
          </a:xfrm>
        </p:grpSpPr>
        <p:grpSp>
          <p:nvGrpSpPr>
            <p:cNvPr id="470" name="Group 469"/>
            <p:cNvGrpSpPr/>
            <p:nvPr/>
          </p:nvGrpSpPr>
          <p:grpSpPr>
            <a:xfrm>
              <a:off x="2388900" y="7850801"/>
              <a:ext cx="182880" cy="182880"/>
              <a:chOff x="2388900" y="7850801"/>
              <a:chExt cx="182880" cy="18288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2388900" y="7850801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8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7881576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79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0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1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2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3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4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5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7" y="2300287"/>
                  <a:ext cx="261938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6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7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8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71" name="Rectangle 470"/>
            <p:cNvSpPr/>
            <p:nvPr/>
          </p:nvSpPr>
          <p:spPr>
            <a:xfrm>
              <a:off x="2571780" y="7817485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Progate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Path Pengembangan Web (Node.js)</a:t>
              </a:r>
              <a:endParaRPr lang="en-US" sz="900" dirty="0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2378813" y="8306228"/>
            <a:ext cx="3383316" cy="230832"/>
            <a:chOff x="2484309" y="7917927"/>
            <a:chExt cx="3383316" cy="230832"/>
          </a:xfrm>
        </p:grpSpPr>
        <p:grpSp>
          <p:nvGrpSpPr>
            <p:cNvPr id="526" name="Group 525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543" name="Oval 54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77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78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79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0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7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8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03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05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06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28" name="Rectangle 527"/>
            <p:cNvSpPr/>
            <p:nvPr/>
          </p:nvSpPr>
          <p:spPr>
            <a:xfrm>
              <a:off x="2667189" y="7917927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Membuat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Aplikasi Android untuk Pemula </a:t>
              </a:r>
              <a:endParaRPr lang="en-US" sz="900" dirty="0"/>
            </a:p>
          </p:txBody>
        </p:sp>
      </p:grpSp>
      <p:grpSp>
        <p:nvGrpSpPr>
          <p:cNvPr id="607" name="Group 606"/>
          <p:cNvGrpSpPr/>
          <p:nvPr/>
        </p:nvGrpSpPr>
        <p:grpSpPr>
          <a:xfrm>
            <a:off x="2376035" y="8531844"/>
            <a:ext cx="3386094" cy="230832"/>
            <a:chOff x="2481531" y="8143543"/>
            <a:chExt cx="3386094" cy="230832"/>
          </a:xfrm>
        </p:grpSpPr>
        <p:grpSp>
          <p:nvGrpSpPr>
            <p:cNvPr id="608" name="Group 607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613" name="Oval 612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4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61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0" name="Rectangle 609"/>
            <p:cNvSpPr/>
            <p:nvPr/>
          </p:nvSpPr>
          <p:spPr>
            <a:xfrm>
              <a:off x="2664411" y="8143543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Memulai Pemrograman Dengan Kotlin</a:t>
              </a:r>
              <a:endParaRPr lang="en-US" sz="900" dirty="0"/>
            </a:p>
          </p:txBody>
        </p:sp>
      </p:grpSp>
      <p:grpSp>
        <p:nvGrpSpPr>
          <p:cNvPr id="625" name="Group 624"/>
          <p:cNvGrpSpPr/>
          <p:nvPr/>
        </p:nvGrpSpPr>
        <p:grpSpPr>
          <a:xfrm>
            <a:off x="2378813" y="8766437"/>
            <a:ext cx="3383316" cy="230832"/>
            <a:chOff x="2484309" y="8378136"/>
            <a:chExt cx="3383316" cy="230832"/>
          </a:xfrm>
        </p:grpSpPr>
        <p:grpSp>
          <p:nvGrpSpPr>
            <p:cNvPr id="626" name="Group 625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628" name="Oval 627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9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630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1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2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3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4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5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6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7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8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39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27" name="Rectangle 626"/>
            <p:cNvSpPr/>
            <p:nvPr/>
          </p:nvSpPr>
          <p:spPr>
            <a:xfrm>
              <a:off x="2667189" y="8378136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Membangun Aplikasi Android Native Bagian I</a:t>
              </a:r>
              <a:endParaRPr lang="en-US" sz="900" dirty="0"/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2376035" y="8988292"/>
            <a:ext cx="4183720" cy="234593"/>
            <a:chOff x="2388900" y="7595264"/>
            <a:chExt cx="4183720" cy="234593"/>
          </a:xfrm>
        </p:grpSpPr>
        <p:grpSp>
          <p:nvGrpSpPr>
            <p:cNvPr id="641" name="Group 640"/>
            <p:cNvGrpSpPr/>
            <p:nvPr/>
          </p:nvGrpSpPr>
          <p:grpSpPr>
            <a:xfrm>
              <a:off x="2388900" y="7599025"/>
              <a:ext cx="3465510" cy="230832"/>
              <a:chOff x="2481531" y="8603752"/>
              <a:chExt cx="3465510" cy="230832"/>
            </a:xfrm>
          </p:grpSpPr>
          <p:grpSp>
            <p:nvGrpSpPr>
              <p:cNvPr id="643" name="Group 642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645" name="Oval 644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6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647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48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49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0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1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2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3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4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5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6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644" name="Rectangle 643"/>
              <p:cNvSpPr/>
              <p:nvPr/>
            </p:nvSpPr>
            <p:spPr>
              <a:xfrm>
                <a:off x="2664411" y="8603752"/>
                <a:ext cx="328263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Dicoding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Membangun Aplikasi Android Native Bagian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II</a:t>
                </a:r>
                <a:endParaRPr lang="en-US" sz="900" dirty="0"/>
              </a:p>
            </p:txBody>
          </p:sp>
        </p:grpSp>
        <p:sp>
          <p:nvSpPr>
            <p:cNvPr id="642" name="Rectangle 641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2016</a:t>
              </a:r>
              <a:endParaRPr lang="en-US" sz="900" b="1" dirty="0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2376035" y="9210513"/>
            <a:ext cx="3386094" cy="230832"/>
            <a:chOff x="2386122" y="8959902"/>
            <a:chExt cx="3386094" cy="230832"/>
          </a:xfrm>
        </p:grpSpPr>
        <p:grpSp>
          <p:nvGrpSpPr>
            <p:cNvPr id="658" name="Group 657"/>
            <p:cNvGrpSpPr/>
            <p:nvPr/>
          </p:nvGrpSpPr>
          <p:grpSpPr>
            <a:xfrm>
              <a:off x="2386122" y="8993218"/>
              <a:ext cx="182880" cy="182880"/>
              <a:chOff x="2386122" y="8993218"/>
              <a:chExt cx="182880" cy="182880"/>
            </a:xfrm>
          </p:grpSpPr>
          <p:sp>
            <p:nvSpPr>
              <p:cNvPr id="660" name="Oval 659"/>
              <p:cNvSpPr/>
              <p:nvPr/>
            </p:nvSpPr>
            <p:spPr>
              <a:xfrm>
                <a:off x="2386122" y="8993218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1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9025222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662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3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4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5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6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7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8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9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70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71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59" name="Rectangle 658"/>
            <p:cNvSpPr/>
            <p:nvPr/>
          </p:nvSpPr>
          <p:spPr>
            <a:xfrm>
              <a:off x="2569002" y="8959902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Indonesia Android Kejar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Android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Beginner</a:t>
              </a:r>
              <a:endParaRPr lang="en-US" sz="900" dirty="0"/>
            </a:p>
          </p:txBody>
        </p:sp>
      </p:grpSp>
      <p:sp>
        <p:nvSpPr>
          <p:cNvPr id="672" name="Oval 671"/>
          <p:cNvSpPr/>
          <p:nvPr/>
        </p:nvSpPr>
        <p:spPr>
          <a:xfrm>
            <a:off x="5818352" y="725239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5818443" y="8597839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850459" y="7393392"/>
            <a:ext cx="27432" cy="1152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5818352" y="883098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/>
          <p:cNvSpPr/>
          <p:nvPr/>
        </p:nvSpPr>
        <p:spPr>
          <a:xfrm>
            <a:off x="5818352" y="9287915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ctangle 676"/>
          <p:cNvSpPr/>
          <p:nvPr/>
        </p:nvSpPr>
        <p:spPr>
          <a:xfrm>
            <a:off x="5850459" y="8972036"/>
            <a:ext cx="27432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8" name="Group 327"/>
          <p:cNvGrpSpPr/>
          <p:nvPr/>
        </p:nvGrpSpPr>
        <p:grpSpPr>
          <a:xfrm>
            <a:off x="2291874" y="5086680"/>
            <a:ext cx="4483576" cy="1474900"/>
            <a:chOff x="2291874" y="5086680"/>
            <a:chExt cx="4483576" cy="1474900"/>
          </a:xfrm>
        </p:grpSpPr>
        <p:sp>
          <p:nvSpPr>
            <p:cNvPr id="341" name="Rectangle 340"/>
            <p:cNvSpPr/>
            <p:nvPr/>
          </p:nvSpPr>
          <p:spPr>
            <a:xfrm>
              <a:off x="2291874" y="5086680"/>
              <a:ext cx="1085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portfolio</a:t>
              </a:r>
              <a:endParaRPr lang="en-US" sz="12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712793" y="534460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Pengaduan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Sistem pengaduan masyarakat berbasis web</a:t>
              </a:r>
              <a:endParaRPr lang="en-US" sz="900" dirty="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712793" y="5590973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SPK HP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Sistem Pendukung Keputusan pemilihan smartphone</a:t>
              </a:r>
              <a:endParaRPr lang="en-US" sz="9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712792" y="5839705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Covid Status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Web informasi status terkini pandemi covid-19</a:t>
              </a:r>
              <a:endParaRPr lang="en-US" sz="9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712793" y="608562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Football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– Web penyedia informasi tentang liga primer Inggris</a:t>
              </a:r>
              <a:endParaRPr lang="en-US" sz="900" dirty="0"/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2398489" y="5669340"/>
              <a:ext cx="314587" cy="64665"/>
              <a:chOff x="2487290" y="6624481"/>
              <a:chExt cx="314587" cy="64665"/>
            </a:xfrm>
          </p:grpSpPr>
          <p:sp>
            <p:nvSpPr>
              <p:cNvPr id="411" name="Rounded Rectangle 41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2" name="Rounded Rectangle 41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3" name="Rounded Rectangle 41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2398320" y="5420871"/>
              <a:ext cx="314587" cy="64665"/>
              <a:chOff x="2487290" y="6624481"/>
              <a:chExt cx="314587" cy="64665"/>
            </a:xfrm>
          </p:grpSpPr>
          <p:sp>
            <p:nvSpPr>
              <p:cNvPr id="408" name="Rounded Rectangle 407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9" name="Rounded Rectangle 408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0" name="Rounded Rectangle 409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2398206" y="5919394"/>
              <a:ext cx="314587" cy="64665"/>
              <a:chOff x="2487290" y="6624481"/>
              <a:chExt cx="314587" cy="64665"/>
            </a:xfrm>
          </p:grpSpPr>
          <p:sp>
            <p:nvSpPr>
              <p:cNvPr id="405" name="Rounded Rectangle 404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6" name="Rounded Rectangle 405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7" name="Rounded Rectangle 406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94" name="Group 393"/>
            <p:cNvGrpSpPr/>
            <p:nvPr/>
          </p:nvGrpSpPr>
          <p:grpSpPr>
            <a:xfrm>
              <a:off x="2398489" y="6164863"/>
              <a:ext cx="314587" cy="64665"/>
              <a:chOff x="2487290" y="6624481"/>
              <a:chExt cx="314587" cy="64665"/>
            </a:xfrm>
          </p:grpSpPr>
          <p:sp>
            <p:nvSpPr>
              <p:cNvPr id="402" name="Rounded Rectangle 401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3" name="Rounded Rectangle 402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4" name="Rounded Rectangle 403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95" name="Rectangle 394"/>
            <p:cNvSpPr/>
            <p:nvPr/>
          </p:nvSpPr>
          <p:spPr>
            <a:xfrm>
              <a:off x="2712792" y="6330748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Android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DompetKu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Aplikasi pencatatan pemasukan dan pengeluaran</a:t>
              </a:r>
              <a:endParaRPr lang="en-US" sz="900" dirty="0"/>
            </a:p>
          </p:txBody>
        </p:sp>
        <p:grpSp>
          <p:nvGrpSpPr>
            <p:cNvPr id="398" name="Group 397"/>
            <p:cNvGrpSpPr/>
            <p:nvPr/>
          </p:nvGrpSpPr>
          <p:grpSpPr>
            <a:xfrm>
              <a:off x="2397632" y="6411321"/>
              <a:ext cx="314587" cy="64665"/>
              <a:chOff x="2487290" y="6624481"/>
              <a:chExt cx="314587" cy="64665"/>
            </a:xfrm>
          </p:grpSpPr>
          <p:sp>
            <p:nvSpPr>
              <p:cNvPr id="399" name="Rounded Rectangle 398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0" name="Rounded Rectangle 399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1" name="Rounded Rectangle 400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414" name="Rectangle 413"/>
          <p:cNvSpPr/>
          <p:nvPr/>
        </p:nvSpPr>
        <p:spPr>
          <a:xfrm>
            <a:off x="2712792" y="6558000"/>
            <a:ext cx="40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  <a:latin typeface="Saira Semi Condensed"/>
              </a:rPr>
              <a:t>Android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Pendaki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Aplikasi informasi gunung dan informasi 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pendakian</a:t>
            </a:r>
            <a:endParaRPr lang="en-US" sz="900" dirty="0"/>
          </a:p>
        </p:txBody>
      </p:sp>
      <p:grpSp>
        <p:nvGrpSpPr>
          <p:cNvPr id="415" name="Group 414"/>
          <p:cNvGrpSpPr/>
          <p:nvPr/>
        </p:nvGrpSpPr>
        <p:grpSpPr>
          <a:xfrm>
            <a:off x="2397632" y="6638573"/>
            <a:ext cx="314587" cy="64665"/>
            <a:chOff x="2397632" y="6658944"/>
            <a:chExt cx="314587" cy="64665"/>
          </a:xfrm>
        </p:grpSpPr>
        <p:sp>
          <p:nvSpPr>
            <p:cNvPr id="416" name="Rounded Rectangle 415"/>
            <p:cNvSpPr/>
            <p:nvPr/>
          </p:nvSpPr>
          <p:spPr>
            <a:xfrm rot="16200000">
              <a:off x="2411020" y="6645558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7" name="Rounded Rectangle 416"/>
            <p:cNvSpPr/>
            <p:nvPr/>
          </p:nvSpPr>
          <p:spPr>
            <a:xfrm rot="16200000">
              <a:off x="2522878" y="6645556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8" name="Rounded Rectangle 417"/>
            <p:cNvSpPr/>
            <p:nvPr/>
          </p:nvSpPr>
          <p:spPr>
            <a:xfrm rot="16200000">
              <a:off x="2634167" y="6645556"/>
              <a:ext cx="64663" cy="91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30" name="Freeform 26"/>
          <p:cNvSpPr>
            <a:spLocks noChangeArrowheads="1"/>
          </p:cNvSpPr>
          <p:nvPr/>
        </p:nvSpPr>
        <p:spPr bwMode="auto">
          <a:xfrm>
            <a:off x="358651" y="6101400"/>
            <a:ext cx="137160" cy="137160"/>
          </a:xfrm>
          <a:custGeom>
            <a:avLst/>
            <a:gdLst>
              <a:gd name="T0" fmla="*/ 431 w 484"/>
              <a:gd name="T1" fmla="*/ 0 h 484"/>
              <a:gd name="T2" fmla="*/ 56 w 484"/>
              <a:gd name="T3" fmla="*/ 0 h 484"/>
              <a:gd name="T4" fmla="*/ 0 w 484"/>
              <a:gd name="T5" fmla="*/ 52 h 484"/>
              <a:gd name="T6" fmla="*/ 0 w 484"/>
              <a:gd name="T7" fmla="*/ 427 h 484"/>
              <a:gd name="T8" fmla="*/ 56 w 484"/>
              <a:gd name="T9" fmla="*/ 483 h 484"/>
              <a:gd name="T10" fmla="*/ 431 w 484"/>
              <a:gd name="T11" fmla="*/ 483 h 484"/>
              <a:gd name="T12" fmla="*/ 483 w 484"/>
              <a:gd name="T13" fmla="*/ 427 h 484"/>
              <a:gd name="T14" fmla="*/ 483 w 484"/>
              <a:gd name="T15" fmla="*/ 52 h 484"/>
              <a:gd name="T16" fmla="*/ 431 w 484"/>
              <a:gd name="T17" fmla="*/ 0 h 484"/>
              <a:gd name="T18" fmla="*/ 159 w 484"/>
              <a:gd name="T19" fmla="*/ 375 h 484"/>
              <a:gd name="T20" fmla="*/ 108 w 484"/>
              <a:gd name="T21" fmla="*/ 375 h 484"/>
              <a:gd name="T22" fmla="*/ 108 w 484"/>
              <a:gd name="T23" fmla="*/ 185 h 484"/>
              <a:gd name="T24" fmla="*/ 159 w 484"/>
              <a:gd name="T25" fmla="*/ 185 h 484"/>
              <a:gd name="T26" fmla="*/ 159 w 484"/>
              <a:gd name="T27" fmla="*/ 375 h 484"/>
              <a:gd name="T28" fmla="*/ 267 w 484"/>
              <a:gd name="T29" fmla="*/ 375 h 484"/>
              <a:gd name="T30" fmla="*/ 216 w 484"/>
              <a:gd name="T31" fmla="*/ 375 h 484"/>
              <a:gd name="T32" fmla="*/ 216 w 484"/>
              <a:gd name="T33" fmla="*/ 108 h 484"/>
              <a:gd name="T34" fmla="*/ 267 w 484"/>
              <a:gd name="T35" fmla="*/ 108 h 484"/>
              <a:gd name="T36" fmla="*/ 267 w 484"/>
              <a:gd name="T37" fmla="*/ 375 h 484"/>
              <a:gd name="T38" fmla="*/ 375 w 484"/>
              <a:gd name="T39" fmla="*/ 375 h 484"/>
              <a:gd name="T40" fmla="*/ 324 w 484"/>
              <a:gd name="T41" fmla="*/ 375 h 484"/>
              <a:gd name="T42" fmla="*/ 324 w 484"/>
              <a:gd name="T43" fmla="*/ 267 h 484"/>
              <a:gd name="T44" fmla="*/ 375 w 484"/>
              <a:gd name="T45" fmla="*/ 267 h 484"/>
              <a:gd name="T46" fmla="*/ 375 w 484"/>
              <a:gd name="T47" fmla="*/ 375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4" h="484">
                <a:moveTo>
                  <a:pt x="431" y="0"/>
                </a:moveTo>
                <a:lnTo>
                  <a:pt x="56" y="0"/>
                </a:lnTo>
                <a:cubicBezTo>
                  <a:pt x="25" y="0"/>
                  <a:pt x="0" y="21"/>
                  <a:pt x="0" y="52"/>
                </a:cubicBezTo>
                <a:lnTo>
                  <a:pt x="0" y="427"/>
                </a:lnTo>
                <a:cubicBezTo>
                  <a:pt x="0" y="458"/>
                  <a:pt x="25" y="483"/>
                  <a:pt x="56" y="483"/>
                </a:cubicBezTo>
                <a:lnTo>
                  <a:pt x="431" y="483"/>
                </a:lnTo>
                <a:cubicBezTo>
                  <a:pt x="462" y="483"/>
                  <a:pt x="483" y="458"/>
                  <a:pt x="483" y="427"/>
                </a:cubicBezTo>
                <a:lnTo>
                  <a:pt x="483" y="52"/>
                </a:lnTo>
                <a:cubicBezTo>
                  <a:pt x="483" y="21"/>
                  <a:pt x="462" y="0"/>
                  <a:pt x="431" y="0"/>
                </a:cubicBezTo>
                <a:close/>
                <a:moveTo>
                  <a:pt x="159" y="375"/>
                </a:moveTo>
                <a:lnTo>
                  <a:pt x="108" y="375"/>
                </a:lnTo>
                <a:lnTo>
                  <a:pt x="108" y="185"/>
                </a:lnTo>
                <a:lnTo>
                  <a:pt x="159" y="185"/>
                </a:lnTo>
                <a:lnTo>
                  <a:pt x="159" y="375"/>
                </a:lnTo>
                <a:close/>
                <a:moveTo>
                  <a:pt x="267" y="375"/>
                </a:moveTo>
                <a:lnTo>
                  <a:pt x="216" y="375"/>
                </a:lnTo>
                <a:lnTo>
                  <a:pt x="216" y="108"/>
                </a:lnTo>
                <a:lnTo>
                  <a:pt x="267" y="108"/>
                </a:lnTo>
                <a:lnTo>
                  <a:pt x="267" y="375"/>
                </a:lnTo>
                <a:close/>
                <a:moveTo>
                  <a:pt x="375" y="375"/>
                </a:moveTo>
                <a:lnTo>
                  <a:pt x="324" y="375"/>
                </a:lnTo>
                <a:lnTo>
                  <a:pt x="324" y="267"/>
                </a:lnTo>
                <a:lnTo>
                  <a:pt x="375" y="267"/>
                </a:lnTo>
                <a:lnTo>
                  <a:pt x="375" y="375"/>
                </a:ln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" name="Group 306"/>
          <p:cNvGrpSpPr/>
          <p:nvPr/>
        </p:nvGrpSpPr>
        <p:grpSpPr>
          <a:xfrm>
            <a:off x="232011" y="8137664"/>
            <a:ext cx="1934673" cy="1316163"/>
            <a:chOff x="232011" y="8137664"/>
            <a:chExt cx="1934673" cy="1316163"/>
          </a:xfrm>
        </p:grpSpPr>
        <p:grpSp>
          <p:nvGrpSpPr>
            <p:cNvPr id="329" name="Group 328"/>
            <p:cNvGrpSpPr/>
            <p:nvPr/>
          </p:nvGrpSpPr>
          <p:grpSpPr>
            <a:xfrm>
              <a:off x="232011" y="8137664"/>
              <a:ext cx="1934673" cy="1058874"/>
              <a:chOff x="232011" y="8137664"/>
              <a:chExt cx="1934673" cy="1058874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32191" y="8137664"/>
                <a:ext cx="1212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>
                    <a:solidFill>
                      <a:srgbClr val="000000"/>
                    </a:solidFill>
                    <a:latin typeface="Saira Semi Condensed"/>
                  </a:rPr>
                  <a:t>completion</a:t>
                </a:r>
                <a:endParaRPr lang="en-US" sz="1200" dirty="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68097" y="8959902"/>
                <a:ext cx="13631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CfDS UGM </a:t>
                </a:r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x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Progate</a:t>
                </a:r>
                <a:endParaRPr lang="en-US" sz="900" b="1" dirty="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765254" y="8414296"/>
                <a:ext cx="137496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IDCamp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Scholarship</a:t>
                </a:r>
                <a:endParaRPr lang="en-US" sz="900" b="1" dirty="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65143" y="8688939"/>
                <a:ext cx="140154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Digitalent Scholarship</a:t>
                </a:r>
                <a:endParaRPr lang="en-US" sz="900" b="1" dirty="0"/>
              </a:p>
            </p:txBody>
          </p:sp>
          <p:grpSp>
            <p:nvGrpSpPr>
              <p:cNvPr id="426" name="Group 425"/>
              <p:cNvGrpSpPr/>
              <p:nvPr/>
            </p:nvGrpSpPr>
            <p:grpSpPr>
              <a:xfrm>
                <a:off x="671877" y="8479983"/>
                <a:ext cx="93377" cy="636679"/>
                <a:chOff x="671877" y="8479983"/>
                <a:chExt cx="93377" cy="636679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71877" y="8479983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73814" y="9025222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/>
                <p:cNvSpPr/>
                <p:nvPr/>
              </p:nvSpPr>
              <p:spPr>
                <a:xfrm>
                  <a:off x="706882" y="8618793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73814" y="8749828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/>
                <p:cNvSpPr/>
                <p:nvPr/>
              </p:nvSpPr>
              <p:spPr>
                <a:xfrm>
                  <a:off x="706178" y="8887525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7" name="Rectangle 426"/>
              <p:cNvSpPr/>
              <p:nvPr/>
            </p:nvSpPr>
            <p:spPr>
              <a:xfrm>
                <a:off x="232011" y="841429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32011" y="8690928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32011" y="896570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</p:grpSp>
        <p:sp>
          <p:nvSpPr>
            <p:cNvPr id="331" name="Oval 330"/>
            <p:cNvSpPr/>
            <p:nvPr/>
          </p:nvSpPr>
          <p:spPr>
            <a:xfrm>
              <a:off x="672024" y="9287719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06178" y="9155584"/>
              <a:ext cx="27432" cy="914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66631" y="9210513"/>
              <a:ext cx="13070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HacktoberFest</a:t>
              </a:r>
              <a:endParaRPr lang="en-US" sz="900" b="1" dirty="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32011" y="9222995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2019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1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96627" y="706805"/>
            <a:ext cx="3201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AB993"/>
                </a:solidFill>
                <a:latin typeface="Saira Semi Condensed"/>
              </a:rPr>
              <a:t>Wahid Arinanto Nugroho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91874" y="1083626"/>
            <a:ext cx="1807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Junior Web </a:t>
            </a:r>
            <a:r>
              <a:rPr lang="en-US" sz="1200" b="1" dirty="0">
                <a:solidFill>
                  <a:srgbClr val="000000"/>
                </a:solidFill>
                <a:latin typeface="Saira Semi Condensed"/>
              </a:rPr>
              <a:t>Developer</a:t>
            </a:r>
            <a:endParaRPr lang="en-US" sz="12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291874" y="1722509"/>
            <a:ext cx="4303682" cy="2030192"/>
            <a:chOff x="2372390" y="2264722"/>
            <a:chExt cx="4303683" cy="2030192"/>
          </a:xfrm>
        </p:grpSpPr>
        <p:sp>
          <p:nvSpPr>
            <p:cNvPr id="32" name="Rectangle 31"/>
            <p:cNvSpPr/>
            <p:nvPr/>
          </p:nvSpPr>
          <p:spPr>
            <a:xfrm>
              <a:off x="2372390" y="2264722"/>
              <a:ext cx="35597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EXPERIENCE</a:t>
              </a:r>
              <a:endParaRPr lang="en-US" sz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482496" y="2614267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82495" y="3534586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0152" y="2803262"/>
              <a:ext cx="27432" cy="6186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564715" y="2515109"/>
              <a:ext cx="4111358" cy="878151"/>
              <a:chOff x="2564715" y="2515109"/>
              <a:chExt cx="4111358" cy="8781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64716" y="2515109"/>
                <a:ext cx="166103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Dispenduk Bangkalan</a:t>
                </a:r>
                <a:endParaRPr lang="en-US" sz="11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64715" y="2885429"/>
                <a:ext cx="411135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Design and develop a web-based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public complaints system for Dinas Kependudukan dan Pencatatan Sipil Kabupaten Bangkalan.</a:t>
                </a:r>
                <a:endParaRPr lang="en-US" sz="900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564715" y="2741006"/>
                <a:ext cx="4111358" cy="230832"/>
                <a:chOff x="2564715" y="2741006"/>
                <a:chExt cx="4111358" cy="2308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564715" y="2741006"/>
                  <a:ext cx="1688164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Web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Developer (Internship)</a:t>
                  </a:r>
                  <a:endParaRPr lang="en-US" sz="900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15902" y="2741006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2564715" y="3445658"/>
              <a:ext cx="4111358" cy="849256"/>
              <a:chOff x="2564715" y="2515109"/>
              <a:chExt cx="4111358" cy="8492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64716" y="2515109"/>
                <a:ext cx="21355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Smart Media Comp Surabaya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64715" y="2878911"/>
                <a:ext cx="411135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Responsible for installation, evaluation and improvement of three main objects, namely computers, software, and network system development.</a:t>
                </a:r>
                <a:endParaRPr lang="en-US" sz="9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564715" y="2734488"/>
                <a:ext cx="4111358" cy="230832"/>
                <a:chOff x="2564715" y="2734488"/>
                <a:chExt cx="4111358" cy="23083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564715" y="2734488"/>
                  <a:ext cx="207256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IT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Support (</a:t>
                  </a:r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Internship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) </a:t>
                  </a:r>
                  <a:endParaRPr lang="en-US" sz="900" b="1" dirty="0">
                    <a:solidFill>
                      <a:srgbClr val="000000"/>
                    </a:solidFill>
                    <a:latin typeface="Saira Semi Condensed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215902" y="2734488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</p:grpSp>
      <p:grpSp>
        <p:nvGrpSpPr>
          <p:cNvPr id="190" name="Group 189"/>
          <p:cNvGrpSpPr/>
          <p:nvPr/>
        </p:nvGrpSpPr>
        <p:grpSpPr>
          <a:xfrm>
            <a:off x="2280388" y="3846214"/>
            <a:ext cx="4293276" cy="1140677"/>
            <a:chOff x="2384505" y="3899729"/>
            <a:chExt cx="4293276" cy="1140677"/>
          </a:xfrm>
        </p:grpSpPr>
        <p:sp>
          <p:nvSpPr>
            <p:cNvPr id="191" name="Rectangle 190"/>
            <p:cNvSpPr/>
            <p:nvPr/>
          </p:nvSpPr>
          <p:spPr>
            <a:xfrm>
              <a:off x="2384505" y="3899729"/>
              <a:ext cx="10869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EDUCATION</a:t>
              </a:r>
              <a:endParaRPr lang="en-US" sz="12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598068" y="4132064"/>
              <a:ext cx="4078484" cy="449609"/>
              <a:chOff x="2585691" y="5174382"/>
              <a:chExt cx="4078484" cy="44960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585691" y="5174382"/>
                <a:ext cx="176683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University of Trunojoyo</a:t>
                </a:r>
                <a:endParaRPr lang="en-US" sz="1100" dirty="0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2593546" y="5393104"/>
                <a:ext cx="4070629" cy="230887"/>
                <a:chOff x="2593808" y="5460108"/>
                <a:chExt cx="4070629" cy="230887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593808" y="5460108"/>
                  <a:ext cx="328166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Informatics Engineering | Bachelor of Computer Science</a:t>
                  </a:r>
                  <a:endParaRPr lang="en-US" sz="900" b="1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864218" y="5460163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2015 - 2020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594769" y="4597806"/>
              <a:ext cx="4083012" cy="442600"/>
              <a:chOff x="2594027" y="5725582"/>
              <a:chExt cx="4083012" cy="4426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94027" y="5725582"/>
                <a:ext cx="1471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SMKN 2 Bangkalan</a:t>
                </a:r>
                <a:endParaRPr lang="en-US" sz="1100" dirty="0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2605181" y="5923162"/>
                <a:ext cx="4071858" cy="245020"/>
                <a:chOff x="2605181" y="6015906"/>
                <a:chExt cx="4071858" cy="24502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605181" y="6030094"/>
                  <a:ext cx="2153154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Computer and Network Engineering</a:t>
                  </a:r>
                  <a:endParaRPr lang="en-US" sz="900" b="1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5876820" y="6015906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2012 - 2015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501749" y="4210907"/>
              <a:ext cx="93020" cy="557349"/>
              <a:chOff x="2489634" y="5263563"/>
              <a:chExt cx="93020" cy="55734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89634" y="5263563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491214" y="5729472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521741" y="5404561"/>
                <a:ext cx="27432" cy="2743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61517" y="3846168"/>
            <a:ext cx="925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cap="all" dirty="0">
                <a:solidFill>
                  <a:srgbClr val="000000"/>
                </a:solidFill>
                <a:latin typeface="Saira Semi Condensed"/>
              </a:rPr>
              <a:t>CONTACT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50096" y="4386068"/>
            <a:ext cx="1271129" cy="230832"/>
            <a:chOff x="359551" y="7270846"/>
            <a:chExt cx="1271129" cy="230832"/>
          </a:xfrm>
        </p:grpSpPr>
        <p:sp>
          <p:nvSpPr>
            <p:cNvPr id="27" name="Rectangle 26"/>
            <p:cNvSpPr/>
            <p:nvPr/>
          </p:nvSpPr>
          <p:spPr>
            <a:xfrm>
              <a:off x="542430" y="7270846"/>
              <a:ext cx="108825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+6287850866665</a:t>
              </a:r>
              <a:endParaRPr lang="en-US" sz="900" dirty="0"/>
            </a:p>
          </p:txBody>
        </p:sp>
        <p:pic>
          <p:nvPicPr>
            <p:cNvPr id="1034" name="Picture 10" descr="https://www.resumemaker.online/img/te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1" y="7290830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grpSp>
        <p:nvGrpSpPr>
          <p:cNvPr id="96" name="Group 95"/>
          <p:cNvGrpSpPr/>
          <p:nvPr/>
        </p:nvGrpSpPr>
        <p:grpSpPr>
          <a:xfrm>
            <a:off x="350098" y="4129855"/>
            <a:ext cx="1504732" cy="230832"/>
            <a:chOff x="359550" y="6960655"/>
            <a:chExt cx="1504732" cy="230832"/>
          </a:xfrm>
        </p:grpSpPr>
        <p:pic>
          <p:nvPicPr>
            <p:cNvPr id="1026" name="Picture 2" descr="https://www.resumemaker.online/img/ema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0" y="6988271"/>
              <a:ext cx="182880" cy="182880"/>
            </a:xfrm>
            <a:prstGeom prst="rect">
              <a:avLst/>
            </a:prstGeom>
            <a:solidFill>
              <a:srgbClr val="2AB993"/>
            </a:solidFill>
          </p:spPr>
        </p:pic>
        <p:sp>
          <p:nvSpPr>
            <p:cNvPr id="101" name="Rectangle 100"/>
            <p:cNvSpPr/>
            <p:nvPr/>
          </p:nvSpPr>
          <p:spPr>
            <a:xfrm>
              <a:off x="542429" y="6960655"/>
              <a:ext cx="132185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wahiid.ari@gmail.com</a:t>
              </a:r>
              <a:endParaRPr lang="en-US" sz="9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8686" y="4623350"/>
            <a:ext cx="1656814" cy="230832"/>
            <a:chOff x="350001" y="7563039"/>
            <a:chExt cx="1656814" cy="219411"/>
          </a:xfrm>
        </p:grpSpPr>
        <p:sp>
          <p:nvSpPr>
            <p:cNvPr id="28" name="Rectangle 27"/>
            <p:cNvSpPr/>
            <p:nvPr/>
          </p:nvSpPr>
          <p:spPr>
            <a:xfrm>
              <a:off x="542429" y="7563039"/>
              <a:ext cx="1464386" cy="2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github.com/wahidari</a:t>
              </a:r>
              <a:endParaRPr lang="en-US" sz="900" dirty="0"/>
            </a:p>
          </p:txBody>
        </p:sp>
        <p:pic>
          <p:nvPicPr>
            <p:cNvPr id="1036" name="Picture 12" descr="https://www.resumemaker.online/img/webs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01" y="7589874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pic>
        <p:nvPicPr>
          <p:cNvPr id="1038" name="Picture 14" descr="https://www.resumemaker.online/img/linked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6" y="4902087"/>
            <a:ext cx="182879" cy="182880"/>
          </a:xfrm>
          <a:prstGeom prst="rect">
            <a:avLst/>
          </a:prstGeom>
          <a:solidFill>
            <a:srgbClr val="2AB993"/>
          </a:solidFill>
        </p:spPr>
      </p:pic>
      <p:sp>
        <p:nvSpPr>
          <p:cNvPr id="107" name="Rectangle 106"/>
          <p:cNvSpPr/>
          <p:nvPr/>
        </p:nvSpPr>
        <p:spPr>
          <a:xfrm>
            <a:off x="537784" y="4871817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linkedin.com/in/wahidari</a:t>
            </a:r>
            <a:endParaRPr lang="en-US" sz="900" dirty="0"/>
          </a:p>
        </p:txBody>
      </p:sp>
      <p:grpSp>
        <p:nvGrpSpPr>
          <p:cNvPr id="2" name="Group 1"/>
          <p:cNvGrpSpPr/>
          <p:nvPr/>
        </p:nvGrpSpPr>
        <p:grpSpPr>
          <a:xfrm>
            <a:off x="346765" y="5139607"/>
            <a:ext cx="182880" cy="182880"/>
            <a:chOff x="390357" y="4020497"/>
            <a:chExt cx="182880" cy="182880"/>
          </a:xfrm>
        </p:grpSpPr>
        <p:sp>
          <p:nvSpPr>
            <p:cNvPr id="280" name="Oval 279"/>
            <p:cNvSpPr/>
            <p:nvPr/>
          </p:nvSpPr>
          <p:spPr>
            <a:xfrm>
              <a:off x="390357" y="4020497"/>
              <a:ext cx="182880" cy="18288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reeform 74"/>
            <p:cNvSpPr>
              <a:spLocks noChangeAspect="1" noChangeArrowheads="1"/>
            </p:cNvSpPr>
            <p:nvPr/>
          </p:nvSpPr>
          <p:spPr bwMode="auto">
            <a:xfrm>
              <a:off x="420906" y="4049427"/>
              <a:ext cx="122835" cy="108796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788" dirty="0"/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529645" y="511684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Bangkalan, Jawa Timur</a:t>
            </a:r>
            <a:endParaRPr lang="en-US" sz="900" dirty="0"/>
          </a:p>
        </p:txBody>
      </p:sp>
      <p:grpSp>
        <p:nvGrpSpPr>
          <p:cNvPr id="324" name="Group 323"/>
          <p:cNvGrpSpPr/>
          <p:nvPr/>
        </p:nvGrpSpPr>
        <p:grpSpPr>
          <a:xfrm>
            <a:off x="252327" y="2229742"/>
            <a:ext cx="1910902" cy="1546704"/>
            <a:chOff x="281356" y="2287799"/>
            <a:chExt cx="1910902" cy="1546704"/>
          </a:xfrm>
        </p:grpSpPr>
        <p:sp>
          <p:nvSpPr>
            <p:cNvPr id="325" name="Rectangle 324"/>
            <p:cNvSpPr/>
            <p:nvPr/>
          </p:nvSpPr>
          <p:spPr>
            <a:xfrm>
              <a:off x="281356" y="2287799"/>
              <a:ext cx="853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PROFILE</a:t>
              </a:r>
              <a:endParaRPr lang="en-US" sz="1200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1356" y="2495675"/>
              <a:ext cx="1910902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 am a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junior web developer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with strong passion to learn new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things. Familiar with a few web frameworks. Currently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interested and learning 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Node JS.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 enjoy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hiking on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my spare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time.</a:t>
              </a:r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91874" y="5086680"/>
            <a:ext cx="4483576" cy="1474900"/>
            <a:chOff x="2291874" y="5086680"/>
            <a:chExt cx="4483576" cy="1474900"/>
          </a:xfrm>
        </p:grpSpPr>
        <p:sp>
          <p:nvSpPr>
            <p:cNvPr id="68" name="Rectangle 67"/>
            <p:cNvSpPr/>
            <p:nvPr/>
          </p:nvSpPr>
          <p:spPr>
            <a:xfrm>
              <a:off x="2291874" y="5086680"/>
              <a:ext cx="1085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portfolio</a:t>
              </a:r>
              <a:endParaRPr lang="en-US" sz="12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12793" y="534460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Pengaduan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Web based public complaints system for government</a:t>
              </a:r>
              <a:endParaRPr lang="en-US" sz="9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712793" y="5590973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SPK HP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Decision support system for choosing right smartphones</a:t>
              </a:r>
              <a:endParaRPr lang="en-US" sz="90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712792" y="5839705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Covid Status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 simple web app to track latest covid-19 status</a:t>
              </a:r>
              <a:endParaRPr lang="en-US" sz="9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712793" y="608562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Football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eb that provides information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Premier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League </a:t>
              </a:r>
              <a:endParaRPr lang="en-US" sz="900" dirty="0"/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2398489" y="5669340"/>
              <a:ext cx="314587" cy="64665"/>
              <a:chOff x="2487290" y="6624481"/>
              <a:chExt cx="314587" cy="64665"/>
            </a:xfrm>
          </p:grpSpPr>
          <p:sp>
            <p:nvSpPr>
              <p:cNvPr id="491" name="Rounded Rectangle 49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2" name="Rounded Rectangle 49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3" name="Rounded Rectangle 49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4" name="Group 493"/>
            <p:cNvGrpSpPr/>
            <p:nvPr/>
          </p:nvGrpSpPr>
          <p:grpSpPr>
            <a:xfrm>
              <a:off x="2398320" y="5420871"/>
              <a:ext cx="314587" cy="64665"/>
              <a:chOff x="2487290" y="6624481"/>
              <a:chExt cx="314587" cy="64665"/>
            </a:xfrm>
          </p:grpSpPr>
          <p:sp>
            <p:nvSpPr>
              <p:cNvPr id="495" name="Rounded Rectangle 494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6" name="Rounded Rectangle 495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7" name="Rounded Rectangle 496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2398206" y="5919394"/>
              <a:ext cx="314587" cy="64665"/>
              <a:chOff x="2487290" y="6624481"/>
              <a:chExt cx="314587" cy="64665"/>
            </a:xfrm>
          </p:grpSpPr>
          <p:sp>
            <p:nvSpPr>
              <p:cNvPr id="499" name="Rounded Rectangle 498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0" name="Rounded Rectangle 499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1" name="Rounded Rectangle 500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2398489" y="6164863"/>
              <a:ext cx="314587" cy="64665"/>
              <a:chOff x="2487290" y="6624481"/>
              <a:chExt cx="314587" cy="64665"/>
            </a:xfrm>
          </p:grpSpPr>
          <p:sp>
            <p:nvSpPr>
              <p:cNvPr id="503" name="Rounded Rectangle 502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4" name="Rounded Rectangle 503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5" name="Rounded Rectangle 504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2712792" y="6330748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Android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DompetKu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oney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manager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 to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track income and expenses</a:t>
              </a:r>
              <a:endParaRPr lang="en-US" sz="900" dirty="0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2397632" y="6411321"/>
              <a:ext cx="314587" cy="64665"/>
              <a:chOff x="2487290" y="6624481"/>
              <a:chExt cx="314587" cy="64665"/>
            </a:xfrm>
          </p:grpSpPr>
          <p:sp>
            <p:nvSpPr>
              <p:cNvPr id="331" name="Rounded Rectangle 33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52327" y="5498818"/>
            <a:ext cx="2029289" cy="1028373"/>
            <a:chOff x="252327" y="5498818"/>
            <a:chExt cx="2029289" cy="1028373"/>
          </a:xfrm>
        </p:grpSpPr>
        <p:sp>
          <p:nvSpPr>
            <p:cNvPr id="59" name="Rectangle 58"/>
            <p:cNvSpPr/>
            <p:nvPr/>
          </p:nvSpPr>
          <p:spPr>
            <a:xfrm>
              <a:off x="252327" y="5498818"/>
              <a:ext cx="16278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PERSONAL </a:t>
              </a:r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SKILLs</a:t>
              </a:r>
              <a:endParaRPr lang="en-US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60093" y="6296359"/>
              <a:ext cx="1604247" cy="230832"/>
              <a:chOff x="360093" y="6296359"/>
              <a:chExt cx="1604247" cy="2308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29332" y="6296359"/>
                <a:ext cx="143500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Database Management</a:t>
                </a:r>
                <a:endParaRPr lang="en-US" sz="900" dirty="0"/>
              </a:p>
            </p:txBody>
          </p:sp>
          <p:sp>
            <p:nvSpPr>
              <p:cNvPr id="308" name="Freeform 38"/>
              <p:cNvSpPr>
                <a:spLocks noChangeArrowheads="1"/>
              </p:cNvSpPr>
              <p:nvPr/>
            </p:nvSpPr>
            <p:spPr bwMode="auto">
              <a:xfrm>
                <a:off x="360093" y="6350582"/>
                <a:ext cx="128016" cy="118872"/>
              </a:xfrm>
              <a:custGeom>
                <a:avLst/>
                <a:gdLst>
                  <a:gd name="T0" fmla="*/ 0 w 496"/>
                  <a:gd name="T1" fmla="*/ 353 h 354"/>
                  <a:gd name="T2" fmla="*/ 495 w 496"/>
                  <a:gd name="T3" fmla="*/ 353 h 354"/>
                  <a:gd name="T4" fmla="*/ 495 w 496"/>
                  <a:gd name="T5" fmla="*/ 253 h 354"/>
                  <a:gd name="T6" fmla="*/ 0 w 496"/>
                  <a:gd name="T7" fmla="*/ 253 h 354"/>
                  <a:gd name="T8" fmla="*/ 0 w 496"/>
                  <a:gd name="T9" fmla="*/ 353 h 354"/>
                  <a:gd name="T10" fmla="*/ 48 w 496"/>
                  <a:gd name="T11" fmla="*/ 277 h 354"/>
                  <a:gd name="T12" fmla="*/ 100 w 496"/>
                  <a:gd name="T13" fmla="*/ 277 h 354"/>
                  <a:gd name="T14" fmla="*/ 100 w 496"/>
                  <a:gd name="T15" fmla="*/ 324 h 354"/>
                  <a:gd name="T16" fmla="*/ 48 w 496"/>
                  <a:gd name="T17" fmla="*/ 324 h 354"/>
                  <a:gd name="T18" fmla="*/ 48 w 496"/>
                  <a:gd name="T19" fmla="*/ 277 h 354"/>
                  <a:gd name="T20" fmla="*/ 0 w 496"/>
                  <a:gd name="T21" fmla="*/ 0 h 354"/>
                  <a:gd name="T22" fmla="*/ 0 w 496"/>
                  <a:gd name="T23" fmla="*/ 100 h 354"/>
                  <a:gd name="T24" fmla="*/ 495 w 496"/>
                  <a:gd name="T25" fmla="*/ 100 h 354"/>
                  <a:gd name="T26" fmla="*/ 495 w 496"/>
                  <a:gd name="T27" fmla="*/ 0 h 354"/>
                  <a:gd name="T28" fmla="*/ 0 w 496"/>
                  <a:gd name="T29" fmla="*/ 0 h 354"/>
                  <a:gd name="T30" fmla="*/ 100 w 496"/>
                  <a:gd name="T31" fmla="*/ 77 h 354"/>
                  <a:gd name="T32" fmla="*/ 48 w 496"/>
                  <a:gd name="T33" fmla="*/ 77 h 354"/>
                  <a:gd name="T34" fmla="*/ 48 w 496"/>
                  <a:gd name="T35" fmla="*/ 29 h 354"/>
                  <a:gd name="T36" fmla="*/ 100 w 496"/>
                  <a:gd name="T37" fmla="*/ 29 h 354"/>
                  <a:gd name="T38" fmla="*/ 100 w 496"/>
                  <a:gd name="T39" fmla="*/ 77 h 354"/>
                  <a:gd name="T40" fmla="*/ 0 w 496"/>
                  <a:gd name="T41" fmla="*/ 224 h 354"/>
                  <a:gd name="T42" fmla="*/ 495 w 496"/>
                  <a:gd name="T43" fmla="*/ 224 h 354"/>
                  <a:gd name="T44" fmla="*/ 495 w 496"/>
                  <a:gd name="T45" fmla="*/ 124 h 354"/>
                  <a:gd name="T46" fmla="*/ 0 w 496"/>
                  <a:gd name="T47" fmla="*/ 124 h 354"/>
                  <a:gd name="T48" fmla="*/ 0 w 496"/>
                  <a:gd name="T49" fmla="*/ 224 h 354"/>
                  <a:gd name="T50" fmla="*/ 48 w 496"/>
                  <a:gd name="T51" fmla="*/ 153 h 354"/>
                  <a:gd name="T52" fmla="*/ 100 w 496"/>
                  <a:gd name="T53" fmla="*/ 153 h 354"/>
                  <a:gd name="T54" fmla="*/ 100 w 496"/>
                  <a:gd name="T55" fmla="*/ 200 h 354"/>
                  <a:gd name="T56" fmla="*/ 48 w 496"/>
                  <a:gd name="T57" fmla="*/ 200 h 354"/>
                  <a:gd name="T58" fmla="*/ 48 w 496"/>
                  <a:gd name="T59" fmla="*/ 1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6" h="354">
                    <a:moveTo>
                      <a:pt x="0" y="353"/>
                    </a:moveTo>
                    <a:lnTo>
                      <a:pt x="495" y="353"/>
                    </a:lnTo>
                    <a:lnTo>
                      <a:pt x="495" y="253"/>
                    </a:lnTo>
                    <a:lnTo>
                      <a:pt x="0" y="253"/>
                    </a:lnTo>
                    <a:lnTo>
                      <a:pt x="0" y="353"/>
                    </a:lnTo>
                    <a:close/>
                    <a:moveTo>
                      <a:pt x="48" y="277"/>
                    </a:moveTo>
                    <a:lnTo>
                      <a:pt x="100" y="277"/>
                    </a:lnTo>
                    <a:lnTo>
                      <a:pt x="100" y="324"/>
                    </a:lnTo>
                    <a:lnTo>
                      <a:pt x="48" y="324"/>
                    </a:lnTo>
                    <a:lnTo>
                      <a:pt x="48" y="277"/>
                    </a:lnTo>
                    <a:close/>
                    <a:moveTo>
                      <a:pt x="0" y="0"/>
                    </a:moveTo>
                    <a:lnTo>
                      <a:pt x="0" y="100"/>
                    </a:lnTo>
                    <a:lnTo>
                      <a:pt x="495" y="100"/>
                    </a:lnTo>
                    <a:lnTo>
                      <a:pt x="495" y="0"/>
                    </a:lnTo>
                    <a:lnTo>
                      <a:pt x="0" y="0"/>
                    </a:lnTo>
                    <a:close/>
                    <a:moveTo>
                      <a:pt x="100" y="77"/>
                    </a:moveTo>
                    <a:lnTo>
                      <a:pt x="48" y="77"/>
                    </a:lnTo>
                    <a:lnTo>
                      <a:pt x="48" y="29"/>
                    </a:lnTo>
                    <a:lnTo>
                      <a:pt x="100" y="29"/>
                    </a:lnTo>
                    <a:lnTo>
                      <a:pt x="100" y="77"/>
                    </a:lnTo>
                    <a:close/>
                    <a:moveTo>
                      <a:pt x="0" y="224"/>
                    </a:moveTo>
                    <a:lnTo>
                      <a:pt x="495" y="224"/>
                    </a:lnTo>
                    <a:lnTo>
                      <a:pt x="495" y="124"/>
                    </a:lnTo>
                    <a:lnTo>
                      <a:pt x="0" y="124"/>
                    </a:lnTo>
                    <a:lnTo>
                      <a:pt x="0" y="224"/>
                    </a:lnTo>
                    <a:close/>
                    <a:moveTo>
                      <a:pt x="48" y="153"/>
                    </a:moveTo>
                    <a:lnTo>
                      <a:pt x="100" y="153"/>
                    </a:lnTo>
                    <a:lnTo>
                      <a:pt x="100" y="200"/>
                    </a:lnTo>
                    <a:lnTo>
                      <a:pt x="48" y="200"/>
                    </a:lnTo>
                    <a:lnTo>
                      <a:pt x="48" y="153"/>
                    </a:lnTo>
                    <a:close/>
                  </a:path>
                </a:pathLst>
              </a:custGeom>
              <a:solidFill>
                <a:srgbClr val="2AB99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55521" y="5809981"/>
              <a:ext cx="1926095" cy="230832"/>
              <a:chOff x="355521" y="5809981"/>
              <a:chExt cx="1926095" cy="230832"/>
            </a:xfrm>
          </p:grpSpPr>
          <p:sp>
            <p:nvSpPr>
              <p:cNvPr id="314" name="Freeform 14"/>
              <p:cNvSpPr>
                <a:spLocks noChangeArrowheads="1"/>
              </p:cNvSpPr>
              <p:nvPr/>
            </p:nvSpPr>
            <p:spPr bwMode="auto">
              <a:xfrm>
                <a:off x="355521" y="5846682"/>
                <a:ext cx="137160" cy="137160"/>
              </a:xfrm>
              <a:custGeom>
                <a:avLst/>
                <a:gdLst>
                  <a:gd name="T0" fmla="*/ 401 w 455"/>
                  <a:gd name="T1" fmla="*/ 0 h 456"/>
                  <a:gd name="T2" fmla="*/ 48 w 455"/>
                  <a:gd name="T3" fmla="*/ 0 h 456"/>
                  <a:gd name="T4" fmla="*/ 0 w 455"/>
                  <a:gd name="T5" fmla="*/ 49 h 456"/>
                  <a:gd name="T6" fmla="*/ 0 w 455"/>
                  <a:gd name="T7" fmla="*/ 402 h 456"/>
                  <a:gd name="T8" fmla="*/ 48 w 455"/>
                  <a:gd name="T9" fmla="*/ 455 h 456"/>
                  <a:gd name="T10" fmla="*/ 401 w 455"/>
                  <a:gd name="T11" fmla="*/ 455 h 456"/>
                  <a:gd name="T12" fmla="*/ 454 w 455"/>
                  <a:gd name="T13" fmla="*/ 402 h 456"/>
                  <a:gd name="T14" fmla="*/ 454 w 455"/>
                  <a:gd name="T15" fmla="*/ 49 h 456"/>
                  <a:gd name="T16" fmla="*/ 401 w 455"/>
                  <a:gd name="T17" fmla="*/ 0 h 456"/>
                  <a:gd name="T18" fmla="*/ 314 w 455"/>
                  <a:gd name="T19" fmla="*/ 353 h 456"/>
                  <a:gd name="T20" fmla="*/ 275 w 455"/>
                  <a:gd name="T21" fmla="*/ 353 h 456"/>
                  <a:gd name="T22" fmla="*/ 227 w 455"/>
                  <a:gd name="T23" fmla="*/ 165 h 456"/>
                  <a:gd name="T24" fmla="*/ 174 w 455"/>
                  <a:gd name="T25" fmla="*/ 353 h 456"/>
                  <a:gd name="T26" fmla="*/ 135 w 455"/>
                  <a:gd name="T27" fmla="*/ 353 h 456"/>
                  <a:gd name="T28" fmla="*/ 77 w 455"/>
                  <a:gd name="T29" fmla="*/ 102 h 456"/>
                  <a:gd name="T30" fmla="*/ 120 w 455"/>
                  <a:gd name="T31" fmla="*/ 102 h 456"/>
                  <a:gd name="T32" fmla="*/ 159 w 455"/>
                  <a:gd name="T33" fmla="*/ 291 h 456"/>
                  <a:gd name="T34" fmla="*/ 207 w 455"/>
                  <a:gd name="T35" fmla="*/ 102 h 456"/>
                  <a:gd name="T36" fmla="*/ 241 w 455"/>
                  <a:gd name="T37" fmla="*/ 102 h 456"/>
                  <a:gd name="T38" fmla="*/ 294 w 455"/>
                  <a:gd name="T39" fmla="*/ 291 h 456"/>
                  <a:gd name="T40" fmla="*/ 333 w 455"/>
                  <a:gd name="T41" fmla="*/ 102 h 456"/>
                  <a:gd name="T42" fmla="*/ 377 w 455"/>
                  <a:gd name="T43" fmla="*/ 102 h 456"/>
                  <a:gd name="T44" fmla="*/ 314 w 455"/>
                  <a:gd name="T45" fmla="*/ 353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6">
                    <a:moveTo>
                      <a:pt x="401" y="0"/>
                    </a:moveTo>
                    <a:lnTo>
                      <a:pt x="48" y="0"/>
                    </a:lnTo>
                    <a:cubicBezTo>
                      <a:pt x="19" y="0"/>
                      <a:pt x="0" y="20"/>
                      <a:pt x="0" y="49"/>
                    </a:cubicBezTo>
                    <a:lnTo>
                      <a:pt x="0" y="402"/>
                    </a:lnTo>
                    <a:cubicBezTo>
                      <a:pt x="0" y="431"/>
                      <a:pt x="19" y="455"/>
                      <a:pt x="48" y="455"/>
                    </a:cubicBezTo>
                    <a:lnTo>
                      <a:pt x="401" y="455"/>
                    </a:lnTo>
                    <a:cubicBezTo>
                      <a:pt x="430" y="455"/>
                      <a:pt x="454" y="431"/>
                      <a:pt x="454" y="402"/>
                    </a:cubicBezTo>
                    <a:lnTo>
                      <a:pt x="454" y="49"/>
                    </a:lnTo>
                    <a:cubicBezTo>
                      <a:pt x="454" y="20"/>
                      <a:pt x="430" y="0"/>
                      <a:pt x="401" y="0"/>
                    </a:cubicBezTo>
                    <a:close/>
                    <a:moveTo>
                      <a:pt x="314" y="353"/>
                    </a:moveTo>
                    <a:lnTo>
                      <a:pt x="275" y="353"/>
                    </a:lnTo>
                    <a:lnTo>
                      <a:pt x="227" y="165"/>
                    </a:lnTo>
                    <a:lnTo>
                      <a:pt x="174" y="353"/>
                    </a:lnTo>
                    <a:lnTo>
                      <a:pt x="135" y="353"/>
                    </a:lnTo>
                    <a:lnTo>
                      <a:pt x="77" y="102"/>
                    </a:lnTo>
                    <a:lnTo>
                      <a:pt x="120" y="102"/>
                    </a:lnTo>
                    <a:lnTo>
                      <a:pt x="159" y="291"/>
                    </a:lnTo>
                    <a:lnTo>
                      <a:pt x="207" y="102"/>
                    </a:lnTo>
                    <a:lnTo>
                      <a:pt x="241" y="102"/>
                    </a:lnTo>
                    <a:lnTo>
                      <a:pt x="294" y="291"/>
                    </a:lnTo>
                    <a:lnTo>
                      <a:pt x="333" y="102"/>
                    </a:lnTo>
                    <a:lnTo>
                      <a:pt x="377" y="102"/>
                    </a:lnTo>
                    <a:lnTo>
                      <a:pt x="314" y="353"/>
                    </a:lnTo>
                    <a:close/>
                  </a:path>
                </a:pathLst>
              </a:custGeom>
              <a:solidFill>
                <a:srgbClr val="2AB99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538045" y="5809981"/>
                <a:ext cx="17435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Office Apps</a:t>
                </a:r>
                <a:endParaRPr lang="en-US" sz="9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55521" y="6058952"/>
              <a:ext cx="1917849" cy="230832"/>
              <a:chOff x="355521" y="6058952"/>
              <a:chExt cx="1917849" cy="230832"/>
            </a:xfrm>
          </p:grpSpPr>
          <p:sp>
            <p:nvSpPr>
              <p:cNvPr id="307" name="Freeform 35"/>
              <p:cNvSpPr>
                <a:spLocks noChangeArrowheads="1"/>
              </p:cNvSpPr>
              <p:nvPr/>
            </p:nvSpPr>
            <p:spPr bwMode="auto">
              <a:xfrm>
                <a:off x="355521" y="6102447"/>
                <a:ext cx="137160" cy="137160"/>
              </a:xfrm>
              <a:custGeom>
                <a:avLst/>
                <a:gdLst>
                  <a:gd name="T0" fmla="*/ 267 w 541"/>
                  <a:gd name="T1" fmla="*/ 0 h 540"/>
                  <a:gd name="T2" fmla="*/ 0 w 541"/>
                  <a:gd name="T3" fmla="*/ 272 h 540"/>
                  <a:gd name="T4" fmla="*/ 267 w 541"/>
                  <a:gd name="T5" fmla="*/ 539 h 540"/>
                  <a:gd name="T6" fmla="*/ 540 w 541"/>
                  <a:gd name="T7" fmla="*/ 272 h 540"/>
                  <a:gd name="T8" fmla="*/ 267 w 541"/>
                  <a:gd name="T9" fmla="*/ 0 h 540"/>
                  <a:gd name="T10" fmla="*/ 242 w 541"/>
                  <a:gd name="T11" fmla="*/ 483 h 540"/>
                  <a:gd name="T12" fmla="*/ 52 w 541"/>
                  <a:gd name="T13" fmla="*/ 272 h 540"/>
                  <a:gd name="T14" fmla="*/ 57 w 541"/>
                  <a:gd name="T15" fmla="*/ 221 h 540"/>
                  <a:gd name="T16" fmla="*/ 190 w 541"/>
                  <a:gd name="T17" fmla="*/ 349 h 540"/>
                  <a:gd name="T18" fmla="*/ 190 w 541"/>
                  <a:gd name="T19" fmla="*/ 375 h 540"/>
                  <a:gd name="T20" fmla="*/ 242 w 541"/>
                  <a:gd name="T21" fmla="*/ 431 h 540"/>
                  <a:gd name="T22" fmla="*/ 242 w 541"/>
                  <a:gd name="T23" fmla="*/ 483 h 540"/>
                  <a:gd name="T24" fmla="*/ 427 w 541"/>
                  <a:gd name="T25" fmla="*/ 416 h 540"/>
                  <a:gd name="T26" fmla="*/ 375 w 541"/>
                  <a:gd name="T27" fmla="*/ 375 h 540"/>
                  <a:gd name="T28" fmla="*/ 350 w 541"/>
                  <a:gd name="T29" fmla="*/ 375 h 540"/>
                  <a:gd name="T30" fmla="*/ 350 w 541"/>
                  <a:gd name="T31" fmla="*/ 298 h 540"/>
                  <a:gd name="T32" fmla="*/ 324 w 541"/>
                  <a:gd name="T33" fmla="*/ 272 h 540"/>
                  <a:gd name="T34" fmla="*/ 160 w 541"/>
                  <a:gd name="T35" fmla="*/ 272 h 540"/>
                  <a:gd name="T36" fmla="*/ 160 w 541"/>
                  <a:gd name="T37" fmla="*/ 215 h 540"/>
                  <a:gd name="T38" fmla="*/ 216 w 541"/>
                  <a:gd name="T39" fmla="*/ 215 h 540"/>
                  <a:gd name="T40" fmla="*/ 242 w 541"/>
                  <a:gd name="T41" fmla="*/ 190 h 540"/>
                  <a:gd name="T42" fmla="*/ 242 w 541"/>
                  <a:gd name="T43" fmla="*/ 133 h 540"/>
                  <a:gd name="T44" fmla="*/ 293 w 541"/>
                  <a:gd name="T45" fmla="*/ 133 h 540"/>
                  <a:gd name="T46" fmla="*/ 350 w 541"/>
                  <a:gd name="T47" fmla="*/ 82 h 540"/>
                  <a:gd name="T48" fmla="*/ 350 w 541"/>
                  <a:gd name="T49" fmla="*/ 72 h 540"/>
                  <a:gd name="T50" fmla="*/ 483 w 541"/>
                  <a:gd name="T51" fmla="*/ 272 h 540"/>
                  <a:gd name="T52" fmla="*/ 427 w 541"/>
                  <a:gd name="T53" fmla="*/ 416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1" h="540">
                    <a:moveTo>
                      <a:pt x="267" y="0"/>
                    </a:moveTo>
                    <a:cubicBezTo>
                      <a:pt x="118" y="0"/>
                      <a:pt x="0" y="126"/>
                      <a:pt x="0" y="272"/>
                    </a:cubicBezTo>
                    <a:cubicBezTo>
                      <a:pt x="0" y="418"/>
                      <a:pt x="118" y="539"/>
                      <a:pt x="267" y="539"/>
                    </a:cubicBezTo>
                    <a:cubicBezTo>
                      <a:pt x="417" y="539"/>
                      <a:pt x="540" y="418"/>
                      <a:pt x="540" y="272"/>
                    </a:cubicBezTo>
                    <a:cubicBezTo>
                      <a:pt x="540" y="126"/>
                      <a:pt x="417" y="0"/>
                      <a:pt x="267" y="0"/>
                    </a:cubicBezTo>
                    <a:close/>
                    <a:moveTo>
                      <a:pt x="242" y="483"/>
                    </a:moveTo>
                    <a:cubicBezTo>
                      <a:pt x="139" y="467"/>
                      <a:pt x="52" y="375"/>
                      <a:pt x="52" y="272"/>
                    </a:cubicBezTo>
                    <a:cubicBezTo>
                      <a:pt x="52" y="251"/>
                      <a:pt x="57" y="236"/>
                      <a:pt x="57" y="221"/>
                    </a:cubicBezTo>
                    <a:lnTo>
                      <a:pt x="190" y="349"/>
                    </a:lnTo>
                    <a:lnTo>
                      <a:pt x="190" y="375"/>
                    </a:lnTo>
                    <a:cubicBezTo>
                      <a:pt x="190" y="406"/>
                      <a:pt x="211" y="431"/>
                      <a:pt x="242" y="431"/>
                    </a:cubicBezTo>
                    <a:lnTo>
                      <a:pt x="242" y="483"/>
                    </a:lnTo>
                    <a:close/>
                    <a:moveTo>
                      <a:pt x="427" y="416"/>
                    </a:moveTo>
                    <a:cubicBezTo>
                      <a:pt x="422" y="395"/>
                      <a:pt x="401" y="375"/>
                      <a:pt x="375" y="375"/>
                    </a:cubicBezTo>
                    <a:lnTo>
                      <a:pt x="350" y="375"/>
                    </a:lnTo>
                    <a:lnTo>
                      <a:pt x="350" y="298"/>
                    </a:lnTo>
                    <a:cubicBezTo>
                      <a:pt x="350" y="282"/>
                      <a:pt x="339" y="272"/>
                      <a:pt x="324" y="272"/>
                    </a:cubicBezTo>
                    <a:lnTo>
                      <a:pt x="160" y="272"/>
                    </a:lnTo>
                    <a:lnTo>
                      <a:pt x="160" y="215"/>
                    </a:lnTo>
                    <a:lnTo>
                      <a:pt x="216" y="215"/>
                    </a:lnTo>
                    <a:cubicBezTo>
                      <a:pt x="232" y="215"/>
                      <a:pt x="242" y="205"/>
                      <a:pt x="242" y="190"/>
                    </a:cubicBezTo>
                    <a:lnTo>
                      <a:pt x="242" y="133"/>
                    </a:lnTo>
                    <a:lnTo>
                      <a:pt x="293" y="133"/>
                    </a:lnTo>
                    <a:cubicBezTo>
                      <a:pt x="324" y="133"/>
                      <a:pt x="350" y="113"/>
                      <a:pt x="350" y="82"/>
                    </a:cubicBezTo>
                    <a:lnTo>
                      <a:pt x="350" y="72"/>
                    </a:lnTo>
                    <a:cubicBezTo>
                      <a:pt x="427" y="102"/>
                      <a:pt x="483" y="179"/>
                      <a:pt x="483" y="272"/>
                    </a:cubicBezTo>
                    <a:cubicBezTo>
                      <a:pt x="483" y="329"/>
                      <a:pt x="463" y="375"/>
                      <a:pt x="427" y="416"/>
                    </a:cubicBezTo>
                    <a:close/>
                  </a:path>
                </a:pathLst>
              </a:custGeom>
              <a:solidFill>
                <a:srgbClr val="2AB99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529799" y="6058952"/>
                <a:ext cx="17435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Web Development</a:t>
                </a:r>
                <a:endParaRPr lang="en-US" sz="9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247944" y="6657285"/>
            <a:ext cx="1606886" cy="1332385"/>
            <a:chOff x="247944" y="6657285"/>
            <a:chExt cx="1606886" cy="1332385"/>
          </a:xfrm>
        </p:grpSpPr>
        <p:sp>
          <p:nvSpPr>
            <p:cNvPr id="67" name="Rectangle 66"/>
            <p:cNvSpPr/>
            <p:nvPr/>
          </p:nvSpPr>
          <p:spPr>
            <a:xfrm>
              <a:off x="247944" y="6657285"/>
              <a:ext cx="14188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PROGRAMMING</a:t>
              </a:r>
              <a:endParaRPr lang="en-US" sz="12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7321" y="6923224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Python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Flask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62767" y="7199377"/>
              <a:ext cx="12920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Javascript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NodeJS</a:t>
              </a:r>
              <a:endParaRPr lang="en-US" sz="9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57321" y="7482685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CSS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Bootstrap</a:t>
              </a:r>
              <a:endParaRPr lang="en-US" sz="9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62767" y="7758838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SQL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MariaDB</a:t>
              </a:r>
              <a:endParaRPr lang="en-US" sz="9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31389" y="6924805"/>
              <a:ext cx="228600" cy="228600"/>
              <a:chOff x="493040" y="6513595"/>
              <a:chExt cx="228600" cy="228600"/>
            </a:xfrm>
          </p:grpSpPr>
          <p:sp>
            <p:nvSpPr>
              <p:cNvPr id="335" name="Donut 334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Block Arc 335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912027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331389" y="7201371"/>
              <a:ext cx="228600" cy="228600"/>
              <a:chOff x="493040" y="6513595"/>
              <a:chExt cx="228600" cy="228600"/>
            </a:xfrm>
          </p:grpSpPr>
          <p:sp>
            <p:nvSpPr>
              <p:cNvPr id="338" name="Donut 337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Block Arc 338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530521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31389" y="7484266"/>
              <a:ext cx="228600" cy="228600"/>
              <a:chOff x="493040" y="6513595"/>
              <a:chExt cx="228600" cy="228600"/>
            </a:xfrm>
          </p:grpSpPr>
          <p:sp>
            <p:nvSpPr>
              <p:cNvPr id="424" name="Donut 42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Block Arc 42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289742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331389" y="7760832"/>
              <a:ext cx="228600" cy="228600"/>
              <a:chOff x="493040" y="6513595"/>
              <a:chExt cx="228600" cy="228600"/>
            </a:xfrm>
          </p:grpSpPr>
          <p:sp>
            <p:nvSpPr>
              <p:cNvPr id="454" name="Donut 45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Block Arc 45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4368974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reeform 93"/>
          <p:cNvSpPr>
            <a:spLocks noEditPoints="1"/>
          </p:cNvSpPr>
          <p:nvPr/>
        </p:nvSpPr>
        <p:spPr bwMode="auto">
          <a:xfrm>
            <a:off x="3473166" y="8325769"/>
            <a:ext cx="109728" cy="10972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28" name="Rectangle 327"/>
          <p:cNvSpPr/>
          <p:nvPr/>
        </p:nvSpPr>
        <p:spPr>
          <a:xfrm>
            <a:off x="2281787" y="6908393"/>
            <a:ext cx="1584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CERTIFICATIONs</a:t>
            </a:r>
            <a:endParaRPr lang="en-US" sz="12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2381591" y="7163811"/>
            <a:ext cx="3380538" cy="230832"/>
            <a:chOff x="2484309" y="7917927"/>
            <a:chExt cx="3380538" cy="230832"/>
          </a:xfrm>
        </p:grpSpPr>
        <p:grpSp>
          <p:nvGrpSpPr>
            <p:cNvPr id="449" name="Group 448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3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7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50" name="Rectangle 449"/>
            <p:cNvSpPr/>
            <p:nvPr/>
          </p:nvSpPr>
          <p:spPr>
            <a:xfrm>
              <a:off x="2667189" y="7917927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Membangun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Progressive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Apps</a:t>
              </a:r>
              <a:endParaRPr lang="en-US" sz="900" dirty="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378813" y="7399137"/>
            <a:ext cx="3383316" cy="230832"/>
            <a:chOff x="2481531" y="8153253"/>
            <a:chExt cx="3383316" cy="230832"/>
          </a:xfrm>
        </p:grpSpPr>
        <p:grpSp>
          <p:nvGrpSpPr>
            <p:cNvPr id="435" name="Group 434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437" name="Oval 436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8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39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0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1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2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3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4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5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6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7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8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36" name="Rectangle 435"/>
            <p:cNvSpPr/>
            <p:nvPr/>
          </p:nvSpPr>
          <p:spPr>
            <a:xfrm>
              <a:off x="2664411" y="8153253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Fundamental Front-End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Development</a:t>
              </a:r>
              <a:endParaRPr lang="en-US" sz="900" dirty="0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381591" y="7624020"/>
            <a:ext cx="3380539" cy="230832"/>
            <a:chOff x="2484309" y="8378136"/>
            <a:chExt cx="3380539" cy="230832"/>
          </a:xfrm>
        </p:grpSpPr>
        <p:grpSp>
          <p:nvGrpSpPr>
            <p:cNvPr id="419" name="Group 418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421" name="Oval 42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2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20" name="Rectangle 419"/>
            <p:cNvSpPr/>
            <p:nvPr/>
          </p:nvSpPr>
          <p:spPr>
            <a:xfrm>
              <a:off x="2667190" y="8378136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Dasar Pemrograman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78813" y="7845875"/>
            <a:ext cx="4183720" cy="234593"/>
            <a:chOff x="2388900" y="7595264"/>
            <a:chExt cx="4183720" cy="234593"/>
          </a:xfrm>
        </p:grpSpPr>
        <p:grpSp>
          <p:nvGrpSpPr>
            <p:cNvPr id="344" name="Group 343"/>
            <p:cNvGrpSpPr/>
            <p:nvPr/>
          </p:nvGrpSpPr>
          <p:grpSpPr>
            <a:xfrm>
              <a:off x="2388900" y="7599025"/>
              <a:ext cx="3383316" cy="230832"/>
              <a:chOff x="2481531" y="8603752"/>
              <a:chExt cx="3383316" cy="230832"/>
            </a:xfrm>
          </p:grpSpPr>
          <p:grpSp>
            <p:nvGrpSpPr>
              <p:cNvPr id="405" name="Group 404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8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409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0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1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2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3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4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5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6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7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8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406" name="Rectangle 405"/>
              <p:cNvSpPr/>
              <p:nvPr/>
            </p:nvSpPr>
            <p:spPr>
              <a:xfrm>
                <a:off x="2664411" y="8603752"/>
                <a:ext cx="32004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FreeCodeCamp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Responsive Web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Design</a:t>
                </a:r>
                <a:endParaRPr lang="en-US" sz="900" dirty="0"/>
              </a:p>
            </p:txBody>
          </p:sp>
        </p:grpSp>
        <p:sp>
          <p:nvSpPr>
            <p:cNvPr id="466" name="Rectangle 465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2020</a:t>
              </a:r>
              <a:endParaRPr lang="en-US" sz="9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78813" y="8068096"/>
            <a:ext cx="3383316" cy="230832"/>
            <a:chOff x="2388900" y="7817485"/>
            <a:chExt cx="3383316" cy="230832"/>
          </a:xfrm>
        </p:grpSpPr>
        <p:grpSp>
          <p:nvGrpSpPr>
            <p:cNvPr id="50" name="Group 49"/>
            <p:cNvGrpSpPr/>
            <p:nvPr/>
          </p:nvGrpSpPr>
          <p:grpSpPr>
            <a:xfrm>
              <a:off x="2388900" y="7850801"/>
              <a:ext cx="182880" cy="182880"/>
              <a:chOff x="2388900" y="7850801"/>
              <a:chExt cx="182880" cy="182880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2388900" y="7850801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2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7881576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9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7" y="2300287"/>
                  <a:ext cx="261938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90" name="Rectangle 389"/>
            <p:cNvSpPr/>
            <p:nvPr/>
          </p:nvSpPr>
          <p:spPr>
            <a:xfrm>
              <a:off x="2571780" y="7817485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Progate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Path Pengembangan Web (Node.js)</a:t>
              </a:r>
              <a:endParaRPr lang="en-US" sz="900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2378813" y="8306228"/>
            <a:ext cx="3383316" cy="230832"/>
            <a:chOff x="2484309" y="7917927"/>
            <a:chExt cx="3383316" cy="230832"/>
          </a:xfrm>
        </p:grpSpPr>
        <p:grpSp>
          <p:nvGrpSpPr>
            <p:cNvPr id="474" name="Group 473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514" name="Oval 513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16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7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8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9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0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1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2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3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4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5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77" name="Rectangle 476"/>
            <p:cNvSpPr/>
            <p:nvPr/>
          </p:nvSpPr>
          <p:spPr>
            <a:xfrm>
              <a:off x="2667189" y="7917927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Membuat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Aplikasi Android untuk Pemula </a:t>
              </a:r>
              <a:endParaRPr lang="en-US" sz="900" dirty="0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376035" y="8531844"/>
            <a:ext cx="3386094" cy="230832"/>
            <a:chOff x="2481531" y="8143543"/>
            <a:chExt cx="3386094" cy="230832"/>
          </a:xfrm>
        </p:grpSpPr>
        <p:grpSp>
          <p:nvGrpSpPr>
            <p:cNvPr id="529" name="Group 528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531" name="Oval 53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3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6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7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8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0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1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2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30" name="Rectangle 529"/>
            <p:cNvSpPr/>
            <p:nvPr/>
          </p:nvSpPr>
          <p:spPr>
            <a:xfrm>
              <a:off x="2664411" y="8143543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Memulai Pemrograman Dengan Kotlin</a:t>
              </a:r>
              <a:endParaRPr lang="en-US" sz="900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2378813" y="8766437"/>
            <a:ext cx="3383316" cy="230832"/>
            <a:chOff x="2484309" y="8378136"/>
            <a:chExt cx="3383316" cy="230832"/>
          </a:xfrm>
        </p:grpSpPr>
        <p:grpSp>
          <p:nvGrpSpPr>
            <p:cNvPr id="546" name="Group 545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548" name="Oval 547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9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50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1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2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3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4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5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6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7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8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9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47" name="Rectangle 546"/>
            <p:cNvSpPr/>
            <p:nvPr/>
          </p:nvSpPr>
          <p:spPr>
            <a:xfrm>
              <a:off x="2667189" y="8378136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Membangun Aplikasi Android Native Bagian I</a:t>
              </a:r>
              <a:endParaRPr lang="en-US" sz="900" dirty="0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2376035" y="8988292"/>
            <a:ext cx="4183720" cy="234593"/>
            <a:chOff x="2388900" y="7595264"/>
            <a:chExt cx="4183720" cy="234593"/>
          </a:xfrm>
        </p:grpSpPr>
        <p:grpSp>
          <p:nvGrpSpPr>
            <p:cNvPr id="561" name="Group 560"/>
            <p:cNvGrpSpPr/>
            <p:nvPr/>
          </p:nvGrpSpPr>
          <p:grpSpPr>
            <a:xfrm>
              <a:off x="2388900" y="7599025"/>
              <a:ext cx="3465510" cy="230832"/>
              <a:chOff x="2481531" y="8603752"/>
              <a:chExt cx="3465510" cy="230832"/>
            </a:xfrm>
          </p:grpSpPr>
          <p:grpSp>
            <p:nvGrpSpPr>
              <p:cNvPr id="563" name="Group 562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565" name="Oval 564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567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8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9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0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1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2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3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4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5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6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564" name="Rectangle 563"/>
              <p:cNvSpPr/>
              <p:nvPr/>
            </p:nvSpPr>
            <p:spPr>
              <a:xfrm>
                <a:off x="2664411" y="8603752"/>
                <a:ext cx="328263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Dicoding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Membangun Aplikasi Android Native Bagian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II</a:t>
                </a:r>
                <a:endParaRPr lang="en-US" sz="900" dirty="0"/>
              </a:p>
            </p:txBody>
          </p:sp>
        </p:grpSp>
        <p:sp>
          <p:nvSpPr>
            <p:cNvPr id="562" name="Rectangle 561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2016</a:t>
              </a:r>
              <a:endParaRPr lang="en-US" sz="9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76035" y="9210513"/>
            <a:ext cx="3386094" cy="230832"/>
            <a:chOff x="2386122" y="8959902"/>
            <a:chExt cx="3386094" cy="230832"/>
          </a:xfrm>
        </p:grpSpPr>
        <p:grpSp>
          <p:nvGrpSpPr>
            <p:cNvPr id="51" name="Group 50"/>
            <p:cNvGrpSpPr/>
            <p:nvPr/>
          </p:nvGrpSpPr>
          <p:grpSpPr>
            <a:xfrm>
              <a:off x="2386122" y="8993218"/>
              <a:ext cx="182880" cy="182880"/>
              <a:chOff x="2386122" y="8993218"/>
              <a:chExt cx="182880" cy="1828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2386122" y="8993218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3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9025222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84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5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81" name="Rectangle 580"/>
            <p:cNvSpPr/>
            <p:nvPr/>
          </p:nvSpPr>
          <p:spPr>
            <a:xfrm>
              <a:off x="2569002" y="8959902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Indonesia Android Kejar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Android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Beginner</a:t>
              </a:r>
              <a:endParaRPr lang="en-US" sz="900" dirty="0"/>
            </a:p>
          </p:txBody>
        </p:sp>
      </p:grpSp>
      <p:sp>
        <p:nvSpPr>
          <p:cNvPr id="594" name="Oval 593"/>
          <p:cNvSpPr/>
          <p:nvPr/>
        </p:nvSpPr>
        <p:spPr>
          <a:xfrm>
            <a:off x="5818352" y="725239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5818443" y="8597839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5850459" y="7393392"/>
            <a:ext cx="27432" cy="1152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5818352" y="883098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5818352" y="9287915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5850459" y="8972036"/>
            <a:ext cx="27432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57321" y="876707"/>
            <a:ext cx="65" cy="2257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445689" y="504394"/>
            <a:ext cx="1554480" cy="1554480"/>
            <a:chOff x="331389" y="331826"/>
            <a:chExt cx="1554480" cy="1554480"/>
          </a:xfrm>
        </p:grpSpPr>
        <p:sp>
          <p:nvSpPr>
            <p:cNvPr id="323" name="Oval 322"/>
            <p:cNvSpPr/>
            <p:nvPr/>
          </p:nvSpPr>
          <p:spPr>
            <a:xfrm>
              <a:off x="331389" y="33182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2AB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1" b="19257"/>
            <a:stretch/>
          </p:blipFill>
          <p:spPr>
            <a:xfrm>
              <a:off x="469346" y="468986"/>
              <a:ext cx="1280160" cy="12801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34" name="Group 333"/>
          <p:cNvGrpSpPr/>
          <p:nvPr/>
        </p:nvGrpSpPr>
        <p:grpSpPr>
          <a:xfrm>
            <a:off x="2400257" y="1481050"/>
            <a:ext cx="4115430" cy="93071"/>
            <a:chOff x="2400257" y="1481050"/>
            <a:chExt cx="4115430" cy="93071"/>
          </a:xfrm>
        </p:grpSpPr>
        <p:sp>
          <p:nvSpPr>
            <p:cNvPr id="345" name="Rectangle 344"/>
            <p:cNvSpPr/>
            <p:nvPr/>
          </p:nvSpPr>
          <p:spPr>
            <a:xfrm>
              <a:off x="4479629" y="151757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6424247" y="1481050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490652" y="151622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400257" y="1482681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12"/>
          <p:cNvSpPr>
            <a:spLocks noChangeArrowheads="1"/>
          </p:cNvSpPr>
          <p:nvPr/>
        </p:nvSpPr>
        <p:spPr bwMode="auto">
          <a:xfrm rot="5400000">
            <a:off x="402069" y="699260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2"/>
          <p:cNvSpPr>
            <a:spLocks noChangeArrowheads="1"/>
          </p:cNvSpPr>
          <p:nvPr/>
        </p:nvSpPr>
        <p:spPr bwMode="auto">
          <a:xfrm rot="5400000">
            <a:off x="402069" y="726600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2"/>
          <p:cNvSpPr>
            <a:spLocks noChangeArrowheads="1"/>
          </p:cNvSpPr>
          <p:nvPr/>
        </p:nvSpPr>
        <p:spPr bwMode="auto">
          <a:xfrm rot="5400000">
            <a:off x="400735" y="755330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2"/>
          <p:cNvSpPr>
            <a:spLocks noChangeArrowheads="1"/>
          </p:cNvSpPr>
          <p:nvPr/>
        </p:nvSpPr>
        <p:spPr bwMode="auto">
          <a:xfrm rot="5400000">
            <a:off x="402069" y="783369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712792" y="6558000"/>
            <a:ext cx="40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  <a:latin typeface="Saira Semi Condensed"/>
              </a:rPr>
              <a:t>Android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Pendaki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Simple mountain and hiking information 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application</a:t>
            </a:r>
            <a:endParaRPr lang="en-US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97632" y="6638573"/>
            <a:ext cx="314587" cy="64665"/>
            <a:chOff x="2397632" y="6658944"/>
            <a:chExt cx="314587" cy="64665"/>
          </a:xfrm>
        </p:grpSpPr>
        <p:sp>
          <p:nvSpPr>
            <p:cNvPr id="303" name="Rounded Rectangle 302"/>
            <p:cNvSpPr/>
            <p:nvPr/>
          </p:nvSpPr>
          <p:spPr>
            <a:xfrm rot="16200000">
              <a:off x="2411020" y="6645558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Rounded Rectangle 303"/>
            <p:cNvSpPr/>
            <p:nvPr/>
          </p:nvSpPr>
          <p:spPr>
            <a:xfrm rot="16200000">
              <a:off x="2522878" y="6645556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5" name="Rounded Rectangle 304"/>
            <p:cNvSpPr/>
            <p:nvPr/>
          </p:nvSpPr>
          <p:spPr>
            <a:xfrm rot="16200000">
              <a:off x="2634167" y="6645556"/>
              <a:ext cx="64663" cy="91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232011" y="8137664"/>
            <a:ext cx="1934673" cy="1316163"/>
            <a:chOff x="232011" y="8137664"/>
            <a:chExt cx="1934673" cy="1316163"/>
          </a:xfrm>
        </p:grpSpPr>
        <p:grpSp>
          <p:nvGrpSpPr>
            <p:cNvPr id="315" name="Group 314"/>
            <p:cNvGrpSpPr/>
            <p:nvPr/>
          </p:nvGrpSpPr>
          <p:grpSpPr>
            <a:xfrm>
              <a:off x="232011" y="8137664"/>
              <a:ext cx="1934673" cy="1058874"/>
              <a:chOff x="232011" y="8137664"/>
              <a:chExt cx="1934673" cy="1058874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232191" y="8137664"/>
                <a:ext cx="1212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>
                    <a:solidFill>
                      <a:srgbClr val="000000"/>
                    </a:solidFill>
                    <a:latin typeface="Saira Semi Condensed"/>
                  </a:rPr>
                  <a:t>completion</a:t>
                </a:r>
                <a:endParaRPr lang="en-US" sz="1200" dirty="0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68097" y="8959902"/>
                <a:ext cx="13631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CfDS UGM </a:t>
                </a:r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x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Progate</a:t>
                </a:r>
                <a:endParaRPr lang="en-US" sz="900" b="1" dirty="0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765254" y="8414296"/>
                <a:ext cx="137496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IDCamp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Scholarship</a:t>
                </a:r>
                <a:endParaRPr lang="en-US" sz="900" b="1" dirty="0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65143" y="8688939"/>
                <a:ext cx="140154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Digitalent Scholarship</a:t>
                </a:r>
                <a:endParaRPr lang="en-US" sz="900" b="1" dirty="0"/>
              </a:p>
            </p:txBody>
          </p:sp>
          <p:grpSp>
            <p:nvGrpSpPr>
              <p:cNvPr id="351" name="Group 350"/>
              <p:cNvGrpSpPr/>
              <p:nvPr/>
            </p:nvGrpSpPr>
            <p:grpSpPr>
              <a:xfrm>
                <a:off x="671877" y="8479983"/>
                <a:ext cx="93377" cy="636679"/>
                <a:chOff x="671877" y="8479983"/>
                <a:chExt cx="93377" cy="636679"/>
              </a:xfrm>
            </p:grpSpPr>
            <p:sp>
              <p:nvSpPr>
                <p:cNvPr id="355" name="Oval 354"/>
                <p:cNvSpPr/>
                <p:nvPr/>
              </p:nvSpPr>
              <p:spPr>
                <a:xfrm>
                  <a:off x="671877" y="8479983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/>
                <p:cNvSpPr/>
                <p:nvPr/>
              </p:nvSpPr>
              <p:spPr>
                <a:xfrm>
                  <a:off x="673814" y="9025222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706882" y="8618793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673814" y="8749828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706178" y="8887525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2" name="Rectangle 351"/>
              <p:cNvSpPr/>
              <p:nvPr/>
            </p:nvSpPr>
            <p:spPr>
              <a:xfrm>
                <a:off x="232011" y="841429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232011" y="8690928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232011" y="896570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</p:grpSp>
        <p:sp>
          <p:nvSpPr>
            <p:cNvPr id="316" name="Oval 315"/>
            <p:cNvSpPr/>
            <p:nvPr/>
          </p:nvSpPr>
          <p:spPr>
            <a:xfrm>
              <a:off x="672024" y="9287719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706178" y="9155584"/>
              <a:ext cx="27432" cy="914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66631" y="9210513"/>
              <a:ext cx="13070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HacktoberFest</a:t>
              </a:r>
              <a:endParaRPr lang="en-US" sz="900" b="1" dirty="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32011" y="9222995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2019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6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96627" y="706805"/>
            <a:ext cx="3201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AB993"/>
                </a:solidFill>
                <a:latin typeface="Saira Semi Condensed"/>
              </a:rPr>
              <a:t>Wahid Arinanto Nugroho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91874" y="1083626"/>
            <a:ext cx="2133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Junior Software </a:t>
            </a:r>
            <a:r>
              <a:rPr lang="en-US" sz="1200" b="1" dirty="0">
                <a:solidFill>
                  <a:srgbClr val="000000"/>
                </a:solidFill>
                <a:latin typeface="Saira Semi Condensed"/>
              </a:rPr>
              <a:t>Developer</a:t>
            </a:r>
            <a:endParaRPr lang="en-US" sz="12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291874" y="1722509"/>
            <a:ext cx="4303682" cy="2030192"/>
            <a:chOff x="2372390" y="2264722"/>
            <a:chExt cx="4303683" cy="2030192"/>
          </a:xfrm>
        </p:grpSpPr>
        <p:sp>
          <p:nvSpPr>
            <p:cNvPr id="32" name="Rectangle 31"/>
            <p:cNvSpPr/>
            <p:nvPr/>
          </p:nvSpPr>
          <p:spPr>
            <a:xfrm>
              <a:off x="2372390" y="2264722"/>
              <a:ext cx="35597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EXPERIENCE</a:t>
              </a:r>
              <a:endParaRPr lang="en-US" sz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482496" y="2614267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82495" y="3534586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0152" y="2803262"/>
              <a:ext cx="27432" cy="6186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564715" y="2515109"/>
              <a:ext cx="4111358" cy="878151"/>
              <a:chOff x="2564715" y="2515109"/>
              <a:chExt cx="4111358" cy="8781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64716" y="2515109"/>
                <a:ext cx="166103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Dispenduk Bangkalan</a:t>
                </a:r>
                <a:endParaRPr lang="en-US" sz="11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64715" y="2885429"/>
                <a:ext cx="411135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Design and develop a web-based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public complaints system for Dinas Kependudukan dan Pencatatan Sipil Kabupaten Bangkalan.</a:t>
                </a:r>
                <a:endParaRPr lang="en-US" sz="900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564715" y="2741006"/>
                <a:ext cx="4111358" cy="230832"/>
                <a:chOff x="2564715" y="2741006"/>
                <a:chExt cx="4111358" cy="2308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564715" y="2741006"/>
                  <a:ext cx="1688164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Web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Developer (Internship)</a:t>
                  </a:r>
                  <a:endParaRPr lang="en-US" sz="900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15902" y="2741006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2564715" y="3445658"/>
              <a:ext cx="4111358" cy="849256"/>
              <a:chOff x="2564715" y="2515109"/>
              <a:chExt cx="4111358" cy="8492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64716" y="2515109"/>
                <a:ext cx="21355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Smart Media Comp Surabaya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64715" y="2878911"/>
                <a:ext cx="411135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Responsible for installation, evaluation and improvement of three main objects, namely computers, software, and network system development.</a:t>
                </a:r>
                <a:endParaRPr lang="en-US" sz="9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564715" y="2734488"/>
                <a:ext cx="4111358" cy="230832"/>
                <a:chOff x="2564715" y="2734488"/>
                <a:chExt cx="4111358" cy="23083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564715" y="2734488"/>
                  <a:ext cx="207256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IT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Support (</a:t>
                  </a:r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Internship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) </a:t>
                  </a:r>
                  <a:endParaRPr lang="en-US" sz="900" b="1" dirty="0">
                    <a:solidFill>
                      <a:srgbClr val="000000"/>
                    </a:solidFill>
                    <a:latin typeface="Saira Semi Condensed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215902" y="2734488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</p:grpSp>
      <p:grpSp>
        <p:nvGrpSpPr>
          <p:cNvPr id="190" name="Group 189"/>
          <p:cNvGrpSpPr/>
          <p:nvPr/>
        </p:nvGrpSpPr>
        <p:grpSpPr>
          <a:xfrm>
            <a:off x="2280388" y="3846214"/>
            <a:ext cx="4293276" cy="1140677"/>
            <a:chOff x="2384505" y="3899729"/>
            <a:chExt cx="4293276" cy="1140677"/>
          </a:xfrm>
        </p:grpSpPr>
        <p:sp>
          <p:nvSpPr>
            <p:cNvPr id="191" name="Rectangle 190"/>
            <p:cNvSpPr/>
            <p:nvPr/>
          </p:nvSpPr>
          <p:spPr>
            <a:xfrm>
              <a:off x="2384505" y="3899729"/>
              <a:ext cx="10869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EDUCATION</a:t>
              </a:r>
              <a:endParaRPr lang="en-US" sz="12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598068" y="4132064"/>
              <a:ext cx="4078484" cy="449609"/>
              <a:chOff x="2585691" y="5174382"/>
              <a:chExt cx="4078484" cy="44960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585691" y="5174382"/>
                <a:ext cx="176683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University of Trunojoyo</a:t>
                </a:r>
                <a:endParaRPr lang="en-US" sz="1100" dirty="0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2593546" y="5393104"/>
                <a:ext cx="4070629" cy="230887"/>
                <a:chOff x="2593808" y="5460108"/>
                <a:chExt cx="4070629" cy="230887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593808" y="5460108"/>
                  <a:ext cx="328166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Informatics Engineering | Bachelor of Computer Science</a:t>
                  </a:r>
                  <a:endParaRPr lang="en-US" sz="900" b="1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864218" y="5460163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2015 - 2020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594769" y="4597806"/>
              <a:ext cx="4083012" cy="442600"/>
              <a:chOff x="2594027" y="5725582"/>
              <a:chExt cx="4083012" cy="4426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94027" y="5725582"/>
                <a:ext cx="1471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SMKN 2 Bangkalan</a:t>
                </a:r>
                <a:endParaRPr lang="en-US" sz="1100" dirty="0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2605181" y="5923162"/>
                <a:ext cx="4071858" cy="245020"/>
                <a:chOff x="2605181" y="6015906"/>
                <a:chExt cx="4071858" cy="24502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605181" y="6030094"/>
                  <a:ext cx="2153154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Computer and Network Engineering</a:t>
                  </a:r>
                  <a:endParaRPr lang="en-US" sz="900" b="1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5876820" y="6015906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2012 - 2015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501749" y="4210907"/>
              <a:ext cx="93020" cy="557349"/>
              <a:chOff x="2489634" y="5263563"/>
              <a:chExt cx="93020" cy="55734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89634" y="5263563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491214" y="5729472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521741" y="5404561"/>
                <a:ext cx="27432" cy="2743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61517" y="3846168"/>
            <a:ext cx="925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cap="all" dirty="0">
                <a:solidFill>
                  <a:srgbClr val="000000"/>
                </a:solidFill>
                <a:latin typeface="Saira Semi Condensed"/>
              </a:rPr>
              <a:t>CONTACT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50096" y="4386068"/>
            <a:ext cx="1271129" cy="230832"/>
            <a:chOff x="359551" y="7270846"/>
            <a:chExt cx="1271129" cy="230832"/>
          </a:xfrm>
        </p:grpSpPr>
        <p:sp>
          <p:nvSpPr>
            <p:cNvPr id="27" name="Rectangle 26"/>
            <p:cNvSpPr/>
            <p:nvPr/>
          </p:nvSpPr>
          <p:spPr>
            <a:xfrm>
              <a:off x="542430" y="7270846"/>
              <a:ext cx="108825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+6287850866665</a:t>
              </a:r>
              <a:endParaRPr lang="en-US" sz="900" dirty="0"/>
            </a:p>
          </p:txBody>
        </p:sp>
        <p:pic>
          <p:nvPicPr>
            <p:cNvPr id="1034" name="Picture 10" descr="https://www.resumemaker.online/img/te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1" y="7290830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grpSp>
        <p:nvGrpSpPr>
          <p:cNvPr id="96" name="Group 95"/>
          <p:cNvGrpSpPr/>
          <p:nvPr/>
        </p:nvGrpSpPr>
        <p:grpSpPr>
          <a:xfrm>
            <a:off x="350098" y="4129855"/>
            <a:ext cx="1504732" cy="230832"/>
            <a:chOff x="359550" y="6960655"/>
            <a:chExt cx="1504732" cy="230832"/>
          </a:xfrm>
        </p:grpSpPr>
        <p:pic>
          <p:nvPicPr>
            <p:cNvPr id="1026" name="Picture 2" descr="https://www.resumemaker.online/img/ema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0" y="6988271"/>
              <a:ext cx="182880" cy="182880"/>
            </a:xfrm>
            <a:prstGeom prst="rect">
              <a:avLst/>
            </a:prstGeom>
            <a:solidFill>
              <a:srgbClr val="2AB993"/>
            </a:solidFill>
          </p:spPr>
        </p:pic>
        <p:sp>
          <p:nvSpPr>
            <p:cNvPr id="101" name="Rectangle 100"/>
            <p:cNvSpPr/>
            <p:nvPr/>
          </p:nvSpPr>
          <p:spPr>
            <a:xfrm>
              <a:off x="542429" y="6960655"/>
              <a:ext cx="132185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wahiid.ari@gmail.com</a:t>
              </a:r>
              <a:endParaRPr lang="en-US" sz="9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8686" y="4623350"/>
            <a:ext cx="1656814" cy="230832"/>
            <a:chOff x="350001" y="7563039"/>
            <a:chExt cx="1656814" cy="219411"/>
          </a:xfrm>
        </p:grpSpPr>
        <p:sp>
          <p:nvSpPr>
            <p:cNvPr id="28" name="Rectangle 27"/>
            <p:cNvSpPr/>
            <p:nvPr/>
          </p:nvSpPr>
          <p:spPr>
            <a:xfrm>
              <a:off x="542429" y="7563039"/>
              <a:ext cx="1464386" cy="2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github.com/wahidari</a:t>
              </a:r>
              <a:endParaRPr lang="en-US" sz="900" dirty="0"/>
            </a:p>
          </p:txBody>
        </p:sp>
        <p:pic>
          <p:nvPicPr>
            <p:cNvPr id="1036" name="Picture 12" descr="https://www.resumemaker.online/img/webs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01" y="7589874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pic>
        <p:nvPicPr>
          <p:cNvPr id="1038" name="Picture 14" descr="https://www.resumemaker.online/img/linked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6" y="4902087"/>
            <a:ext cx="182879" cy="182880"/>
          </a:xfrm>
          <a:prstGeom prst="rect">
            <a:avLst/>
          </a:prstGeom>
          <a:solidFill>
            <a:srgbClr val="2AB993"/>
          </a:solidFill>
        </p:spPr>
      </p:pic>
      <p:sp>
        <p:nvSpPr>
          <p:cNvPr id="107" name="Rectangle 106"/>
          <p:cNvSpPr/>
          <p:nvPr/>
        </p:nvSpPr>
        <p:spPr>
          <a:xfrm>
            <a:off x="537784" y="4871817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linkedin.com/in/wahidari</a:t>
            </a:r>
            <a:endParaRPr lang="en-US" sz="900" dirty="0"/>
          </a:p>
        </p:txBody>
      </p:sp>
      <p:grpSp>
        <p:nvGrpSpPr>
          <p:cNvPr id="2" name="Group 1"/>
          <p:cNvGrpSpPr/>
          <p:nvPr/>
        </p:nvGrpSpPr>
        <p:grpSpPr>
          <a:xfrm>
            <a:off x="346765" y="5139607"/>
            <a:ext cx="182880" cy="182880"/>
            <a:chOff x="390357" y="4020497"/>
            <a:chExt cx="182880" cy="182880"/>
          </a:xfrm>
        </p:grpSpPr>
        <p:sp>
          <p:nvSpPr>
            <p:cNvPr id="280" name="Oval 279"/>
            <p:cNvSpPr/>
            <p:nvPr/>
          </p:nvSpPr>
          <p:spPr>
            <a:xfrm>
              <a:off x="390357" y="4020497"/>
              <a:ext cx="182880" cy="18288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reeform 74"/>
            <p:cNvSpPr>
              <a:spLocks noChangeAspect="1" noChangeArrowheads="1"/>
            </p:cNvSpPr>
            <p:nvPr/>
          </p:nvSpPr>
          <p:spPr bwMode="auto">
            <a:xfrm>
              <a:off x="420906" y="4049427"/>
              <a:ext cx="122835" cy="108796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788" dirty="0"/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529645" y="511684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Bangkalan, Jawa Timur</a:t>
            </a:r>
            <a:endParaRPr lang="en-US" sz="900" dirty="0"/>
          </a:p>
        </p:txBody>
      </p:sp>
      <p:grpSp>
        <p:nvGrpSpPr>
          <p:cNvPr id="324" name="Group 323"/>
          <p:cNvGrpSpPr/>
          <p:nvPr/>
        </p:nvGrpSpPr>
        <p:grpSpPr>
          <a:xfrm>
            <a:off x="252327" y="2229742"/>
            <a:ext cx="1910902" cy="1546704"/>
            <a:chOff x="281356" y="2287799"/>
            <a:chExt cx="1910902" cy="1546704"/>
          </a:xfrm>
        </p:grpSpPr>
        <p:sp>
          <p:nvSpPr>
            <p:cNvPr id="325" name="Rectangle 324"/>
            <p:cNvSpPr/>
            <p:nvPr/>
          </p:nvSpPr>
          <p:spPr>
            <a:xfrm>
              <a:off x="281356" y="2287799"/>
              <a:ext cx="853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PROFILE</a:t>
              </a:r>
              <a:endParaRPr lang="en-US" sz="1200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1356" y="2495675"/>
              <a:ext cx="1910902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 am a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junior software developer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with strong passion to learn new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things. Familiar with a few web frameworks. Currently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interested and learning 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Node JS.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 enjoy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hiking on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my spare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time.</a:t>
              </a:r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91874" y="5086680"/>
            <a:ext cx="4483576" cy="1474900"/>
            <a:chOff x="2291874" y="5086680"/>
            <a:chExt cx="4483576" cy="1474900"/>
          </a:xfrm>
        </p:grpSpPr>
        <p:sp>
          <p:nvSpPr>
            <p:cNvPr id="68" name="Rectangle 67"/>
            <p:cNvSpPr/>
            <p:nvPr/>
          </p:nvSpPr>
          <p:spPr>
            <a:xfrm>
              <a:off x="2291874" y="5086680"/>
              <a:ext cx="1085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portfolio</a:t>
              </a:r>
              <a:endParaRPr lang="en-US" sz="12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12793" y="534460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Pengaduan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Web based public complaints system for government</a:t>
              </a:r>
              <a:endParaRPr lang="en-US" sz="9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712793" y="5590973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SPK HP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Decision support system for choosing right smartphones</a:t>
              </a:r>
              <a:endParaRPr lang="en-US" sz="90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712792" y="5839705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Covid Status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 simple web app to track latest covid-19 status</a:t>
              </a:r>
              <a:endParaRPr lang="en-US" sz="9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712793" y="608562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Football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eb that provides information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Premier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League </a:t>
              </a:r>
              <a:endParaRPr lang="en-US" sz="900" dirty="0"/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2398489" y="5669340"/>
              <a:ext cx="314587" cy="64665"/>
              <a:chOff x="2487290" y="6624481"/>
              <a:chExt cx="314587" cy="64665"/>
            </a:xfrm>
          </p:grpSpPr>
          <p:sp>
            <p:nvSpPr>
              <p:cNvPr id="491" name="Rounded Rectangle 49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2" name="Rounded Rectangle 49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3" name="Rounded Rectangle 49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4" name="Group 493"/>
            <p:cNvGrpSpPr/>
            <p:nvPr/>
          </p:nvGrpSpPr>
          <p:grpSpPr>
            <a:xfrm>
              <a:off x="2398320" y="5420871"/>
              <a:ext cx="314587" cy="64665"/>
              <a:chOff x="2487290" y="6624481"/>
              <a:chExt cx="314587" cy="64665"/>
            </a:xfrm>
          </p:grpSpPr>
          <p:sp>
            <p:nvSpPr>
              <p:cNvPr id="495" name="Rounded Rectangle 494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6" name="Rounded Rectangle 495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7" name="Rounded Rectangle 496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2398206" y="5919394"/>
              <a:ext cx="314587" cy="64665"/>
              <a:chOff x="2487290" y="6624481"/>
              <a:chExt cx="314587" cy="64665"/>
            </a:xfrm>
          </p:grpSpPr>
          <p:sp>
            <p:nvSpPr>
              <p:cNvPr id="499" name="Rounded Rectangle 498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0" name="Rounded Rectangle 499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1" name="Rounded Rectangle 500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2398489" y="6164863"/>
              <a:ext cx="314587" cy="64665"/>
              <a:chOff x="2487290" y="6624481"/>
              <a:chExt cx="314587" cy="64665"/>
            </a:xfrm>
          </p:grpSpPr>
          <p:sp>
            <p:nvSpPr>
              <p:cNvPr id="503" name="Rounded Rectangle 502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4" name="Rounded Rectangle 503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5" name="Rounded Rectangle 504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2712792" y="6330748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Android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DompetKu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oney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manager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 to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track income and expenses</a:t>
              </a:r>
              <a:endParaRPr lang="en-US" sz="900" dirty="0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2397632" y="6411321"/>
              <a:ext cx="314587" cy="64665"/>
              <a:chOff x="2487290" y="6624481"/>
              <a:chExt cx="314587" cy="64665"/>
            </a:xfrm>
          </p:grpSpPr>
          <p:sp>
            <p:nvSpPr>
              <p:cNvPr id="331" name="Rounded Rectangle 33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247944" y="6657285"/>
            <a:ext cx="1606886" cy="1332385"/>
            <a:chOff x="247944" y="6657285"/>
            <a:chExt cx="1606886" cy="1332385"/>
          </a:xfrm>
        </p:grpSpPr>
        <p:sp>
          <p:nvSpPr>
            <p:cNvPr id="67" name="Rectangle 66"/>
            <p:cNvSpPr/>
            <p:nvPr/>
          </p:nvSpPr>
          <p:spPr>
            <a:xfrm>
              <a:off x="247944" y="6657285"/>
              <a:ext cx="14188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PROGRAMMING</a:t>
              </a:r>
              <a:endParaRPr lang="en-US" sz="12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7321" y="6923224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Python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Flask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62767" y="7199377"/>
              <a:ext cx="12920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Javascript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NodeJS</a:t>
              </a:r>
              <a:endParaRPr lang="en-US" sz="9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57321" y="7482685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CSS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Bootstrap</a:t>
              </a:r>
              <a:endParaRPr lang="en-US" sz="9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62767" y="7758838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SQL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MariaDB</a:t>
              </a:r>
              <a:endParaRPr lang="en-US" sz="9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31389" y="6924805"/>
              <a:ext cx="228600" cy="228600"/>
              <a:chOff x="493040" y="6513595"/>
              <a:chExt cx="228600" cy="228600"/>
            </a:xfrm>
          </p:grpSpPr>
          <p:sp>
            <p:nvSpPr>
              <p:cNvPr id="335" name="Donut 334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Block Arc 335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912027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331389" y="7201371"/>
              <a:ext cx="228600" cy="228600"/>
              <a:chOff x="493040" y="6513595"/>
              <a:chExt cx="228600" cy="228600"/>
            </a:xfrm>
          </p:grpSpPr>
          <p:sp>
            <p:nvSpPr>
              <p:cNvPr id="338" name="Donut 337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Block Arc 338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530521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31389" y="7484266"/>
              <a:ext cx="228600" cy="228600"/>
              <a:chOff x="493040" y="6513595"/>
              <a:chExt cx="228600" cy="228600"/>
            </a:xfrm>
          </p:grpSpPr>
          <p:sp>
            <p:nvSpPr>
              <p:cNvPr id="424" name="Donut 42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Block Arc 42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289742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331389" y="7760832"/>
              <a:ext cx="228600" cy="228600"/>
              <a:chOff x="493040" y="6513595"/>
              <a:chExt cx="228600" cy="228600"/>
            </a:xfrm>
          </p:grpSpPr>
          <p:sp>
            <p:nvSpPr>
              <p:cNvPr id="454" name="Donut 45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Block Arc 45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4368974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reeform 93"/>
          <p:cNvSpPr>
            <a:spLocks noEditPoints="1"/>
          </p:cNvSpPr>
          <p:nvPr/>
        </p:nvSpPr>
        <p:spPr bwMode="auto">
          <a:xfrm>
            <a:off x="3473166" y="8325769"/>
            <a:ext cx="109728" cy="10972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28" name="Rectangle 327"/>
          <p:cNvSpPr/>
          <p:nvPr/>
        </p:nvSpPr>
        <p:spPr>
          <a:xfrm>
            <a:off x="2281787" y="6908393"/>
            <a:ext cx="1584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CERTIFICATIONs</a:t>
            </a:r>
            <a:endParaRPr lang="en-US" sz="12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2381591" y="7163811"/>
            <a:ext cx="3380538" cy="230832"/>
            <a:chOff x="2484309" y="7917927"/>
            <a:chExt cx="3380538" cy="230832"/>
          </a:xfrm>
        </p:grpSpPr>
        <p:grpSp>
          <p:nvGrpSpPr>
            <p:cNvPr id="449" name="Group 448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3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7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50" name="Rectangle 449"/>
            <p:cNvSpPr/>
            <p:nvPr/>
          </p:nvSpPr>
          <p:spPr>
            <a:xfrm>
              <a:off x="2667189" y="7917927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Membangun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Progressive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Apps</a:t>
              </a:r>
              <a:endParaRPr lang="en-US" sz="900" dirty="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378813" y="7399137"/>
            <a:ext cx="3383316" cy="230832"/>
            <a:chOff x="2481531" y="8153253"/>
            <a:chExt cx="3383316" cy="230832"/>
          </a:xfrm>
        </p:grpSpPr>
        <p:grpSp>
          <p:nvGrpSpPr>
            <p:cNvPr id="435" name="Group 434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437" name="Oval 436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8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39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0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1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2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3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4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5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6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7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8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36" name="Rectangle 435"/>
            <p:cNvSpPr/>
            <p:nvPr/>
          </p:nvSpPr>
          <p:spPr>
            <a:xfrm>
              <a:off x="2664411" y="8153253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Fundamental Front-End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Development</a:t>
              </a:r>
              <a:endParaRPr lang="en-US" sz="900" dirty="0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381591" y="7624020"/>
            <a:ext cx="3380539" cy="230832"/>
            <a:chOff x="2484309" y="8378136"/>
            <a:chExt cx="3380539" cy="230832"/>
          </a:xfrm>
        </p:grpSpPr>
        <p:grpSp>
          <p:nvGrpSpPr>
            <p:cNvPr id="419" name="Group 418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421" name="Oval 42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2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20" name="Rectangle 419"/>
            <p:cNvSpPr/>
            <p:nvPr/>
          </p:nvSpPr>
          <p:spPr>
            <a:xfrm>
              <a:off x="2667190" y="8378136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Dasar Pemrograman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78813" y="7845875"/>
            <a:ext cx="4183720" cy="234593"/>
            <a:chOff x="2388900" y="7595264"/>
            <a:chExt cx="4183720" cy="234593"/>
          </a:xfrm>
        </p:grpSpPr>
        <p:grpSp>
          <p:nvGrpSpPr>
            <p:cNvPr id="344" name="Group 343"/>
            <p:cNvGrpSpPr/>
            <p:nvPr/>
          </p:nvGrpSpPr>
          <p:grpSpPr>
            <a:xfrm>
              <a:off x="2388900" y="7599025"/>
              <a:ext cx="3383316" cy="230832"/>
              <a:chOff x="2481531" y="8603752"/>
              <a:chExt cx="3383316" cy="230832"/>
            </a:xfrm>
          </p:grpSpPr>
          <p:grpSp>
            <p:nvGrpSpPr>
              <p:cNvPr id="405" name="Group 404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8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409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0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1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2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3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4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5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6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7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8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406" name="Rectangle 405"/>
              <p:cNvSpPr/>
              <p:nvPr/>
            </p:nvSpPr>
            <p:spPr>
              <a:xfrm>
                <a:off x="2664411" y="8603752"/>
                <a:ext cx="32004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FreeCodeCamp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Responsive Web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Design</a:t>
                </a:r>
                <a:endParaRPr lang="en-US" sz="900" dirty="0"/>
              </a:p>
            </p:txBody>
          </p:sp>
        </p:grpSp>
        <p:sp>
          <p:nvSpPr>
            <p:cNvPr id="466" name="Rectangle 465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2020</a:t>
              </a:r>
              <a:endParaRPr lang="en-US" sz="9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78813" y="8068096"/>
            <a:ext cx="3383316" cy="230832"/>
            <a:chOff x="2388900" y="7817485"/>
            <a:chExt cx="3383316" cy="230832"/>
          </a:xfrm>
        </p:grpSpPr>
        <p:grpSp>
          <p:nvGrpSpPr>
            <p:cNvPr id="50" name="Group 49"/>
            <p:cNvGrpSpPr/>
            <p:nvPr/>
          </p:nvGrpSpPr>
          <p:grpSpPr>
            <a:xfrm>
              <a:off x="2388900" y="7850801"/>
              <a:ext cx="182880" cy="182880"/>
              <a:chOff x="2388900" y="7850801"/>
              <a:chExt cx="182880" cy="182880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2388900" y="7850801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2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7881576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9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7" y="2300287"/>
                  <a:ext cx="261938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90" name="Rectangle 389"/>
            <p:cNvSpPr/>
            <p:nvPr/>
          </p:nvSpPr>
          <p:spPr>
            <a:xfrm>
              <a:off x="2571780" y="7817485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Progate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Path Pengembangan Web (Node.js)</a:t>
              </a:r>
              <a:endParaRPr lang="en-US" sz="900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2378813" y="8306228"/>
            <a:ext cx="3383316" cy="230832"/>
            <a:chOff x="2484309" y="7917927"/>
            <a:chExt cx="3383316" cy="230832"/>
          </a:xfrm>
        </p:grpSpPr>
        <p:grpSp>
          <p:nvGrpSpPr>
            <p:cNvPr id="474" name="Group 473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514" name="Oval 513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16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7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8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9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0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1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2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3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4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5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77" name="Rectangle 476"/>
            <p:cNvSpPr/>
            <p:nvPr/>
          </p:nvSpPr>
          <p:spPr>
            <a:xfrm>
              <a:off x="2667189" y="7917927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Membuat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Aplikasi Android untuk Pemula </a:t>
              </a:r>
              <a:endParaRPr lang="en-US" sz="900" dirty="0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376035" y="8531844"/>
            <a:ext cx="3386094" cy="230832"/>
            <a:chOff x="2481531" y="8143543"/>
            <a:chExt cx="3386094" cy="230832"/>
          </a:xfrm>
        </p:grpSpPr>
        <p:grpSp>
          <p:nvGrpSpPr>
            <p:cNvPr id="529" name="Group 528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531" name="Oval 53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3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6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7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8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0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1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2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30" name="Rectangle 529"/>
            <p:cNvSpPr/>
            <p:nvPr/>
          </p:nvSpPr>
          <p:spPr>
            <a:xfrm>
              <a:off x="2664411" y="8143543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Memulai Pemrograman Dengan Kotlin</a:t>
              </a:r>
              <a:endParaRPr lang="en-US" sz="900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2378813" y="8766437"/>
            <a:ext cx="3383316" cy="230832"/>
            <a:chOff x="2484309" y="8378136"/>
            <a:chExt cx="3383316" cy="230832"/>
          </a:xfrm>
        </p:grpSpPr>
        <p:grpSp>
          <p:nvGrpSpPr>
            <p:cNvPr id="546" name="Group 545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548" name="Oval 547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9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50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1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2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3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4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5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6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7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8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9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47" name="Rectangle 546"/>
            <p:cNvSpPr/>
            <p:nvPr/>
          </p:nvSpPr>
          <p:spPr>
            <a:xfrm>
              <a:off x="2667189" y="8378136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Membangun Aplikasi Android Native Bagian I</a:t>
              </a:r>
              <a:endParaRPr lang="en-US" sz="900" dirty="0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2376035" y="8988292"/>
            <a:ext cx="4183720" cy="234593"/>
            <a:chOff x="2388900" y="7595264"/>
            <a:chExt cx="4183720" cy="234593"/>
          </a:xfrm>
        </p:grpSpPr>
        <p:grpSp>
          <p:nvGrpSpPr>
            <p:cNvPr id="561" name="Group 560"/>
            <p:cNvGrpSpPr/>
            <p:nvPr/>
          </p:nvGrpSpPr>
          <p:grpSpPr>
            <a:xfrm>
              <a:off x="2388900" y="7599025"/>
              <a:ext cx="3465510" cy="230832"/>
              <a:chOff x="2481531" y="8603752"/>
              <a:chExt cx="3465510" cy="230832"/>
            </a:xfrm>
          </p:grpSpPr>
          <p:grpSp>
            <p:nvGrpSpPr>
              <p:cNvPr id="563" name="Group 562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565" name="Oval 564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567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8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9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0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1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2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3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4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5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6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564" name="Rectangle 563"/>
              <p:cNvSpPr/>
              <p:nvPr/>
            </p:nvSpPr>
            <p:spPr>
              <a:xfrm>
                <a:off x="2664411" y="8603752"/>
                <a:ext cx="328263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Dicoding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Membangun Aplikasi Android Native Bagian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II</a:t>
                </a:r>
                <a:endParaRPr lang="en-US" sz="900" dirty="0"/>
              </a:p>
            </p:txBody>
          </p:sp>
        </p:grpSp>
        <p:sp>
          <p:nvSpPr>
            <p:cNvPr id="562" name="Rectangle 561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2016</a:t>
              </a:r>
              <a:endParaRPr lang="en-US" sz="9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76035" y="9210513"/>
            <a:ext cx="3386094" cy="230832"/>
            <a:chOff x="2386122" y="8959902"/>
            <a:chExt cx="3386094" cy="230832"/>
          </a:xfrm>
        </p:grpSpPr>
        <p:grpSp>
          <p:nvGrpSpPr>
            <p:cNvPr id="51" name="Group 50"/>
            <p:cNvGrpSpPr/>
            <p:nvPr/>
          </p:nvGrpSpPr>
          <p:grpSpPr>
            <a:xfrm>
              <a:off x="2386122" y="8993218"/>
              <a:ext cx="182880" cy="182880"/>
              <a:chOff x="2386122" y="8993218"/>
              <a:chExt cx="182880" cy="1828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2386122" y="8993218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3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9025222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84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5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81" name="Rectangle 580"/>
            <p:cNvSpPr/>
            <p:nvPr/>
          </p:nvSpPr>
          <p:spPr>
            <a:xfrm>
              <a:off x="2569002" y="8959902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Indonesia Android Kejar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Android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Beginner</a:t>
              </a:r>
              <a:endParaRPr lang="en-US" sz="900" dirty="0"/>
            </a:p>
          </p:txBody>
        </p:sp>
      </p:grpSp>
      <p:sp>
        <p:nvSpPr>
          <p:cNvPr id="594" name="Oval 593"/>
          <p:cNvSpPr/>
          <p:nvPr/>
        </p:nvSpPr>
        <p:spPr>
          <a:xfrm>
            <a:off x="5818352" y="725239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5818443" y="8597839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5850459" y="7393392"/>
            <a:ext cx="27432" cy="1152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5818352" y="883098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5818352" y="9287915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5850459" y="8972036"/>
            <a:ext cx="27432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57321" y="876707"/>
            <a:ext cx="65" cy="2257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445689" y="504394"/>
            <a:ext cx="1554480" cy="1554480"/>
            <a:chOff x="331389" y="331826"/>
            <a:chExt cx="1554480" cy="1554480"/>
          </a:xfrm>
        </p:grpSpPr>
        <p:sp>
          <p:nvSpPr>
            <p:cNvPr id="323" name="Oval 322"/>
            <p:cNvSpPr/>
            <p:nvPr/>
          </p:nvSpPr>
          <p:spPr>
            <a:xfrm>
              <a:off x="331389" y="33182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2AB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1" b="19257"/>
            <a:stretch/>
          </p:blipFill>
          <p:spPr>
            <a:xfrm>
              <a:off x="469346" y="468986"/>
              <a:ext cx="1280160" cy="12801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34" name="Group 333"/>
          <p:cNvGrpSpPr/>
          <p:nvPr/>
        </p:nvGrpSpPr>
        <p:grpSpPr>
          <a:xfrm>
            <a:off x="2400257" y="1481050"/>
            <a:ext cx="4115430" cy="93071"/>
            <a:chOff x="2400257" y="1481050"/>
            <a:chExt cx="4115430" cy="93071"/>
          </a:xfrm>
        </p:grpSpPr>
        <p:sp>
          <p:nvSpPr>
            <p:cNvPr id="345" name="Rectangle 344"/>
            <p:cNvSpPr/>
            <p:nvPr/>
          </p:nvSpPr>
          <p:spPr>
            <a:xfrm>
              <a:off x="4479629" y="151757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6424247" y="1481050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490652" y="151622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400257" y="1482681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12"/>
          <p:cNvSpPr>
            <a:spLocks noChangeArrowheads="1"/>
          </p:cNvSpPr>
          <p:nvPr/>
        </p:nvSpPr>
        <p:spPr bwMode="auto">
          <a:xfrm rot="5400000">
            <a:off x="402069" y="699260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2"/>
          <p:cNvSpPr>
            <a:spLocks noChangeArrowheads="1"/>
          </p:cNvSpPr>
          <p:nvPr/>
        </p:nvSpPr>
        <p:spPr bwMode="auto">
          <a:xfrm rot="5400000">
            <a:off x="402069" y="726600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2"/>
          <p:cNvSpPr>
            <a:spLocks noChangeArrowheads="1"/>
          </p:cNvSpPr>
          <p:nvPr/>
        </p:nvSpPr>
        <p:spPr bwMode="auto">
          <a:xfrm rot="5400000">
            <a:off x="400735" y="755330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2"/>
          <p:cNvSpPr>
            <a:spLocks noChangeArrowheads="1"/>
          </p:cNvSpPr>
          <p:nvPr/>
        </p:nvSpPr>
        <p:spPr bwMode="auto">
          <a:xfrm rot="5400000">
            <a:off x="402069" y="783369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712792" y="6558000"/>
            <a:ext cx="40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  <a:latin typeface="Saira Semi Condensed"/>
              </a:rPr>
              <a:t>Android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Pendaki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Simple mountain and hiking information 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application</a:t>
            </a:r>
            <a:endParaRPr lang="en-US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97632" y="6638573"/>
            <a:ext cx="314587" cy="64665"/>
            <a:chOff x="2397632" y="6658944"/>
            <a:chExt cx="314587" cy="64665"/>
          </a:xfrm>
        </p:grpSpPr>
        <p:sp>
          <p:nvSpPr>
            <p:cNvPr id="303" name="Rounded Rectangle 302"/>
            <p:cNvSpPr/>
            <p:nvPr/>
          </p:nvSpPr>
          <p:spPr>
            <a:xfrm rot="16200000">
              <a:off x="2411020" y="6645558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Rounded Rectangle 303"/>
            <p:cNvSpPr/>
            <p:nvPr/>
          </p:nvSpPr>
          <p:spPr>
            <a:xfrm rot="16200000">
              <a:off x="2522878" y="6645556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5" name="Rounded Rectangle 304"/>
            <p:cNvSpPr/>
            <p:nvPr/>
          </p:nvSpPr>
          <p:spPr>
            <a:xfrm rot="16200000">
              <a:off x="2634167" y="6645556"/>
              <a:ext cx="64663" cy="91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2327" y="5498818"/>
            <a:ext cx="2029289" cy="1028373"/>
            <a:chOff x="252327" y="5498818"/>
            <a:chExt cx="2029289" cy="1028373"/>
          </a:xfrm>
        </p:grpSpPr>
        <p:grpSp>
          <p:nvGrpSpPr>
            <p:cNvPr id="58" name="Group 57"/>
            <p:cNvGrpSpPr/>
            <p:nvPr/>
          </p:nvGrpSpPr>
          <p:grpSpPr>
            <a:xfrm>
              <a:off x="252327" y="5498818"/>
              <a:ext cx="2029289" cy="1028373"/>
              <a:chOff x="252327" y="5498818"/>
              <a:chExt cx="2029289" cy="1028373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52327" y="5498818"/>
                <a:ext cx="16278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>
                    <a:solidFill>
                      <a:srgbClr val="000000"/>
                    </a:solidFill>
                    <a:latin typeface="Saira Semi Condensed"/>
                  </a:rPr>
                  <a:t>PERSONAL </a:t>
                </a:r>
                <a:r>
                  <a:rPr lang="en-US" sz="1200" b="1" cap="all" dirty="0" smtClean="0">
                    <a:solidFill>
                      <a:srgbClr val="000000"/>
                    </a:solidFill>
                    <a:latin typeface="Saira Semi Condensed"/>
                  </a:rPr>
                  <a:t>SKILLs</a:t>
                </a:r>
                <a:endParaRPr lang="en-US" sz="12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360093" y="6296359"/>
                <a:ext cx="1604247" cy="230832"/>
                <a:chOff x="360093" y="6296359"/>
                <a:chExt cx="1604247" cy="230832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29332" y="6296359"/>
                  <a:ext cx="14350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Saira Semi Condensed"/>
                    </a:rPr>
                    <a:t>Database Management</a:t>
                  </a:r>
                  <a:endParaRPr lang="en-US" sz="900" dirty="0"/>
                </a:p>
              </p:txBody>
            </p:sp>
            <p:sp>
              <p:nvSpPr>
                <p:cNvPr id="308" name="Freeform 38"/>
                <p:cNvSpPr>
                  <a:spLocks noChangeArrowheads="1"/>
                </p:cNvSpPr>
                <p:nvPr/>
              </p:nvSpPr>
              <p:spPr bwMode="auto">
                <a:xfrm>
                  <a:off x="360093" y="6350582"/>
                  <a:ext cx="128016" cy="118872"/>
                </a:xfrm>
                <a:custGeom>
                  <a:avLst/>
                  <a:gdLst>
                    <a:gd name="T0" fmla="*/ 0 w 496"/>
                    <a:gd name="T1" fmla="*/ 353 h 354"/>
                    <a:gd name="T2" fmla="*/ 495 w 496"/>
                    <a:gd name="T3" fmla="*/ 353 h 354"/>
                    <a:gd name="T4" fmla="*/ 495 w 496"/>
                    <a:gd name="T5" fmla="*/ 253 h 354"/>
                    <a:gd name="T6" fmla="*/ 0 w 496"/>
                    <a:gd name="T7" fmla="*/ 253 h 354"/>
                    <a:gd name="T8" fmla="*/ 0 w 496"/>
                    <a:gd name="T9" fmla="*/ 353 h 354"/>
                    <a:gd name="T10" fmla="*/ 48 w 496"/>
                    <a:gd name="T11" fmla="*/ 277 h 354"/>
                    <a:gd name="T12" fmla="*/ 100 w 496"/>
                    <a:gd name="T13" fmla="*/ 277 h 354"/>
                    <a:gd name="T14" fmla="*/ 100 w 496"/>
                    <a:gd name="T15" fmla="*/ 324 h 354"/>
                    <a:gd name="T16" fmla="*/ 48 w 496"/>
                    <a:gd name="T17" fmla="*/ 324 h 354"/>
                    <a:gd name="T18" fmla="*/ 48 w 496"/>
                    <a:gd name="T19" fmla="*/ 277 h 354"/>
                    <a:gd name="T20" fmla="*/ 0 w 496"/>
                    <a:gd name="T21" fmla="*/ 0 h 354"/>
                    <a:gd name="T22" fmla="*/ 0 w 496"/>
                    <a:gd name="T23" fmla="*/ 100 h 354"/>
                    <a:gd name="T24" fmla="*/ 495 w 496"/>
                    <a:gd name="T25" fmla="*/ 100 h 354"/>
                    <a:gd name="T26" fmla="*/ 495 w 496"/>
                    <a:gd name="T27" fmla="*/ 0 h 354"/>
                    <a:gd name="T28" fmla="*/ 0 w 496"/>
                    <a:gd name="T29" fmla="*/ 0 h 354"/>
                    <a:gd name="T30" fmla="*/ 100 w 496"/>
                    <a:gd name="T31" fmla="*/ 77 h 354"/>
                    <a:gd name="T32" fmla="*/ 48 w 496"/>
                    <a:gd name="T33" fmla="*/ 77 h 354"/>
                    <a:gd name="T34" fmla="*/ 48 w 496"/>
                    <a:gd name="T35" fmla="*/ 29 h 354"/>
                    <a:gd name="T36" fmla="*/ 100 w 496"/>
                    <a:gd name="T37" fmla="*/ 29 h 354"/>
                    <a:gd name="T38" fmla="*/ 100 w 496"/>
                    <a:gd name="T39" fmla="*/ 77 h 354"/>
                    <a:gd name="T40" fmla="*/ 0 w 496"/>
                    <a:gd name="T41" fmla="*/ 224 h 354"/>
                    <a:gd name="T42" fmla="*/ 495 w 496"/>
                    <a:gd name="T43" fmla="*/ 224 h 354"/>
                    <a:gd name="T44" fmla="*/ 495 w 496"/>
                    <a:gd name="T45" fmla="*/ 124 h 354"/>
                    <a:gd name="T46" fmla="*/ 0 w 496"/>
                    <a:gd name="T47" fmla="*/ 124 h 354"/>
                    <a:gd name="T48" fmla="*/ 0 w 496"/>
                    <a:gd name="T49" fmla="*/ 224 h 354"/>
                    <a:gd name="T50" fmla="*/ 48 w 496"/>
                    <a:gd name="T51" fmla="*/ 153 h 354"/>
                    <a:gd name="T52" fmla="*/ 100 w 496"/>
                    <a:gd name="T53" fmla="*/ 153 h 354"/>
                    <a:gd name="T54" fmla="*/ 100 w 496"/>
                    <a:gd name="T55" fmla="*/ 200 h 354"/>
                    <a:gd name="T56" fmla="*/ 48 w 496"/>
                    <a:gd name="T57" fmla="*/ 200 h 354"/>
                    <a:gd name="T58" fmla="*/ 48 w 496"/>
                    <a:gd name="T59" fmla="*/ 153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6" h="354">
                      <a:moveTo>
                        <a:pt x="0" y="353"/>
                      </a:moveTo>
                      <a:lnTo>
                        <a:pt x="495" y="353"/>
                      </a:lnTo>
                      <a:lnTo>
                        <a:pt x="495" y="253"/>
                      </a:lnTo>
                      <a:lnTo>
                        <a:pt x="0" y="253"/>
                      </a:lnTo>
                      <a:lnTo>
                        <a:pt x="0" y="353"/>
                      </a:lnTo>
                      <a:close/>
                      <a:moveTo>
                        <a:pt x="48" y="277"/>
                      </a:moveTo>
                      <a:lnTo>
                        <a:pt x="100" y="277"/>
                      </a:lnTo>
                      <a:lnTo>
                        <a:pt x="100" y="324"/>
                      </a:lnTo>
                      <a:lnTo>
                        <a:pt x="48" y="324"/>
                      </a:lnTo>
                      <a:lnTo>
                        <a:pt x="48" y="277"/>
                      </a:lnTo>
                      <a:close/>
                      <a:moveTo>
                        <a:pt x="0" y="0"/>
                      </a:moveTo>
                      <a:lnTo>
                        <a:pt x="0" y="100"/>
                      </a:lnTo>
                      <a:lnTo>
                        <a:pt x="495" y="100"/>
                      </a:lnTo>
                      <a:lnTo>
                        <a:pt x="495" y="0"/>
                      </a:lnTo>
                      <a:lnTo>
                        <a:pt x="0" y="0"/>
                      </a:lnTo>
                      <a:close/>
                      <a:moveTo>
                        <a:pt x="100" y="77"/>
                      </a:moveTo>
                      <a:lnTo>
                        <a:pt x="48" y="77"/>
                      </a:lnTo>
                      <a:lnTo>
                        <a:pt x="48" y="29"/>
                      </a:lnTo>
                      <a:lnTo>
                        <a:pt x="100" y="29"/>
                      </a:lnTo>
                      <a:lnTo>
                        <a:pt x="100" y="77"/>
                      </a:lnTo>
                      <a:close/>
                      <a:moveTo>
                        <a:pt x="0" y="224"/>
                      </a:moveTo>
                      <a:lnTo>
                        <a:pt x="495" y="224"/>
                      </a:lnTo>
                      <a:lnTo>
                        <a:pt x="495" y="124"/>
                      </a:lnTo>
                      <a:lnTo>
                        <a:pt x="0" y="124"/>
                      </a:lnTo>
                      <a:lnTo>
                        <a:pt x="0" y="224"/>
                      </a:lnTo>
                      <a:close/>
                      <a:moveTo>
                        <a:pt x="48" y="153"/>
                      </a:moveTo>
                      <a:lnTo>
                        <a:pt x="100" y="153"/>
                      </a:lnTo>
                      <a:lnTo>
                        <a:pt x="100" y="200"/>
                      </a:lnTo>
                      <a:lnTo>
                        <a:pt x="48" y="200"/>
                      </a:lnTo>
                      <a:lnTo>
                        <a:pt x="48" y="153"/>
                      </a:lnTo>
                      <a:close/>
                    </a:path>
                  </a:pathLst>
                </a:custGeom>
                <a:solidFill>
                  <a:srgbClr val="2AB99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55521" y="5809981"/>
                <a:ext cx="1926095" cy="230832"/>
                <a:chOff x="355521" y="5809981"/>
                <a:chExt cx="1926095" cy="230832"/>
              </a:xfrm>
            </p:grpSpPr>
            <p:sp>
              <p:nvSpPr>
                <p:cNvPr id="314" name="Freeform 14"/>
                <p:cNvSpPr>
                  <a:spLocks noChangeArrowheads="1"/>
                </p:cNvSpPr>
                <p:nvPr/>
              </p:nvSpPr>
              <p:spPr bwMode="auto">
                <a:xfrm>
                  <a:off x="355521" y="5846682"/>
                  <a:ext cx="137160" cy="137160"/>
                </a:xfrm>
                <a:custGeom>
                  <a:avLst/>
                  <a:gdLst>
                    <a:gd name="T0" fmla="*/ 401 w 455"/>
                    <a:gd name="T1" fmla="*/ 0 h 456"/>
                    <a:gd name="T2" fmla="*/ 48 w 455"/>
                    <a:gd name="T3" fmla="*/ 0 h 456"/>
                    <a:gd name="T4" fmla="*/ 0 w 455"/>
                    <a:gd name="T5" fmla="*/ 49 h 456"/>
                    <a:gd name="T6" fmla="*/ 0 w 455"/>
                    <a:gd name="T7" fmla="*/ 402 h 456"/>
                    <a:gd name="T8" fmla="*/ 48 w 455"/>
                    <a:gd name="T9" fmla="*/ 455 h 456"/>
                    <a:gd name="T10" fmla="*/ 401 w 455"/>
                    <a:gd name="T11" fmla="*/ 455 h 456"/>
                    <a:gd name="T12" fmla="*/ 454 w 455"/>
                    <a:gd name="T13" fmla="*/ 402 h 456"/>
                    <a:gd name="T14" fmla="*/ 454 w 455"/>
                    <a:gd name="T15" fmla="*/ 49 h 456"/>
                    <a:gd name="T16" fmla="*/ 401 w 455"/>
                    <a:gd name="T17" fmla="*/ 0 h 456"/>
                    <a:gd name="T18" fmla="*/ 314 w 455"/>
                    <a:gd name="T19" fmla="*/ 353 h 456"/>
                    <a:gd name="T20" fmla="*/ 275 w 455"/>
                    <a:gd name="T21" fmla="*/ 353 h 456"/>
                    <a:gd name="T22" fmla="*/ 227 w 455"/>
                    <a:gd name="T23" fmla="*/ 165 h 456"/>
                    <a:gd name="T24" fmla="*/ 174 w 455"/>
                    <a:gd name="T25" fmla="*/ 353 h 456"/>
                    <a:gd name="T26" fmla="*/ 135 w 455"/>
                    <a:gd name="T27" fmla="*/ 353 h 456"/>
                    <a:gd name="T28" fmla="*/ 77 w 455"/>
                    <a:gd name="T29" fmla="*/ 102 h 456"/>
                    <a:gd name="T30" fmla="*/ 120 w 455"/>
                    <a:gd name="T31" fmla="*/ 102 h 456"/>
                    <a:gd name="T32" fmla="*/ 159 w 455"/>
                    <a:gd name="T33" fmla="*/ 291 h 456"/>
                    <a:gd name="T34" fmla="*/ 207 w 455"/>
                    <a:gd name="T35" fmla="*/ 102 h 456"/>
                    <a:gd name="T36" fmla="*/ 241 w 455"/>
                    <a:gd name="T37" fmla="*/ 102 h 456"/>
                    <a:gd name="T38" fmla="*/ 294 w 455"/>
                    <a:gd name="T39" fmla="*/ 291 h 456"/>
                    <a:gd name="T40" fmla="*/ 333 w 455"/>
                    <a:gd name="T41" fmla="*/ 102 h 456"/>
                    <a:gd name="T42" fmla="*/ 377 w 455"/>
                    <a:gd name="T43" fmla="*/ 102 h 456"/>
                    <a:gd name="T44" fmla="*/ 314 w 455"/>
                    <a:gd name="T45" fmla="*/ 353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5" h="456">
                      <a:moveTo>
                        <a:pt x="401" y="0"/>
                      </a:moveTo>
                      <a:lnTo>
                        <a:pt x="48" y="0"/>
                      </a:lnTo>
                      <a:cubicBezTo>
                        <a:pt x="19" y="0"/>
                        <a:pt x="0" y="20"/>
                        <a:pt x="0" y="49"/>
                      </a:cubicBezTo>
                      <a:lnTo>
                        <a:pt x="0" y="402"/>
                      </a:lnTo>
                      <a:cubicBezTo>
                        <a:pt x="0" y="431"/>
                        <a:pt x="19" y="455"/>
                        <a:pt x="48" y="455"/>
                      </a:cubicBezTo>
                      <a:lnTo>
                        <a:pt x="401" y="455"/>
                      </a:lnTo>
                      <a:cubicBezTo>
                        <a:pt x="430" y="455"/>
                        <a:pt x="454" y="431"/>
                        <a:pt x="454" y="402"/>
                      </a:cubicBezTo>
                      <a:lnTo>
                        <a:pt x="454" y="49"/>
                      </a:lnTo>
                      <a:cubicBezTo>
                        <a:pt x="454" y="20"/>
                        <a:pt x="430" y="0"/>
                        <a:pt x="401" y="0"/>
                      </a:cubicBezTo>
                      <a:close/>
                      <a:moveTo>
                        <a:pt x="314" y="353"/>
                      </a:moveTo>
                      <a:lnTo>
                        <a:pt x="275" y="353"/>
                      </a:lnTo>
                      <a:lnTo>
                        <a:pt x="227" y="165"/>
                      </a:lnTo>
                      <a:lnTo>
                        <a:pt x="174" y="353"/>
                      </a:lnTo>
                      <a:lnTo>
                        <a:pt x="135" y="353"/>
                      </a:lnTo>
                      <a:lnTo>
                        <a:pt x="77" y="102"/>
                      </a:lnTo>
                      <a:lnTo>
                        <a:pt x="120" y="102"/>
                      </a:lnTo>
                      <a:lnTo>
                        <a:pt x="159" y="291"/>
                      </a:lnTo>
                      <a:lnTo>
                        <a:pt x="207" y="102"/>
                      </a:lnTo>
                      <a:lnTo>
                        <a:pt x="241" y="102"/>
                      </a:lnTo>
                      <a:lnTo>
                        <a:pt x="294" y="291"/>
                      </a:lnTo>
                      <a:lnTo>
                        <a:pt x="333" y="102"/>
                      </a:lnTo>
                      <a:lnTo>
                        <a:pt x="377" y="102"/>
                      </a:lnTo>
                      <a:lnTo>
                        <a:pt x="314" y="353"/>
                      </a:lnTo>
                      <a:close/>
                    </a:path>
                  </a:pathLst>
                </a:custGeom>
                <a:solidFill>
                  <a:srgbClr val="2AB99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538045" y="5809981"/>
                  <a:ext cx="17435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000000"/>
                      </a:solidFill>
                      <a:latin typeface="Saira Semi Condensed"/>
                    </a:rPr>
                    <a:t>Office Apps</a:t>
                  </a:r>
                  <a:endParaRPr lang="en-US" sz="900" dirty="0"/>
                </a:p>
              </p:txBody>
            </p:sp>
          </p:grpSp>
          <p:sp>
            <p:nvSpPr>
              <p:cNvPr id="368" name="Rectangle 367"/>
              <p:cNvSpPr/>
              <p:nvPr/>
            </p:nvSpPr>
            <p:spPr>
              <a:xfrm>
                <a:off x="529799" y="6058952"/>
                <a:ext cx="17435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Software Development</a:t>
                </a:r>
                <a:endParaRPr lang="en-US" sz="900" dirty="0"/>
              </a:p>
            </p:txBody>
          </p:sp>
        </p:grpSp>
        <p:sp>
          <p:nvSpPr>
            <p:cNvPr id="313" name="Freeform 26"/>
            <p:cNvSpPr>
              <a:spLocks noChangeArrowheads="1"/>
            </p:cNvSpPr>
            <p:nvPr/>
          </p:nvSpPr>
          <p:spPr bwMode="auto">
            <a:xfrm>
              <a:off x="358651" y="6101400"/>
              <a:ext cx="137160" cy="137160"/>
            </a:xfrm>
            <a:custGeom>
              <a:avLst/>
              <a:gdLst>
                <a:gd name="T0" fmla="*/ 431 w 484"/>
                <a:gd name="T1" fmla="*/ 0 h 484"/>
                <a:gd name="T2" fmla="*/ 56 w 484"/>
                <a:gd name="T3" fmla="*/ 0 h 484"/>
                <a:gd name="T4" fmla="*/ 0 w 484"/>
                <a:gd name="T5" fmla="*/ 52 h 484"/>
                <a:gd name="T6" fmla="*/ 0 w 484"/>
                <a:gd name="T7" fmla="*/ 427 h 484"/>
                <a:gd name="T8" fmla="*/ 56 w 484"/>
                <a:gd name="T9" fmla="*/ 483 h 484"/>
                <a:gd name="T10" fmla="*/ 431 w 484"/>
                <a:gd name="T11" fmla="*/ 483 h 484"/>
                <a:gd name="T12" fmla="*/ 483 w 484"/>
                <a:gd name="T13" fmla="*/ 427 h 484"/>
                <a:gd name="T14" fmla="*/ 483 w 484"/>
                <a:gd name="T15" fmla="*/ 52 h 484"/>
                <a:gd name="T16" fmla="*/ 431 w 484"/>
                <a:gd name="T17" fmla="*/ 0 h 484"/>
                <a:gd name="T18" fmla="*/ 159 w 484"/>
                <a:gd name="T19" fmla="*/ 375 h 484"/>
                <a:gd name="T20" fmla="*/ 108 w 484"/>
                <a:gd name="T21" fmla="*/ 375 h 484"/>
                <a:gd name="T22" fmla="*/ 108 w 484"/>
                <a:gd name="T23" fmla="*/ 185 h 484"/>
                <a:gd name="T24" fmla="*/ 159 w 484"/>
                <a:gd name="T25" fmla="*/ 185 h 484"/>
                <a:gd name="T26" fmla="*/ 159 w 484"/>
                <a:gd name="T27" fmla="*/ 375 h 484"/>
                <a:gd name="T28" fmla="*/ 267 w 484"/>
                <a:gd name="T29" fmla="*/ 375 h 484"/>
                <a:gd name="T30" fmla="*/ 216 w 484"/>
                <a:gd name="T31" fmla="*/ 375 h 484"/>
                <a:gd name="T32" fmla="*/ 216 w 484"/>
                <a:gd name="T33" fmla="*/ 108 h 484"/>
                <a:gd name="T34" fmla="*/ 267 w 484"/>
                <a:gd name="T35" fmla="*/ 108 h 484"/>
                <a:gd name="T36" fmla="*/ 267 w 484"/>
                <a:gd name="T37" fmla="*/ 375 h 484"/>
                <a:gd name="T38" fmla="*/ 375 w 484"/>
                <a:gd name="T39" fmla="*/ 375 h 484"/>
                <a:gd name="T40" fmla="*/ 324 w 484"/>
                <a:gd name="T41" fmla="*/ 375 h 484"/>
                <a:gd name="T42" fmla="*/ 324 w 484"/>
                <a:gd name="T43" fmla="*/ 267 h 484"/>
                <a:gd name="T44" fmla="*/ 375 w 484"/>
                <a:gd name="T45" fmla="*/ 267 h 484"/>
                <a:gd name="T46" fmla="*/ 375 w 484"/>
                <a:gd name="T47" fmla="*/ 37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4" h="484">
                  <a:moveTo>
                    <a:pt x="431" y="0"/>
                  </a:moveTo>
                  <a:lnTo>
                    <a:pt x="56" y="0"/>
                  </a:lnTo>
                  <a:cubicBezTo>
                    <a:pt x="25" y="0"/>
                    <a:pt x="0" y="21"/>
                    <a:pt x="0" y="52"/>
                  </a:cubicBezTo>
                  <a:lnTo>
                    <a:pt x="0" y="427"/>
                  </a:lnTo>
                  <a:cubicBezTo>
                    <a:pt x="0" y="458"/>
                    <a:pt x="25" y="483"/>
                    <a:pt x="56" y="483"/>
                  </a:cubicBezTo>
                  <a:lnTo>
                    <a:pt x="431" y="483"/>
                  </a:lnTo>
                  <a:cubicBezTo>
                    <a:pt x="462" y="483"/>
                    <a:pt x="483" y="458"/>
                    <a:pt x="483" y="427"/>
                  </a:cubicBezTo>
                  <a:lnTo>
                    <a:pt x="483" y="52"/>
                  </a:lnTo>
                  <a:cubicBezTo>
                    <a:pt x="483" y="21"/>
                    <a:pt x="462" y="0"/>
                    <a:pt x="431" y="0"/>
                  </a:cubicBezTo>
                  <a:close/>
                  <a:moveTo>
                    <a:pt x="159" y="375"/>
                  </a:moveTo>
                  <a:lnTo>
                    <a:pt x="108" y="375"/>
                  </a:lnTo>
                  <a:lnTo>
                    <a:pt x="108" y="185"/>
                  </a:lnTo>
                  <a:lnTo>
                    <a:pt x="159" y="185"/>
                  </a:lnTo>
                  <a:lnTo>
                    <a:pt x="159" y="375"/>
                  </a:lnTo>
                  <a:close/>
                  <a:moveTo>
                    <a:pt x="267" y="375"/>
                  </a:moveTo>
                  <a:lnTo>
                    <a:pt x="216" y="375"/>
                  </a:lnTo>
                  <a:lnTo>
                    <a:pt x="216" y="108"/>
                  </a:lnTo>
                  <a:lnTo>
                    <a:pt x="267" y="108"/>
                  </a:lnTo>
                  <a:lnTo>
                    <a:pt x="267" y="375"/>
                  </a:lnTo>
                  <a:close/>
                  <a:moveTo>
                    <a:pt x="375" y="375"/>
                  </a:moveTo>
                  <a:lnTo>
                    <a:pt x="324" y="375"/>
                  </a:lnTo>
                  <a:lnTo>
                    <a:pt x="324" y="267"/>
                  </a:lnTo>
                  <a:lnTo>
                    <a:pt x="375" y="267"/>
                  </a:lnTo>
                  <a:lnTo>
                    <a:pt x="375" y="375"/>
                  </a:lnTo>
                  <a:close/>
                </a:path>
              </a:pathLst>
            </a:custGeom>
            <a:solidFill>
              <a:srgbClr val="2AB99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232011" y="8137664"/>
            <a:ext cx="1934673" cy="1316163"/>
            <a:chOff x="232011" y="8137664"/>
            <a:chExt cx="1934673" cy="1316163"/>
          </a:xfrm>
        </p:grpSpPr>
        <p:grpSp>
          <p:nvGrpSpPr>
            <p:cNvPr id="320" name="Group 319"/>
            <p:cNvGrpSpPr/>
            <p:nvPr/>
          </p:nvGrpSpPr>
          <p:grpSpPr>
            <a:xfrm>
              <a:off x="232011" y="8137664"/>
              <a:ext cx="1934673" cy="1058874"/>
              <a:chOff x="232011" y="8137664"/>
              <a:chExt cx="1934673" cy="1058874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232191" y="8137664"/>
                <a:ext cx="1212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>
                    <a:solidFill>
                      <a:srgbClr val="000000"/>
                    </a:solidFill>
                    <a:latin typeface="Saira Semi Condensed"/>
                  </a:rPr>
                  <a:t>completion</a:t>
                </a:r>
                <a:endParaRPr lang="en-US" sz="1200" dirty="0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768097" y="8959902"/>
                <a:ext cx="13631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CfDS UGM </a:t>
                </a:r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x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Progate</a:t>
                </a:r>
                <a:endParaRPr lang="en-US" sz="900" b="1" dirty="0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65254" y="8414296"/>
                <a:ext cx="137496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IDCamp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Scholarship</a:t>
                </a:r>
                <a:endParaRPr lang="en-US" sz="900" b="1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65143" y="8688939"/>
                <a:ext cx="140154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Digitalent Scholarship</a:t>
                </a:r>
                <a:endParaRPr lang="en-US" sz="900" b="1" dirty="0"/>
              </a:p>
            </p:txBody>
          </p:sp>
          <p:grpSp>
            <p:nvGrpSpPr>
              <p:cNvPr id="356" name="Group 355"/>
              <p:cNvGrpSpPr/>
              <p:nvPr/>
            </p:nvGrpSpPr>
            <p:grpSpPr>
              <a:xfrm>
                <a:off x="671877" y="8479983"/>
                <a:ext cx="93377" cy="636679"/>
                <a:chOff x="671877" y="8479983"/>
                <a:chExt cx="93377" cy="636679"/>
              </a:xfrm>
            </p:grpSpPr>
            <p:sp>
              <p:nvSpPr>
                <p:cNvPr id="360" name="Oval 359"/>
                <p:cNvSpPr/>
                <p:nvPr/>
              </p:nvSpPr>
              <p:spPr>
                <a:xfrm>
                  <a:off x="671877" y="8479983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673814" y="9025222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706882" y="8618793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>
                  <a:off x="673814" y="8749828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706178" y="8887525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7" name="Rectangle 356"/>
              <p:cNvSpPr/>
              <p:nvPr/>
            </p:nvSpPr>
            <p:spPr>
              <a:xfrm>
                <a:off x="232011" y="841429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32011" y="8690928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32011" y="896570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</p:grpSp>
        <p:sp>
          <p:nvSpPr>
            <p:cNvPr id="321" name="Oval 320"/>
            <p:cNvSpPr/>
            <p:nvPr/>
          </p:nvSpPr>
          <p:spPr>
            <a:xfrm>
              <a:off x="672024" y="9287719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6178" y="9155584"/>
              <a:ext cx="27432" cy="914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66631" y="9210513"/>
              <a:ext cx="13070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HacktoberFest</a:t>
              </a:r>
              <a:endParaRPr lang="en-US" sz="900" b="1" dirty="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32011" y="9222995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2019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7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96627" y="706805"/>
            <a:ext cx="3201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AB993"/>
                </a:solidFill>
                <a:latin typeface="Saira Semi Condensed"/>
              </a:rPr>
              <a:t>Wahid Arinanto Nugroho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91874" y="1083626"/>
            <a:ext cx="2133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aira Semi Condensed"/>
              </a:rPr>
              <a:t>Junior Software </a:t>
            </a:r>
            <a:r>
              <a:rPr lang="en-US" sz="1200" b="1" dirty="0">
                <a:solidFill>
                  <a:srgbClr val="000000"/>
                </a:solidFill>
                <a:latin typeface="Saira Semi Condensed"/>
              </a:rPr>
              <a:t>Developer</a:t>
            </a:r>
            <a:endParaRPr lang="en-US" sz="12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291874" y="1722509"/>
            <a:ext cx="4303682" cy="2030192"/>
            <a:chOff x="2372390" y="2264722"/>
            <a:chExt cx="4303683" cy="2030192"/>
          </a:xfrm>
        </p:grpSpPr>
        <p:sp>
          <p:nvSpPr>
            <p:cNvPr id="32" name="Rectangle 31"/>
            <p:cNvSpPr/>
            <p:nvPr/>
          </p:nvSpPr>
          <p:spPr>
            <a:xfrm>
              <a:off x="2372390" y="2264722"/>
              <a:ext cx="35597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EXPERIENCE</a:t>
              </a:r>
              <a:endParaRPr lang="en-US" sz="12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482496" y="2614267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82495" y="3534586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10152" y="2803262"/>
              <a:ext cx="27432" cy="6186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564715" y="2515109"/>
              <a:ext cx="4111358" cy="878151"/>
              <a:chOff x="2564715" y="2515109"/>
              <a:chExt cx="4111358" cy="8781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64716" y="2515109"/>
                <a:ext cx="166103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Dispenduk Bangkalan</a:t>
                </a:r>
                <a:endParaRPr lang="en-US" sz="11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64715" y="2885429"/>
                <a:ext cx="411135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Design and develop a web-based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public complaints system for Dinas Kependudukan dan Pencatatan Sipil Kabupaten Bangkalan.</a:t>
                </a:r>
                <a:endParaRPr lang="en-US" sz="900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564715" y="2741006"/>
                <a:ext cx="4111358" cy="230832"/>
                <a:chOff x="2564715" y="2741006"/>
                <a:chExt cx="4111358" cy="2308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564715" y="2741006"/>
                  <a:ext cx="1688164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Web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Developer (Internship)</a:t>
                  </a:r>
                  <a:endParaRPr lang="en-US" sz="900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15902" y="2741006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2564715" y="3445658"/>
              <a:ext cx="4111358" cy="849256"/>
              <a:chOff x="2564715" y="2515109"/>
              <a:chExt cx="4111358" cy="8492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64716" y="2515109"/>
                <a:ext cx="21355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2AB993"/>
                    </a:solidFill>
                    <a:latin typeface="Saira Semi Condensed"/>
                  </a:rPr>
                  <a:t>Smart Media Comp Surabaya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64715" y="2878911"/>
                <a:ext cx="411135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Responsible for installation, evaluation and improvement of three main objects, namely computers, software, and network system development.</a:t>
                </a:r>
                <a:endParaRPr lang="en-US" sz="9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564715" y="2734488"/>
                <a:ext cx="4111358" cy="230832"/>
                <a:chOff x="2564715" y="2734488"/>
                <a:chExt cx="4111358" cy="23083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564715" y="2734488"/>
                  <a:ext cx="207256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IT 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Support (</a:t>
                  </a:r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Internship</a:t>
                  </a:r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) </a:t>
                  </a:r>
                  <a:endParaRPr lang="en-US" sz="900" b="1" dirty="0">
                    <a:solidFill>
                      <a:srgbClr val="000000"/>
                    </a:solidFill>
                    <a:latin typeface="Saira Semi Condensed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215902" y="2734488"/>
                  <a:ext cx="4601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2018</a:t>
                  </a:r>
                  <a:endParaRPr lang="en-US" sz="900" b="1" dirty="0"/>
                </a:p>
              </p:txBody>
            </p:sp>
          </p:grpSp>
        </p:grpSp>
      </p:grpSp>
      <p:grpSp>
        <p:nvGrpSpPr>
          <p:cNvPr id="190" name="Group 189"/>
          <p:cNvGrpSpPr/>
          <p:nvPr/>
        </p:nvGrpSpPr>
        <p:grpSpPr>
          <a:xfrm>
            <a:off x="2280388" y="3846214"/>
            <a:ext cx="4293276" cy="1140677"/>
            <a:chOff x="2384505" y="3899729"/>
            <a:chExt cx="4293276" cy="1140677"/>
          </a:xfrm>
        </p:grpSpPr>
        <p:sp>
          <p:nvSpPr>
            <p:cNvPr id="191" name="Rectangle 190"/>
            <p:cNvSpPr/>
            <p:nvPr/>
          </p:nvSpPr>
          <p:spPr>
            <a:xfrm>
              <a:off x="2384505" y="3899729"/>
              <a:ext cx="10869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EDUCATION</a:t>
              </a:r>
              <a:endParaRPr lang="en-US" sz="12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598068" y="4132064"/>
              <a:ext cx="4078484" cy="449609"/>
              <a:chOff x="2585691" y="5174382"/>
              <a:chExt cx="4078484" cy="44960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585691" y="5174382"/>
                <a:ext cx="176683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University of Trunojoyo</a:t>
                </a:r>
                <a:endParaRPr lang="en-US" sz="1100" dirty="0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2593546" y="5393104"/>
                <a:ext cx="4070629" cy="230887"/>
                <a:chOff x="2593808" y="5460108"/>
                <a:chExt cx="4070629" cy="230887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593808" y="5460108"/>
                  <a:ext cx="328166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Informatics Engineering | Bachelor of Computer Science</a:t>
                  </a:r>
                  <a:endParaRPr lang="en-US" sz="900" b="1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864218" y="5460163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srgbClr val="000000"/>
                      </a:solidFill>
                      <a:latin typeface="Saira Semi Condensed"/>
                    </a:rPr>
                    <a:t>2015 - 2020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594769" y="4597806"/>
              <a:ext cx="4083012" cy="442600"/>
              <a:chOff x="2594027" y="5725582"/>
              <a:chExt cx="4083012" cy="4426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94027" y="5725582"/>
                <a:ext cx="1471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2AB993"/>
                    </a:solidFill>
                    <a:latin typeface="Saira Semi Condensed"/>
                  </a:rPr>
                  <a:t>SMKN 2 Bangkalan</a:t>
                </a:r>
                <a:endParaRPr lang="en-US" sz="1100" dirty="0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2605181" y="5923162"/>
                <a:ext cx="4071858" cy="245020"/>
                <a:chOff x="2605181" y="6015906"/>
                <a:chExt cx="4071858" cy="24502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605181" y="6030094"/>
                  <a:ext cx="2153154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Computer and Network Engineering</a:t>
                  </a:r>
                  <a:endParaRPr lang="en-US" sz="900" b="1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5876820" y="6015906"/>
                  <a:ext cx="800219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rgbClr val="000000"/>
                      </a:solidFill>
                      <a:latin typeface="Saira Semi Condensed"/>
                    </a:rPr>
                    <a:t>2012 - 2015</a:t>
                  </a:r>
                  <a:endParaRPr lang="en-US" sz="900" b="1" dirty="0"/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501749" y="4210907"/>
              <a:ext cx="93020" cy="557349"/>
              <a:chOff x="2489634" y="5263563"/>
              <a:chExt cx="93020" cy="55734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89634" y="5263563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491214" y="5729472"/>
                <a:ext cx="91440" cy="9144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521741" y="5404561"/>
                <a:ext cx="27432" cy="2743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61517" y="3846168"/>
            <a:ext cx="925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cap="all" dirty="0">
                <a:solidFill>
                  <a:srgbClr val="000000"/>
                </a:solidFill>
                <a:latin typeface="Saira Semi Condensed"/>
              </a:rPr>
              <a:t>CONTACT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50096" y="4386068"/>
            <a:ext cx="1271129" cy="230832"/>
            <a:chOff x="359551" y="7270846"/>
            <a:chExt cx="1271129" cy="230832"/>
          </a:xfrm>
        </p:grpSpPr>
        <p:sp>
          <p:nvSpPr>
            <p:cNvPr id="27" name="Rectangle 26"/>
            <p:cNvSpPr/>
            <p:nvPr/>
          </p:nvSpPr>
          <p:spPr>
            <a:xfrm>
              <a:off x="542430" y="7270846"/>
              <a:ext cx="108825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+6287850866665</a:t>
              </a:r>
              <a:endParaRPr lang="en-US" sz="900" dirty="0"/>
            </a:p>
          </p:txBody>
        </p:sp>
        <p:pic>
          <p:nvPicPr>
            <p:cNvPr id="1034" name="Picture 10" descr="https://www.resumemaker.online/img/te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1" y="7290830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grpSp>
        <p:nvGrpSpPr>
          <p:cNvPr id="96" name="Group 95"/>
          <p:cNvGrpSpPr/>
          <p:nvPr/>
        </p:nvGrpSpPr>
        <p:grpSpPr>
          <a:xfrm>
            <a:off x="350098" y="4129855"/>
            <a:ext cx="1504732" cy="230832"/>
            <a:chOff x="359550" y="6960655"/>
            <a:chExt cx="1504732" cy="230832"/>
          </a:xfrm>
        </p:grpSpPr>
        <p:pic>
          <p:nvPicPr>
            <p:cNvPr id="1026" name="Picture 2" descr="https://www.resumemaker.online/img/ema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0" y="6988271"/>
              <a:ext cx="182880" cy="182880"/>
            </a:xfrm>
            <a:prstGeom prst="rect">
              <a:avLst/>
            </a:prstGeom>
            <a:solidFill>
              <a:srgbClr val="2AB993"/>
            </a:solidFill>
          </p:spPr>
        </p:pic>
        <p:sp>
          <p:nvSpPr>
            <p:cNvPr id="101" name="Rectangle 100"/>
            <p:cNvSpPr/>
            <p:nvPr/>
          </p:nvSpPr>
          <p:spPr>
            <a:xfrm>
              <a:off x="542429" y="6960655"/>
              <a:ext cx="132185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wahiid.ari@gmail.com</a:t>
              </a:r>
              <a:endParaRPr lang="en-US" sz="9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8686" y="4623350"/>
            <a:ext cx="1656814" cy="230832"/>
            <a:chOff x="350001" y="7563039"/>
            <a:chExt cx="1656814" cy="219411"/>
          </a:xfrm>
        </p:grpSpPr>
        <p:sp>
          <p:nvSpPr>
            <p:cNvPr id="28" name="Rectangle 27"/>
            <p:cNvSpPr/>
            <p:nvPr/>
          </p:nvSpPr>
          <p:spPr>
            <a:xfrm>
              <a:off x="542429" y="7563039"/>
              <a:ext cx="1464386" cy="2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github.com/wahidari</a:t>
              </a:r>
              <a:endParaRPr lang="en-US" sz="900" dirty="0"/>
            </a:p>
          </p:txBody>
        </p:sp>
        <p:pic>
          <p:nvPicPr>
            <p:cNvPr id="1036" name="Picture 12" descr="https://www.resumemaker.online/img/webs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01" y="7589874"/>
              <a:ext cx="182879" cy="182880"/>
            </a:xfrm>
            <a:prstGeom prst="rect">
              <a:avLst/>
            </a:prstGeom>
            <a:solidFill>
              <a:srgbClr val="2AB993"/>
            </a:solidFill>
          </p:spPr>
        </p:pic>
      </p:grpSp>
      <p:pic>
        <p:nvPicPr>
          <p:cNvPr id="1038" name="Picture 14" descr="https://www.resumemaker.online/img/linked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6" y="4902087"/>
            <a:ext cx="182879" cy="182880"/>
          </a:xfrm>
          <a:prstGeom prst="rect">
            <a:avLst/>
          </a:prstGeom>
          <a:solidFill>
            <a:srgbClr val="2AB993"/>
          </a:solidFill>
        </p:spPr>
      </p:pic>
      <p:sp>
        <p:nvSpPr>
          <p:cNvPr id="107" name="Rectangle 106"/>
          <p:cNvSpPr/>
          <p:nvPr/>
        </p:nvSpPr>
        <p:spPr>
          <a:xfrm>
            <a:off x="537784" y="4871817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linkedin.com/in/wahidari</a:t>
            </a:r>
            <a:endParaRPr lang="en-US" sz="900" dirty="0"/>
          </a:p>
        </p:txBody>
      </p:sp>
      <p:grpSp>
        <p:nvGrpSpPr>
          <p:cNvPr id="2" name="Group 1"/>
          <p:cNvGrpSpPr/>
          <p:nvPr/>
        </p:nvGrpSpPr>
        <p:grpSpPr>
          <a:xfrm>
            <a:off x="346765" y="5139607"/>
            <a:ext cx="182880" cy="182880"/>
            <a:chOff x="390357" y="4020497"/>
            <a:chExt cx="182880" cy="182880"/>
          </a:xfrm>
        </p:grpSpPr>
        <p:sp>
          <p:nvSpPr>
            <p:cNvPr id="280" name="Oval 279"/>
            <p:cNvSpPr/>
            <p:nvPr/>
          </p:nvSpPr>
          <p:spPr>
            <a:xfrm>
              <a:off x="390357" y="4020497"/>
              <a:ext cx="182880" cy="18288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reeform 74"/>
            <p:cNvSpPr>
              <a:spLocks noChangeAspect="1" noChangeArrowheads="1"/>
            </p:cNvSpPr>
            <p:nvPr/>
          </p:nvSpPr>
          <p:spPr bwMode="auto">
            <a:xfrm>
              <a:off x="420906" y="4049427"/>
              <a:ext cx="122835" cy="108796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788" dirty="0"/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529645" y="511684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Bangkalan, Jawa Timur</a:t>
            </a:r>
            <a:endParaRPr lang="en-US" sz="900" dirty="0"/>
          </a:p>
        </p:txBody>
      </p:sp>
      <p:grpSp>
        <p:nvGrpSpPr>
          <p:cNvPr id="324" name="Group 323"/>
          <p:cNvGrpSpPr/>
          <p:nvPr/>
        </p:nvGrpSpPr>
        <p:grpSpPr>
          <a:xfrm>
            <a:off x="252327" y="2229742"/>
            <a:ext cx="1910902" cy="1546704"/>
            <a:chOff x="281356" y="2287799"/>
            <a:chExt cx="1910902" cy="1546704"/>
          </a:xfrm>
        </p:grpSpPr>
        <p:sp>
          <p:nvSpPr>
            <p:cNvPr id="325" name="Rectangle 324"/>
            <p:cNvSpPr/>
            <p:nvPr/>
          </p:nvSpPr>
          <p:spPr>
            <a:xfrm>
              <a:off x="281356" y="2287799"/>
              <a:ext cx="853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PROFILE</a:t>
              </a:r>
              <a:endParaRPr lang="en-US" sz="1200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1356" y="2495675"/>
              <a:ext cx="1910902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 am a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junior software developer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with strong passion to learn new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things. Familiar with a few web frameworks. Currently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interested and learning 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Node JS.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I enjoy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hiking on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my spare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time.</a:t>
              </a:r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91874" y="5086680"/>
            <a:ext cx="4483576" cy="1474900"/>
            <a:chOff x="2291874" y="5086680"/>
            <a:chExt cx="4483576" cy="1474900"/>
          </a:xfrm>
        </p:grpSpPr>
        <p:sp>
          <p:nvSpPr>
            <p:cNvPr id="68" name="Rectangle 67"/>
            <p:cNvSpPr/>
            <p:nvPr/>
          </p:nvSpPr>
          <p:spPr>
            <a:xfrm>
              <a:off x="2291874" y="5086680"/>
              <a:ext cx="1085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cap="all" dirty="0" smtClean="0">
                  <a:solidFill>
                    <a:srgbClr val="000000"/>
                  </a:solidFill>
                  <a:latin typeface="Saira Semi Condensed"/>
                </a:rPr>
                <a:t>portfolio</a:t>
              </a:r>
              <a:endParaRPr lang="en-US" sz="12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12793" y="534460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Pengaduan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Web based public complaints system for government</a:t>
              </a:r>
              <a:endParaRPr lang="en-US" sz="9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712793" y="5590973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SPK HP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Decision support system for choosing right smartphones</a:t>
              </a:r>
              <a:endParaRPr lang="en-US" sz="90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712792" y="5839705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Covid Status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 simple web app to track latest covid-19 status</a:t>
              </a:r>
              <a:endParaRPr lang="en-US" sz="9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712793" y="6085624"/>
              <a:ext cx="406265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Football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W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eb that provides information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about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Premier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League </a:t>
              </a:r>
              <a:endParaRPr lang="en-US" sz="900" dirty="0"/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2398489" y="5669340"/>
              <a:ext cx="314587" cy="64665"/>
              <a:chOff x="2487290" y="6624481"/>
              <a:chExt cx="314587" cy="64665"/>
            </a:xfrm>
          </p:grpSpPr>
          <p:sp>
            <p:nvSpPr>
              <p:cNvPr id="491" name="Rounded Rectangle 49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2" name="Rounded Rectangle 49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3" name="Rounded Rectangle 49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4" name="Group 493"/>
            <p:cNvGrpSpPr/>
            <p:nvPr/>
          </p:nvGrpSpPr>
          <p:grpSpPr>
            <a:xfrm>
              <a:off x="2398320" y="5420871"/>
              <a:ext cx="314587" cy="64665"/>
              <a:chOff x="2487290" y="6624481"/>
              <a:chExt cx="314587" cy="64665"/>
            </a:xfrm>
          </p:grpSpPr>
          <p:sp>
            <p:nvSpPr>
              <p:cNvPr id="495" name="Rounded Rectangle 494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6" name="Rounded Rectangle 495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7" name="Rounded Rectangle 496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2398206" y="5919394"/>
              <a:ext cx="314587" cy="64665"/>
              <a:chOff x="2487290" y="6624481"/>
              <a:chExt cx="314587" cy="64665"/>
            </a:xfrm>
          </p:grpSpPr>
          <p:sp>
            <p:nvSpPr>
              <p:cNvPr id="499" name="Rounded Rectangle 498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0" name="Rounded Rectangle 499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1" name="Rounded Rectangle 500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2398489" y="6164863"/>
              <a:ext cx="314587" cy="64665"/>
              <a:chOff x="2487290" y="6624481"/>
              <a:chExt cx="314587" cy="64665"/>
            </a:xfrm>
          </p:grpSpPr>
          <p:sp>
            <p:nvSpPr>
              <p:cNvPr id="503" name="Rounded Rectangle 502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4" name="Rounded Rectangle 503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5" name="Rounded Rectangle 504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2712792" y="6330748"/>
              <a:ext cx="4062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Android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DompetKu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oney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manager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 to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track income and expenses</a:t>
              </a:r>
              <a:endParaRPr lang="en-US" sz="900" dirty="0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2397632" y="6411321"/>
              <a:ext cx="314587" cy="64665"/>
              <a:chOff x="2487290" y="6624481"/>
              <a:chExt cx="314587" cy="64665"/>
            </a:xfrm>
          </p:grpSpPr>
          <p:sp>
            <p:nvSpPr>
              <p:cNvPr id="331" name="Rounded Rectangle 330"/>
              <p:cNvSpPr/>
              <p:nvPr/>
            </p:nvSpPr>
            <p:spPr>
              <a:xfrm rot="16200000">
                <a:off x="2500678" y="6611095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 rot="16200000">
                <a:off x="2612536" y="6611093"/>
                <a:ext cx="64663" cy="91440"/>
              </a:xfrm>
              <a:prstGeom prst="roundRect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 rot="16200000">
                <a:off x="2723825" y="6611093"/>
                <a:ext cx="64663" cy="9144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247944" y="6657285"/>
            <a:ext cx="1606886" cy="1332385"/>
            <a:chOff x="247944" y="6657285"/>
            <a:chExt cx="1606886" cy="1332385"/>
          </a:xfrm>
        </p:grpSpPr>
        <p:sp>
          <p:nvSpPr>
            <p:cNvPr id="67" name="Rectangle 66"/>
            <p:cNvSpPr/>
            <p:nvPr/>
          </p:nvSpPr>
          <p:spPr>
            <a:xfrm>
              <a:off x="247944" y="6657285"/>
              <a:ext cx="14188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cap="all" dirty="0">
                  <a:solidFill>
                    <a:srgbClr val="000000"/>
                  </a:solidFill>
                  <a:latin typeface="Saira Semi Condensed"/>
                </a:rPr>
                <a:t>PROGRAMMING</a:t>
              </a:r>
              <a:endParaRPr lang="en-US" sz="12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7321" y="6923224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Python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Flask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62767" y="7199377"/>
              <a:ext cx="12920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Javascript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NodeJS</a:t>
              </a:r>
              <a:endParaRPr lang="en-US" sz="9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57321" y="7482685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CSS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Bootstrap</a:t>
              </a:r>
              <a:endParaRPr lang="en-US" sz="9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62767" y="7758838"/>
              <a:ext cx="12538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SQL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MariaDB</a:t>
              </a:r>
              <a:endParaRPr lang="en-US" sz="9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31389" y="6924805"/>
              <a:ext cx="228600" cy="228600"/>
              <a:chOff x="493040" y="6513595"/>
              <a:chExt cx="228600" cy="228600"/>
            </a:xfrm>
          </p:grpSpPr>
          <p:sp>
            <p:nvSpPr>
              <p:cNvPr id="335" name="Donut 334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Block Arc 335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912027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331389" y="7201371"/>
              <a:ext cx="228600" cy="228600"/>
              <a:chOff x="493040" y="6513595"/>
              <a:chExt cx="228600" cy="228600"/>
            </a:xfrm>
          </p:grpSpPr>
          <p:sp>
            <p:nvSpPr>
              <p:cNvPr id="338" name="Donut 337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Block Arc 338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530521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31389" y="7484266"/>
              <a:ext cx="228600" cy="228600"/>
              <a:chOff x="493040" y="6513595"/>
              <a:chExt cx="228600" cy="228600"/>
            </a:xfrm>
          </p:grpSpPr>
          <p:sp>
            <p:nvSpPr>
              <p:cNvPr id="424" name="Donut 42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Block Arc 42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2897423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331389" y="7760832"/>
              <a:ext cx="228600" cy="228600"/>
              <a:chOff x="493040" y="6513595"/>
              <a:chExt cx="228600" cy="228600"/>
            </a:xfrm>
          </p:grpSpPr>
          <p:sp>
            <p:nvSpPr>
              <p:cNvPr id="454" name="Donut 453"/>
              <p:cNvSpPr/>
              <p:nvPr/>
            </p:nvSpPr>
            <p:spPr>
              <a:xfrm>
                <a:off x="493040" y="6514524"/>
                <a:ext cx="228600" cy="227671"/>
              </a:xfrm>
              <a:prstGeom prst="donut">
                <a:avLst>
                  <a:gd name="adj" fmla="val 685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Block Arc 454"/>
              <p:cNvSpPr/>
              <p:nvPr/>
            </p:nvSpPr>
            <p:spPr>
              <a:xfrm>
                <a:off x="493040" y="6513595"/>
                <a:ext cx="228600" cy="227671"/>
              </a:xfrm>
              <a:prstGeom prst="blockArc">
                <a:avLst>
                  <a:gd name="adj1" fmla="val 4368974"/>
                  <a:gd name="adj2" fmla="val 16168512"/>
                  <a:gd name="adj3" fmla="val 7993"/>
                </a:avLst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reeform 93"/>
          <p:cNvSpPr>
            <a:spLocks noEditPoints="1"/>
          </p:cNvSpPr>
          <p:nvPr/>
        </p:nvSpPr>
        <p:spPr bwMode="auto">
          <a:xfrm>
            <a:off x="3473166" y="8325769"/>
            <a:ext cx="109728" cy="10972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28" name="Rectangle 327"/>
          <p:cNvSpPr/>
          <p:nvPr/>
        </p:nvSpPr>
        <p:spPr>
          <a:xfrm>
            <a:off x="2281787" y="6908393"/>
            <a:ext cx="1584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CERTIFICATIONs</a:t>
            </a:r>
            <a:endParaRPr lang="en-US" sz="12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2381591" y="7163811"/>
            <a:ext cx="3380538" cy="230832"/>
            <a:chOff x="2484309" y="7917927"/>
            <a:chExt cx="3380538" cy="230832"/>
          </a:xfrm>
        </p:grpSpPr>
        <p:grpSp>
          <p:nvGrpSpPr>
            <p:cNvPr id="449" name="Group 448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3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75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0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50" name="Rectangle 449"/>
            <p:cNvSpPr/>
            <p:nvPr/>
          </p:nvSpPr>
          <p:spPr>
            <a:xfrm>
              <a:off x="2667189" y="7917927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Membangun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Progressive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Apps</a:t>
              </a:r>
              <a:endParaRPr lang="en-US" sz="900" dirty="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378813" y="7399137"/>
            <a:ext cx="3383316" cy="230832"/>
            <a:chOff x="2481531" y="8153253"/>
            <a:chExt cx="3383316" cy="230832"/>
          </a:xfrm>
        </p:grpSpPr>
        <p:grpSp>
          <p:nvGrpSpPr>
            <p:cNvPr id="435" name="Group 434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437" name="Oval 436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8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39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0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1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2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3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4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5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6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7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48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36" name="Rectangle 435"/>
            <p:cNvSpPr/>
            <p:nvPr/>
          </p:nvSpPr>
          <p:spPr>
            <a:xfrm>
              <a:off x="2664411" y="8153253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Fundamental Front-End Web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Development</a:t>
              </a:r>
              <a:endParaRPr lang="en-US" sz="900" dirty="0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381591" y="7624020"/>
            <a:ext cx="3380539" cy="230832"/>
            <a:chOff x="2484309" y="8378136"/>
            <a:chExt cx="3380539" cy="230832"/>
          </a:xfrm>
        </p:grpSpPr>
        <p:grpSp>
          <p:nvGrpSpPr>
            <p:cNvPr id="419" name="Group 418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421" name="Oval 42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42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6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7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2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3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20" name="Rectangle 419"/>
            <p:cNvSpPr/>
            <p:nvPr/>
          </p:nvSpPr>
          <p:spPr>
            <a:xfrm>
              <a:off x="2667190" y="8378136"/>
              <a:ext cx="31976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Dasar Pemrograman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Web</a:t>
              </a:r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78813" y="7845875"/>
            <a:ext cx="4183720" cy="234593"/>
            <a:chOff x="2388900" y="7595264"/>
            <a:chExt cx="4183720" cy="234593"/>
          </a:xfrm>
        </p:grpSpPr>
        <p:grpSp>
          <p:nvGrpSpPr>
            <p:cNvPr id="344" name="Group 343"/>
            <p:cNvGrpSpPr/>
            <p:nvPr/>
          </p:nvGrpSpPr>
          <p:grpSpPr>
            <a:xfrm>
              <a:off x="2388900" y="7599025"/>
              <a:ext cx="3383316" cy="230832"/>
              <a:chOff x="2481531" y="8603752"/>
              <a:chExt cx="3383316" cy="230832"/>
            </a:xfrm>
          </p:grpSpPr>
          <p:grpSp>
            <p:nvGrpSpPr>
              <p:cNvPr id="405" name="Group 404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8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409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0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1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2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3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4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5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6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7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418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406" name="Rectangle 405"/>
              <p:cNvSpPr/>
              <p:nvPr/>
            </p:nvSpPr>
            <p:spPr>
              <a:xfrm>
                <a:off x="2664411" y="8603752"/>
                <a:ext cx="32004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FreeCodeCamp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Responsive Web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Design</a:t>
                </a:r>
                <a:endParaRPr lang="en-US" sz="900" dirty="0"/>
              </a:p>
            </p:txBody>
          </p:sp>
        </p:grpSp>
        <p:sp>
          <p:nvSpPr>
            <p:cNvPr id="466" name="Rectangle 465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2020</a:t>
              </a:r>
              <a:endParaRPr lang="en-US" sz="9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78813" y="8068096"/>
            <a:ext cx="3383316" cy="230832"/>
            <a:chOff x="2388900" y="7817485"/>
            <a:chExt cx="3383316" cy="230832"/>
          </a:xfrm>
        </p:grpSpPr>
        <p:grpSp>
          <p:nvGrpSpPr>
            <p:cNvPr id="50" name="Group 49"/>
            <p:cNvGrpSpPr/>
            <p:nvPr/>
          </p:nvGrpSpPr>
          <p:grpSpPr>
            <a:xfrm>
              <a:off x="2388900" y="7850801"/>
              <a:ext cx="182880" cy="182880"/>
              <a:chOff x="2388900" y="7850801"/>
              <a:chExt cx="182880" cy="182880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2388900" y="7850801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2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7881576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39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9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0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1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7" y="2300287"/>
                  <a:ext cx="261938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2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3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04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390" name="Rectangle 389"/>
            <p:cNvSpPr/>
            <p:nvPr/>
          </p:nvSpPr>
          <p:spPr>
            <a:xfrm>
              <a:off x="2571780" y="7817485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Progate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Path Pengembangan Web (Node.js)</a:t>
              </a:r>
              <a:endParaRPr lang="en-US" sz="900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2378813" y="8306228"/>
            <a:ext cx="3383316" cy="230832"/>
            <a:chOff x="2484309" y="7917927"/>
            <a:chExt cx="3383316" cy="230832"/>
          </a:xfrm>
        </p:grpSpPr>
        <p:grpSp>
          <p:nvGrpSpPr>
            <p:cNvPr id="474" name="Group 473"/>
            <p:cNvGrpSpPr/>
            <p:nvPr/>
          </p:nvGrpSpPr>
          <p:grpSpPr>
            <a:xfrm>
              <a:off x="2484309" y="7939295"/>
              <a:ext cx="182880" cy="182880"/>
              <a:chOff x="2726230" y="8205680"/>
              <a:chExt cx="182880" cy="182880"/>
            </a:xfrm>
          </p:grpSpPr>
          <p:sp>
            <p:nvSpPr>
              <p:cNvPr id="514" name="Oval 513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5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16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7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8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19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0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1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2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3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4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5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77" name="Rectangle 476"/>
            <p:cNvSpPr/>
            <p:nvPr/>
          </p:nvSpPr>
          <p:spPr>
            <a:xfrm>
              <a:off x="2667189" y="7917927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 - Membuat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Aplikasi Android untuk Pemula </a:t>
              </a:r>
              <a:endParaRPr lang="en-US" sz="900" dirty="0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376035" y="8531844"/>
            <a:ext cx="3386094" cy="230832"/>
            <a:chOff x="2481531" y="8143543"/>
            <a:chExt cx="3386094" cy="230832"/>
          </a:xfrm>
        </p:grpSpPr>
        <p:grpSp>
          <p:nvGrpSpPr>
            <p:cNvPr id="529" name="Group 528"/>
            <p:cNvGrpSpPr/>
            <p:nvPr/>
          </p:nvGrpSpPr>
          <p:grpSpPr>
            <a:xfrm>
              <a:off x="2481531" y="8169914"/>
              <a:ext cx="182880" cy="182880"/>
              <a:chOff x="2726230" y="8205680"/>
              <a:chExt cx="182880" cy="182880"/>
            </a:xfrm>
          </p:grpSpPr>
          <p:sp>
            <p:nvSpPr>
              <p:cNvPr id="531" name="Oval 530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2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33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4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5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6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7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8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9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0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1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42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30" name="Rectangle 529"/>
            <p:cNvSpPr/>
            <p:nvPr/>
          </p:nvSpPr>
          <p:spPr>
            <a:xfrm>
              <a:off x="2664411" y="8143543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Memulai Pemrograman Dengan Kotlin</a:t>
              </a:r>
              <a:endParaRPr lang="en-US" sz="900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2378813" y="8766437"/>
            <a:ext cx="3383316" cy="230832"/>
            <a:chOff x="2484309" y="8378136"/>
            <a:chExt cx="3383316" cy="230832"/>
          </a:xfrm>
        </p:grpSpPr>
        <p:grpSp>
          <p:nvGrpSpPr>
            <p:cNvPr id="546" name="Group 545"/>
            <p:cNvGrpSpPr/>
            <p:nvPr/>
          </p:nvGrpSpPr>
          <p:grpSpPr>
            <a:xfrm>
              <a:off x="2484309" y="8399504"/>
              <a:ext cx="182880" cy="182880"/>
              <a:chOff x="2726230" y="8205680"/>
              <a:chExt cx="182880" cy="182880"/>
            </a:xfrm>
          </p:grpSpPr>
          <p:sp>
            <p:nvSpPr>
              <p:cNvPr id="548" name="Oval 547"/>
              <p:cNvSpPr/>
              <p:nvPr/>
            </p:nvSpPr>
            <p:spPr>
              <a:xfrm>
                <a:off x="2726230" y="8205680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9" name="Group 4681"/>
              <p:cNvGrpSpPr>
                <a:grpSpLocks noChangeAspect="1"/>
              </p:cNvGrpSpPr>
              <p:nvPr/>
            </p:nvGrpSpPr>
            <p:grpSpPr bwMode="auto">
              <a:xfrm>
                <a:off x="2772322" y="8237684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50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1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2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3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4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5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6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7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8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59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47" name="Rectangle 546"/>
            <p:cNvSpPr/>
            <p:nvPr/>
          </p:nvSpPr>
          <p:spPr>
            <a:xfrm>
              <a:off x="2667189" y="8378136"/>
              <a:ext cx="32004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Dicoding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 - Membangun Aplikasi Android Native Bagian I</a:t>
              </a:r>
              <a:endParaRPr lang="en-US" sz="900" dirty="0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2376035" y="8988292"/>
            <a:ext cx="4183720" cy="234593"/>
            <a:chOff x="2388900" y="7595264"/>
            <a:chExt cx="4183720" cy="234593"/>
          </a:xfrm>
        </p:grpSpPr>
        <p:grpSp>
          <p:nvGrpSpPr>
            <p:cNvPr id="561" name="Group 560"/>
            <p:cNvGrpSpPr/>
            <p:nvPr/>
          </p:nvGrpSpPr>
          <p:grpSpPr>
            <a:xfrm>
              <a:off x="2388900" y="7599025"/>
              <a:ext cx="3465510" cy="230832"/>
              <a:chOff x="2481531" y="8603752"/>
              <a:chExt cx="3465510" cy="230832"/>
            </a:xfrm>
          </p:grpSpPr>
          <p:grpSp>
            <p:nvGrpSpPr>
              <p:cNvPr id="563" name="Group 562"/>
              <p:cNvGrpSpPr/>
              <p:nvPr/>
            </p:nvGrpSpPr>
            <p:grpSpPr>
              <a:xfrm>
                <a:off x="2481531" y="8630123"/>
                <a:ext cx="182880" cy="182880"/>
                <a:chOff x="2726230" y="8205680"/>
                <a:chExt cx="182880" cy="182880"/>
              </a:xfrm>
            </p:grpSpPr>
            <p:sp>
              <p:nvSpPr>
                <p:cNvPr id="565" name="Oval 564"/>
                <p:cNvSpPr/>
                <p:nvPr/>
              </p:nvSpPr>
              <p:spPr>
                <a:xfrm>
                  <a:off x="2726230" y="8205680"/>
                  <a:ext cx="182880" cy="18288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" name="Group 4681"/>
                <p:cNvGrpSpPr>
                  <a:grpSpLocks noChangeAspect="1"/>
                </p:cNvGrpSpPr>
                <p:nvPr/>
              </p:nvGrpSpPr>
              <p:grpSpPr bwMode="auto">
                <a:xfrm>
                  <a:off x="2772322" y="8237684"/>
                  <a:ext cx="90695" cy="118872"/>
                  <a:chOff x="4576763" y="2300287"/>
                  <a:chExt cx="276225" cy="361950"/>
                </a:xfrm>
                <a:solidFill>
                  <a:schemeClr val="bg1"/>
                </a:solidFill>
              </p:grpSpPr>
              <p:sp>
                <p:nvSpPr>
                  <p:cNvPr id="567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  <a:gd name="T14" fmla="*/ 92 w 336"/>
                      <a:gd name="T15" fmla="*/ 0 h 336"/>
                      <a:gd name="T16" fmla="*/ 92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  <a:close/>
                        <a:moveTo>
                          <a:pt x="92" y="0"/>
                        </a:moveTo>
                        <a:lnTo>
                          <a:pt x="9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8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4576763" y="2541587"/>
                    <a:ext cx="120650" cy="120650"/>
                  </a:xfrm>
                  <a:custGeom>
                    <a:avLst/>
                    <a:gdLst>
                      <a:gd name="T0" fmla="*/ 92 w 336"/>
                      <a:gd name="T1" fmla="*/ 0 h 336"/>
                      <a:gd name="T2" fmla="*/ 0 w 336"/>
                      <a:gd name="T3" fmla="*/ 243 h 336"/>
                      <a:gd name="T4" fmla="*/ 159 w 336"/>
                      <a:gd name="T5" fmla="*/ 193 h 336"/>
                      <a:gd name="T6" fmla="*/ 251 w 336"/>
                      <a:gd name="T7" fmla="*/ 335 h 336"/>
                      <a:gd name="T8" fmla="*/ 335 w 336"/>
                      <a:gd name="T9" fmla="*/ 84 h 336"/>
                      <a:gd name="T10" fmla="*/ 251 w 336"/>
                      <a:gd name="T11" fmla="*/ 9 h 336"/>
                      <a:gd name="T12" fmla="*/ 92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92" y="0"/>
                        </a:moveTo>
                        <a:lnTo>
                          <a:pt x="0" y="243"/>
                        </a:lnTo>
                        <a:lnTo>
                          <a:pt x="159" y="193"/>
                        </a:lnTo>
                        <a:lnTo>
                          <a:pt x="251" y="335"/>
                        </a:lnTo>
                        <a:lnTo>
                          <a:pt x="335" y="84"/>
                        </a:lnTo>
                        <a:lnTo>
                          <a:pt x="251" y="9"/>
                        </a:lnTo>
                        <a:lnTo>
                          <a:pt x="92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9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4610100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0" name="Freeform 253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  <a:gd name="T14" fmla="*/ 251 w 336"/>
                      <a:gd name="T15" fmla="*/ 0 h 336"/>
                      <a:gd name="T16" fmla="*/ 251 w 336"/>
                      <a:gd name="T1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  <a:close/>
                        <a:moveTo>
                          <a:pt x="251" y="0"/>
                        </a:moveTo>
                        <a:lnTo>
                          <a:pt x="25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1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4732338" y="2541587"/>
                    <a:ext cx="120650" cy="120650"/>
                  </a:xfrm>
                  <a:custGeom>
                    <a:avLst/>
                    <a:gdLst>
                      <a:gd name="T0" fmla="*/ 251 w 336"/>
                      <a:gd name="T1" fmla="*/ 0 h 336"/>
                      <a:gd name="T2" fmla="*/ 84 w 336"/>
                      <a:gd name="T3" fmla="*/ 9 h 336"/>
                      <a:gd name="T4" fmla="*/ 0 w 336"/>
                      <a:gd name="T5" fmla="*/ 84 h 336"/>
                      <a:gd name="T6" fmla="*/ 92 w 336"/>
                      <a:gd name="T7" fmla="*/ 335 h 336"/>
                      <a:gd name="T8" fmla="*/ 176 w 336"/>
                      <a:gd name="T9" fmla="*/ 193 h 336"/>
                      <a:gd name="T10" fmla="*/ 335 w 336"/>
                      <a:gd name="T11" fmla="*/ 243 h 336"/>
                      <a:gd name="T12" fmla="*/ 251 w 336"/>
                      <a:gd name="T13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36" h="336">
                        <a:moveTo>
                          <a:pt x="251" y="0"/>
                        </a:moveTo>
                        <a:lnTo>
                          <a:pt x="84" y="9"/>
                        </a:lnTo>
                        <a:lnTo>
                          <a:pt x="0" y="84"/>
                        </a:lnTo>
                        <a:lnTo>
                          <a:pt x="92" y="335"/>
                        </a:lnTo>
                        <a:lnTo>
                          <a:pt x="176" y="193"/>
                        </a:lnTo>
                        <a:lnTo>
                          <a:pt x="335" y="243"/>
                        </a:lnTo>
                        <a:lnTo>
                          <a:pt x="251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2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4822825" y="2541587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3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4586288" y="2300287"/>
                    <a:ext cx="261937" cy="258762"/>
                  </a:xfrm>
                  <a:custGeom>
                    <a:avLst/>
                    <a:gdLst>
                      <a:gd name="T0" fmla="*/ 618 w 728"/>
                      <a:gd name="T1" fmla="*/ 619 h 720"/>
                      <a:gd name="T2" fmla="*/ 627 w 728"/>
                      <a:gd name="T3" fmla="*/ 469 h 720"/>
                      <a:gd name="T4" fmla="*/ 727 w 728"/>
                      <a:gd name="T5" fmla="*/ 360 h 720"/>
                      <a:gd name="T6" fmla="*/ 627 w 728"/>
                      <a:gd name="T7" fmla="*/ 251 h 720"/>
                      <a:gd name="T8" fmla="*/ 618 w 728"/>
                      <a:gd name="T9" fmla="*/ 101 h 720"/>
                      <a:gd name="T10" fmla="*/ 468 w 728"/>
                      <a:gd name="T11" fmla="*/ 92 h 720"/>
                      <a:gd name="T12" fmla="*/ 359 w 728"/>
                      <a:gd name="T13" fmla="*/ 0 h 720"/>
                      <a:gd name="T14" fmla="*/ 250 w 728"/>
                      <a:gd name="T15" fmla="*/ 92 h 720"/>
                      <a:gd name="T16" fmla="*/ 100 w 728"/>
                      <a:gd name="T17" fmla="*/ 101 h 720"/>
                      <a:gd name="T18" fmla="*/ 92 w 728"/>
                      <a:gd name="T19" fmla="*/ 251 h 720"/>
                      <a:gd name="T20" fmla="*/ 0 w 728"/>
                      <a:gd name="T21" fmla="*/ 360 h 720"/>
                      <a:gd name="T22" fmla="*/ 92 w 728"/>
                      <a:gd name="T23" fmla="*/ 469 h 720"/>
                      <a:gd name="T24" fmla="*/ 100 w 728"/>
                      <a:gd name="T25" fmla="*/ 619 h 720"/>
                      <a:gd name="T26" fmla="*/ 250 w 728"/>
                      <a:gd name="T27" fmla="*/ 628 h 720"/>
                      <a:gd name="T28" fmla="*/ 359 w 728"/>
                      <a:gd name="T29" fmla="*/ 719 h 720"/>
                      <a:gd name="T30" fmla="*/ 468 w 728"/>
                      <a:gd name="T31" fmla="*/ 628 h 720"/>
                      <a:gd name="T32" fmla="*/ 618 w 728"/>
                      <a:gd name="T33" fmla="*/ 619 h 720"/>
                      <a:gd name="T34" fmla="*/ 359 w 728"/>
                      <a:gd name="T35" fmla="*/ 561 h 720"/>
                      <a:gd name="T36" fmla="*/ 159 w 728"/>
                      <a:gd name="T37" fmla="*/ 360 h 720"/>
                      <a:gd name="T38" fmla="*/ 359 w 728"/>
                      <a:gd name="T39" fmla="*/ 159 h 720"/>
                      <a:gd name="T40" fmla="*/ 560 w 728"/>
                      <a:gd name="T41" fmla="*/ 360 h 720"/>
                      <a:gd name="T42" fmla="*/ 359 w 728"/>
                      <a:gd name="T43" fmla="*/ 561 h 720"/>
                      <a:gd name="T44" fmla="*/ 359 w 728"/>
                      <a:gd name="T45" fmla="*/ 561 h 720"/>
                      <a:gd name="T46" fmla="*/ 359 w 728"/>
                      <a:gd name="T47" fmla="*/ 561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28" h="720">
                        <a:moveTo>
                          <a:pt x="618" y="619"/>
                        </a:moveTo>
                        <a:cubicBezTo>
                          <a:pt x="627" y="469"/>
                          <a:pt x="627" y="469"/>
                          <a:pt x="627" y="469"/>
                        </a:cubicBezTo>
                        <a:cubicBezTo>
                          <a:pt x="727" y="360"/>
                          <a:pt x="727" y="360"/>
                          <a:pt x="727" y="360"/>
                        </a:cubicBezTo>
                        <a:cubicBezTo>
                          <a:pt x="627" y="251"/>
                          <a:pt x="627" y="251"/>
                          <a:pt x="627" y="251"/>
                        </a:cubicBezTo>
                        <a:cubicBezTo>
                          <a:pt x="618" y="101"/>
                          <a:pt x="618" y="101"/>
                          <a:pt x="618" y="101"/>
                        </a:cubicBezTo>
                        <a:cubicBezTo>
                          <a:pt x="468" y="92"/>
                          <a:pt x="468" y="92"/>
                          <a:pt x="468" y="92"/>
                        </a:cubicBezTo>
                        <a:cubicBezTo>
                          <a:pt x="359" y="0"/>
                          <a:pt x="359" y="0"/>
                          <a:pt x="359" y="0"/>
                        </a:cubicBezTo>
                        <a:cubicBezTo>
                          <a:pt x="250" y="92"/>
                          <a:pt x="250" y="92"/>
                          <a:pt x="250" y="92"/>
                        </a:cubicBezTo>
                        <a:cubicBezTo>
                          <a:pt x="100" y="101"/>
                          <a:pt x="100" y="101"/>
                          <a:pt x="100" y="101"/>
                        </a:cubicBezTo>
                        <a:cubicBezTo>
                          <a:pt x="92" y="251"/>
                          <a:pt x="92" y="251"/>
                          <a:pt x="92" y="251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92" y="469"/>
                          <a:pt x="92" y="469"/>
                          <a:pt x="92" y="469"/>
                        </a:cubicBezTo>
                        <a:cubicBezTo>
                          <a:pt x="100" y="619"/>
                          <a:pt x="100" y="619"/>
                          <a:pt x="100" y="619"/>
                        </a:cubicBezTo>
                        <a:cubicBezTo>
                          <a:pt x="250" y="628"/>
                          <a:pt x="250" y="628"/>
                          <a:pt x="250" y="628"/>
                        </a:cubicBezTo>
                        <a:cubicBezTo>
                          <a:pt x="359" y="719"/>
                          <a:pt x="359" y="719"/>
                          <a:pt x="359" y="719"/>
                        </a:cubicBezTo>
                        <a:cubicBezTo>
                          <a:pt x="468" y="628"/>
                          <a:pt x="468" y="628"/>
                          <a:pt x="468" y="628"/>
                        </a:cubicBezTo>
                        <a:lnTo>
                          <a:pt x="618" y="619"/>
                        </a:lnTo>
                        <a:close/>
                        <a:moveTo>
                          <a:pt x="359" y="561"/>
                        </a:moveTo>
                        <a:cubicBezTo>
                          <a:pt x="250" y="561"/>
                          <a:pt x="159" y="469"/>
                          <a:pt x="159" y="360"/>
                        </a:cubicBezTo>
                        <a:cubicBezTo>
                          <a:pt x="159" y="243"/>
                          <a:pt x="250" y="159"/>
                          <a:pt x="359" y="159"/>
                        </a:cubicBezTo>
                        <a:cubicBezTo>
                          <a:pt x="468" y="159"/>
                          <a:pt x="560" y="243"/>
                          <a:pt x="560" y="360"/>
                        </a:cubicBezTo>
                        <a:cubicBezTo>
                          <a:pt x="560" y="469"/>
                          <a:pt x="468" y="561"/>
                          <a:pt x="359" y="561"/>
                        </a:cubicBezTo>
                        <a:close/>
                        <a:moveTo>
                          <a:pt x="359" y="561"/>
                        </a:moveTo>
                        <a:lnTo>
                          <a:pt x="359" y="5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4" name="Freeform 257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226 h 227"/>
                      <a:gd name="T8" fmla="*/ 101 w 102"/>
                      <a:gd name="T9" fmla="*/ 226 h 227"/>
                      <a:gd name="T10" fmla="*/ 101 w 102"/>
                      <a:gd name="T11" fmla="*/ 0 h 227"/>
                      <a:gd name="T12" fmla="*/ 59 w 102"/>
                      <a:gd name="T13" fmla="*/ 0 h 227"/>
                      <a:gd name="T14" fmla="*/ 0 w 102"/>
                      <a:gd name="T15" fmla="*/ 33 h 227"/>
                      <a:gd name="T16" fmla="*/ 0 w 102"/>
                      <a:gd name="T17" fmla="*/ 33 h 227"/>
                      <a:gd name="T18" fmla="*/ 0 w 102"/>
                      <a:gd name="T19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  <a:close/>
                        <a:moveTo>
                          <a:pt x="0" y="33"/>
                        </a:moveTo>
                        <a:lnTo>
                          <a:pt x="0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5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387599"/>
                    <a:ext cx="36512" cy="80963"/>
                  </a:xfrm>
                  <a:custGeom>
                    <a:avLst/>
                    <a:gdLst>
                      <a:gd name="T0" fmla="*/ 0 w 102"/>
                      <a:gd name="T1" fmla="*/ 33 h 227"/>
                      <a:gd name="T2" fmla="*/ 9 w 102"/>
                      <a:gd name="T3" fmla="*/ 67 h 227"/>
                      <a:gd name="T4" fmla="*/ 50 w 102"/>
                      <a:gd name="T5" fmla="*/ 50 h 227"/>
                      <a:gd name="T6" fmla="*/ 50 w 102"/>
                      <a:gd name="T7" fmla="*/ 50 h 227"/>
                      <a:gd name="T8" fmla="*/ 50 w 102"/>
                      <a:gd name="T9" fmla="*/ 226 h 227"/>
                      <a:gd name="T10" fmla="*/ 101 w 102"/>
                      <a:gd name="T11" fmla="*/ 226 h 227"/>
                      <a:gd name="T12" fmla="*/ 101 w 102"/>
                      <a:gd name="T13" fmla="*/ 0 h 227"/>
                      <a:gd name="T14" fmla="*/ 59 w 102"/>
                      <a:gd name="T15" fmla="*/ 0 h 227"/>
                      <a:gd name="T16" fmla="*/ 0 w 102"/>
                      <a:gd name="T17" fmla="*/ 33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2" h="227">
                        <a:moveTo>
                          <a:pt x="0" y="33"/>
                        </a:moveTo>
                        <a:lnTo>
                          <a:pt x="9" y="67"/>
                        </a:lnTo>
                        <a:lnTo>
                          <a:pt x="50" y="50"/>
                        </a:lnTo>
                        <a:lnTo>
                          <a:pt x="50" y="50"/>
                        </a:lnTo>
                        <a:lnTo>
                          <a:pt x="50" y="226"/>
                        </a:lnTo>
                        <a:lnTo>
                          <a:pt x="101" y="226"/>
                        </a:lnTo>
                        <a:lnTo>
                          <a:pt x="101" y="0"/>
                        </a:lnTo>
                        <a:lnTo>
                          <a:pt x="59" y="0"/>
                        </a:lnTo>
                        <a:lnTo>
                          <a:pt x="0" y="3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576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4691063" y="2400299"/>
                    <a:ext cx="1587" cy="1588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  <p:sp>
            <p:nvSpPr>
              <p:cNvPr id="564" name="Rectangle 563"/>
              <p:cNvSpPr/>
              <p:nvPr/>
            </p:nvSpPr>
            <p:spPr>
              <a:xfrm>
                <a:off x="2664411" y="8603752"/>
                <a:ext cx="328263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Dicoding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- </a:t>
                </a:r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Membangun Aplikasi Android Native Bagian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II</a:t>
                </a:r>
                <a:endParaRPr lang="en-US" sz="900" dirty="0"/>
              </a:p>
            </p:txBody>
          </p:sp>
        </p:grpSp>
        <p:sp>
          <p:nvSpPr>
            <p:cNvPr id="562" name="Rectangle 561"/>
            <p:cNvSpPr/>
            <p:nvPr/>
          </p:nvSpPr>
          <p:spPr>
            <a:xfrm>
              <a:off x="6131474" y="7595264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2016</a:t>
              </a:r>
              <a:endParaRPr lang="en-US" sz="9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76035" y="9210513"/>
            <a:ext cx="3386094" cy="230832"/>
            <a:chOff x="2386122" y="8959902"/>
            <a:chExt cx="3386094" cy="230832"/>
          </a:xfrm>
        </p:grpSpPr>
        <p:grpSp>
          <p:nvGrpSpPr>
            <p:cNvPr id="51" name="Group 50"/>
            <p:cNvGrpSpPr/>
            <p:nvPr/>
          </p:nvGrpSpPr>
          <p:grpSpPr>
            <a:xfrm>
              <a:off x="2386122" y="8993218"/>
              <a:ext cx="182880" cy="182880"/>
              <a:chOff x="2386122" y="8993218"/>
              <a:chExt cx="182880" cy="1828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2386122" y="8993218"/>
                <a:ext cx="182880" cy="182880"/>
              </a:xfrm>
              <a:prstGeom prst="ellipse">
                <a:avLst/>
              </a:prstGeom>
              <a:solidFill>
                <a:srgbClr val="2AB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3" name="Group 4681"/>
              <p:cNvGrpSpPr>
                <a:grpSpLocks noChangeAspect="1"/>
              </p:cNvGrpSpPr>
              <p:nvPr/>
            </p:nvGrpSpPr>
            <p:grpSpPr bwMode="auto">
              <a:xfrm>
                <a:off x="2432214" y="9025222"/>
                <a:ext cx="90695" cy="118872"/>
                <a:chOff x="4576763" y="2300287"/>
                <a:chExt cx="276225" cy="361950"/>
              </a:xfrm>
              <a:solidFill>
                <a:schemeClr val="bg1"/>
              </a:solidFill>
            </p:grpSpPr>
            <p:sp>
              <p:nvSpPr>
                <p:cNvPr id="584" name="Freeform 250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  <a:gd name="T14" fmla="*/ 92 w 336"/>
                    <a:gd name="T15" fmla="*/ 0 h 336"/>
                    <a:gd name="T16" fmla="*/ 92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  <a:close/>
                      <a:moveTo>
                        <a:pt x="92" y="0"/>
                      </a:move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5" name="Freeform 251"/>
                <p:cNvSpPr>
                  <a:spLocks noChangeArrowheads="1"/>
                </p:cNvSpPr>
                <p:nvPr/>
              </p:nvSpPr>
              <p:spPr bwMode="auto">
                <a:xfrm>
                  <a:off x="4576763" y="2541587"/>
                  <a:ext cx="120650" cy="120650"/>
                </a:xfrm>
                <a:custGeom>
                  <a:avLst/>
                  <a:gdLst>
                    <a:gd name="T0" fmla="*/ 92 w 336"/>
                    <a:gd name="T1" fmla="*/ 0 h 336"/>
                    <a:gd name="T2" fmla="*/ 0 w 336"/>
                    <a:gd name="T3" fmla="*/ 243 h 336"/>
                    <a:gd name="T4" fmla="*/ 159 w 336"/>
                    <a:gd name="T5" fmla="*/ 193 h 336"/>
                    <a:gd name="T6" fmla="*/ 251 w 336"/>
                    <a:gd name="T7" fmla="*/ 335 h 336"/>
                    <a:gd name="T8" fmla="*/ 335 w 336"/>
                    <a:gd name="T9" fmla="*/ 84 h 336"/>
                    <a:gd name="T10" fmla="*/ 251 w 336"/>
                    <a:gd name="T11" fmla="*/ 9 h 336"/>
                    <a:gd name="T12" fmla="*/ 92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92" y="0"/>
                      </a:moveTo>
                      <a:lnTo>
                        <a:pt x="0" y="243"/>
                      </a:lnTo>
                      <a:lnTo>
                        <a:pt x="159" y="193"/>
                      </a:lnTo>
                      <a:lnTo>
                        <a:pt x="251" y="335"/>
                      </a:lnTo>
                      <a:lnTo>
                        <a:pt x="335" y="84"/>
                      </a:lnTo>
                      <a:lnTo>
                        <a:pt x="251" y="9"/>
                      </a:lnTo>
                      <a:lnTo>
                        <a:pt x="9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6" name="Freeform 252"/>
                <p:cNvSpPr>
                  <a:spLocks noChangeArrowheads="1"/>
                </p:cNvSpPr>
                <p:nvPr/>
              </p:nvSpPr>
              <p:spPr bwMode="auto">
                <a:xfrm>
                  <a:off x="4610100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7" name="Freeform 253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  <a:gd name="T14" fmla="*/ 251 w 336"/>
                    <a:gd name="T15" fmla="*/ 0 h 336"/>
                    <a:gd name="T16" fmla="*/ 251 w 336"/>
                    <a:gd name="T1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  <a:close/>
                      <a:moveTo>
                        <a:pt x="251" y="0"/>
                      </a:moveTo>
                      <a:lnTo>
                        <a:pt x="2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8" name="Freeform 254"/>
                <p:cNvSpPr>
                  <a:spLocks noChangeArrowheads="1"/>
                </p:cNvSpPr>
                <p:nvPr/>
              </p:nvSpPr>
              <p:spPr bwMode="auto">
                <a:xfrm>
                  <a:off x="4732338" y="2541587"/>
                  <a:ext cx="120650" cy="120650"/>
                </a:xfrm>
                <a:custGeom>
                  <a:avLst/>
                  <a:gdLst>
                    <a:gd name="T0" fmla="*/ 251 w 336"/>
                    <a:gd name="T1" fmla="*/ 0 h 336"/>
                    <a:gd name="T2" fmla="*/ 84 w 336"/>
                    <a:gd name="T3" fmla="*/ 9 h 336"/>
                    <a:gd name="T4" fmla="*/ 0 w 336"/>
                    <a:gd name="T5" fmla="*/ 84 h 336"/>
                    <a:gd name="T6" fmla="*/ 92 w 336"/>
                    <a:gd name="T7" fmla="*/ 335 h 336"/>
                    <a:gd name="T8" fmla="*/ 176 w 336"/>
                    <a:gd name="T9" fmla="*/ 193 h 336"/>
                    <a:gd name="T10" fmla="*/ 335 w 336"/>
                    <a:gd name="T11" fmla="*/ 243 h 336"/>
                    <a:gd name="T12" fmla="*/ 251 w 336"/>
                    <a:gd name="T1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6" h="336">
                      <a:moveTo>
                        <a:pt x="251" y="0"/>
                      </a:moveTo>
                      <a:lnTo>
                        <a:pt x="84" y="9"/>
                      </a:lnTo>
                      <a:lnTo>
                        <a:pt x="0" y="84"/>
                      </a:lnTo>
                      <a:lnTo>
                        <a:pt x="92" y="335"/>
                      </a:lnTo>
                      <a:lnTo>
                        <a:pt x="176" y="193"/>
                      </a:lnTo>
                      <a:lnTo>
                        <a:pt x="335" y="243"/>
                      </a:lnTo>
                      <a:lnTo>
                        <a:pt x="25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89" name="Freeform 255"/>
                <p:cNvSpPr>
                  <a:spLocks noChangeArrowheads="1"/>
                </p:cNvSpPr>
                <p:nvPr/>
              </p:nvSpPr>
              <p:spPr bwMode="auto">
                <a:xfrm>
                  <a:off x="4822825" y="2541587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0" name="Freeform 256"/>
                <p:cNvSpPr>
                  <a:spLocks noChangeArrowheads="1"/>
                </p:cNvSpPr>
                <p:nvPr/>
              </p:nvSpPr>
              <p:spPr bwMode="auto">
                <a:xfrm>
                  <a:off x="4586288" y="2300287"/>
                  <a:ext cx="261937" cy="258762"/>
                </a:xfrm>
                <a:custGeom>
                  <a:avLst/>
                  <a:gdLst>
                    <a:gd name="T0" fmla="*/ 618 w 728"/>
                    <a:gd name="T1" fmla="*/ 619 h 720"/>
                    <a:gd name="T2" fmla="*/ 627 w 728"/>
                    <a:gd name="T3" fmla="*/ 469 h 720"/>
                    <a:gd name="T4" fmla="*/ 727 w 728"/>
                    <a:gd name="T5" fmla="*/ 360 h 720"/>
                    <a:gd name="T6" fmla="*/ 627 w 728"/>
                    <a:gd name="T7" fmla="*/ 251 h 720"/>
                    <a:gd name="T8" fmla="*/ 618 w 728"/>
                    <a:gd name="T9" fmla="*/ 101 h 720"/>
                    <a:gd name="T10" fmla="*/ 468 w 728"/>
                    <a:gd name="T11" fmla="*/ 92 h 720"/>
                    <a:gd name="T12" fmla="*/ 359 w 728"/>
                    <a:gd name="T13" fmla="*/ 0 h 720"/>
                    <a:gd name="T14" fmla="*/ 250 w 728"/>
                    <a:gd name="T15" fmla="*/ 92 h 720"/>
                    <a:gd name="T16" fmla="*/ 100 w 728"/>
                    <a:gd name="T17" fmla="*/ 101 h 720"/>
                    <a:gd name="T18" fmla="*/ 92 w 728"/>
                    <a:gd name="T19" fmla="*/ 251 h 720"/>
                    <a:gd name="T20" fmla="*/ 0 w 728"/>
                    <a:gd name="T21" fmla="*/ 360 h 720"/>
                    <a:gd name="T22" fmla="*/ 92 w 728"/>
                    <a:gd name="T23" fmla="*/ 469 h 720"/>
                    <a:gd name="T24" fmla="*/ 100 w 728"/>
                    <a:gd name="T25" fmla="*/ 619 h 720"/>
                    <a:gd name="T26" fmla="*/ 250 w 728"/>
                    <a:gd name="T27" fmla="*/ 628 h 720"/>
                    <a:gd name="T28" fmla="*/ 359 w 728"/>
                    <a:gd name="T29" fmla="*/ 719 h 720"/>
                    <a:gd name="T30" fmla="*/ 468 w 728"/>
                    <a:gd name="T31" fmla="*/ 628 h 720"/>
                    <a:gd name="T32" fmla="*/ 618 w 728"/>
                    <a:gd name="T33" fmla="*/ 619 h 720"/>
                    <a:gd name="T34" fmla="*/ 359 w 728"/>
                    <a:gd name="T35" fmla="*/ 561 h 720"/>
                    <a:gd name="T36" fmla="*/ 159 w 728"/>
                    <a:gd name="T37" fmla="*/ 360 h 720"/>
                    <a:gd name="T38" fmla="*/ 359 w 728"/>
                    <a:gd name="T39" fmla="*/ 159 h 720"/>
                    <a:gd name="T40" fmla="*/ 560 w 728"/>
                    <a:gd name="T41" fmla="*/ 360 h 720"/>
                    <a:gd name="T42" fmla="*/ 359 w 728"/>
                    <a:gd name="T43" fmla="*/ 561 h 720"/>
                    <a:gd name="T44" fmla="*/ 359 w 728"/>
                    <a:gd name="T45" fmla="*/ 561 h 720"/>
                    <a:gd name="T46" fmla="*/ 359 w 728"/>
                    <a:gd name="T47" fmla="*/ 561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8" h="720">
                      <a:moveTo>
                        <a:pt x="618" y="619"/>
                      </a:moveTo>
                      <a:cubicBezTo>
                        <a:pt x="627" y="469"/>
                        <a:pt x="627" y="469"/>
                        <a:pt x="627" y="469"/>
                      </a:cubicBezTo>
                      <a:cubicBezTo>
                        <a:pt x="727" y="360"/>
                        <a:pt x="727" y="360"/>
                        <a:pt x="727" y="360"/>
                      </a:cubicBezTo>
                      <a:cubicBezTo>
                        <a:pt x="627" y="251"/>
                        <a:pt x="627" y="251"/>
                        <a:pt x="627" y="251"/>
                      </a:cubicBezTo>
                      <a:cubicBezTo>
                        <a:pt x="618" y="101"/>
                        <a:pt x="618" y="101"/>
                        <a:pt x="618" y="101"/>
                      </a:cubicBezTo>
                      <a:cubicBezTo>
                        <a:pt x="468" y="92"/>
                        <a:pt x="468" y="92"/>
                        <a:pt x="468" y="92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250" y="92"/>
                        <a:pt x="250" y="92"/>
                        <a:pt x="250" y="92"/>
                      </a:cubicBezTo>
                      <a:cubicBezTo>
                        <a:pt x="100" y="101"/>
                        <a:pt x="100" y="101"/>
                        <a:pt x="100" y="101"/>
                      </a:cubicBezTo>
                      <a:cubicBezTo>
                        <a:pt x="92" y="251"/>
                        <a:pt x="92" y="251"/>
                        <a:pt x="92" y="251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2" y="469"/>
                        <a:pt x="92" y="469"/>
                        <a:pt x="92" y="469"/>
                      </a:cubicBezTo>
                      <a:cubicBezTo>
                        <a:pt x="100" y="619"/>
                        <a:pt x="100" y="619"/>
                        <a:pt x="100" y="619"/>
                      </a:cubicBezTo>
                      <a:cubicBezTo>
                        <a:pt x="250" y="628"/>
                        <a:pt x="250" y="628"/>
                        <a:pt x="250" y="628"/>
                      </a:cubicBezTo>
                      <a:cubicBezTo>
                        <a:pt x="359" y="719"/>
                        <a:pt x="359" y="719"/>
                        <a:pt x="359" y="719"/>
                      </a:cubicBezTo>
                      <a:cubicBezTo>
                        <a:pt x="468" y="628"/>
                        <a:pt x="468" y="628"/>
                        <a:pt x="468" y="628"/>
                      </a:cubicBezTo>
                      <a:lnTo>
                        <a:pt x="618" y="619"/>
                      </a:lnTo>
                      <a:close/>
                      <a:moveTo>
                        <a:pt x="359" y="561"/>
                      </a:moveTo>
                      <a:cubicBezTo>
                        <a:pt x="250" y="561"/>
                        <a:pt x="159" y="469"/>
                        <a:pt x="159" y="360"/>
                      </a:cubicBezTo>
                      <a:cubicBezTo>
                        <a:pt x="159" y="243"/>
                        <a:pt x="250" y="159"/>
                        <a:pt x="359" y="159"/>
                      </a:cubicBezTo>
                      <a:cubicBezTo>
                        <a:pt x="468" y="159"/>
                        <a:pt x="560" y="243"/>
                        <a:pt x="560" y="360"/>
                      </a:cubicBezTo>
                      <a:cubicBezTo>
                        <a:pt x="560" y="469"/>
                        <a:pt x="468" y="561"/>
                        <a:pt x="359" y="561"/>
                      </a:cubicBezTo>
                      <a:close/>
                      <a:moveTo>
                        <a:pt x="359" y="561"/>
                      </a:moveTo>
                      <a:lnTo>
                        <a:pt x="359" y="5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1" name="Freeform 257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226 h 227"/>
                    <a:gd name="T8" fmla="*/ 101 w 102"/>
                    <a:gd name="T9" fmla="*/ 226 h 227"/>
                    <a:gd name="T10" fmla="*/ 101 w 102"/>
                    <a:gd name="T11" fmla="*/ 0 h 227"/>
                    <a:gd name="T12" fmla="*/ 59 w 102"/>
                    <a:gd name="T13" fmla="*/ 0 h 227"/>
                    <a:gd name="T14" fmla="*/ 0 w 102"/>
                    <a:gd name="T15" fmla="*/ 33 h 227"/>
                    <a:gd name="T16" fmla="*/ 0 w 102"/>
                    <a:gd name="T17" fmla="*/ 33 h 227"/>
                    <a:gd name="T18" fmla="*/ 0 w 102"/>
                    <a:gd name="T19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  <a:close/>
                      <a:moveTo>
                        <a:pt x="0" y="33"/>
                      </a:move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2" name="Freeform 258"/>
                <p:cNvSpPr>
                  <a:spLocks noChangeArrowheads="1"/>
                </p:cNvSpPr>
                <p:nvPr/>
              </p:nvSpPr>
              <p:spPr bwMode="auto">
                <a:xfrm>
                  <a:off x="4691063" y="2387599"/>
                  <a:ext cx="36512" cy="80963"/>
                </a:xfrm>
                <a:custGeom>
                  <a:avLst/>
                  <a:gdLst>
                    <a:gd name="T0" fmla="*/ 0 w 102"/>
                    <a:gd name="T1" fmla="*/ 33 h 227"/>
                    <a:gd name="T2" fmla="*/ 9 w 102"/>
                    <a:gd name="T3" fmla="*/ 67 h 227"/>
                    <a:gd name="T4" fmla="*/ 50 w 102"/>
                    <a:gd name="T5" fmla="*/ 50 h 227"/>
                    <a:gd name="T6" fmla="*/ 50 w 102"/>
                    <a:gd name="T7" fmla="*/ 50 h 227"/>
                    <a:gd name="T8" fmla="*/ 50 w 102"/>
                    <a:gd name="T9" fmla="*/ 226 h 227"/>
                    <a:gd name="T10" fmla="*/ 101 w 102"/>
                    <a:gd name="T11" fmla="*/ 226 h 227"/>
                    <a:gd name="T12" fmla="*/ 101 w 102"/>
                    <a:gd name="T13" fmla="*/ 0 h 227"/>
                    <a:gd name="T14" fmla="*/ 59 w 102"/>
                    <a:gd name="T15" fmla="*/ 0 h 227"/>
                    <a:gd name="T16" fmla="*/ 0 w 102"/>
                    <a:gd name="T17" fmla="*/ 3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227">
                      <a:moveTo>
                        <a:pt x="0" y="33"/>
                      </a:moveTo>
                      <a:lnTo>
                        <a:pt x="9" y="67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50" y="226"/>
                      </a:lnTo>
                      <a:lnTo>
                        <a:pt x="101" y="226"/>
                      </a:lnTo>
                      <a:lnTo>
                        <a:pt x="101" y="0"/>
                      </a:lnTo>
                      <a:lnTo>
                        <a:pt x="59" y="0"/>
                      </a:lnTo>
                      <a:lnTo>
                        <a:pt x="0" y="3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93" name="Freeform 259"/>
                <p:cNvSpPr>
                  <a:spLocks noChangeArrowheads="1"/>
                </p:cNvSpPr>
                <p:nvPr/>
              </p:nvSpPr>
              <p:spPr bwMode="auto">
                <a:xfrm>
                  <a:off x="4691063" y="2400299"/>
                  <a:ext cx="1587" cy="158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581" name="Rectangle 580"/>
            <p:cNvSpPr/>
            <p:nvPr/>
          </p:nvSpPr>
          <p:spPr>
            <a:xfrm>
              <a:off x="2569002" y="8959902"/>
              <a:ext cx="320321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Saira Semi Condensed"/>
                </a:rPr>
                <a:t>Indonesia Android Kejar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- </a:t>
              </a:r>
              <a:r>
                <a:rPr lang="en-US" sz="900" dirty="0">
                  <a:solidFill>
                    <a:srgbClr val="000000"/>
                  </a:solidFill>
                  <a:latin typeface="Saira Semi Condensed"/>
                </a:rPr>
                <a:t>Android </a:t>
              </a:r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Beginner</a:t>
              </a:r>
              <a:endParaRPr lang="en-US" sz="900" dirty="0"/>
            </a:p>
          </p:txBody>
        </p:sp>
      </p:grpSp>
      <p:sp>
        <p:nvSpPr>
          <p:cNvPr id="594" name="Oval 593"/>
          <p:cNvSpPr/>
          <p:nvPr/>
        </p:nvSpPr>
        <p:spPr>
          <a:xfrm>
            <a:off x="5818352" y="725239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5818443" y="8597839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5850459" y="7393392"/>
            <a:ext cx="27432" cy="1152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5818352" y="8830984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5818352" y="9287915"/>
            <a:ext cx="91440" cy="91440"/>
          </a:xfrm>
          <a:prstGeom prst="ellipse">
            <a:avLst/>
          </a:prstGeom>
          <a:solidFill>
            <a:srgbClr val="2A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5850459" y="8972036"/>
            <a:ext cx="27432" cy="274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57321" y="876707"/>
            <a:ext cx="65" cy="2257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445689" y="504394"/>
            <a:ext cx="1554480" cy="1554480"/>
            <a:chOff x="331389" y="331826"/>
            <a:chExt cx="1554480" cy="1554480"/>
          </a:xfrm>
        </p:grpSpPr>
        <p:sp>
          <p:nvSpPr>
            <p:cNvPr id="323" name="Oval 322"/>
            <p:cNvSpPr/>
            <p:nvPr/>
          </p:nvSpPr>
          <p:spPr>
            <a:xfrm>
              <a:off x="331389" y="33182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2AB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11" b="19257"/>
            <a:stretch/>
          </p:blipFill>
          <p:spPr>
            <a:xfrm>
              <a:off x="469346" y="468986"/>
              <a:ext cx="1280160" cy="12801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34" name="Group 333"/>
          <p:cNvGrpSpPr/>
          <p:nvPr/>
        </p:nvGrpSpPr>
        <p:grpSpPr>
          <a:xfrm>
            <a:off x="2400257" y="1481050"/>
            <a:ext cx="4115430" cy="93071"/>
            <a:chOff x="2400257" y="1481050"/>
            <a:chExt cx="4115430" cy="93071"/>
          </a:xfrm>
        </p:grpSpPr>
        <p:sp>
          <p:nvSpPr>
            <p:cNvPr id="345" name="Rectangle 344"/>
            <p:cNvSpPr/>
            <p:nvPr/>
          </p:nvSpPr>
          <p:spPr>
            <a:xfrm>
              <a:off x="4479629" y="151757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6424247" y="1481050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490652" y="1516221"/>
              <a:ext cx="2011680" cy="18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400257" y="1482681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61925" y="200025"/>
            <a:ext cx="6505575" cy="9505950"/>
          </a:xfrm>
          <a:prstGeom prst="roundRect">
            <a:avLst>
              <a:gd name="adj" fmla="val 2026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12"/>
          <p:cNvSpPr>
            <a:spLocks noChangeArrowheads="1"/>
          </p:cNvSpPr>
          <p:nvPr/>
        </p:nvSpPr>
        <p:spPr bwMode="auto">
          <a:xfrm rot="5400000">
            <a:off x="402069" y="699260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2"/>
          <p:cNvSpPr>
            <a:spLocks noChangeArrowheads="1"/>
          </p:cNvSpPr>
          <p:nvPr/>
        </p:nvSpPr>
        <p:spPr bwMode="auto">
          <a:xfrm rot="5400000">
            <a:off x="402069" y="726600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2"/>
          <p:cNvSpPr>
            <a:spLocks noChangeArrowheads="1"/>
          </p:cNvSpPr>
          <p:nvPr/>
        </p:nvSpPr>
        <p:spPr bwMode="auto">
          <a:xfrm rot="5400000">
            <a:off x="400735" y="755330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2"/>
          <p:cNvSpPr>
            <a:spLocks noChangeArrowheads="1"/>
          </p:cNvSpPr>
          <p:nvPr/>
        </p:nvSpPr>
        <p:spPr bwMode="auto">
          <a:xfrm rot="5400000">
            <a:off x="402069" y="783369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712792" y="6558000"/>
            <a:ext cx="40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  <a:latin typeface="Saira Semi Condensed"/>
              </a:rPr>
              <a:t>Android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Pendaki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-</a:t>
            </a:r>
            <a:r>
              <a:rPr lang="en-US" sz="900" b="1" dirty="0">
                <a:solidFill>
                  <a:srgbClr val="000000"/>
                </a:solidFill>
                <a:latin typeface="Saira Semi Condensed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aira Semi Condensed"/>
              </a:rPr>
              <a:t>Simple mountain and hiking information </a:t>
            </a:r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application</a:t>
            </a:r>
            <a:endParaRPr lang="en-US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97632" y="6638573"/>
            <a:ext cx="314587" cy="64665"/>
            <a:chOff x="2397632" y="6658944"/>
            <a:chExt cx="314587" cy="64665"/>
          </a:xfrm>
        </p:grpSpPr>
        <p:sp>
          <p:nvSpPr>
            <p:cNvPr id="303" name="Rounded Rectangle 302"/>
            <p:cNvSpPr/>
            <p:nvPr/>
          </p:nvSpPr>
          <p:spPr>
            <a:xfrm rot="16200000">
              <a:off x="2411020" y="6645558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Rounded Rectangle 303"/>
            <p:cNvSpPr/>
            <p:nvPr/>
          </p:nvSpPr>
          <p:spPr>
            <a:xfrm rot="16200000">
              <a:off x="2522878" y="6645556"/>
              <a:ext cx="64663" cy="91440"/>
            </a:xfrm>
            <a:prstGeom prst="roundRect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5" name="Rounded Rectangle 304"/>
            <p:cNvSpPr/>
            <p:nvPr/>
          </p:nvSpPr>
          <p:spPr>
            <a:xfrm rot="16200000">
              <a:off x="2634167" y="6645556"/>
              <a:ext cx="64663" cy="91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2327" y="5498818"/>
            <a:ext cx="2029289" cy="1028373"/>
            <a:chOff x="252327" y="5498818"/>
            <a:chExt cx="2029289" cy="1028373"/>
          </a:xfrm>
        </p:grpSpPr>
        <p:grpSp>
          <p:nvGrpSpPr>
            <p:cNvPr id="58" name="Group 57"/>
            <p:cNvGrpSpPr/>
            <p:nvPr/>
          </p:nvGrpSpPr>
          <p:grpSpPr>
            <a:xfrm>
              <a:off x="252327" y="5498818"/>
              <a:ext cx="2029289" cy="1028373"/>
              <a:chOff x="252327" y="5498818"/>
              <a:chExt cx="2029289" cy="1028373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52327" y="5498818"/>
                <a:ext cx="16278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>
                    <a:solidFill>
                      <a:srgbClr val="000000"/>
                    </a:solidFill>
                    <a:latin typeface="Saira Semi Condensed"/>
                  </a:rPr>
                  <a:t>PERSONAL </a:t>
                </a:r>
                <a:r>
                  <a:rPr lang="en-US" sz="1200" b="1" cap="all" dirty="0" smtClean="0">
                    <a:solidFill>
                      <a:srgbClr val="000000"/>
                    </a:solidFill>
                    <a:latin typeface="Saira Semi Condensed"/>
                  </a:rPr>
                  <a:t>SKILLs</a:t>
                </a:r>
                <a:endParaRPr lang="en-US" sz="12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360093" y="6296359"/>
                <a:ext cx="1604247" cy="230832"/>
                <a:chOff x="360093" y="6296359"/>
                <a:chExt cx="1604247" cy="230832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29332" y="6296359"/>
                  <a:ext cx="14350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Saira Semi Condensed"/>
                    </a:rPr>
                    <a:t>Database Management</a:t>
                  </a:r>
                  <a:endParaRPr lang="en-US" sz="900" dirty="0"/>
                </a:p>
              </p:txBody>
            </p:sp>
            <p:sp>
              <p:nvSpPr>
                <p:cNvPr id="308" name="Freeform 38"/>
                <p:cNvSpPr>
                  <a:spLocks noChangeArrowheads="1"/>
                </p:cNvSpPr>
                <p:nvPr/>
              </p:nvSpPr>
              <p:spPr bwMode="auto">
                <a:xfrm>
                  <a:off x="360093" y="6350582"/>
                  <a:ext cx="128016" cy="118872"/>
                </a:xfrm>
                <a:custGeom>
                  <a:avLst/>
                  <a:gdLst>
                    <a:gd name="T0" fmla="*/ 0 w 496"/>
                    <a:gd name="T1" fmla="*/ 353 h 354"/>
                    <a:gd name="T2" fmla="*/ 495 w 496"/>
                    <a:gd name="T3" fmla="*/ 353 h 354"/>
                    <a:gd name="T4" fmla="*/ 495 w 496"/>
                    <a:gd name="T5" fmla="*/ 253 h 354"/>
                    <a:gd name="T6" fmla="*/ 0 w 496"/>
                    <a:gd name="T7" fmla="*/ 253 h 354"/>
                    <a:gd name="T8" fmla="*/ 0 w 496"/>
                    <a:gd name="T9" fmla="*/ 353 h 354"/>
                    <a:gd name="T10" fmla="*/ 48 w 496"/>
                    <a:gd name="T11" fmla="*/ 277 h 354"/>
                    <a:gd name="T12" fmla="*/ 100 w 496"/>
                    <a:gd name="T13" fmla="*/ 277 h 354"/>
                    <a:gd name="T14" fmla="*/ 100 w 496"/>
                    <a:gd name="T15" fmla="*/ 324 h 354"/>
                    <a:gd name="T16" fmla="*/ 48 w 496"/>
                    <a:gd name="T17" fmla="*/ 324 h 354"/>
                    <a:gd name="T18" fmla="*/ 48 w 496"/>
                    <a:gd name="T19" fmla="*/ 277 h 354"/>
                    <a:gd name="T20" fmla="*/ 0 w 496"/>
                    <a:gd name="T21" fmla="*/ 0 h 354"/>
                    <a:gd name="T22" fmla="*/ 0 w 496"/>
                    <a:gd name="T23" fmla="*/ 100 h 354"/>
                    <a:gd name="T24" fmla="*/ 495 w 496"/>
                    <a:gd name="T25" fmla="*/ 100 h 354"/>
                    <a:gd name="T26" fmla="*/ 495 w 496"/>
                    <a:gd name="T27" fmla="*/ 0 h 354"/>
                    <a:gd name="T28" fmla="*/ 0 w 496"/>
                    <a:gd name="T29" fmla="*/ 0 h 354"/>
                    <a:gd name="T30" fmla="*/ 100 w 496"/>
                    <a:gd name="T31" fmla="*/ 77 h 354"/>
                    <a:gd name="T32" fmla="*/ 48 w 496"/>
                    <a:gd name="T33" fmla="*/ 77 h 354"/>
                    <a:gd name="T34" fmla="*/ 48 w 496"/>
                    <a:gd name="T35" fmla="*/ 29 h 354"/>
                    <a:gd name="T36" fmla="*/ 100 w 496"/>
                    <a:gd name="T37" fmla="*/ 29 h 354"/>
                    <a:gd name="T38" fmla="*/ 100 w 496"/>
                    <a:gd name="T39" fmla="*/ 77 h 354"/>
                    <a:gd name="T40" fmla="*/ 0 w 496"/>
                    <a:gd name="T41" fmla="*/ 224 h 354"/>
                    <a:gd name="T42" fmla="*/ 495 w 496"/>
                    <a:gd name="T43" fmla="*/ 224 h 354"/>
                    <a:gd name="T44" fmla="*/ 495 w 496"/>
                    <a:gd name="T45" fmla="*/ 124 h 354"/>
                    <a:gd name="T46" fmla="*/ 0 w 496"/>
                    <a:gd name="T47" fmla="*/ 124 h 354"/>
                    <a:gd name="T48" fmla="*/ 0 w 496"/>
                    <a:gd name="T49" fmla="*/ 224 h 354"/>
                    <a:gd name="T50" fmla="*/ 48 w 496"/>
                    <a:gd name="T51" fmla="*/ 153 h 354"/>
                    <a:gd name="T52" fmla="*/ 100 w 496"/>
                    <a:gd name="T53" fmla="*/ 153 h 354"/>
                    <a:gd name="T54" fmla="*/ 100 w 496"/>
                    <a:gd name="T55" fmla="*/ 200 h 354"/>
                    <a:gd name="T56" fmla="*/ 48 w 496"/>
                    <a:gd name="T57" fmla="*/ 200 h 354"/>
                    <a:gd name="T58" fmla="*/ 48 w 496"/>
                    <a:gd name="T59" fmla="*/ 153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6" h="354">
                      <a:moveTo>
                        <a:pt x="0" y="353"/>
                      </a:moveTo>
                      <a:lnTo>
                        <a:pt x="495" y="353"/>
                      </a:lnTo>
                      <a:lnTo>
                        <a:pt x="495" y="253"/>
                      </a:lnTo>
                      <a:lnTo>
                        <a:pt x="0" y="253"/>
                      </a:lnTo>
                      <a:lnTo>
                        <a:pt x="0" y="353"/>
                      </a:lnTo>
                      <a:close/>
                      <a:moveTo>
                        <a:pt x="48" y="277"/>
                      </a:moveTo>
                      <a:lnTo>
                        <a:pt x="100" y="277"/>
                      </a:lnTo>
                      <a:lnTo>
                        <a:pt x="100" y="324"/>
                      </a:lnTo>
                      <a:lnTo>
                        <a:pt x="48" y="324"/>
                      </a:lnTo>
                      <a:lnTo>
                        <a:pt x="48" y="277"/>
                      </a:lnTo>
                      <a:close/>
                      <a:moveTo>
                        <a:pt x="0" y="0"/>
                      </a:moveTo>
                      <a:lnTo>
                        <a:pt x="0" y="100"/>
                      </a:lnTo>
                      <a:lnTo>
                        <a:pt x="495" y="100"/>
                      </a:lnTo>
                      <a:lnTo>
                        <a:pt x="495" y="0"/>
                      </a:lnTo>
                      <a:lnTo>
                        <a:pt x="0" y="0"/>
                      </a:lnTo>
                      <a:close/>
                      <a:moveTo>
                        <a:pt x="100" y="77"/>
                      </a:moveTo>
                      <a:lnTo>
                        <a:pt x="48" y="77"/>
                      </a:lnTo>
                      <a:lnTo>
                        <a:pt x="48" y="29"/>
                      </a:lnTo>
                      <a:lnTo>
                        <a:pt x="100" y="29"/>
                      </a:lnTo>
                      <a:lnTo>
                        <a:pt x="100" y="77"/>
                      </a:lnTo>
                      <a:close/>
                      <a:moveTo>
                        <a:pt x="0" y="224"/>
                      </a:moveTo>
                      <a:lnTo>
                        <a:pt x="495" y="224"/>
                      </a:lnTo>
                      <a:lnTo>
                        <a:pt x="495" y="124"/>
                      </a:lnTo>
                      <a:lnTo>
                        <a:pt x="0" y="124"/>
                      </a:lnTo>
                      <a:lnTo>
                        <a:pt x="0" y="224"/>
                      </a:lnTo>
                      <a:close/>
                      <a:moveTo>
                        <a:pt x="48" y="153"/>
                      </a:moveTo>
                      <a:lnTo>
                        <a:pt x="100" y="153"/>
                      </a:lnTo>
                      <a:lnTo>
                        <a:pt x="100" y="200"/>
                      </a:lnTo>
                      <a:lnTo>
                        <a:pt x="48" y="200"/>
                      </a:lnTo>
                      <a:lnTo>
                        <a:pt x="48" y="153"/>
                      </a:lnTo>
                      <a:close/>
                    </a:path>
                  </a:pathLst>
                </a:custGeom>
                <a:solidFill>
                  <a:srgbClr val="2AB99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55521" y="5809981"/>
                <a:ext cx="1926095" cy="230832"/>
                <a:chOff x="355521" y="5809981"/>
                <a:chExt cx="1926095" cy="230832"/>
              </a:xfrm>
            </p:grpSpPr>
            <p:sp>
              <p:nvSpPr>
                <p:cNvPr id="314" name="Freeform 14"/>
                <p:cNvSpPr>
                  <a:spLocks noChangeArrowheads="1"/>
                </p:cNvSpPr>
                <p:nvPr/>
              </p:nvSpPr>
              <p:spPr bwMode="auto">
                <a:xfrm>
                  <a:off x="355521" y="5846682"/>
                  <a:ext cx="137160" cy="137160"/>
                </a:xfrm>
                <a:custGeom>
                  <a:avLst/>
                  <a:gdLst>
                    <a:gd name="T0" fmla="*/ 401 w 455"/>
                    <a:gd name="T1" fmla="*/ 0 h 456"/>
                    <a:gd name="T2" fmla="*/ 48 w 455"/>
                    <a:gd name="T3" fmla="*/ 0 h 456"/>
                    <a:gd name="T4" fmla="*/ 0 w 455"/>
                    <a:gd name="T5" fmla="*/ 49 h 456"/>
                    <a:gd name="T6" fmla="*/ 0 w 455"/>
                    <a:gd name="T7" fmla="*/ 402 h 456"/>
                    <a:gd name="T8" fmla="*/ 48 w 455"/>
                    <a:gd name="T9" fmla="*/ 455 h 456"/>
                    <a:gd name="T10" fmla="*/ 401 w 455"/>
                    <a:gd name="T11" fmla="*/ 455 h 456"/>
                    <a:gd name="T12" fmla="*/ 454 w 455"/>
                    <a:gd name="T13" fmla="*/ 402 h 456"/>
                    <a:gd name="T14" fmla="*/ 454 w 455"/>
                    <a:gd name="T15" fmla="*/ 49 h 456"/>
                    <a:gd name="T16" fmla="*/ 401 w 455"/>
                    <a:gd name="T17" fmla="*/ 0 h 456"/>
                    <a:gd name="T18" fmla="*/ 314 w 455"/>
                    <a:gd name="T19" fmla="*/ 353 h 456"/>
                    <a:gd name="T20" fmla="*/ 275 w 455"/>
                    <a:gd name="T21" fmla="*/ 353 h 456"/>
                    <a:gd name="T22" fmla="*/ 227 w 455"/>
                    <a:gd name="T23" fmla="*/ 165 h 456"/>
                    <a:gd name="T24" fmla="*/ 174 w 455"/>
                    <a:gd name="T25" fmla="*/ 353 h 456"/>
                    <a:gd name="T26" fmla="*/ 135 w 455"/>
                    <a:gd name="T27" fmla="*/ 353 h 456"/>
                    <a:gd name="T28" fmla="*/ 77 w 455"/>
                    <a:gd name="T29" fmla="*/ 102 h 456"/>
                    <a:gd name="T30" fmla="*/ 120 w 455"/>
                    <a:gd name="T31" fmla="*/ 102 h 456"/>
                    <a:gd name="T32" fmla="*/ 159 w 455"/>
                    <a:gd name="T33" fmla="*/ 291 h 456"/>
                    <a:gd name="T34" fmla="*/ 207 w 455"/>
                    <a:gd name="T35" fmla="*/ 102 h 456"/>
                    <a:gd name="T36" fmla="*/ 241 w 455"/>
                    <a:gd name="T37" fmla="*/ 102 h 456"/>
                    <a:gd name="T38" fmla="*/ 294 w 455"/>
                    <a:gd name="T39" fmla="*/ 291 h 456"/>
                    <a:gd name="T40" fmla="*/ 333 w 455"/>
                    <a:gd name="T41" fmla="*/ 102 h 456"/>
                    <a:gd name="T42" fmla="*/ 377 w 455"/>
                    <a:gd name="T43" fmla="*/ 102 h 456"/>
                    <a:gd name="T44" fmla="*/ 314 w 455"/>
                    <a:gd name="T45" fmla="*/ 353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5" h="456">
                      <a:moveTo>
                        <a:pt x="401" y="0"/>
                      </a:moveTo>
                      <a:lnTo>
                        <a:pt x="48" y="0"/>
                      </a:lnTo>
                      <a:cubicBezTo>
                        <a:pt x="19" y="0"/>
                        <a:pt x="0" y="20"/>
                        <a:pt x="0" y="49"/>
                      </a:cubicBezTo>
                      <a:lnTo>
                        <a:pt x="0" y="402"/>
                      </a:lnTo>
                      <a:cubicBezTo>
                        <a:pt x="0" y="431"/>
                        <a:pt x="19" y="455"/>
                        <a:pt x="48" y="455"/>
                      </a:cubicBezTo>
                      <a:lnTo>
                        <a:pt x="401" y="455"/>
                      </a:lnTo>
                      <a:cubicBezTo>
                        <a:pt x="430" y="455"/>
                        <a:pt x="454" y="431"/>
                        <a:pt x="454" y="402"/>
                      </a:cubicBezTo>
                      <a:lnTo>
                        <a:pt x="454" y="49"/>
                      </a:lnTo>
                      <a:cubicBezTo>
                        <a:pt x="454" y="20"/>
                        <a:pt x="430" y="0"/>
                        <a:pt x="401" y="0"/>
                      </a:cubicBezTo>
                      <a:close/>
                      <a:moveTo>
                        <a:pt x="314" y="353"/>
                      </a:moveTo>
                      <a:lnTo>
                        <a:pt x="275" y="353"/>
                      </a:lnTo>
                      <a:lnTo>
                        <a:pt x="227" y="165"/>
                      </a:lnTo>
                      <a:lnTo>
                        <a:pt x="174" y="353"/>
                      </a:lnTo>
                      <a:lnTo>
                        <a:pt x="135" y="353"/>
                      </a:lnTo>
                      <a:lnTo>
                        <a:pt x="77" y="102"/>
                      </a:lnTo>
                      <a:lnTo>
                        <a:pt x="120" y="102"/>
                      </a:lnTo>
                      <a:lnTo>
                        <a:pt x="159" y="291"/>
                      </a:lnTo>
                      <a:lnTo>
                        <a:pt x="207" y="102"/>
                      </a:lnTo>
                      <a:lnTo>
                        <a:pt x="241" y="102"/>
                      </a:lnTo>
                      <a:lnTo>
                        <a:pt x="294" y="291"/>
                      </a:lnTo>
                      <a:lnTo>
                        <a:pt x="333" y="102"/>
                      </a:lnTo>
                      <a:lnTo>
                        <a:pt x="377" y="102"/>
                      </a:lnTo>
                      <a:lnTo>
                        <a:pt x="314" y="353"/>
                      </a:lnTo>
                      <a:close/>
                    </a:path>
                  </a:pathLst>
                </a:custGeom>
                <a:solidFill>
                  <a:srgbClr val="2AB99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538045" y="5809981"/>
                  <a:ext cx="1743571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000000"/>
                      </a:solidFill>
                      <a:latin typeface="Saira Semi Condensed"/>
                    </a:rPr>
                    <a:t>Office Apps</a:t>
                  </a:r>
                  <a:endParaRPr lang="en-US" sz="900" dirty="0"/>
                </a:p>
              </p:txBody>
            </p:sp>
          </p:grpSp>
          <p:sp>
            <p:nvSpPr>
              <p:cNvPr id="368" name="Rectangle 367"/>
              <p:cNvSpPr/>
              <p:nvPr/>
            </p:nvSpPr>
            <p:spPr>
              <a:xfrm>
                <a:off x="529799" y="6058952"/>
                <a:ext cx="174357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Software Development</a:t>
                </a:r>
                <a:endParaRPr lang="en-US" sz="900" dirty="0"/>
              </a:p>
            </p:txBody>
          </p:sp>
        </p:grpSp>
        <p:sp>
          <p:nvSpPr>
            <p:cNvPr id="313" name="Freeform 26"/>
            <p:cNvSpPr>
              <a:spLocks noChangeArrowheads="1"/>
            </p:cNvSpPr>
            <p:nvPr/>
          </p:nvSpPr>
          <p:spPr bwMode="auto">
            <a:xfrm>
              <a:off x="358651" y="6101400"/>
              <a:ext cx="137160" cy="137160"/>
            </a:xfrm>
            <a:custGeom>
              <a:avLst/>
              <a:gdLst>
                <a:gd name="T0" fmla="*/ 431 w 484"/>
                <a:gd name="T1" fmla="*/ 0 h 484"/>
                <a:gd name="T2" fmla="*/ 56 w 484"/>
                <a:gd name="T3" fmla="*/ 0 h 484"/>
                <a:gd name="T4" fmla="*/ 0 w 484"/>
                <a:gd name="T5" fmla="*/ 52 h 484"/>
                <a:gd name="T6" fmla="*/ 0 w 484"/>
                <a:gd name="T7" fmla="*/ 427 h 484"/>
                <a:gd name="T8" fmla="*/ 56 w 484"/>
                <a:gd name="T9" fmla="*/ 483 h 484"/>
                <a:gd name="T10" fmla="*/ 431 w 484"/>
                <a:gd name="T11" fmla="*/ 483 h 484"/>
                <a:gd name="T12" fmla="*/ 483 w 484"/>
                <a:gd name="T13" fmla="*/ 427 h 484"/>
                <a:gd name="T14" fmla="*/ 483 w 484"/>
                <a:gd name="T15" fmla="*/ 52 h 484"/>
                <a:gd name="T16" fmla="*/ 431 w 484"/>
                <a:gd name="T17" fmla="*/ 0 h 484"/>
                <a:gd name="T18" fmla="*/ 159 w 484"/>
                <a:gd name="T19" fmla="*/ 375 h 484"/>
                <a:gd name="T20" fmla="*/ 108 w 484"/>
                <a:gd name="T21" fmla="*/ 375 h 484"/>
                <a:gd name="T22" fmla="*/ 108 w 484"/>
                <a:gd name="T23" fmla="*/ 185 h 484"/>
                <a:gd name="T24" fmla="*/ 159 w 484"/>
                <a:gd name="T25" fmla="*/ 185 h 484"/>
                <a:gd name="T26" fmla="*/ 159 w 484"/>
                <a:gd name="T27" fmla="*/ 375 h 484"/>
                <a:gd name="T28" fmla="*/ 267 w 484"/>
                <a:gd name="T29" fmla="*/ 375 h 484"/>
                <a:gd name="T30" fmla="*/ 216 w 484"/>
                <a:gd name="T31" fmla="*/ 375 h 484"/>
                <a:gd name="T32" fmla="*/ 216 w 484"/>
                <a:gd name="T33" fmla="*/ 108 h 484"/>
                <a:gd name="T34" fmla="*/ 267 w 484"/>
                <a:gd name="T35" fmla="*/ 108 h 484"/>
                <a:gd name="T36" fmla="*/ 267 w 484"/>
                <a:gd name="T37" fmla="*/ 375 h 484"/>
                <a:gd name="T38" fmla="*/ 375 w 484"/>
                <a:gd name="T39" fmla="*/ 375 h 484"/>
                <a:gd name="T40" fmla="*/ 324 w 484"/>
                <a:gd name="T41" fmla="*/ 375 h 484"/>
                <a:gd name="T42" fmla="*/ 324 w 484"/>
                <a:gd name="T43" fmla="*/ 267 h 484"/>
                <a:gd name="T44" fmla="*/ 375 w 484"/>
                <a:gd name="T45" fmla="*/ 267 h 484"/>
                <a:gd name="T46" fmla="*/ 375 w 484"/>
                <a:gd name="T47" fmla="*/ 37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4" h="484">
                  <a:moveTo>
                    <a:pt x="431" y="0"/>
                  </a:moveTo>
                  <a:lnTo>
                    <a:pt x="56" y="0"/>
                  </a:lnTo>
                  <a:cubicBezTo>
                    <a:pt x="25" y="0"/>
                    <a:pt x="0" y="21"/>
                    <a:pt x="0" y="52"/>
                  </a:cubicBezTo>
                  <a:lnTo>
                    <a:pt x="0" y="427"/>
                  </a:lnTo>
                  <a:cubicBezTo>
                    <a:pt x="0" y="458"/>
                    <a:pt x="25" y="483"/>
                    <a:pt x="56" y="483"/>
                  </a:cubicBezTo>
                  <a:lnTo>
                    <a:pt x="431" y="483"/>
                  </a:lnTo>
                  <a:cubicBezTo>
                    <a:pt x="462" y="483"/>
                    <a:pt x="483" y="458"/>
                    <a:pt x="483" y="427"/>
                  </a:cubicBezTo>
                  <a:lnTo>
                    <a:pt x="483" y="52"/>
                  </a:lnTo>
                  <a:cubicBezTo>
                    <a:pt x="483" y="21"/>
                    <a:pt x="462" y="0"/>
                    <a:pt x="431" y="0"/>
                  </a:cubicBezTo>
                  <a:close/>
                  <a:moveTo>
                    <a:pt x="159" y="375"/>
                  </a:moveTo>
                  <a:lnTo>
                    <a:pt x="108" y="375"/>
                  </a:lnTo>
                  <a:lnTo>
                    <a:pt x="108" y="185"/>
                  </a:lnTo>
                  <a:lnTo>
                    <a:pt x="159" y="185"/>
                  </a:lnTo>
                  <a:lnTo>
                    <a:pt x="159" y="375"/>
                  </a:lnTo>
                  <a:close/>
                  <a:moveTo>
                    <a:pt x="267" y="375"/>
                  </a:moveTo>
                  <a:lnTo>
                    <a:pt x="216" y="375"/>
                  </a:lnTo>
                  <a:lnTo>
                    <a:pt x="216" y="108"/>
                  </a:lnTo>
                  <a:lnTo>
                    <a:pt x="267" y="108"/>
                  </a:lnTo>
                  <a:lnTo>
                    <a:pt x="267" y="375"/>
                  </a:lnTo>
                  <a:close/>
                  <a:moveTo>
                    <a:pt x="375" y="375"/>
                  </a:moveTo>
                  <a:lnTo>
                    <a:pt x="324" y="375"/>
                  </a:lnTo>
                  <a:lnTo>
                    <a:pt x="324" y="267"/>
                  </a:lnTo>
                  <a:lnTo>
                    <a:pt x="375" y="267"/>
                  </a:lnTo>
                  <a:lnTo>
                    <a:pt x="375" y="375"/>
                  </a:lnTo>
                  <a:close/>
                </a:path>
              </a:pathLst>
            </a:custGeom>
            <a:solidFill>
              <a:srgbClr val="2AB99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11" y="8137664"/>
            <a:ext cx="1934673" cy="1316163"/>
            <a:chOff x="232011" y="8137664"/>
            <a:chExt cx="1934673" cy="1316163"/>
          </a:xfrm>
        </p:grpSpPr>
        <p:grpSp>
          <p:nvGrpSpPr>
            <p:cNvPr id="5" name="Group 4"/>
            <p:cNvGrpSpPr/>
            <p:nvPr/>
          </p:nvGrpSpPr>
          <p:grpSpPr>
            <a:xfrm>
              <a:off x="232011" y="8137664"/>
              <a:ext cx="1934673" cy="1058874"/>
              <a:chOff x="232011" y="8137664"/>
              <a:chExt cx="1934673" cy="1058874"/>
            </a:xfrm>
          </p:grpSpPr>
          <p:sp>
            <p:nvSpPr>
              <p:cNvPr id="604" name="Rectangle 603"/>
              <p:cNvSpPr/>
              <p:nvPr/>
            </p:nvSpPr>
            <p:spPr>
              <a:xfrm>
                <a:off x="232191" y="8137664"/>
                <a:ext cx="1212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cap="all" dirty="0">
                    <a:solidFill>
                      <a:srgbClr val="000000"/>
                    </a:solidFill>
                    <a:latin typeface="Saira Semi Condensed"/>
                  </a:rPr>
                  <a:t>completion</a:t>
                </a:r>
                <a:endParaRPr lang="en-US" sz="1200" dirty="0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768097" y="8959902"/>
                <a:ext cx="13631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CfDS UGM </a:t>
                </a:r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x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Progate</a:t>
                </a:r>
                <a:endParaRPr lang="en-US" sz="900" b="1" dirty="0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765254" y="8414296"/>
                <a:ext cx="137496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rgbClr val="000000"/>
                    </a:solidFill>
                    <a:latin typeface="Saira Semi Condensed"/>
                  </a:rPr>
                  <a:t>IDCamp 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Scholarship</a:t>
                </a:r>
                <a:endParaRPr lang="en-US" sz="900" b="1" dirty="0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65143" y="8688939"/>
                <a:ext cx="140154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b="1" dirty="0" smtClean="0">
                    <a:solidFill>
                      <a:srgbClr val="000000"/>
                    </a:solidFill>
                    <a:latin typeface="Saira Semi Condensed"/>
                  </a:rPr>
                  <a:t>Digitalent Scholarship</a:t>
                </a:r>
                <a:endParaRPr lang="en-US" sz="900" b="1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671877" y="8479983"/>
                <a:ext cx="93377" cy="636679"/>
                <a:chOff x="671877" y="8479983"/>
                <a:chExt cx="93377" cy="636679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71877" y="8479983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673814" y="9025222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706882" y="8618793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673814" y="8749828"/>
                  <a:ext cx="91440" cy="91440"/>
                </a:xfrm>
                <a:prstGeom prst="ellipse">
                  <a:avLst/>
                </a:prstGeom>
                <a:solidFill>
                  <a:srgbClr val="2AB9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706178" y="8887525"/>
                  <a:ext cx="27432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232011" y="841429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232011" y="8690928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232011" y="8965706"/>
                <a:ext cx="441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>
                    <a:solidFill>
                      <a:srgbClr val="000000"/>
                    </a:solidFill>
                    <a:latin typeface="Saira Semi Condensed"/>
                  </a:rPr>
                  <a:t>2020</a:t>
                </a:r>
                <a:endParaRPr lang="en-US" sz="900" dirty="0"/>
              </a:p>
            </p:txBody>
          </p:sp>
        </p:grpSp>
        <p:sp>
          <p:nvSpPr>
            <p:cNvPr id="315" name="Oval 314"/>
            <p:cNvSpPr/>
            <p:nvPr/>
          </p:nvSpPr>
          <p:spPr>
            <a:xfrm>
              <a:off x="672024" y="9287719"/>
              <a:ext cx="91440" cy="91440"/>
            </a:xfrm>
            <a:prstGeom prst="ellipse">
              <a:avLst/>
            </a:prstGeom>
            <a:solidFill>
              <a:srgbClr val="2AB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706178" y="9155584"/>
              <a:ext cx="27432" cy="914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766631" y="9210513"/>
              <a:ext cx="13070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Saira Semi Condensed"/>
                </a:rPr>
                <a:t>HacktoberFest</a:t>
              </a:r>
              <a:endParaRPr lang="en-US" sz="900" b="1" dirty="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32011" y="9222995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solidFill>
                    <a:srgbClr val="000000"/>
                  </a:solidFill>
                  <a:latin typeface="Saira Semi Condensed"/>
                </a:rPr>
                <a:t>2019</a:t>
              </a:r>
              <a:endParaRPr lang="en-US" sz="9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05" y="812972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1"/>
          <p:cNvSpPr/>
          <p:nvPr/>
        </p:nvSpPr>
        <p:spPr>
          <a:xfrm>
            <a:off x="5172075" y="354521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1</a:t>
            </a:r>
            <a:endParaRPr lang="en-US" sz="1200" dirty="0"/>
          </a:p>
        </p:txBody>
      </p:sp>
      <p:sp>
        <p:nvSpPr>
          <p:cNvPr id="313" name="Rectangle 312"/>
          <p:cNvSpPr/>
          <p:nvPr/>
        </p:nvSpPr>
        <p:spPr>
          <a:xfrm>
            <a:off x="388943" y="350130"/>
            <a:ext cx="2117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Public Complaints System</a:t>
            </a:r>
            <a:endParaRPr lang="en-US" sz="1200" dirty="0"/>
          </a:p>
        </p:txBody>
      </p:sp>
      <p:sp>
        <p:nvSpPr>
          <p:cNvPr id="315" name="Rectangle 314"/>
          <p:cNvSpPr/>
          <p:nvPr/>
        </p:nvSpPr>
        <p:spPr>
          <a:xfrm>
            <a:off x="388942" y="596885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 web-based Public Complaints System for Dinas Kependudukan dan Pencatatan Sipil Kabupaten Bangkalan.</a:t>
            </a:r>
            <a:endParaRPr lang="en-US" sz="1000" dirty="0"/>
          </a:p>
        </p:txBody>
      </p:sp>
      <p:sp>
        <p:nvSpPr>
          <p:cNvPr id="317" name="Rectangle 316"/>
          <p:cNvSpPr/>
          <p:nvPr/>
        </p:nvSpPr>
        <p:spPr>
          <a:xfrm>
            <a:off x="388942" y="1469729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352" name="Rectangle 351"/>
          <p:cNvSpPr/>
          <p:nvPr/>
        </p:nvSpPr>
        <p:spPr>
          <a:xfrm>
            <a:off x="521064" y="2156215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351" name="Rectangle 350"/>
          <p:cNvSpPr/>
          <p:nvPr/>
        </p:nvSpPr>
        <p:spPr>
          <a:xfrm>
            <a:off x="521531" y="1696243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521063" y="1925039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pic>
        <p:nvPicPr>
          <p:cNvPr id="1028" name="Picture 4" descr="https://github.com/wahidari/Sistem-Pengaduan-Masyarakat-Berbasis-Web/raw/master/ss/user/user-lapor-1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497"/>
          <a:stretch/>
        </p:blipFill>
        <p:spPr bwMode="auto">
          <a:xfrm>
            <a:off x="3556415" y="692149"/>
            <a:ext cx="2743200" cy="1828800"/>
          </a:xfrm>
          <a:prstGeom prst="roundRect">
            <a:avLst>
              <a:gd name="adj" fmla="val 4688"/>
            </a:avLst>
          </a:prstGeom>
          <a:noFill/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thub.com/wahidari/Sistem-Pengaduan-Masyarakat-Berbasis-Web/raw/master/ss/admin/balas-laporan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15" y="2773163"/>
            <a:ext cx="2743200" cy="1828800"/>
          </a:xfrm>
          <a:prstGeom prst="roundRect">
            <a:avLst>
              <a:gd name="adj" fmla="val 4688"/>
            </a:avLst>
          </a:prstGeom>
          <a:noFill/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github.com/wahidari/Sistem-Pengaduan-Masyarakat-Berbasis-Web/raw/master/ss/admin/dashboard.png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" b="1258"/>
          <a:stretch/>
        </p:blipFill>
        <p:spPr bwMode="auto">
          <a:xfrm>
            <a:off x="521531" y="2773163"/>
            <a:ext cx="2743200" cy="1828800"/>
          </a:xfrm>
          <a:prstGeom prst="roundRect">
            <a:avLst>
              <a:gd name="adj" fmla="val 4167"/>
            </a:avLst>
          </a:prstGeom>
          <a:noFill/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47650" y="293892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21063" y="2386359"/>
            <a:ext cx="421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PHP</a:t>
            </a:r>
            <a:endParaRPr lang="en-US" sz="900" dirty="0"/>
          </a:p>
        </p:txBody>
      </p:sp>
      <p:sp>
        <p:nvSpPr>
          <p:cNvPr id="468" name="Rectangle 467"/>
          <p:cNvSpPr/>
          <p:nvPr/>
        </p:nvSpPr>
        <p:spPr>
          <a:xfrm>
            <a:off x="1452651" y="169204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MySQL</a:t>
            </a:r>
            <a:endParaRPr lang="en-US" sz="900" dirty="0"/>
          </a:p>
        </p:txBody>
      </p:sp>
      <p:sp>
        <p:nvSpPr>
          <p:cNvPr id="469" name="Freeform 12"/>
          <p:cNvSpPr>
            <a:spLocks noChangeArrowheads="1"/>
          </p:cNvSpPr>
          <p:nvPr/>
        </p:nvSpPr>
        <p:spPr bwMode="auto">
          <a:xfrm rot="5400000">
            <a:off x="48242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12"/>
          <p:cNvSpPr>
            <a:spLocks noChangeArrowheads="1"/>
          </p:cNvSpPr>
          <p:nvPr/>
        </p:nvSpPr>
        <p:spPr bwMode="auto">
          <a:xfrm rot="5400000">
            <a:off x="482420" y="199473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12"/>
          <p:cNvSpPr>
            <a:spLocks noChangeArrowheads="1"/>
          </p:cNvSpPr>
          <p:nvPr/>
        </p:nvSpPr>
        <p:spPr bwMode="auto">
          <a:xfrm rot="5400000">
            <a:off x="482420" y="2225911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12"/>
          <p:cNvSpPr>
            <a:spLocks noChangeArrowheads="1"/>
          </p:cNvSpPr>
          <p:nvPr/>
        </p:nvSpPr>
        <p:spPr bwMode="auto">
          <a:xfrm rot="5400000">
            <a:off x="482420" y="245605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12"/>
          <p:cNvSpPr>
            <a:spLocks noChangeArrowheads="1"/>
          </p:cNvSpPr>
          <p:nvPr/>
        </p:nvSpPr>
        <p:spPr bwMode="auto">
          <a:xfrm rot="5400000">
            <a:off x="141354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5190" y="5137413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2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02058" y="5133022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Covid-19 Status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02057" y="5379777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 simple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web app to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monitor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latest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status of coronavirus (covid-19) cases (confirmed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, deaths and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recovered).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402057" y="6252621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34179" y="6939107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534646" y="6479135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534178" y="6707931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260765" y="5076784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2"/>
          <p:cNvSpPr>
            <a:spLocks noChangeArrowheads="1"/>
          </p:cNvSpPr>
          <p:nvPr/>
        </p:nvSpPr>
        <p:spPr bwMode="auto">
          <a:xfrm rot="5400000">
            <a:off x="495535" y="6546451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2"/>
          <p:cNvSpPr>
            <a:spLocks noChangeArrowheads="1"/>
          </p:cNvSpPr>
          <p:nvPr/>
        </p:nvSpPr>
        <p:spPr bwMode="auto">
          <a:xfrm rot="5400000">
            <a:off x="495535" y="6777627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2"/>
          <p:cNvSpPr>
            <a:spLocks noChangeArrowheads="1"/>
          </p:cNvSpPr>
          <p:nvPr/>
        </p:nvSpPr>
        <p:spPr bwMode="auto">
          <a:xfrm rot="5400000">
            <a:off x="495535" y="7008803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2" descr="Covid 19 Demo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" b="87900"/>
          <a:stretch/>
        </p:blipFill>
        <p:spPr bwMode="auto">
          <a:xfrm>
            <a:off x="3556415" y="5465179"/>
            <a:ext cx="2743200" cy="1828800"/>
          </a:xfrm>
          <a:prstGeom prst="roundRect">
            <a:avLst>
              <a:gd name="adj" fmla="val 4167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/>
          </p:cNvPicPr>
          <p:nvPr/>
        </p:nvPicPr>
        <p:blipFill rotWithShape="1">
          <a:blip r:embed="rId6"/>
          <a:srcRect t="2626"/>
          <a:stretch/>
        </p:blipFill>
        <p:spPr>
          <a:xfrm>
            <a:off x="3556415" y="7542987"/>
            <a:ext cx="2743200" cy="1828800"/>
          </a:xfrm>
          <a:prstGeom prst="roundRect">
            <a:avLst>
              <a:gd name="adj" fmla="val 364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2" descr="Covid 19 Demo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2" b="60773"/>
          <a:stretch/>
        </p:blipFill>
        <p:spPr bwMode="auto">
          <a:xfrm>
            <a:off x="521063" y="7542987"/>
            <a:ext cx="2743200" cy="1828800"/>
          </a:xfrm>
          <a:prstGeom prst="roundRect">
            <a:avLst>
              <a:gd name="adj" fmla="val 5209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35"/>
          <p:cNvSpPr>
            <a:spLocks noChangeArrowheads="1"/>
          </p:cNvSpPr>
          <p:nvPr/>
        </p:nvSpPr>
        <p:spPr bwMode="auto">
          <a:xfrm>
            <a:off x="1753035" y="5205679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2510963" y="420049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4178" y="7158717"/>
            <a:ext cx="3706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API</a:t>
            </a:r>
            <a:endParaRPr lang="en-US" sz="900" dirty="0"/>
          </a:p>
        </p:txBody>
      </p:sp>
      <p:sp>
        <p:nvSpPr>
          <p:cNvPr id="46" name="Freeform 12"/>
          <p:cNvSpPr>
            <a:spLocks noChangeArrowheads="1"/>
          </p:cNvSpPr>
          <p:nvPr/>
        </p:nvSpPr>
        <p:spPr bwMode="auto">
          <a:xfrm rot="5400000">
            <a:off x="495535" y="7228413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76" y="7540366"/>
            <a:ext cx="2743200" cy="1828800"/>
          </a:xfrm>
          <a:prstGeom prst="roundRect">
            <a:avLst>
              <a:gd name="adj" fmla="val 520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3" y="7525346"/>
            <a:ext cx="2743200" cy="1828800"/>
          </a:xfrm>
          <a:prstGeom prst="roundRect">
            <a:avLst>
              <a:gd name="adj" fmla="val 4688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0" y="5453828"/>
            <a:ext cx="2743200" cy="1828800"/>
          </a:xfrm>
          <a:prstGeom prst="roundRect">
            <a:avLst>
              <a:gd name="adj" fmla="val 520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 descr="https://github.com/wahidari/SPK-Pemilihan-HP/raw/master/ss/b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90" y="2773163"/>
            <a:ext cx="2743200" cy="1828800"/>
          </a:xfrm>
          <a:prstGeom prst="roundRect">
            <a:avLst>
              <a:gd name="adj" fmla="val 3125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wahidari/SPK-Pemilihan-HP/raw/master/ss/c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0" y="2773163"/>
            <a:ext cx="2743200" cy="1828800"/>
          </a:xfrm>
          <a:prstGeom prst="roundRect">
            <a:avLst>
              <a:gd name="adj" fmla="val 3125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ithub.com/wahidari/SPK-Pemilihan-HP/raw/master/ss/a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15" y="692149"/>
            <a:ext cx="2743200" cy="1828800"/>
          </a:xfrm>
          <a:prstGeom prst="roundRect">
            <a:avLst>
              <a:gd name="adj" fmla="val 2604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Rectangle 311"/>
          <p:cNvSpPr/>
          <p:nvPr/>
        </p:nvSpPr>
        <p:spPr>
          <a:xfrm>
            <a:off x="5172075" y="354521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3</a:t>
            </a:r>
            <a:endParaRPr lang="en-US" sz="1200" dirty="0"/>
          </a:p>
        </p:txBody>
      </p:sp>
      <p:sp>
        <p:nvSpPr>
          <p:cNvPr id="313" name="Rectangle 312"/>
          <p:cNvSpPr/>
          <p:nvPr/>
        </p:nvSpPr>
        <p:spPr>
          <a:xfrm>
            <a:off x="388943" y="350130"/>
            <a:ext cx="2048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Decision Support System</a:t>
            </a:r>
            <a:endParaRPr lang="en-US" sz="1200" dirty="0"/>
          </a:p>
        </p:txBody>
      </p:sp>
      <p:sp>
        <p:nvSpPr>
          <p:cNvPr id="315" name="Rectangle 314"/>
          <p:cNvSpPr/>
          <p:nvPr/>
        </p:nvSpPr>
        <p:spPr>
          <a:xfrm>
            <a:off x="388942" y="596885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 web-based Decision Support System using TOPSIS method for choosing the best smartphone based on price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and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specification.</a:t>
            </a:r>
            <a:endParaRPr lang="en-US" sz="1000" dirty="0"/>
          </a:p>
        </p:txBody>
      </p:sp>
      <p:sp>
        <p:nvSpPr>
          <p:cNvPr id="317" name="Rectangle 316"/>
          <p:cNvSpPr/>
          <p:nvPr/>
        </p:nvSpPr>
        <p:spPr>
          <a:xfrm>
            <a:off x="388942" y="1469729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352" name="Rectangle 351"/>
          <p:cNvSpPr/>
          <p:nvPr/>
        </p:nvSpPr>
        <p:spPr>
          <a:xfrm>
            <a:off x="521064" y="2156215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351" name="Rectangle 350"/>
          <p:cNvSpPr/>
          <p:nvPr/>
        </p:nvSpPr>
        <p:spPr>
          <a:xfrm>
            <a:off x="521531" y="1696243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349" name="Rectangle 348"/>
          <p:cNvSpPr/>
          <p:nvPr/>
        </p:nvSpPr>
        <p:spPr>
          <a:xfrm>
            <a:off x="521063" y="1925039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247650" y="293892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21063" y="2386359"/>
            <a:ext cx="421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PHP</a:t>
            </a:r>
            <a:endParaRPr lang="en-US" sz="900" dirty="0"/>
          </a:p>
        </p:txBody>
      </p:sp>
      <p:sp>
        <p:nvSpPr>
          <p:cNvPr id="468" name="Rectangle 467"/>
          <p:cNvSpPr/>
          <p:nvPr/>
        </p:nvSpPr>
        <p:spPr>
          <a:xfrm>
            <a:off x="1452651" y="169204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MySQL</a:t>
            </a:r>
            <a:endParaRPr lang="en-US" sz="900" dirty="0"/>
          </a:p>
        </p:txBody>
      </p:sp>
      <p:sp>
        <p:nvSpPr>
          <p:cNvPr id="469" name="Freeform 12"/>
          <p:cNvSpPr>
            <a:spLocks noChangeArrowheads="1"/>
          </p:cNvSpPr>
          <p:nvPr/>
        </p:nvSpPr>
        <p:spPr bwMode="auto">
          <a:xfrm rot="5400000">
            <a:off x="48242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12"/>
          <p:cNvSpPr>
            <a:spLocks noChangeArrowheads="1"/>
          </p:cNvSpPr>
          <p:nvPr/>
        </p:nvSpPr>
        <p:spPr bwMode="auto">
          <a:xfrm rot="5400000">
            <a:off x="482420" y="199473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12"/>
          <p:cNvSpPr>
            <a:spLocks noChangeArrowheads="1"/>
          </p:cNvSpPr>
          <p:nvPr/>
        </p:nvSpPr>
        <p:spPr bwMode="auto">
          <a:xfrm rot="5400000">
            <a:off x="482420" y="2225911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12"/>
          <p:cNvSpPr>
            <a:spLocks noChangeArrowheads="1"/>
          </p:cNvSpPr>
          <p:nvPr/>
        </p:nvSpPr>
        <p:spPr bwMode="auto">
          <a:xfrm rot="5400000">
            <a:off x="482420" y="2456055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12"/>
          <p:cNvSpPr>
            <a:spLocks noChangeArrowheads="1"/>
          </p:cNvSpPr>
          <p:nvPr/>
        </p:nvSpPr>
        <p:spPr bwMode="auto">
          <a:xfrm rot="5400000">
            <a:off x="1413540" y="1763559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5"/>
          <p:cNvSpPr>
            <a:spLocks noChangeArrowheads="1"/>
          </p:cNvSpPr>
          <p:nvPr/>
        </p:nvSpPr>
        <p:spPr bwMode="auto">
          <a:xfrm>
            <a:off x="2437902" y="420049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72075" y="5119772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4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388943" y="5115381"/>
            <a:ext cx="1489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Football Web App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388942" y="5362136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A platform that provides you a lot of information about English Premier League by utilizing football-data.org API and Workbox as caching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strategy.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88942" y="6234980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521064" y="6921466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Javascript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21531" y="6461494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HTML 5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21063" y="6690290"/>
            <a:ext cx="1743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CSS 3</a:t>
            </a:r>
            <a:endParaRPr lang="en-US" sz="900" dirty="0"/>
          </a:p>
        </p:txBody>
      </p:sp>
      <p:sp>
        <p:nvSpPr>
          <p:cNvPr id="72" name="Rounded Rectangle 71"/>
          <p:cNvSpPr/>
          <p:nvPr/>
        </p:nvSpPr>
        <p:spPr>
          <a:xfrm>
            <a:off x="247650" y="5059143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1063" y="7151610"/>
            <a:ext cx="3706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API</a:t>
            </a:r>
            <a:endParaRPr lang="en-US" sz="900" dirty="0"/>
          </a:p>
        </p:txBody>
      </p:sp>
      <p:sp>
        <p:nvSpPr>
          <p:cNvPr id="75" name="Freeform 12"/>
          <p:cNvSpPr>
            <a:spLocks noChangeArrowheads="1"/>
          </p:cNvSpPr>
          <p:nvPr/>
        </p:nvSpPr>
        <p:spPr bwMode="auto">
          <a:xfrm rot="5400000">
            <a:off x="482420" y="652881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2"/>
          <p:cNvSpPr>
            <a:spLocks noChangeArrowheads="1"/>
          </p:cNvSpPr>
          <p:nvPr/>
        </p:nvSpPr>
        <p:spPr bwMode="auto">
          <a:xfrm rot="5400000">
            <a:off x="482420" y="6759986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2"/>
          <p:cNvSpPr>
            <a:spLocks noChangeArrowheads="1"/>
          </p:cNvSpPr>
          <p:nvPr/>
        </p:nvSpPr>
        <p:spPr bwMode="auto">
          <a:xfrm rot="5400000">
            <a:off x="482420" y="6991162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2"/>
          <p:cNvSpPr>
            <a:spLocks noChangeArrowheads="1"/>
          </p:cNvSpPr>
          <p:nvPr/>
        </p:nvSpPr>
        <p:spPr bwMode="auto">
          <a:xfrm rot="5400000">
            <a:off x="482420" y="7221306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5"/>
          <p:cNvSpPr>
            <a:spLocks noChangeArrowheads="1"/>
          </p:cNvSpPr>
          <p:nvPr/>
        </p:nvSpPr>
        <p:spPr bwMode="auto">
          <a:xfrm>
            <a:off x="1878005" y="5185300"/>
            <a:ext cx="137160" cy="137160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ithub.com/wahidari/Aplikasi-Android-Pendaki/raw/master/ss/b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95" y="6631004"/>
            <a:ext cx="1645920" cy="2743200"/>
          </a:xfrm>
          <a:prstGeom prst="roundRect">
            <a:avLst>
              <a:gd name="adj" fmla="val 4321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wahidari/Aplikasi-Android-Pendaki/raw/master/ss/d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60" y="6630862"/>
            <a:ext cx="1645920" cy="2743200"/>
          </a:xfrm>
          <a:prstGeom prst="roundRect">
            <a:avLst>
              <a:gd name="adj" fmla="val 5865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thub.com/wahidari/Aplikasi-Android-Pendaki/raw/master/ss/a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0" y="6630862"/>
            <a:ext cx="1645920" cy="2743200"/>
          </a:xfrm>
          <a:prstGeom prst="roundRect">
            <a:avLst>
              <a:gd name="adj" fmla="val 4321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71639" y="5159846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6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71639" y="5436373"/>
            <a:ext cx="774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Pendaki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71639" y="5633262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Discover the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names, information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and locations of mountain and hills around you while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hiking, </a:t>
            </a:r>
            <a:r>
              <a:rPr lang="en-US" sz="1000" dirty="0">
                <a:solidFill>
                  <a:srgbClr val="000000"/>
                </a:solidFill>
                <a:latin typeface="Saira Semi Condensed"/>
              </a:rPr>
              <a:t>trekking or enjoying your favorite outdoor </a:t>
            </a: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activity.</a:t>
            </a:r>
            <a:endParaRPr lang="en-US" sz="1000" dirty="0">
              <a:latin typeface="Saira Semi Condense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01608" y="5387908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734197" y="5614422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XML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4733729" y="5843218"/>
            <a:ext cx="6995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247650" y="5064103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 rot="5400000">
            <a:off x="4695086" y="5681738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 rot="5400000">
            <a:off x="4695086" y="5912914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197" y="6058024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SQLite</a:t>
            </a:r>
            <a:endParaRPr lang="en-US" sz="900" dirty="0"/>
          </a:p>
        </p:txBody>
      </p:sp>
      <p:sp>
        <p:nvSpPr>
          <p:cNvPr id="39" name="Freeform 12"/>
          <p:cNvSpPr>
            <a:spLocks noChangeArrowheads="1"/>
          </p:cNvSpPr>
          <p:nvPr/>
        </p:nvSpPr>
        <p:spPr bwMode="auto">
          <a:xfrm rot="5400000">
            <a:off x="4695086" y="612772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1639" y="377428"/>
            <a:ext cx="1352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 smtClean="0">
                <a:solidFill>
                  <a:srgbClr val="000000"/>
                </a:solidFill>
                <a:latin typeface="Saira Semi Condensed"/>
              </a:rPr>
              <a:t>Portfolio 5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71639" y="653955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AB993"/>
                </a:solidFill>
                <a:latin typeface="Saira Semi Condensed"/>
              </a:rPr>
              <a:t>DompetKu 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71639" y="850844"/>
            <a:ext cx="31007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Saira Semi Condensed"/>
              </a:rPr>
              <a:t>A</a:t>
            </a:r>
            <a:r>
              <a:rPr lang="en-US" sz="1000" dirty="0" smtClean="0">
                <a:latin typeface="Saira Semi Condensed"/>
              </a:rPr>
              <a:t>n </a:t>
            </a:r>
            <a:r>
              <a:rPr lang="en-US" sz="1000" dirty="0">
                <a:latin typeface="Saira Semi Condensed"/>
              </a:rPr>
              <a:t>easy and efficient budget app and expense tracker for managing your </a:t>
            </a:r>
            <a:r>
              <a:rPr lang="en-US" sz="1000" dirty="0" smtClean="0">
                <a:latin typeface="Saira Semi Condensed"/>
              </a:rPr>
              <a:t>money </a:t>
            </a:r>
            <a:r>
              <a:rPr lang="en-US" sz="1000" dirty="0">
                <a:latin typeface="Saira Semi Condensed"/>
              </a:rPr>
              <a:t>built through the Android </a:t>
            </a:r>
            <a:r>
              <a:rPr lang="en-US" sz="1000" dirty="0" smtClean="0">
                <a:latin typeface="Saira Semi Condensed"/>
              </a:rPr>
              <a:t>platform.</a:t>
            </a:r>
            <a:endParaRPr lang="en-US" sz="1000" dirty="0">
              <a:latin typeface="Saira Semi Condensed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01608" y="605490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cap="all" dirty="0">
                <a:solidFill>
                  <a:srgbClr val="000000"/>
                </a:solidFill>
                <a:latin typeface="Saira Semi Condensed"/>
              </a:rPr>
              <a:t>built with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734197" y="832004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XML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4733729" y="1060800"/>
            <a:ext cx="6995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Java</a:t>
            </a:r>
            <a:endParaRPr lang="en-US" sz="900" dirty="0"/>
          </a:p>
        </p:txBody>
      </p:sp>
      <p:sp>
        <p:nvSpPr>
          <p:cNvPr id="47" name="Rounded Rectangle 46"/>
          <p:cNvSpPr/>
          <p:nvPr/>
        </p:nvSpPr>
        <p:spPr>
          <a:xfrm>
            <a:off x="247650" y="281685"/>
            <a:ext cx="6343650" cy="4563857"/>
          </a:xfrm>
          <a:prstGeom prst="roundRect">
            <a:avLst>
              <a:gd name="adj" fmla="val 2058"/>
            </a:avLst>
          </a:prstGeom>
          <a:noFill/>
          <a:ln>
            <a:solidFill>
              <a:srgbClr val="2AB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2"/>
          <p:cNvSpPr>
            <a:spLocks noChangeArrowheads="1"/>
          </p:cNvSpPr>
          <p:nvPr/>
        </p:nvSpPr>
        <p:spPr bwMode="auto">
          <a:xfrm rot="5400000">
            <a:off x="4695086" y="899320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 rot="5400000">
            <a:off x="4695086" y="1130496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" name="Picture 10" descr="https://github.com/wahidari/Aplikasi-Android-Dompetku/raw/master/ss/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05" y="1848444"/>
            <a:ext cx="1603340" cy="2743200"/>
          </a:xfrm>
          <a:prstGeom prst="roundRect">
            <a:avLst>
              <a:gd name="adj" fmla="val 478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https://github.com/wahidari/Aplikasi-Android-Dompetku/raw/master/ss/g.jp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0" y="1848444"/>
            <a:ext cx="1600200" cy="2743200"/>
          </a:xfrm>
          <a:prstGeom prst="roundRect">
            <a:avLst>
              <a:gd name="adj" fmla="val 3572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https://github.com/wahidari/Aplikasi-Android-Dompetku/raw/master/ss/u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35" y="1848444"/>
            <a:ext cx="1603335" cy="2743200"/>
          </a:xfrm>
          <a:prstGeom prst="roundRect">
            <a:avLst>
              <a:gd name="adj" fmla="val 359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4734197" y="1275606"/>
            <a:ext cx="6991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aira Semi Condensed"/>
              </a:rPr>
              <a:t>SQLite</a:t>
            </a:r>
            <a:endParaRPr lang="en-US" sz="900" dirty="0"/>
          </a:p>
        </p:txBody>
      </p:sp>
      <p:sp>
        <p:nvSpPr>
          <p:cNvPr id="54" name="Freeform 12"/>
          <p:cNvSpPr>
            <a:spLocks noChangeArrowheads="1"/>
          </p:cNvSpPr>
          <p:nvPr/>
        </p:nvSpPr>
        <p:spPr bwMode="auto">
          <a:xfrm rot="5400000">
            <a:off x="4695086" y="1345302"/>
            <a:ext cx="87240" cy="91440"/>
          </a:xfrm>
          <a:custGeom>
            <a:avLst/>
            <a:gdLst>
              <a:gd name="T0" fmla="*/ 125 w 250"/>
              <a:gd name="T1" fmla="*/ 78 h 489"/>
              <a:gd name="T2" fmla="*/ 208 w 250"/>
              <a:gd name="T3" fmla="*/ 166 h 489"/>
              <a:gd name="T4" fmla="*/ 249 w 250"/>
              <a:gd name="T5" fmla="*/ 125 h 489"/>
              <a:gd name="T6" fmla="*/ 125 w 250"/>
              <a:gd name="T7" fmla="*/ 0 h 489"/>
              <a:gd name="T8" fmla="*/ 0 w 250"/>
              <a:gd name="T9" fmla="*/ 125 h 489"/>
              <a:gd name="T10" fmla="*/ 36 w 250"/>
              <a:gd name="T11" fmla="*/ 166 h 489"/>
              <a:gd name="T12" fmla="*/ 125 w 250"/>
              <a:gd name="T13" fmla="*/ 78 h 489"/>
              <a:gd name="T14" fmla="*/ 125 w 250"/>
              <a:gd name="T15" fmla="*/ 415 h 489"/>
              <a:gd name="T16" fmla="*/ 36 w 250"/>
              <a:gd name="T17" fmla="*/ 327 h 489"/>
              <a:gd name="T18" fmla="*/ 0 w 250"/>
              <a:gd name="T19" fmla="*/ 363 h 489"/>
              <a:gd name="T20" fmla="*/ 125 w 250"/>
              <a:gd name="T21" fmla="*/ 488 h 489"/>
              <a:gd name="T22" fmla="*/ 249 w 250"/>
              <a:gd name="T23" fmla="*/ 363 h 489"/>
              <a:gd name="T24" fmla="*/ 208 w 250"/>
              <a:gd name="T25" fmla="*/ 327 h 489"/>
              <a:gd name="T26" fmla="*/ 125 w 250"/>
              <a:gd name="T27" fmla="*/ 41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0" h="489">
                <a:moveTo>
                  <a:pt x="125" y="78"/>
                </a:moveTo>
                <a:lnTo>
                  <a:pt x="208" y="166"/>
                </a:lnTo>
                <a:lnTo>
                  <a:pt x="249" y="125"/>
                </a:lnTo>
                <a:lnTo>
                  <a:pt x="125" y="0"/>
                </a:lnTo>
                <a:lnTo>
                  <a:pt x="0" y="125"/>
                </a:lnTo>
                <a:lnTo>
                  <a:pt x="36" y="166"/>
                </a:lnTo>
                <a:lnTo>
                  <a:pt x="125" y="78"/>
                </a:lnTo>
                <a:close/>
                <a:moveTo>
                  <a:pt x="125" y="415"/>
                </a:moveTo>
                <a:lnTo>
                  <a:pt x="36" y="327"/>
                </a:lnTo>
                <a:lnTo>
                  <a:pt x="0" y="363"/>
                </a:lnTo>
                <a:lnTo>
                  <a:pt x="125" y="488"/>
                </a:lnTo>
                <a:lnTo>
                  <a:pt x="249" y="363"/>
                </a:lnTo>
                <a:lnTo>
                  <a:pt x="208" y="327"/>
                </a:lnTo>
                <a:lnTo>
                  <a:pt x="125" y="415"/>
                </a:lnTo>
                <a:close/>
              </a:path>
            </a:pathLst>
          </a:custGeom>
          <a:solidFill>
            <a:srgbClr val="2AB993"/>
          </a:solidFill>
          <a:ln>
            <a:solidFill>
              <a:srgbClr val="2AB99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8"/>
          <p:cNvSpPr>
            <a:spLocks noChangeArrowheads="1"/>
          </p:cNvSpPr>
          <p:nvPr/>
        </p:nvSpPr>
        <p:spPr bwMode="auto">
          <a:xfrm>
            <a:off x="1472867" y="711749"/>
            <a:ext cx="137160" cy="155448"/>
          </a:xfrm>
          <a:custGeom>
            <a:avLst/>
            <a:gdLst>
              <a:gd name="T0" fmla="*/ 155 w 774"/>
              <a:gd name="T1" fmla="*/ 692 h 928"/>
              <a:gd name="T2" fmla="*/ 199 w 774"/>
              <a:gd name="T3" fmla="*/ 736 h 928"/>
              <a:gd name="T4" fmla="*/ 236 w 774"/>
              <a:gd name="T5" fmla="*/ 736 h 928"/>
              <a:gd name="T6" fmla="*/ 236 w 774"/>
              <a:gd name="T7" fmla="*/ 868 h 928"/>
              <a:gd name="T8" fmla="*/ 295 w 774"/>
              <a:gd name="T9" fmla="*/ 927 h 928"/>
              <a:gd name="T10" fmla="*/ 353 w 774"/>
              <a:gd name="T11" fmla="*/ 868 h 928"/>
              <a:gd name="T12" fmla="*/ 353 w 774"/>
              <a:gd name="T13" fmla="*/ 736 h 928"/>
              <a:gd name="T14" fmla="*/ 427 w 774"/>
              <a:gd name="T15" fmla="*/ 736 h 928"/>
              <a:gd name="T16" fmla="*/ 427 w 774"/>
              <a:gd name="T17" fmla="*/ 868 h 928"/>
              <a:gd name="T18" fmla="*/ 486 w 774"/>
              <a:gd name="T19" fmla="*/ 927 h 928"/>
              <a:gd name="T20" fmla="*/ 545 w 774"/>
              <a:gd name="T21" fmla="*/ 868 h 928"/>
              <a:gd name="T22" fmla="*/ 545 w 774"/>
              <a:gd name="T23" fmla="*/ 736 h 928"/>
              <a:gd name="T24" fmla="*/ 581 w 774"/>
              <a:gd name="T25" fmla="*/ 736 h 928"/>
              <a:gd name="T26" fmla="*/ 618 w 774"/>
              <a:gd name="T27" fmla="*/ 692 h 928"/>
              <a:gd name="T28" fmla="*/ 618 w 774"/>
              <a:gd name="T29" fmla="*/ 309 h 928"/>
              <a:gd name="T30" fmla="*/ 155 w 774"/>
              <a:gd name="T31" fmla="*/ 309 h 928"/>
              <a:gd name="T32" fmla="*/ 155 w 774"/>
              <a:gd name="T33" fmla="*/ 692 h 928"/>
              <a:gd name="T34" fmla="*/ 59 w 774"/>
              <a:gd name="T35" fmla="*/ 309 h 928"/>
              <a:gd name="T36" fmla="*/ 0 w 774"/>
              <a:gd name="T37" fmla="*/ 368 h 928"/>
              <a:gd name="T38" fmla="*/ 0 w 774"/>
              <a:gd name="T39" fmla="*/ 640 h 928"/>
              <a:gd name="T40" fmla="*/ 59 w 774"/>
              <a:gd name="T41" fmla="*/ 692 h 928"/>
              <a:gd name="T42" fmla="*/ 118 w 774"/>
              <a:gd name="T43" fmla="*/ 640 h 928"/>
              <a:gd name="T44" fmla="*/ 118 w 774"/>
              <a:gd name="T45" fmla="*/ 368 h 928"/>
              <a:gd name="T46" fmla="*/ 59 w 774"/>
              <a:gd name="T47" fmla="*/ 309 h 928"/>
              <a:gd name="T48" fmla="*/ 714 w 774"/>
              <a:gd name="T49" fmla="*/ 309 h 928"/>
              <a:gd name="T50" fmla="*/ 655 w 774"/>
              <a:gd name="T51" fmla="*/ 368 h 928"/>
              <a:gd name="T52" fmla="*/ 655 w 774"/>
              <a:gd name="T53" fmla="*/ 640 h 928"/>
              <a:gd name="T54" fmla="*/ 714 w 774"/>
              <a:gd name="T55" fmla="*/ 692 h 928"/>
              <a:gd name="T56" fmla="*/ 773 w 774"/>
              <a:gd name="T57" fmla="*/ 640 h 928"/>
              <a:gd name="T58" fmla="*/ 773 w 774"/>
              <a:gd name="T59" fmla="*/ 368 h 928"/>
              <a:gd name="T60" fmla="*/ 714 w 774"/>
              <a:gd name="T61" fmla="*/ 309 h 928"/>
              <a:gd name="T62" fmla="*/ 523 w 774"/>
              <a:gd name="T63" fmla="*/ 88 h 928"/>
              <a:gd name="T64" fmla="*/ 574 w 774"/>
              <a:gd name="T65" fmla="*/ 37 h 928"/>
              <a:gd name="T66" fmla="*/ 574 w 774"/>
              <a:gd name="T67" fmla="*/ 8 h 928"/>
              <a:gd name="T68" fmla="*/ 545 w 774"/>
              <a:gd name="T69" fmla="*/ 8 h 928"/>
              <a:gd name="T70" fmla="*/ 486 w 774"/>
              <a:gd name="T71" fmla="*/ 66 h 928"/>
              <a:gd name="T72" fmla="*/ 390 w 774"/>
              <a:gd name="T73" fmla="*/ 44 h 928"/>
              <a:gd name="T74" fmla="*/ 287 w 774"/>
              <a:gd name="T75" fmla="*/ 66 h 928"/>
              <a:gd name="T76" fmla="*/ 228 w 774"/>
              <a:gd name="T77" fmla="*/ 8 h 928"/>
              <a:gd name="T78" fmla="*/ 199 w 774"/>
              <a:gd name="T79" fmla="*/ 8 h 928"/>
              <a:gd name="T80" fmla="*/ 199 w 774"/>
              <a:gd name="T81" fmla="*/ 37 h 928"/>
              <a:gd name="T82" fmla="*/ 251 w 774"/>
              <a:gd name="T83" fmla="*/ 88 h 928"/>
              <a:gd name="T84" fmla="*/ 155 w 774"/>
              <a:gd name="T85" fmla="*/ 272 h 928"/>
              <a:gd name="T86" fmla="*/ 618 w 774"/>
              <a:gd name="T87" fmla="*/ 272 h 928"/>
              <a:gd name="T88" fmla="*/ 523 w 774"/>
              <a:gd name="T89" fmla="*/ 88 h 928"/>
              <a:gd name="T90" fmla="*/ 309 w 774"/>
              <a:gd name="T91" fmla="*/ 191 h 928"/>
              <a:gd name="T92" fmla="*/ 273 w 774"/>
              <a:gd name="T93" fmla="*/ 191 h 928"/>
              <a:gd name="T94" fmla="*/ 273 w 774"/>
              <a:gd name="T95" fmla="*/ 155 h 928"/>
              <a:gd name="T96" fmla="*/ 309 w 774"/>
              <a:gd name="T97" fmla="*/ 155 h 928"/>
              <a:gd name="T98" fmla="*/ 309 w 774"/>
              <a:gd name="T99" fmla="*/ 191 h 928"/>
              <a:gd name="T100" fmla="*/ 501 w 774"/>
              <a:gd name="T101" fmla="*/ 191 h 928"/>
              <a:gd name="T102" fmla="*/ 464 w 774"/>
              <a:gd name="T103" fmla="*/ 191 h 928"/>
              <a:gd name="T104" fmla="*/ 464 w 774"/>
              <a:gd name="T105" fmla="*/ 155 h 928"/>
              <a:gd name="T106" fmla="*/ 501 w 774"/>
              <a:gd name="T107" fmla="*/ 155 h 928"/>
              <a:gd name="T108" fmla="*/ 501 w 774"/>
              <a:gd name="T109" fmla="*/ 191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74" h="928">
                <a:moveTo>
                  <a:pt x="155" y="692"/>
                </a:moveTo>
                <a:cubicBezTo>
                  <a:pt x="155" y="721"/>
                  <a:pt x="177" y="736"/>
                  <a:pt x="199" y="736"/>
                </a:cubicBezTo>
                <a:lnTo>
                  <a:pt x="236" y="736"/>
                </a:lnTo>
                <a:lnTo>
                  <a:pt x="236" y="868"/>
                </a:lnTo>
                <a:cubicBezTo>
                  <a:pt x="236" y="897"/>
                  <a:pt x="265" y="927"/>
                  <a:pt x="295" y="927"/>
                </a:cubicBezTo>
                <a:cubicBezTo>
                  <a:pt x="324" y="927"/>
                  <a:pt x="353" y="897"/>
                  <a:pt x="353" y="868"/>
                </a:cubicBezTo>
                <a:lnTo>
                  <a:pt x="353" y="736"/>
                </a:lnTo>
                <a:lnTo>
                  <a:pt x="427" y="736"/>
                </a:lnTo>
                <a:lnTo>
                  <a:pt x="427" y="868"/>
                </a:lnTo>
                <a:cubicBezTo>
                  <a:pt x="427" y="897"/>
                  <a:pt x="456" y="927"/>
                  <a:pt x="486" y="927"/>
                </a:cubicBezTo>
                <a:cubicBezTo>
                  <a:pt x="515" y="927"/>
                  <a:pt x="545" y="897"/>
                  <a:pt x="545" y="868"/>
                </a:cubicBezTo>
                <a:lnTo>
                  <a:pt x="545" y="736"/>
                </a:lnTo>
                <a:lnTo>
                  <a:pt x="581" y="736"/>
                </a:lnTo>
                <a:cubicBezTo>
                  <a:pt x="604" y="736"/>
                  <a:pt x="618" y="721"/>
                  <a:pt x="618" y="692"/>
                </a:cubicBezTo>
                <a:lnTo>
                  <a:pt x="618" y="309"/>
                </a:lnTo>
                <a:lnTo>
                  <a:pt x="155" y="309"/>
                </a:lnTo>
                <a:lnTo>
                  <a:pt x="155" y="692"/>
                </a:lnTo>
                <a:close/>
                <a:moveTo>
                  <a:pt x="59" y="309"/>
                </a:moveTo>
                <a:cubicBezTo>
                  <a:pt x="30" y="309"/>
                  <a:pt x="0" y="339"/>
                  <a:pt x="0" y="368"/>
                </a:cubicBezTo>
                <a:lnTo>
                  <a:pt x="0" y="640"/>
                </a:lnTo>
                <a:cubicBezTo>
                  <a:pt x="0" y="669"/>
                  <a:pt x="26" y="692"/>
                  <a:pt x="59" y="692"/>
                </a:cubicBezTo>
                <a:cubicBezTo>
                  <a:pt x="92" y="692"/>
                  <a:pt x="118" y="669"/>
                  <a:pt x="118" y="640"/>
                </a:cubicBezTo>
                <a:lnTo>
                  <a:pt x="118" y="368"/>
                </a:lnTo>
                <a:cubicBezTo>
                  <a:pt x="118" y="339"/>
                  <a:pt x="96" y="309"/>
                  <a:pt x="59" y="309"/>
                </a:cubicBezTo>
                <a:close/>
                <a:moveTo>
                  <a:pt x="714" y="309"/>
                </a:moveTo>
                <a:cubicBezTo>
                  <a:pt x="684" y="309"/>
                  <a:pt x="655" y="339"/>
                  <a:pt x="655" y="368"/>
                </a:cubicBezTo>
                <a:lnTo>
                  <a:pt x="655" y="640"/>
                </a:lnTo>
                <a:cubicBezTo>
                  <a:pt x="655" y="669"/>
                  <a:pt x="684" y="692"/>
                  <a:pt x="714" y="692"/>
                </a:cubicBezTo>
                <a:cubicBezTo>
                  <a:pt x="743" y="692"/>
                  <a:pt x="773" y="669"/>
                  <a:pt x="773" y="640"/>
                </a:cubicBezTo>
                <a:lnTo>
                  <a:pt x="773" y="368"/>
                </a:lnTo>
                <a:cubicBezTo>
                  <a:pt x="773" y="339"/>
                  <a:pt x="743" y="309"/>
                  <a:pt x="714" y="309"/>
                </a:cubicBezTo>
                <a:close/>
                <a:moveTo>
                  <a:pt x="523" y="88"/>
                </a:moveTo>
                <a:lnTo>
                  <a:pt x="574" y="37"/>
                </a:lnTo>
                <a:cubicBezTo>
                  <a:pt x="581" y="30"/>
                  <a:pt x="581" y="15"/>
                  <a:pt x="574" y="8"/>
                </a:cubicBezTo>
                <a:cubicBezTo>
                  <a:pt x="567" y="0"/>
                  <a:pt x="552" y="0"/>
                  <a:pt x="545" y="8"/>
                </a:cubicBezTo>
                <a:lnTo>
                  <a:pt x="486" y="66"/>
                </a:lnTo>
                <a:cubicBezTo>
                  <a:pt x="464" y="52"/>
                  <a:pt x="427" y="44"/>
                  <a:pt x="390" y="44"/>
                </a:cubicBezTo>
                <a:cubicBezTo>
                  <a:pt x="353" y="44"/>
                  <a:pt x="317" y="52"/>
                  <a:pt x="287" y="66"/>
                </a:cubicBezTo>
                <a:lnTo>
                  <a:pt x="228" y="8"/>
                </a:lnTo>
                <a:cubicBezTo>
                  <a:pt x="221" y="0"/>
                  <a:pt x="206" y="0"/>
                  <a:pt x="199" y="8"/>
                </a:cubicBezTo>
                <a:cubicBezTo>
                  <a:pt x="199" y="15"/>
                  <a:pt x="199" y="30"/>
                  <a:pt x="199" y="37"/>
                </a:cubicBezTo>
                <a:lnTo>
                  <a:pt x="251" y="88"/>
                </a:lnTo>
                <a:cubicBezTo>
                  <a:pt x="199" y="133"/>
                  <a:pt x="155" y="191"/>
                  <a:pt x="155" y="272"/>
                </a:cubicBezTo>
                <a:lnTo>
                  <a:pt x="618" y="272"/>
                </a:lnTo>
                <a:cubicBezTo>
                  <a:pt x="618" y="191"/>
                  <a:pt x="581" y="125"/>
                  <a:pt x="523" y="88"/>
                </a:cubicBezTo>
                <a:close/>
                <a:moveTo>
                  <a:pt x="309" y="191"/>
                </a:moveTo>
                <a:lnTo>
                  <a:pt x="273" y="191"/>
                </a:lnTo>
                <a:lnTo>
                  <a:pt x="273" y="155"/>
                </a:lnTo>
                <a:lnTo>
                  <a:pt x="309" y="155"/>
                </a:lnTo>
                <a:lnTo>
                  <a:pt x="309" y="191"/>
                </a:lnTo>
                <a:close/>
                <a:moveTo>
                  <a:pt x="501" y="191"/>
                </a:moveTo>
                <a:lnTo>
                  <a:pt x="464" y="191"/>
                </a:lnTo>
                <a:lnTo>
                  <a:pt x="464" y="155"/>
                </a:lnTo>
                <a:lnTo>
                  <a:pt x="501" y="155"/>
                </a:lnTo>
                <a:lnTo>
                  <a:pt x="501" y="191"/>
                </a:ln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1242035" y="5493203"/>
            <a:ext cx="137160" cy="155448"/>
          </a:xfrm>
          <a:custGeom>
            <a:avLst/>
            <a:gdLst>
              <a:gd name="T0" fmla="*/ 155 w 774"/>
              <a:gd name="T1" fmla="*/ 692 h 928"/>
              <a:gd name="T2" fmla="*/ 199 w 774"/>
              <a:gd name="T3" fmla="*/ 736 h 928"/>
              <a:gd name="T4" fmla="*/ 236 w 774"/>
              <a:gd name="T5" fmla="*/ 736 h 928"/>
              <a:gd name="T6" fmla="*/ 236 w 774"/>
              <a:gd name="T7" fmla="*/ 868 h 928"/>
              <a:gd name="T8" fmla="*/ 295 w 774"/>
              <a:gd name="T9" fmla="*/ 927 h 928"/>
              <a:gd name="T10" fmla="*/ 353 w 774"/>
              <a:gd name="T11" fmla="*/ 868 h 928"/>
              <a:gd name="T12" fmla="*/ 353 w 774"/>
              <a:gd name="T13" fmla="*/ 736 h 928"/>
              <a:gd name="T14" fmla="*/ 427 w 774"/>
              <a:gd name="T15" fmla="*/ 736 h 928"/>
              <a:gd name="T16" fmla="*/ 427 w 774"/>
              <a:gd name="T17" fmla="*/ 868 h 928"/>
              <a:gd name="T18" fmla="*/ 486 w 774"/>
              <a:gd name="T19" fmla="*/ 927 h 928"/>
              <a:gd name="T20" fmla="*/ 545 w 774"/>
              <a:gd name="T21" fmla="*/ 868 h 928"/>
              <a:gd name="T22" fmla="*/ 545 w 774"/>
              <a:gd name="T23" fmla="*/ 736 h 928"/>
              <a:gd name="T24" fmla="*/ 581 w 774"/>
              <a:gd name="T25" fmla="*/ 736 h 928"/>
              <a:gd name="T26" fmla="*/ 618 w 774"/>
              <a:gd name="T27" fmla="*/ 692 h 928"/>
              <a:gd name="T28" fmla="*/ 618 w 774"/>
              <a:gd name="T29" fmla="*/ 309 h 928"/>
              <a:gd name="T30" fmla="*/ 155 w 774"/>
              <a:gd name="T31" fmla="*/ 309 h 928"/>
              <a:gd name="T32" fmla="*/ 155 w 774"/>
              <a:gd name="T33" fmla="*/ 692 h 928"/>
              <a:gd name="T34" fmla="*/ 59 w 774"/>
              <a:gd name="T35" fmla="*/ 309 h 928"/>
              <a:gd name="T36" fmla="*/ 0 w 774"/>
              <a:gd name="T37" fmla="*/ 368 h 928"/>
              <a:gd name="T38" fmla="*/ 0 w 774"/>
              <a:gd name="T39" fmla="*/ 640 h 928"/>
              <a:gd name="T40" fmla="*/ 59 w 774"/>
              <a:gd name="T41" fmla="*/ 692 h 928"/>
              <a:gd name="T42" fmla="*/ 118 w 774"/>
              <a:gd name="T43" fmla="*/ 640 h 928"/>
              <a:gd name="T44" fmla="*/ 118 w 774"/>
              <a:gd name="T45" fmla="*/ 368 h 928"/>
              <a:gd name="T46" fmla="*/ 59 w 774"/>
              <a:gd name="T47" fmla="*/ 309 h 928"/>
              <a:gd name="T48" fmla="*/ 714 w 774"/>
              <a:gd name="T49" fmla="*/ 309 h 928"/>
              <a:gd name="T50" fmla="*/ 655 w 774"/>
              <a:gd name="T51" fmla="*/ 368 h 928"/>
              <a:gd name="T52" fmla="*/ 655 w 774"/>
              <a:gd name="T53" fmla="*/ 640 h 928"/>
              <a:gd name="T54" fmla="*/ 714 w 774"/>
              <a:gd name="T55" fmla="*/ 692 h 928"/>
              <a:gd name="T56" fmla="*/ 773 w 774"/>
              <a:gd name="T57" fmla="*/ 640 h 928"/>
              <a:gd name="T58" fmla="*/ 773 w 774"/>
              <a:gd name="T59" fmla="*/ 368 h 928"/>
              <a:gd name="T60" fmla="*/ 714 w 774"/>
              <a:gd name="T61" fmla="*/ 309 h 928"/>
              <a:gd name="T62" fmla="*/ 523 w 774"/>
              <a:gd name="T63" fmla="*/ 88 h 928"/>
              <a:gd name="T64" fmla="*/ 574 w 774"/>
              <a:gd name="T65" fmla="*/ 37 h 928"/>
              <a:gd name="T66" fmla="*/ 574 w 774"/>
              <a:gd name="T67" fmla="*/ 8 h 928"/>
              <a:gd name="T68" fmla="*/ 545 w 774"/>
              <a:gd name="T69" fmla="*/ 8 h 928"/>
              <a:gd name="T70" fmla="*/ 486 w 774"/>
              <a:gd name="T71" fmla="*/ 66 h 928"/>
              <a:gd name="T72" fmla="*/ 390 w 774"/>
              <a:gd name="T73" fmla="*/ 44 h 928"/>
              <a:gd name="T74" fmla="*/ 287 w 774"/>
              <a:gd name="T75" fmla="*/ 66 h 928"/>
              <a:gd name="T76" fmla="*/ 228 w 774"/>
              <a:gd name="T77" fmla="*/ 8 h 928"/>
              <a:gd name="T78" fmla="*/ 199 w 774"/>
              <a:gd name="T79" fmla="*/ 8 h 928"/>
              <a:gd name="T80" fmla="*/ 199 w 774"/>
              <a:gd name="T81" fmla="*/ 37 h 928"/>
              <a:gd name="T82" fmla="*/ 251 w 774"/>
              <a:gd name="T83" fmla="*/ 88 h 928"/>
              <a:gd name="T84" fmla="*/ 155 w 774"/>
              <a:gd name="T85" fmla="*/ 272 h 928"/>
              <a:gd name="T86" fmla="*/ 618 w 774"/>
              <a:gd name="T87" fmla="*/ 272 h 928"/>
              <a:gd name="T88" fmla="*/ 523 w 774"/>
              <a:gd name="T89" fmla="*/ 88 h 928"/>
              <a:gd name="T90" fmla="*/ 309 w 774"/>
              <a:gd name="T91" fmla="*/ 191 h 928"/>
              <a:gd name="T92" fmla="*/ 273 w 774"/>
              <a:gd name="T93" fmla="*/ 191 h 928"/>
              <a:gd name="T94" fmla="*/ 273 w 774"/>
              <a:gd name="T95" fmla="*/ 155 h 928"/>
              <a:gd name="T96" fmla="*/ 309 w 774"/>
              <a:gd name="T97" fmla="*/ 155 h 928"/>
              <a:gd name="T98" fmla="*/ 309 w 774"/>
              <a:gd name="T99" fmla="*/ 191 h 928"/>
              <a:gd name="T100" fmla="*/ 501 w 774"/>
              <a:gd name="T101" fmla="*/ 191 h 928"/>
              <a:gd name="T102" fmla="*/ 464 w 774"/>
              <a:gd name="T103" fmla="*/ 191 h 928"/>
              <a:gd name="T104" fmla="*/ 464 w 774"/>
              <a:gd name="T105" fmla="*/ 155 h 928"/>
              <a:gd name="T106" fmla="*/ 501 w 774"/>
              <a:gd name="T107" fmla="*/ 155 h 928"/>
              <a:gd name="T108" fmla="*/ 501 w 774"/>
              <a:gd name="T109" fmla="*/ 191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74" h="928">
                <a:moveTo>
                  <a:pt x="155" y="692"/>
                </a:moveTo>
                <a:cubicBezTo>
                  <a:pt x="155" y="721"/>
                  <a:pt x="177" y="736"/>
                  <a:pt x="199" y="736"/>
                </a:cubicBezTo>
                <a:lnTo>
                  <a:pt x="236" y="736"/>
                </a:lnTo>
                <a:lnTo>
                  <a:pt x="236" y="868"/>
                </a:lnTo>
                <a:cubicBezTo>
                  <a:pt x="236" y="897"/>
                  <a:pt x="265" y="927"/>
                  <a:pt x="295" y="927"/>
                </a:cubicBezTo>
                <a:cubicBezTo>
                  <a:pt x="324" y="927"/>
                  <a:pt x="353" y="897"/>
                  <a:pt x="353" y="868"/>
                </a:cubicBezTo>
                <a:lnTo>
                  <a:pt x="353" y="736"/>
                </a:lnTo>
                <a:lnTo>
                  <a:pt x="427" y="736"/>
                </a:lnTo>
                <a:lnTo>
                  <a:pt x="427" y="868"/>
                </a:lnTo>
                <a:cubicBezTo>
                  <a:pt x="427" y="897"/>
                  <a:pt x="456" y="927"/>
                  <a:pt x="486" y="927"/>
                </a:cubicBezTo>
                <a:cubicBezTo>
                  <a:pt x="515" y="927"/>
                  <a:pt x="545" y="897"/>
                  <a:pt x="545" y="868"/>
                </a:cubicBezTo>
                <a:lnTo>
                  <a:pt x="545" y="736"/>
                </a:lnTo>
                <a:lnTo>
                  <a:pt x="581" y="736"/>
                </a:lnTo>
                <a:cubicBezTo>
                  <a:pt x="604" y="736"/>
                  <a:pt x="618" y="721"/>
                  <a:pt x="618" y="692"/>
                </a:cubicBezTo>
                <a:lnTo>
                  <a:pt x="618" y="309"/>
                </a:lnTo>
                <a:lnTo>
                  <a:pt x="155" y="309"/>
                </a:lnTo>
                <a:lnTo>
                  <a:pt x="155" y="692"/>
                </a:lnTo>
                <a:close/>
                <a:moveTo>
                  <a:pt x="59" y="309"/>
                </a:moveTo>
                <a:cubicBezTo>
                  <a:pt x="30" y="309"/>
                  <a:pt x="0" y="339"/>
                  <a:pt x="0" y="368"/>
                </a:cubicBezTo>
                <a:lnTo>
                  <a:pt x="0" y="640"/>
                </a:lnTo>
                <a:cubicBezTo>
                  <a:pt x="0" y="669"/>
                  <a:pt x="26" y="692"/>
                  <a:pt x="59" y="692"/>
                </a:cubicBezTo>
                <a:cubicBezTo>
                  <a:pt x="92" y="692"/>
                  <a:pt x="118" y="669"/>
                  <a:pt x="118" y="640"/>
                </a:cubicBezTo>
                <a:lnTo>
                  <a:pt x="118" y="368"/>
                </a:lnTo>
                <a:cubicBezTo>
                  <a:pt x="118" y="339"/>
                  <a:pt x="96" y="309"/>
                  <a:pt x="59" y="309"/>
                </a:cubicBezTo>
                <a:close/>
                <a:moveTo>
                  <a:pt x="714" y="309"/>
                </a:moveTo>
                <a:cubicBezTo>
                  <a:pt x="684" y="309"/>
                  <a:pt x="655" y="339"/>
                  <a:pt x="655" y="368"/>
                </a:cubicBezTo>
                <a:lnTo>
                  <a:pt x="655" y="640"/>
                </a:lnTo>
                <a:cubicBezTo>
                  <a:pt x="655" y="669"/>
                  <a:pt x="684" y="692"/>
                  <a:pt x="714" y="692"/>
                </a:cubicBezTo>
                <a:cubicBezTo>
                  <a:pt x="743" y="692"/>
                  <a:pt x="773" y="669"/>
                  <a:pt x="773" y="640"/>
                </a:cubicBezTo>
                <a:lnTo>
                  <a:pt x="773" y="368"/>
                </a:lnTo>
                <a:cubicBezTo>
                  <a:pt x="773" y="339"/>
                  <a:pt x="743" y="309"/>
                  <a:pt x="714" y="309"/>
                </a:cubicBezTo>
                <a:close/>
                <a:moveTo>
                  <a:pt x="523" y="88"/>
                </a:moveTo>
                <a:lnTo>
                  <a:pt x="574" y="37"/>
                </a:lnTo>
                <a:cubicBezTo>
                  <a:pt x="581" y="30"/>
                  <a:pt x="581" y="15"/>
                  <a:pt x="574" y="8"/>
                </a:cubicBezTo>
                <a:cubicBezTo>
                  <a:pt x="567" y="0"/>
                  <a:pt x="552" y="0"/>
                  <a:pt x="545" y="8"/>
                </a:cubicBezTo>
                <a:lnTo>
                  <a:pt x="486" y="66"/>
                </a:lnTo>
                <a:cubicBezTo>
                  <a:pt x="464" y="52"/>
                  <a:pt x="427" y="44"/>
                  <a:pt x="390" y="44"/>
                </a:cubicBezTo>
                <a:cubicBezTo>
                  <a:pt x="353" y="44"/>
                  <a:pt x="317" y="52"/>
                  <a:pt x="287" y="66"/>
                </a:cubicBezTo>
                <a:lnTo>
                  <a:pt x="228" y="8"/>
                </a:lnTo>
                <a:cubicBezTo>
                  <a:pt x="221" y="0"/>
                  <a:pt x="206" y="0"/>
                  <a:pt x="199" y="8"/>
                </a:cubicBezTo>
                <a:cubicBezTo>
                  <a:pt x="199" y="15"/>
                  <a:pt x="199" y="30"/>
                  <a:pt x="199" y="37"/>
                </a:cubicBezTo>
                <a:lnTo>
                  <a:pt x="251" y="88"/>
                </a:lnTo>
                <a:cubicBezTo>
                  <a:pt x="199" y="133"/>
                  <a:pt x="155" y="191"/>
                  <a:pt x="155" y="272"/>
                </a:cubicBezTo>
                <a:lnTo>
                  <a:pt x="618" y="272"/>
                </a:lnTo>
                <a:cubicBezTo>
                  <a:pt x="618" y="191"/>
                  <a:pt x="581" y="125"/>
                  <a:pt x="523" y="88"/>
                </a:cubicBezTo>
                <a:close/>
                <a:moveTo>
                  <a:pt x="309" y="191"/>
                </a:moveTo>
                <a:lnTo>
                  <a:pt x="273" y="191"/>
                </a:lnTo>
                <a:lnTo>
                  <a:pt x="273" y="155"/>
                </a:lnTo>
                <a:lnTo>
                  <a:pt x="309" y="155"/>
                </a:lnTo>
                <a:lnTo>
                  <a:pt x="309" y="191"/>
                </a:lnTo>
                <a:close/>
                <a:moveTo>
                  <a:pt x="501" y="191"/>
                </a:moveTo>
                <a:lnTo>
                  <a:pt x="464" y="191"/>
                </a:lnTo>
                <a:lnTo>
                  <a:pt x="464" y="155"/>
                </a:lnTo>
                <a:lnTo>
                  <a:pt x="501" y="155"/>
                </a:lnTo>
                <a:lnTo>
                  <a:pt x="501" y="191"/>
                </a:lnTo>
                <a:close/>
              </a:path>
            </a:pathLst>
          </a:custGeom>
          <a:solidFill>
            <a:srgbClr val="2AB99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14062</TotalTime>
  <Words>1596</Words>
  <Application>Microsoft Office PowerPoint</Application>
  <PresentationFormat>A4 Paper (210x297 mm)</PresentationFormat>
  <Paragraphs>335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SimSun</vt:lpstr>
      <vt:lpstr>Arial</vt:lpstr>
      <vt:lpstr>Calibri</vt:lpstr>
      <vt:lpstr>Calibri Light</vt:lpstr>
      <vt:lpstr>Saira Semi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wahidari</dc:creator>
  <cp:lastModifiedBy>wahidari</cp:lastModifiedBy>
  <cp:revision>406</cp:revision>
  <dcterms:created xsi:type="dcterms:W3CDTF">2020-07-29T05:00:09Z</dcterms:created>
  <dcterms:modified xsi:type="dcterms:W3CDTF">2020-08-27T12:30:47Z</dcterms:modified>
</cp:coreProperties>
</file>