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83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59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20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21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622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911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956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18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88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79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37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33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82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04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54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05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84958-F5BD-4459-80AA-7E70FF7BF80B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39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93A1B-00B9-495F-86C1-818ACD426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690" y="844510"/>
            <a:ext cx="3710018" cy="4169749"/>
          </a:xfrm>
        </p:spPr>
        <p:txBody>
          <a:bodyPr>
            <a:normAutofit/>
          </a:bodyPr>
          <a:lstStyle/>
          <a:p>
            <a:r>
              <a:rPr lang="fr-FR" sz="4400" dirty="0"/>
              <a:t>Test et Validation des Logiciels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4675B3-E855-4830-AF19-69D7EABC6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690" y="5097928"/>
            <a:ext cx="3710018" cy="91556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TDD et BDD</a:t>
            </a:r>
          </a:p>
          <a:p>
            <a:r>
              <a:rPr lang="fr-FR" dirty="0"/>
              <a:t>Notes de cours recueilli Par Wahid Bannour</a:t>
            </a:r>
          </a:p>
        </p:txBody>
      </p:sp>
      <p:pic>
        <p:nvPicPr>
          <p:cNvPr id="5" name="Picture 4" descr="Échantillon versé par pipette dans une boîte de Petri">
            <a:extLst>
              <a:ext uri="{FF2B5EF4-FFF2-40B4-BE49-F238E27FC236}">
                <a16:creationId xmlns:a16="http://schemas.microsoft.com/office/drawing/2014/main" id="{3AFDFB1F-C1D9-45A0-9438-4CA3008AC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57" r="2" b="2"/>
          <a:stretch/>
        </p:blipFill>
        <p:spPr>
          <a:xfrm>
            <a:off x="6095998" y="-20965"/>
            <a:ext cx="6096002" cy="6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5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1A361-0CAC-4BD6-BF02-F381E575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TDD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54312-95B1-4D07-840C-7DBBD4C2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Driven Development (le développement dirigé par les tests)</a:t>
            </a:r>
          </a:p>
          <a:p>
            <a:r>
              <a:rPr lang="fr-FR" dirty="0"/>
              <a:t>(Développement dirigé par les tests)</a:t>
            </a:r>
          </a:p>
          <a:p>
            <a:r>
              <a:rPr lang="fr-FR" dirty="0"/>
              <a:t>Appliqué au niveau des tests unitaires</a:t>
            </a:r>
          </a:p>
          <a:p>
            <a:r>
              <a:rPr lang="fr-FR" dirty="0"/>
              <a:t>Technique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On commence à écrire le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On exécute le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Le test doit échoué (</a:t>
            </a:r>
            <a:r>
              <a:rPr lang="fr-FR" dirty="0">
                <a:solidFill>
                  <a:srgbClr val="FF0000"/>
                </a:solidFill>
              </a:rPr>
              <a:t>ROUGE</a:t>
            </a:r>
            <a:r>
              <a:rPr lang="fr-F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On écrit et on modifie le code jusqu’à le test passe (</a:t>
            </a:r>
            <a:r>
              <a:rPr lang="fr-FR" dirty="0">
                <a:solidFill>
                  <a:srgbClr val="00B050"/>
                </a:solidFill>
              </a:rPr>
              <a:t>VERT</a:t>
            </a:r>
            <a:r>
              <a:rPr lang="fr-F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On doit remanier (</a:t>
            </a:r>
            <a:r>
              <a:rPr lang="fr-FR" u="sng" dirty="0"/>
              <a:t>REFACTORING</a:t>
            </a:r>
            <a:r>
              <a:rPr lang="fr-FR" dirty="0"/>
              <a:t>) le code pour qu’il soit plus lisible tout en s’assurant que le test passe (</a:t>
            </a:r>
            <a:r>
              <a:rPr lang="fr-FR" dirty="0">
                <a:solidFill>
                  <a:srgbClr val="00B050"/>
                </a:solidFill>
              </a:rPr>
              <a:t>VERT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173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CF703-C44F-8D32-C5E3-1B0D783F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Scénarisation des tests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CA4918-7A1F-851D-D926-151D395B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431" y="1582454"/>
            <a:ext cx="8915400" cy="478076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Une approche pour scénariser les tests d’une méthode est la suivante:</a:t>
            </a:r>
          </a:p>
          <a:p>
            <a:pPr lvl="1"/>
            <a:r>
              <a:rPr lang="fr-FR" dirty="0"/>
              <a:t>Commencer par un test trivial</a:t>
            </a:r>
          </a:p>
          <a:p>
            <a:pPr lvl="2"/>
            <a:r>
              <a:rPr lang="fr-FR" dirty="0"/>
              <a:t>Exemple: Somme(</a:t>
            </a:r>
            <a:r>
              <a:rPr lang="fr-FR" dirty="0" err="1"/>
              <a:t>int</a:t>
            </a:r>
            <a:r>
              <a:rPr lang="fr-FR" dirty="0"/>
              <a:t> a, </a:t>
            </a:r>
            <a:r>
              <a:rPr lang="fr-FR" dirty="0" err="1"/>
              <a:t>int</a:t>
            </a:r>
            <a:r>
              <a:rPr lang="fr-FR" dirty="0"/>
              <a:t> b) =&gt; a=</a:t>
            </a:r>
            <a:r>
              <a:rPr lang="fr-FR" dirty="0">
                <a:solidFill>
                  <a:srgbClr val="FF0000"/>
                </a:solidFill>
              </a:rPr>
              <a:t>0</a:t>
            </a:r>
            <a:r>
              <a:rPr lang="fr-FR" dirty="0"/>
              <a:t>, b=</a:t>
            </a:r>
            <a:r>
              <a:rPr lang="fr-FR" dirty="0">
                <a:solidFill>
                  <a:srgbClr val="FF0000"/>
                </a:solidFill>
              </a:rPr>
              <a:t>0</a:t>
            </a:r>
            <a:r>
              <a:rPr lang="fr-FR" dirty="0"/>
              <a:t> , Somme = </a:t>
            </a:r>
            <a:r>
              <a:rPr lang="fr-FR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fr-FR" dirty="0"/>
              <a:t>Ajouter d’autres test triviaux s’ils existent ou pour mieux comprendre le comportement de la méthode</a:t>
            </a:r>
          </a:p>
          <a:p>
            <a:pPr lvl="1"/>
            <a:r>
              <a:rPr lang="fr-FR" dirty="0"/>
              <a:t>Généraliser pour des cas </a:t>
            </a:r>
            <a:r>
              <a:rPr lang="fr-FR" dirty="0" err="1"/>
              <a:t>add</a:t>
            </a:r>
            <a:r>
              <a:rPr lang="fr-FR" dirty="0"/>
              <a:t>-hoc</a:t>
            </a:r>
          </a:p>
          <a:p>
            <a:pPr lvl="2"/>
            <a:r>
              <a:rPr lang="fr-FR" dirty="0"/>
              <a:t>Exemple pour la méthode Somme: </a:t>
            </a:r>
          </a:p>
          <a:p>
            <a:pPr lvl="3"/>
            <a:r>
              <a:rPr lang="fr-FR" dirty="0"/>
              <a:t>a=5, b=6, Somme = 11;  </a:t>
            </a:r>
          </a:p>
          <a:p>
            <a:pPr lvl="3"/>
            <a:r>
              <a:rPr lang="fr-FR" dirty="0"/>
              <a:t>a=100 , b= 250, Somme=350; …</a:t>
            </a:r>
          </a:p>
          <a:p>
            <a:pPr lvl="1"/>
            <a:r>
              <a:rPr lang="fr-FR" dirty="0"/>
              <a:t> Ajouter les tests vérifiant les limites</a:t>
            </a:r>
          </a:p>
          <a:p>
            <a:pPr lvl="2"/>
            <a:r>
              <a:rPr lang="fr-FR" dirty="0"/>
              <a:t>Exemple pour la méthode Somme: </a:t>
            </a:r>
            <a:r>
              <a:rPr lang="fr-FR" dirty="0" err="1"/>
              <a:t>MaxInt</a:t>
            </a:r>
            <a:r>
              <a:rPr lang="fr-FR" dirty="0"/>
              <a:t>, </a:t>
            </a:r>
            <a:r>
              <a:rPr lang="fr-FR" dirty="0" err="1"/>
              <a:t>MinInt</a:t>
            </a:r>
            <a:endParaRPr lang="fr-FR" dirty="0"/>
          </a:p>
          <a:p>
            <a:pPr lvl="1"/>
            <a:r>
              <a:rPr lang="fr-FR" dirty="0"/>
              <a:t>Ajouter les </a:t>
            </a:r>
            <a:r>
              <a:rPr lang="fr-FR"/>
              <a:t>cas particuliers</a:t>
            </a:r>
            <a:endParaRPr lang="fr-FR" dirty="0"/>
          </a:p>
          <a:p>
            <a:pPr lvl="1"/>
            <a:r>
              <a:rPr lang="fr-FR" dirty="0"/>
              <a:t>Ajouter les tests pour les exceptions:</a:t>
            </a:r>
          </a:p>
          <a:p>
            <a:pPr lvl="2"/>
            <a:r>
              <a:rPr lang="fr-FR" dirty="0"/>
              <a:t>Exemple pour la méthode Division (</a:t>
            </a:r>
            <a:r>
              <a:rPr lang="fr-FR" dirty="0" err="1"/>
              <a:t>int</a:t>
            </a:r>
            <a:r>
              <a:rPr lang="fr-FR" dirty="0"/>
              <a:t> a, </a:t>
            </a:r>
            <a:r>
              <a:rPr lang="fr-FR" dirty="0" err="1"/>
              <a:t>int</a:t>
            </a:r>
            <a:r>
              <a:rPr lang="fr-FR" dirty="0"/>
              <a:t> b) =&gt; si b = 0 alors Exception ("division par zéro")</a:t>
            </a:r>
          </a:p>
        </p:txBody>
      </p:sp>
    </p:spTree>
    <p:extLst>
      <p:ext uri="{BB962C8B-B14F-4D97-AF65-F5344CB8AC3E}">
        <p14:creationId xmlns:p14="http://schemas.microsoft.com/office/powerpoint/2010/main" val="29496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AB49B-204B-4846-8724-B0176B34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BDD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2C299-8A63-406B-9546-453A2CB7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Behavior</a:t>
            </a:r>
            <a:r>
              <a:rPr lang="fr-FR" dirty="0"/>
              <a:t> Driven </a:t>
            </a:r>
            <a:r>
              <a:rPr lang="fr-FR" dirty="0" err="1"/>
              <a:t>Developpment</a:t>
            </a:r>
            <a:endParaRPr lang="fr-FR" dirty="0"/>
          </a:p>
          <a:p>
            <a:r>
              <a:rPr lang="fr-FR" dirty="0"/>
              <a:t>Développement dirigé par les comportements (utilisateurs!)</a:t>
            </a:r>
          </a:p>
          <a:p>
            <a:r>
              <a:rPr lang="fr-FR" dirty="0"/>
              <a:t> fonctionne bien avec le test d’acceptance, exemple :frontend (interface utilisateur…)</a:t>
            </a:r>
          </a:p>
          <a:p>
            <a:r>
              <a:rPr lang="fr-FR" dirty="0"/>
              <a:t>Peut-être rédigé </a:t>
            </a:r>
            <a:r>
              <a:rPr lang="fr-FR"/>
              <a:t>par le Product </a:t>
            </a:r>
            <a:r>
              <a:rPr lang="fr-FR" dirty="0" err="1"/>
              <a:t>owner</a:t>
            </a:r>
            <a:endParaRPr lang="fr-FR" dirty="0"/>
          </a:p>
          <a:p>
            <a:r>
              <a:rPr lang="fr-FR" dirty="0"/>
              <a:t>Selon le modèle suivant :</a:t>
            </a:r>
          </a:p>
          <a:p>
            <a:pPr lvl="1"/>
            <a:r>
              <a:rPr lang="fr-FR" dirty="0"/>
              <a:t>Étant donné : </a:t>
            </a:r>
            <a:r>
              <a:rPr lang="fr-FR" b="1" dirty="0" err="1"/>
              <a:t>Given</a:t>
            </a:r>
            <a:r>
              <a:rPr lang="fr-FR" b="1" dirty="0"/>
              <a:t> 		</a:t>
            </a:r>
            <a:r>
              <a:rPr lang="fr-FR" b="1" dirty="0">
                <a:sym typeface="Wingdings" panose="05000000000000000000" pitchFamily="2" charset="2"/>
              </a:rPr>
              <a:t> 		Arrange</a:t>
            </a:r>
            <a:endParaRPr lang="fr-FR" dirty="0"/>
          </a:p>
          <a:p>
            <a:pPr lvl="1"/>
            <a:r>
              <a:rPr lang="fr-FR" dirty="0"/>
              <a:t>Quand : </a:t>
            </a:r>
            <a:r>
              <a:rPr lang="fr-FR" b="1" dirty="0" err="1"/>
              <a:t>When</a:t>
            </a:r>
            <a:r>
              <a:rPr lang="fr-FR" b="1" dirty="0"/>
              <a:t>				</a:t>
            </a:r>
            <a:r>
              <a:rPr lang="fr-FR" b="1" dirty="0">
                <a:sym typeface="Wingdings" panose="05000000000000000000" pitchFamily="2" charset="2"/>
              </a:rPr>
              <a:t>		Action</a:t>
            </a:r>
            <a:endParaRPr lang="fr-FR" dirty="0"/>
          </a:p>
          <a:p>
            <a:pPr lvl="1"/>
            <a:r>
              <a:rPr lang="fr-FR" dirty="0"/>
              <a:t>Alors : </a:t>
            </a:r>
            <a:r>
              <a:rPr lang="fr-FR" b="1" dirty="0" err="1"/>
              <a:t>Then</a:t>
            </a:r>
            <a:r>
              <a:rPr lang="fr-FR" b="1" dirty="0"/>
              <a:t>				</a:t>
            </a:r>
            <a:r>
              <a:rPr lang="fr-FR" b="1" dirty="0">
                <a:sym typeface="Wingdings" panose="05000000000000000000" pitchFamily="2" charset="2"/>
              </a:rPr>
              <a:t>		</a:t>
            </a:r>
            <a:r>
              <a:rPr lang="fr-FR" b="1" dirty="0" err="1">
                <a:sym typeface="Wingdings" panose="05000000000000000000" pitchFamily="2" charset="2"/>
              </a:rPr>
              <a:t>Assert</a:t>
            </a:r>
            <a:endParaRPr lang="fr-FR" dirty="0"/>
          </a:p>
          <a:p>
            <a:pPr lvl="1"/>
            <a:r>
              <a:rPr lang="fr-FR" dirty="0"/>
              <a:t>Et : </a:t>
            </a:r>
            <a:r>
              <a:rPr lang="fr-FR" b="1" dirty="0"/>
              <a:t>And					</a:t>
            </a:r>
            <a:r>
              <a:rPr lang="fr-FR" b="1" dirty="0">
                <a:sym typeface="Wingdings" panose="05000000000000000000" pitchFamily="2" charset="2"/>
              </a:rPr>
              <a:t>		multi </a:t>
            </a:r>
            <a:r>
              <a:rPr lang="fr-FR" b="1" dirty="0" err="1">
                <a:sym typeface="Wingdings" panose="05000000000000000000" pitchFamily="2" charset="2"/>
              </a:rPr>
              <a:t>Assert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51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BBA5E-418A-4C50-891D-773C385A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BDD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33BCD-9373-470A-A87F-15414E9B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:</a:t>
            </a:r>
          </a:p>
          <a:p>
            <a:endParaRPr lang="fr-FR" dirty="0"/>
          </a:p>
          <a:p>
            <a:pPr lvl="1"/>
            <a:r>
              <a:rPr lang="fr-FR" dirty="0"/>
              <a:t>Étant donné : 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Given</a:t>
            </a:r>
            <a:r>
              <a:rPr lang="fr-FR" b="1" dirty="0"/>
              <a:t> : on est dans le menu gestion utilisateur et on n’a pas encore saisie les champs  (</a:t>
            </a:r>
            <a:r>
              <a:rPr lang="fr-FR" b="1" dirty="0">
                <a:solidFill>
                  <a:srgbClr val="FF0000"/>
                </a:solidFill>
              </a:rPr>
              <a:t>contexte du scénario</a:t>
            </a:r>
            <a:r>
              <a:rPr lang="fr-FR" b="1" dirty="0"/>
              <a:t>)</a:t>
            </a:r>
            <a:endParaRPr lang="fr-FR" dirty="0"/>
          </a:p>
          <a:p>
            <a:pPr lvl="1"/>
            <a:r>
              <a:rPr lang="fr-FR" dirty="0"/>
              <a:t>Quand : 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When</a:t>
            </a:r>
            <a:r>
              <a:rPr lang="fr-FR" b="1" dirty="0"/>
              <a:t> : on clique sur le bouton ajouter (</a:t>
            </a:r>
            <a:r>
              <a:rPr lang="fr-FR" b="1" dirty="0">
                <a:solidFill>
                  <a:srgbClr val="FF0000"/>
                </a:solidFill>
              </a:rPr>
              <a:t>action</a:t>
            </a:r>
            <a:r>
              <a:rPr lang="fr-FR" b="1" dirty="0"/>
              <a:t>)</a:t>
            </a:r>
            <a:endParaRPr lang="fr-FR" dirty="0"/>
          </a:p>
          <a:p>
            <a:pPr lvl="1"/>
            <a:r>
              <a:rPr lang="fr-FR" dirty="0"/>
              <a:t>Alors : 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Then</a:t>
            </a:r>
            <a:r>
              <a:rPr lang="fr-FR" b="1" dirty="0"/>
              <a:t> : Afficher un message d’erreur (</a:t>
            </a:r>
            <a:r>
              <a:rPr lang="fr-FR" b="1" dirty="0">
                <a:solidFill>
                  <a:srgbClr val="FF0000"/>
                </a:solidFill>
              </a:rPr>
              <a:t>résultat</a:t>
            </a:r>
            <a:r>
              <a:rPr lang="fr-FR" b="1" dirty="0"/>
              <a:t>)</a:t>
            </a:r>
            <a:endParaRPr lang="fr-FR" dirty="0"/>
          </a:p>
          <a:p>
            <a:pPr lvl="1"/>
            <a:r>
              <a:rPr lang="fr-FR" dirty="0"/>
              <a:t>Et : 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fr-FR" b="1" dirty="0"/>
              <a:t> : reprendre la saisie de nouveau (</a:t>
            </a:r>
            <a:r>
              <a:rPr lang="fr-FR" b="1" dirty="0">
                <a:solidFill>
                  <a:srgbClr val="FF0000"/>
                </a:solidFill>
              </a:rPr>
              <a:t>résultat</a:t>
            </a:r>
            <a:r>
              <a:rPr lang="fr-FR" b="1" dirty="0"/>
              <a:t>)</a:t>
            </a:r>
            <a:endParaRPr lang="fr-FR" dirty="0"/>
          </a:p>
          <a:p>
            <a:pPr lvl="1"/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88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D5FBB-F16C-4E6F-886F-62A29ED8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BDD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483C8F-674A-4826-9F4E-C385FAFB7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Quand on utilise la BDD:</a:t>
            </a:r>
          </a:p>
          <a:p>
            <a:pPr lvl="1"/>
            <a:r>
              <a:rPr lang="fr-FR" dirty="0"/>
              <a:t>À priori =&gt; (le programme n’a pas été encore réalisé) un </a:t>
            </a:r>
            <a:r>
              <a:rPr lang="fr-FR" u="sng" dirty="0"/>
              <a:t>plan de test </a:t>
            </a:r>
            <a:r>
              <a:rPr lang="fr-FR" dirty="0"/>
              <a:t>pour les programmeurs (test unitaire)</a:t>
            </a:r>
          </a:p>
          <a:p>
            <a:pPr lvl="1"/>
            <a:r>
              <a:rPr lang="fr-FR" dirty="0"/>
              <a:t>À Postériori: (après avoir fini la programmation ) un </a:t>
            </a:r>
            <a:r>
              <a:rPr lang="fr-FR" u="sng" dirty="0"/>
              <a:t>plan de test </a:t>
            </a:r>
            <a:r>
              <a:rPr lang="fr-FR" dirty="0"/>
              <a:t>fonctionnel</a:t>
            </a:r>
          </a:p>
          <a:p>
            <a:pPr lvl="1"/>
            <a:r>
              <a:rPr lang="fr-FR" dirty="0"/>
              <a:t>Très utile pour le test des sites  web</a:t>
            </a:r>
          </a:p>
          <a:p>
            <a:r>
              <a:rPr lang="fr-FR" dirty="0"/>
              <a:t>Exemple de </a:t>
            </a:r>
            <a:r>
              <a:rPr lang="fr-FR" dirty="0" err="1"/>
              <a:t>framework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Cucumber</a:t>
            </a:r>
            <a:r>
              <a:rPr lang="fr-FR" dirty="0"/>
              <a:t>	</a:t>
            </a:r>
          </a:p>
          <a:p>
            <a:pPr lvl="1"/>
            <a:r>
              <a:rPr lang="fr-FR" dirty="0" err="1"/>
              <a:t>SpecFlow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044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62A668-2AA2-488C-88B5-B5A3B815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BDD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21F7D-EB4B-4E2E-8931-96BFACFC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52603"/>
            <a:ext cx="8915400" cy="46586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Feature: </a:t>
            </a:r>
            <a:r>
              <a:rPr lang="en-US" dirty="0"/>
              <a:t>Sign-up</a:t>
            </a:r>
            <a:br>
              <a:rPr lang="en-US" dirty="0"/>
            </a:br>
            <a:r>
              <a:rPr lang="en-US" dirty="0" err="1"/>
              <a:t>Sign-up</a:t>
            </a:r>
            <a:r>
              <a:rPr lang="en-US" dirty="0"/>
              <a:t> should be quick and friendly.</a:t>
            </a:r>
          </a:p>
          <a:p>
            <a:r>
              <a:rPr lang="en-US" b="1" dirty="0"/>
              <a:t>Scenario: </a:t>
            </a:r>
            <a:r>
              <a:rPr lang="en-US" dirty="0"/>
              <a:t>Successful sign-up</a:t>
            </a:r>
            <a:br>
              <a:rPr lang="en-US" dirty="0"/>
            </a:br>
            <a:r>
              <a:rPr lang="en-US" dirty="0"/>
              <a:t>New users should get a confirmation email and be greeted</a:t>
            </a:r>
            <a:br>
              <a:rPr lang="en-US" dirty="0"/>
            </a:br>
            <a:r>
              <a:rPr lang="en-US" dirty="0"/>
              <a:t>personally by the site once signed in.</a:t>
            </a:r>
            <a:br>
              <a:rPr lang="en-US" dirty="0"/>
            </a:br>
            <a:r>
              <a:rPr lang="en-US" b="1" dirty="0"/>
              <a:t>Given </a:t>
            </a:r>
            <a:r>
              <a:rPr lang="en-US" dirty="0"/>
              <a:t>I have chosen to sign up</a:t>
            </a:r>
            <a:br>
              <a:rPr lang="en-US" dirty="0"/>
            </a:br>
            <a:r>
              <a:rPr lang="en-US" b="1" dirty="0"/>
              <a:t>When </a:t>
            </a:r>
            <a:r>
              <a:rPr lang="en-US" dirty="0"/>
              <a:t>I sign up with valid details</a:t>
            </a:r>
            <a:br>
              <a:rPr lang="en-US" dirty="0"/>
            </a:br>
            <a:r>
              <a:rPr lang="en-US" b="1" dirty="0"/>
              <a:t>Then </a:t>
            </a:r>
            <a:r>
              <a:rPr lang="en-US" dirty="0"/>
              <a:t>I should receive a confirmation email</a:t>
            </a:r>
            <a:br>
              <a:rPr lang="en-US" dirty="0"/>
            </a:br>
            <a:r>
              <a:rPr lang="en-US" b="1" dirty="0"/>
              <a:t>And </a:t>
            </a:r>
            <a:r>
              <a:rPr lang="en-US" dirty="0"/>
              <a:t>I should see a personalized greeting message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Scenario: </a:t>
            </a:r>
            <a:r>
              <a:rPr lang="en-US" dirty="0"/>
              <a:t>Duplicate email</a:t>
            </a:r>
            <a:br>
              <a:rPr lang="en-US" dirty="0"/>
            </a:br>
            <a:r>
              <a:rPr lang="en-US" dirty="0"/>
              <a:t>Where someone tries to create an account for an email address</a:t>
            </a:r>
            <a:br>
              <a:rPr lang="en-US" dirty="0"/>
            </a:br>
            <a:r>
              <a:rPr lang="en-US" dirty="0"/>
              <a:t>that already exists.</a:t>
            </a:r>
            <a:br>
              <a:rPr lang="en-US" dirty="0"/>
            </a:br>
            <a:r>
              <a:rPr lang="en-US" b="1" dirty="0"/>
              <a:t>Given </a:t>
            </a:r>
            <a:r>
              <a:rPr lang="en-US" dirty="0"/>
              <a:t>I have chosen to sign up</a:t>
            </a:r>
            <a:br>
              <a:rPr lang="en-US" dirty="0"/>
            </a:br>
            <a:r>
              <a:rPr lang="en-US" b="1" dirty="0"/>
              <a:t>When </a:t>
            </a:r>
            <a:r>
              <a:rPr lang="en-US" dirty="0"/>
              <a:t>I sign up with an email address that has already registered</a:t>
            </a:r>
            <a:br>
              <a:rPr lang="en-US" dirty="0"/>
            </a:br>
            <a:r>
              <a:rPr lang="en-US" b="1" dirty="0"/>
              <a:t>Then </a:t>
            </a:r>
            <a:r>
              <a:rPr lang="en-US" dirty="0"/>
              <a:t>I should be told that the email is already registered</a:t>
            </a:r>
            <a:br>
              <a:rPr lang="en-US" dirty="0"/>
            </a:br>
            <a:r>
              <a:rPr lang="en-US" b="1" dirty="0"/>
              <a:t>And </a:t>
            </a:r>
            <a:r>
              <a:rPr lang="en-US" dirty="0"/>
              <a:t>I should be offered the option to recover my password </a:t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4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FD428-6470-4672-9F6E-769C97BF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BDD (</a:t>
            </a:r>
            <a:r>
              <a:rPr lang="fr-FR" dirty="0" err="1"/>
              <a:t>Cucumber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44F7D6-8F1C-4D7C-BFC7-1CF0AFC4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@Given(</a:t>
            </a:r>
            <a:r>
              <a:rPr lang="en-US" i="1" dirty="0"/>
              <a:t>"I have deposited \\$(\\d*) in my Account"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public void </a:t>
            </a:r>
            <a:r>
              <a:rPr lang="en-US" dirty="0" err="1"/>
              <a:t>iHaveDeposited$InMyAccount</a:t>
            </a:r>
            <a:r>
              <a:rPr lang="en-US" dirty="0"/>
              <a:t>(</a:t>
            </a:r>
            <a:r>
              <a:rPr lang="en-US" b="1" dirty="0"/>
              <a:t>int </a:t>
            </a:r>
            <a:r>
              <a:rPr lang="en-US" dirty="0"/>
              <a:t>amount) {</a:t>
            </a:r>
            <a:br>
              <a:rPr lang="en-US" dirty="0"/>
            </a:br>
            <a:r>
              <a:rPr lang="en-US" i="1" dirty="0"/>
              <a:t>// TODO: code goes here</a:t>
            </a:r>
            <a:br>
              <a:rPr lang="en-US" i="1" dirty="0"/>
            </a:br>
            <a:r>
              <a:rPr lang="en-US" dirty="0"/>
              <a:t>} 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Dans le </a:t>
            </a:r>
            <a:r>
              <a:rPr lang="en-US" dirty="0" err="1"/>
              <a:t>cas</a:t>
            </a:r>
            <a:r>
              <a:rPr lang="en-US" dirty="0"/>
              <a:t> de test </a:t>
            </a:r>
            <a:r>
              <a:rPr lang="en-US" dirty="0" err="1"/>
              <a:t>fonctionnel</a:t>
            </a:r>
            <a:r>
              <a:rPr lang="en-US" dirty="0"/>
              <a:t> des sites web</a:t>
            </a:r>
          </a:p>
          <a:p>
            <a:r>
              <a:rPr lang="en-US" dirty="0"/>
              <a:t>Cucumber =&gt; selenium (framework de test des IHM)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944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1123</TotalTime>
  <Words>641</Words>
  <Application>Microsoft Office PowerPoint</Application>
  <PresentationFormat>Grand écran</PresentationFormat>
  <Paragraphs>61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Brin</vt:lpstr>
      <vt:lpstr>Test et Validation des Logiciels</vt:lpstr>
      <vt:lpstr>TDD</vt:lpstr>
      <vt:lpstr>Scénarisation des tests</vt:lpstr>
      <vt:lpstr>BDD</vt:lpstr>
      <vt:lpstr>BDD</vt:lpstr>
      <vt:lpstr>BDD</vt:lpstr>
      <vt:lpstr>BDD</vt:lpstr>
      <vt:lpstr>BDD (Cucumber)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et Validation</dc:title>
  <dc:creator>BANNOUR WAHID</dc:creator>
  <cp:lastModifiedBy>BANNOUR WAHID</cp:lastModifiedBy>
  <cp:revision>24</cp:revision>
  <dcterms:created xsi:type="dcterms:W3CDTF">2020-11-11T08:01:49Z</dcterms:created>
  <dcterms:modified xsi:type="dcterms:W3CDTF">2022-12-10T07:51:52Z</dcterms:modified>
</cp:coreProperties>
</file>