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85189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60194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927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990834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78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24697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70822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4118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124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10/12/2022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0987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56068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C75117-DC31-4DE8-961F-6A0933E6CF53}" type="datetimeFigureOut">
              <a:rPr lang="fr-FR" smtClean="0"/>
              <a:t>10/12/2022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3735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C75117-DC31-4DE8-961F-6A0933E6CF53}" type="datetimeFigureOut">
              <a:rPr lang="fr-FR" smtClean="0"/>
              <a:t>10/12/2022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22619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75117-DC31-4DE8-961F-6A0933E6CF53}" type="datetimeFigureOut">
              <a:rPr lang="fr-FR" smtClean="0"/>
              <a:t>10/12/2022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64015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121918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10/12/2022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44362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75117-DC31-4DE8-961F-6A0933E6CF53}" type="datetimeFigureOut">
              <a:rPr lang="fr-FR" smtClean="0"/>
              <a:t>10/12/2022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A92AF7-4D1A-43B3-96E4-BA91B3BC41E9}" type="slidenum">
              <a:rPr lang="fr-FR" smtClean="0"/>
              <a:t>‹N°›</a:t>
            </a:fld>
            <a:endParaRPr lang="fr-FR"/>
          </a:p>
        </p:txBody>
      </p:sp>
    </p:spTree>
    <p:extLst>
      <p:ext uri="{BB962C8B-B14F-4D97-AF65-F5344CB8AC3E}">
        <p14:creationId xmlns:p14="http://schemas.microsoft.com/office/powerpoint/2010/main" val="3933252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load-testing-tutorial.html" TargetMode="External"/><Relationship Id="rId2" Type="http://schemas.openxmlformats.org/officeDocument/2006/relationships/hyperlink" Target="https://www.guru99.com/usability-testing-tutorial.html" TargetMode="External"/><Relationship Id="rId1" Type="http://schemas.openxmlformats.org/officeDocument/2006/relationships/slideLayout" Target="../slideLayouts/slideLayout2.xml"/><Relationship Id="rId4" Type="http://schemas.openxmlformats.org/officeDocument/2006/relationships/hyperlink" Target="https://www.guru99.com/regression-testing.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uru99.com/functional-testing.html" TargetMode="External"/><Relationship Id="rId2" Type="http://schemas.openxmlformats.org/officeDocument/2006/relationships/hyperlink" Target="https://www.guru99.com/recovery-test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6890A-9A25-AE8B-9905-716E0ABCB48D}"/>
              </a:ext>
            </a:extLst>
          </p:cNvPr>
          <p:cNvSpPr>
            <a:spLocks noGrp="1"/>
          </p:cNvSpPr>
          <p:nvPr>
            <p:ph type="ctrTitle"/>
          </p:nvPr>
        </p:nvSpPr>
        <p:spPr/>
        <p:txBody>
          <a:bodyPr/>
          <a:lstStyle/>
          <a:p>
            <a:r>
              <a:rPr lang="fr-FR" dirty="0"/>
              <a:t>System Testing</a:t>
            </a:r>
          </a:p>
        </p:txBody>
      </p:sp>
      <p:sp>
        <p:nvSpPr>
          <p:cNvPr id="3" name="Sous-titre 2">
            <a:extLst>
              <a:ext uri="{FF2B5EF4-FFF2-40B4-BE49-F238E27FC236}">
                <a16:creationId xmlns:a16="http://schemas.microsoft.com/office/drawing/2014/main" id="{3EE48A42-F1C8-C705-F53D-B3527518693D}"/>
              </a:ext>
            </a:extLst>
          </p:cNvPr>
          <p:cNvSpPr>
            <a:spLocks noGrp="1"/>
          </p:cNvSpPr>
          <p:nvPr>
            <p:ph type="subTitle" idx="1"/>
          </p:nvPr>
        </p:nvSpPr>
        <p:spPr/>
        <p:txBody>
          <a:bodyPr/>
          <a:lstStyle/>
          <a:p>
            <a:r>
              <a:rPr lang="fr-FR" dirty="0"/>
              <a:t>Notes de cours recueilli Par Wahid Bannour</a:t>
            </a:r>
          </a:p>
        </p:txBody>
      </p:sp>
    </p:spTree>
    <p:extLst>
      <p:ext uri="{BB962C8B-B14F-4D97-AF65-F5344CB8AC3E}">
        <p14:creationId xmlns:p14="http://schemas.microsoft.com/office/powerpoint/2010/main" val="338392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76CF2-5116-E1E3-D311-23C4F0E0EED4}"/>
              </a:ext>
            </a:extLst>
          </p:cNvPr>
          <p:cNvSpPr>
            <a:spLocks noGrp="1"/>
          </p:cNvSpPr>
          <p:nvPr>
            <p:ph type="title"/>
          </p:nvPr>
        </p:nvSpPr>
        <p:spPr/>
        <p:txBody>
          <a:bodyPr/>
          <a:lstStyle/>
          <a:p>
            <a:r>
              <a:rPr lang="fr-FR" dirty="0" err="1"/>
              <a:t>Definition</a:t>
            </a:r>
            <a:endParaRPr lang="fr-FR" dirty="0"/>
          </a:p>
        </p:txBody>
      </p:sp>
      <p:sp>
        <p:nvSpPr>
          <p:cNvPr id="3" name="Espace réservé du contenu 2">
            <a:extLst>
              <a:ext uri="{FF2B5EF4-FFF2-40B4-BE49-F238E27FC236}">
                <a16:creationId xmlns:a16="http://schemas.microsoft.com/office/drawing/2014/main" id="{A8E5DD11-59B5-BB57-DD1E-50B4715353A3}"/>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System Testing</a:t>
            </a:r>
            <a:r>
              <a:rPr lang="en-US" b="0" i="0" dirty="0">
                <a:solidFill>
                  <a:srgbClr val="222222"/>
                </a:solidFill>
                <a:effectLst/>
                <a:latin typeface="Source Sans Pro" panose="020B0503030403020204" pitchFamily="34" charset="0"/>
              </a:rPr>
              <a:t> is a level of testing that validates the complete and fully integrated software product. The purpose of a system test is to evaluate the end-to-end system specifications. Usually, the software is only one element of a larger computer-based system. Ultimately, the software is interfaced with other software/hardware systems. System Testing is defined as a series of different tests whose sole purpose is to exercise the full computer-based system.</a:t>
            </a:r>
            <a:endParaRPr lang="fr-FR" dirty="0"/>
          </a:p>
        </p:txBody>
      </p:sp>
    </p:spTree>
    <p:extLst>
      <p:ext uri="{BB962C8B-B14F-4D97-AF65-F5344CB8AC3E}">
        <p14:creationId xmlns:p14="http://schemas.microsoft.com/office/powerpoint/2010/main" val="392637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6476D-1E9B-3655-DD61-40C5EA07E252}"/>
              </a:ext>
            </a:extLst>
          </p:cNvPr>
          <p:cNvSpPr>
            <a:spLocks noGrp="1"/>
          </p:cNvSpPr>
          <p:nvPr>
            <p:ph type="title"/>
          </p:nvPr>
        </p:nvSpPr>
        <p:spPr/>
        <p:txBody>
          <a:bodyPr/>
          <a:lstStyle/>
          <a:p>
            <a:pPr algn="l"/>
            <a:r>
              <a:rPr lang="en-US" b="1" i="0" dirty="0">
                <a:solidFill>
                  <a:srgbClr val="222222"/>
                </a:solidFill>
                <a:effectLst/>
                <a:latin typeface="Source Sans Pro" panose="020B0503030403020204" pitchFamily="34" charset="0"/>
              </a:rPr>
              <a:t>System Testing is Blackbox</a:t>
            </a:r>
          </a:p>
        </p:txBody>
      </p:sp>
      <p:sp>
        <p:nvSpPr>
          <p:cNvPr id="3" name="Espace réservé du contenu 2">
            <a:extLst>
              <a:ext uri="{FF2B5EF4-FFF2-40B4-BE49-F238E27FC236}">
                <a16:creationId xmlns:a16="http://schemas.microsoft.com/office/drawing/2014/main" id="{671FC908-8616-868F-5757-6A8AADE1F864}"/>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Two Category of Software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Black Box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White Box Testing</a:t>
            </a:r>
          </a:p>
          <a:p>
            <a:pPr algn="l"/>
            <a:r>
              <a:rPr lang="en-US" b="0" i="0" dirty="0">
                <a:solidFill>
                  <a:srgbClr val="222222"/>
                </a:solidFill>
                <a:effectLst/>
                <a:latin typeface="Source Sans Pro" panose="020B0503030403020204" pitchFamily="34" charset="0"/>
              </a:rPr>
              <a:t>System test falls under the </a:t>
            </a:r>
            <a:r>
              <a:rPr lang="en-US" b="1" i="0" dirty="0">
                <a:solidFill>
                  <a:srgbClr val="222222"/>
                </a:solidFill>
                <a:effectLst/>
                <a:latin typeface="Source Sans Pro" panose="020B0503030403020204" pitchFamily="34" charset="0"/>
              </a:rPr>
              <a:t>black box testing</a:t>
            </a:r>
            <a:r>
              <a:rPr lang="en-US" b="0" i="0" dirty="0">
                <a:solidFill>
                  <a:srgbClr val="222222"/>
                </a:solidFill>
                <a:effectLst/>
                <a:latin typeface="Source Sans Pro" panose="020B0503030403020204" pitchFamily="34" charset="0"/>
              </a:rPr>
              <a:t> category of software testing.</a:t>
            </a:r>
          </a:p>
          <a:p>
            <a:pPr algn="l"/>
            <a:r>
              <a:rPr lang="en-US" b="1" i="0" dirty="0">
                <a:solidFill>
                  <a:srgbClr val="222222"/>
                </a:solidFill>
                <a:effectLst/>
                <a:latin typeface="Source Sans Pro" panose="020B0503030403020204" pitchFamily="34" charset="0"/>
              </a:rPr>
              <a:t>White box testing</a:t>
            </a:r>
            <a:r>
              <a:rPr lang="en-US" b="0" i="0" dirty="0">
                <a:solidFill>
                  <a:srgbClr val="222222"/>
                </a:solidFill>
                <a:effectLst/>
                <a:latin typeface="Source Sans Pro" panose="020B0503030403020204" pitchFamily="34" charset="0"/>
              </a:rPr>
              <a:t> is the testing of the internal workings or code of a software application. In contrast, black box or System Testing is the opposite. System test involves the external workings of the software from the user’s perspective.</a:t>
            </a:r>
          </a:p>
        </p:txBody>
      </p:sp>
    </p:spTree>
    <p:extLst>
      <p:ext uri="{BB962C8B-B14F-4D97-AF65-F5344CB8AC3E}">
        <p14:creationId xmlns:p14="http://schemas.microsoft.com/office/powerpoint/2010/main" val="88057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B3FD-92EF-37CB-F4FD-E7A76C63D465}"/>
              </a:ext>
            </a:extLst>
          </p:cNvPr>
          <p:cNvSpPr>
            <a:spLocks noGrp="1"/>
          </p:cNvSpPr>
          <p:nvPr>
            <p:ph type="title"/>
          </p:nvPr>
        </p:nvSpPr>
        <p:spPr/>
        <p:txBody>
          <a:bodyPr/>
          <a:lstStyle/>
          <a:p>
            <a:pPr algn="l"/>
            <a:r>
              <a:rPr lang="en-US" b="1" i="0" dirty="0">
                <a:solidFill>
                  <a:srgbClr val="222222"/>
                </a:solidFill>
                <a:effectLst/>
                <a:latin typeface="Source Sans Pro" panose="020B0503030403020204" pitchFamily="34" charset="0"/>
              </a:rPr>
              <a:t>What do you verify in System Testing?</a:t>
            </a:r>
          </a:p>
        </p:txBody>
      </p:sp>
      <p:sp>
        <p:nvSpPr>
          <p:cNvPr id="5" name="Espace réservé du contenu 4">
            <a:extLst>
              <a:ext uri="{FF2B5EF4-FFF2-40B4-BE49-F238E27FC236}">
                <a16:creationId xmlns:a16="http://schemas.microsoft.com/office/drawing/2014/main" id="{9E59ED65-4AE4-0157-9CC9-1075463A02EC}"/>
              </a:ext>
            </a:extLst>
          </p:cNvPr>
          <p:cNvSpPr>
            <a:spLocks noGrp="1"/>
          </p:cNvSpPr>
          <p:nvPr>
            <p:ph idx="1"/>
          </p:nvPr>
        </p:nvSpPr>
        <p:spPr/>
        <p:txBody>
          <a:bodyPr/>
          <a:lstStyle/>
          <a:p>
            <a:pPr marL="0" indent="0">
              <a:buNone/>
            </a:pPr>
            <a:r>
              <a:rPr lang="en-US" b="0" i="0" dirty="0">
                <a:solidFill>
                  <a:srgbClr val="222222"/>
                </a:solidFill>
                <a:effectLst/>
                <a:latin typeface="Source Sans Pro" panose="020B0503030403020204" pitchFamily="34" charset="0"/>
              </a:rPr>
              <a:t>System Testing involves testing the software code for following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Testing the fully integrated applications including external peripherals in order to check how components interact with one another and with the system as a whole. This is also called End to End testing scenario.</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Verify thorough testing of every input in the application to check for desired outputs.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Testing of the user’s experience with the application. </a:t>
            </a:r>
          </a:p>
          <a:p>
            <a:pPr marL="0" indent="0">
              <a:buNone/>
            </a:pPr>
            <a:br>
              <a:rPr lang="en-US" dirty="0"/>
            </a:br>
            <a:r>
              <a:rPr lang="en-US" b="0" i="0" dirty="0">
                <a:solidFill>
                  <a:srgbClr val="222222"/>
                </a:solidFill>
                <a:effectLst/>
                <a:latin typeface="Source Sans Pro" panose="020B0503030403020204" pitchFamily="34" charset="0"/>
              </a:rPr>
              <a:t>That is a very basic description of what is involved in system testing. You need to build detailed test cases and test suites that test each aspect of the application as seen from the outside without looking at the actual source code. </a:t>
            </a:r>
            <a:endParaRPr lang="fr-FR" dirty="0"/>
          </a:p>
        </p:txBody>
      </p:sp>
    </p:spTree>
    <p:extLst>
      <p:ext uri="{BB962C8B-B14F-4D97-AF65-F5344CB8AC3E}">
        <p14:creationId xmlns:p14="http://schemas.microsoft.com/office/powerpoint/2010/main" val="37842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3FC307-3D88-CF70-5727-81D0678E52B8}"/>
              </a:ext>
            </a:extLst>
          </p:cNvPr>
          <p:cNvSpPr>
            <a:spLocks noGrp="1"/>
          </p:cNvSpPr>
          <p:nvPr>
            <p:ph type="title"/>
          </p:nvPr>
        </p:nvSpPr>
        <p:spPr>
          <a:xfrm>
            <a:off x="649224" y="645106"/>
            <a:ext cx="6574536" cy="1259894"/>
          </a:xfrm>
        </p:spPr>
        <p:txBody>
          <a:bodyPr>
            <a:normAutofit/>
          </a:bodyPr>
          <a:lstStyle/>
          <a:p>
            <a:r>
              <a:rPr lang="en-US" b="1" i="0">
                <a:effectLst/>
                <a:latin typeface="Source Sans Pro" panose="020B0503030403020204" pitchFamily="34" charset="0"/>
              </a:rPr>
              <a:t>Software Testing Hierarchy</a:t>
            </a:r>
            <a:br>
              <a:rPr lang="en-US" b="1" i="0">
                <a:effectLst/>
                <a:latin typeface="Source Sans Pro" panose="020B0503030403020204" pitchFamily="34" charset="0"/>
              </a:rPr>
            </a:br>
            <a:endParaRPr lang="fr-FR" dirty="0"/>
          </a:p>
        </p:txBody>
      </p:sp>
      <p:sp>
        <p:nvSpPr>
          <p:cNvPr id="1033" name="Rectangle 103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EF8F14BD-6D7D-8B88-7049-F74ADD084C55}"/>
              </a:ext>
            </a:extLst>
          </p:cNvPr>
          <p:cNvSpPr>
            <a:spLocks noGrp="1"/>
          </p:cNvSpPr>
          <p:nvPr>
            <p:ph idx="1"/>
          </p:nvPr>
        </p:nvSpPr>
        <p:spPr>
          <a:xfrm>
            <a:off x="649224" y="2133600"/>
            <a:ext cx="6574535" cy="3759253"/>
          </a:xfrm>
        </p:spPr>
        <p:txBody>
          <a:bodyPr>
            <a:normAutofit/>
          </a:bodyPr>
          <a:lstStyle/>
          <a:p>
            <a:pPr marL="0" indent="0">
              <a:lnSpc>
                <a:spcPct val="90000"/>
              </a:lnSpc>
              <a:buNone/>
            </a:pPr>
            <a:r>
              <a:rPr lang="en-US" sz="1400" b="0" i="0">
                <a:effectLst/>
                <a:latin typeface="Source Sans Pro" panose="020B0503030403020204" pitchFamily="34" charset="0"/>
              </a:rPr>
              <a:t>As with almost any software engineering process, software testing has a prescribed order in which things should be done. The following is a list of software testing categories arranged in chronological order. These are the steps taken to fully test new software in preparation for marketing it:</a:t>
            </a:r>
          </a:p>
          <a:p>
            <a:pPr>
              <a:lnSpc>
                <a:spcPct val="90000"/>
              </a:lnSpc>
              <a:buFont typeface="Arial" panose="020B0604020202020204" pitchFamily="34" charset="0"/>
              <a:buChar char="•"/>
            </a:pPr>
            <a:r>
              <a:rPr lang="en-US" sz="1400" b="0" i="0">
                <a:effectLst/>
                <a:latin typeface="Source Sans Pro" panose="020B0503030403020204" pitchFamily="34" charset="0"/>
              </a:rPr>
              <a:t>Unit testing performed on each module or block of code during development. </a:t>
            </a:r>
            <a:r>
              <a:rPr lang="en-US" sz="1400" b="0" i="0" u="none" strike="noStrike">
                <a:effectLst/>
                <a:latin typeface="Source Sans Pro" panose="020B0503030403020204" pitchFamily="34" charset="0"/>
                <a:hlinkClick r:id="rId2"/>
              </a:rPr>
              <a:t>Unit Testing</a:t>
            </a:r>
            <a:r>
              <a:rPr lang="en-US" sz="1400" b="0" i="0">
                <a:effectLst/>
                <a:latin typeface="Source Sans Pro" panose="020B0503030403020204" pitchFamily="34" charset="0"/>
              </a:rPr>
              <a:t> is normally done by the programmer who writes the code.</a:t>
            </a:r>
          </a:p>
          <a:p>
            <a:pPr>
              <a:lnSpc>
                <a:spcPct val="90000"/>
              </a:lnSpc>
              <a:buFont typeface="Arial" panose="020B0604020202020204" pitchFamily="34" charset="0"/>
              <a:buChar char="•"/>
            </a:pPr>
            <a:r>
              <a:rPr lang="en-US" sz="1400" b="0" i="0">
                <a:effectLst/>
                <a:latin typeface="Source Sans Pro" panose="020B0503030403020204" pitchFamily="34" charset="0"/>
              </a:rPr>
              <a:t>Integration testing done before, during and after integration of a new module into the main software package. This involves testing of each individual code module. One piece of software can contain several modules which are often created by several different programmers. It is crucial to test each module’s effect on the entire program model.</a:t>
            </a:r>
          </a:p>
          <a:p>
            <a:pPr>
              <a:lnSpc>
                <a:spcPct val="90000"/>
              </a:lnSpc>
              <a:buFont typeface="Arial" panose="020B0604020202020204" pitchFamily="34" charset="0"/>
              <a:buChar char="•"/>
            </a:pPr>
            <a:r>
              <a:rPr lang="en-US" sz="1400" b="0" i="0">
                <a:effectLst/>
                <a:latin typeface="Source Sans Pro" panose="020B0503030403020204" pitchFamily="34" charset="0"/>
              </a:rPr>
              <a:t>System testing done by a professional testing agent on the completed software product before it is introduced to the market.</a:t>
            </a:r>
          </a:p>
          <a:p>
            <a:pPr>
              <a:lnSpc>
                <a:spcPct val="90000"/>
              </a:lnSpc>
              <a:buFont typeface="Arial" panose="020B0604020202020204" pitchFamily="34" charset="0"/>
              <a:buChar char="•"/>
            </a:pPr>
            <a:r>
              <a:rPr lang="en-US" sz="1400" b="0" i="0">
                <a:effectLst/>
                <a:latin typeface="Source Sans Pro" panose="020B0503030403020204" pitchFamily="34" charset="0"/>
              </a:rPr>
              <a:t>Acceptance testing – beta testing of the product done by the actual end users.</a:t>
            </a:r>
          </a:p>
        </p:txBody>
      </p:sp>
      <p:pic>
        <p:nvPicPr>
          <p:cNvPr id="1026" name="Picture 2" descr="System Testing">
            <a:extLst>
              <a:ext uri="{FF2B5EF4-FFF2-40B4-BE49-F238E27FC236}">
                <a16:creationId xmlns:a16="http://schemas.microsoft.com/office/drawing/2014/main" id="{EB829FCA-BBFF-C2C9-2A85-79B4C5841E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62088" y="2029923"/>
            <a:ext cx="3981455" cy="2478112"/>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7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0D054-238D-79F1-6249-0CA3B6A8F616}"/>
              </a:ext>
            </a:extLst>
          </p:cNvPr>
          <p:cNvSpPr>
            <a:spLocks noGrp="1"/>
          </p:cNvSpPr>
          <p:nvPr>
            <p:ph type="title"/>
          </p:nvPr>
        </p:nvSpPr>
        <p:spPr>
          <a:xfrm>
            <a:off x="2592925" y="624110"/>
            <a:ext cx="8911687" cy="786679"/>
          </a:xfrm>
        </p:spPr>
        <p:txBody>
          <a:bodyPr/>
          <a:lstStyle/>
          <a:p>
            <a:r>
              <a:rPr lang="en-US" b="1" i="0" dirty="0">
                <a:solidFill>
                  <a:srgbClr val="222222"/>
                </a:solidFill>
                <a:effectLst/>
                <a:latin typeface="Source Sans Pro" panose="020B0503030403020204" pitchFamily="34" charset="0"/>
              </a:rPr>
              <a:t>Types of System Testing</a:t>
            </a:r>
            <a:endParaRPr lang="fr-FR" dirty="0"/>
          </a:p>
        </p:txBody>
      </p:sp>
      <p:sp>
        <p:nvSpPr>
          <p:cNvPr id="6" name="ZoneTexte 5">
            <a:extLst>
              <a:ext uri="{FF2B5EF4-FFF2-40B4-BE49-F238E27FC236}">
                <a16:creationId xmlns:a16="http://schemas.microsoft.com/office/drawing/2014/main" id="{1994532A-E6DD-448F-8F5C-1E63AE7107E5}"/>
              </a:ext>
            </a:extLst>
          </p:cNvPr>
          <p:cNvSpPr txBox="1"/>
          <p:nvPr/>
        </p:nvSpPr>
        <p:spPr>
          <a:xfrm>
            <a:off x="1463585" y="1672046"/>
            <a:ext cx="8581752" cy="3970318"/>
          </a:xfrm>
          <a:prstGeom prst="rect">
            <a:avLst/>
          </a:prstGeom>
          <a:noFill/>
        </p:spPr>
        <p:txBody>
          <a:bodyPr wrap="square">
            <a:spAutoFit/>
          </a:bodyPr>
          <a:lstStyle/>
          <a:p>
            <a:pPr algn="l"/>
            <a:r>
              <a:rPr lang="en-US" sz="2400" b="0" i="0" dirty="0">
                <a:solidFill>
                  <a:srgbClr val="222222"/>
                </a:solidFill>
                <a:effectLst/>
                <a:latin typeface="Source Sans Pro" panose="020B0503030403020204" pitchFamily="34" charset="0"/>
              </a:rPr>
              <a:t>There are more than 50 types of System Testing.</a:t>
            </a:r>
          </a:p>
          <a:p>
            <a:pPr algn="l"/>
            <a:r>
              <a:rPr lang="en-US" sz="2400" b="0" i="0" dirty="0">
                <a:solidFill>
                  <a:srgbClr val="222222"/>
                </a:solidFill>
                <a:effectLst/>
                <a:latin typeface="Source Sans Pro" panose="020B0503030403020204" pitchFamily="34" charset="0"/>
              </a:rPr>
              <a:t>Below we have listed types of system testing a large software development company would typically use</a:t>
            </a:r>
          </a:p>
          <a:p>
            <a:pPr marL="914400" lvl="1" indent="-457200">
              <a:buFont typeface="+mj-lt"/>
              <a:buAutoNum type="arabicPeriod"/>
            </a:pPr>
            <a:r>
              <a:rPr lang="en-US" sz="2000" b="1" i="0" u="none" strike="noStrike" dirty="0">
                <a:solidFill>
                  <a:srgbClr val="222222"/>
                </a:solidFill>
                <a:effectLst/>
                <a:latin typeface="Source Sans Pro" panose="020B0503030403020204" pitchFamily="34" charset="0"/>
                <a:hlinkClick r:id="rId2"/>
              </a:rPr>
              <a:t>Usability Testing</a:t>
            </a:r>
            <a:r>
              <a:rPr lang="en-US" sz="2000" b="1" i="0" dirty="0">
                <a:solidFill>
                  <a:srgbClr val="222222"/>
                </a:solidFill>
                <a:effectLst/>
                <a:latin typeface="Source Sans Pro" panose="020B0503030403020204" pitchFamily="34" charset="0"/>
              </a:rPr>
              <a:t> –</a:t>
            </a:r>
            <a:r>
              <a:rPr lang="en-US" sz="2000" b="0" i="0" dirty="0">
                <a:solidFill>
                  <a:srgbClr val="222222"/>
                </a:solidFill>
                <a:effectLst/>
                <a:latin typeface="Source Sans Pro" panose="020B0503030403020204" pitchFamily="34" charset="0"/>
              </a:rPr>
              <a:t> mainly focuses on the user’s ease to use the application, flexibility in handling controls and ability of the system to meet its objectives</a:t>
            </a:r>
          </a:p>
          <a:p>
            <a:pPr marL="914400" lvl="1" indent="-457200">
              <a:buFont typeface="+mj-lt"/>
              <a:buAutoNum type="arabicPeriod"/>
            </a:pPr>
            <a:r>
              <a:rPr lang="en-US" sz="2000" b="1" i="0" u="none" strike="noStrike" dirty="0">
                <a:solidFill>
                  <a:srgbClr val="222222"/>
                </a:solidFill>
                <a:effectLst/>
                <a:latin typeface="Source Sans Pro" panose="020B0503030403020204" pitchFamily="34" charset="0"/>
                <a:hlinkClick r:id="rId3"/>
              </a:rPr>
              <a:t>Load Testing</a:t>
            </a:r>
            <a:r>
              <a:rPr lang="en-US" sz="2000" b="1" i="0" dirty="0">
                <a:solidFill>
                  <a:srgbClr val="222222"/>
                </a:solidFill>
                <a:effectLst/>
                <a:latin typeface="Source Sans Pro" panose="020B0503030403020204" pitchFamily="34" charset="0"/>
              </a:rPr>
              <a:t> –</a:t>
            </a:r>
            <a:r>
              <a:rPr lang="en-US" sz="2000" b="0" i="0" dirty="0">
                <a:solidFill>
                  <a:srgbClr val="222222"/>
                </a:solidFill>
                <a:effectLst/>
                <a:latin typeface="Source Sans Pro" panose="020B0503030403020204" pitchFamily="34" charset="0"/>
              </a:rPr>
              <a:t> is necessary to know that a software solution will perform under real-life loads.</a:t>
            </a:r>
          </a:p>
          <a:p>
            <a:pPr marL="914400" lvl="1" indent="-457200">
              <a:buFont typeface="+mj-lt"/>
              <a:buAutoNum type="arabicPeriod"/>
            </a:pPr>
            <a:r>
              <a:rPr lang="en-US" sz="2000" b="1" i="0" u="none" strike="noStrike" dirty="0">
                <a:solidFill>
                  <a:srgbClr val="222222"/>
                </a:solidFill>
                <a:effectLst/>
                <a:latin typeface="Source Sans Pro" panose="020B0503030403020204" pitchFamily="34" charset="0"/>
                <a:hlinkClick r:id="rId4"/>
              </a:rPr>
              <a:t>Regression Testing</a:t>
            </a:r>
            <a:r>
              <a:rPr lang="en-US" sz="2000" b="1" i="0" dirty="0">
                <a:solidFill>
                  <a:srgbClr val="222222"/>
                </a:solidFill>
                <a:effectLst/>
                <a:latin typeface="Source Sans Pro" panose="020B0503030403020204" pitchFamily="34" charset="0"/>
              </a:rPr>
              <a:t> –</a:t>
            </a:r>
            <a:r>
              <a:rPr lang="en-US" sz="2000" b="0" i="0" dirty="0">
                <a:solidFill>
                  <a:srgbClr val="222222"/>
                </a:solidFill>
                <a:effectLst/>
                <a:latin typeface="Source Sans Pro" panose="020B0503030403020204" pitchFamily="34" charset="0"/>
              </a:rPr>
              <a:t> involves testing done to make sure none of the changes made over the course of the development process have caused new bugs. It also makes sure no old bugs appear from the addition of new software modules over time.</a:t>
            </a:r>
          </a:p>
        </p:txBody>
      </p:sp>
    </p:spTree>
    <p:extLst>
      <p:ext uri="{BB962C8B-B14F-4D97-AF65-F5344CB8AC3E}">
        <p14:creationId xmlns:p14="http://schemas.microsoft.com/office/powerpoint/2010/main" val="312916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82AAF-DD58-43AA-1CAB-445B5FA8D05A}"/>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Types of System Testing (2)</a:t>
            </a:r>
            <a:endParaRPr lang="fr-FR" dirty="0"/>
          </a:p>
        </p:txBody>
      </p:sp>
      <p:sp>
        <p:nvSpPr>
          <p:cNvPr id="3" name="Espace réservé du contenu 2">
            <a:extLst>
              <a:ext uri="{FF2B5EF4-FFF2-40B4-BE49-F238E27FC236}">
                <a16:creationId xmlns:a16="http://schemas.microsoft.com/office/drawing/2014/main" id="{9FA5BD91-EA95-8171-716E-BE1D458DCE66}"/>
              </a:ext>
            </a:extLst>
          </p:cNvPr>
          <p:cNvSpPr>
            <a:spLocks noGrp="1"/>
          </p:cNvSpPr>
          <p:nvPr>
            <p:ph idx="1"/>
          </p:nvPr>
        </p:nvSpPr>
        <p:spPr>
          <a:xfrm>
            <a:off x="1972492" y="1802673"/>
            <a:ext cx="8020593" cy="3722915"/>
          </a:xfrm>
        </p:spPr>
        <p:txBody>
          <a:bodyPr>
            <a:normAutofit fontScale="92500"/>
          </a:bodyPr>
          <a:lstStyle/>
          <a:p>
            <a:pPr algn="l">
              <a:buFont typeface="+mj-lt"/>
              <a:buAutoNum type="arabicPeriod"/>
            </a:pPr>
            <a:endParaRPr lang="en-US" b="0" i="0" dirty="0">
              <a:solidFill>
                <a:srgbClr val="222222"/>
              </a:solidFill>
              <a:effectLst/>
              <a:latin typeface="Source Sans Pro" panose="020B0503030403020204" pitchFamily="34" charset="0"/>
            </a:endParaRPr>
          </a:p>
          <a:p>
            <a:pPr algn="l">
              <a:buFont typeface="+mj-lt"/>
              <a:buAutoNum type="arabicPeriod" startAt="4"/>
            </a:pPr>
            <a:r>
              <a:rPr lang="en-US" b="1" i="0" u="none" strike="noStrike" dirty="0">
                <a:solidFill>
                  <a:srgbClr val="222222"/>
                </a:solidFill>
                <a:effectLst/>
                <a:latin typeface="Source Sans Pro" panose="020B0503030403020204" pitchFamily="34" charset="0"/>
                <a:hlinkClick r:id="rId2"/>
              </a:rPr>
              <a:t>Recovery Testing</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 is done to demonstrate a software solution is reliable, trustworthy and can successfully recoup from possible crashes.</a:t>
            </a:r>
          </a:p>
          <a:p>
            <a:pPr algn="l">
              <a:buFont typeface="+mj-lt"/>
              <a:buAutoNum type="arabicPeriod" startAt="4"/>
            </a:pPr>
            <a:r>
              <a:rPr lang="en-US" b="1" i="0" dirty="0">
                <a:solidFill>
                  <a:srgbClr val="222222"/>
                </a:solidFill>
                <a:effectLst/>
                <a:latin typeface="Source Sans Pro" panose="020B0503030403020204" pitchFamily="34" charset="0"/>
              </a:rPr>
              <a:t>Migration Testing –</a:t>
            </a:r>
            <a:r>
              <a:rPr lang="en-US" b="0" i="0" dirty="0">
                <a:solidFill>
                  <a:srgbClr val="222222"/>
                </a:solidFill>
                <a:effectLst/>
                <a:latin typeface="Source Sans Pro" panose="020B0503030403020204" pitchFamily="34" charset="0"/>
              </a:rPr>
              <a:t> is done to ensure that the software can be moved from older system infrastructures to current system infrastructures without any issues.</a:t>
            </a:r>
          </a:p>
          <a:p>
            <a:pPr algn="l">
              <a:buFont typeface="+mj-lt"/>
              <a:buAutoNum type="arabicPeriod" startAt="4"/>
            </a:pPr>
            <a:r>
              <a:rPr lang="en-US" b="1" i="0" dirty="0">
                <a:solidFill>
                  <a:srgbClr val="222222"/>
                </a:solidFill>
                <a:effectLst/>
                <a:latin typeface="Source Sans Pro" panose="020B0503030403020204" pitchFamily="34" charset="0"/>
              </a:rPr>
              <a:t>Functional Testing –</a:t>
            </a:r>
            <a:r>
              <a:rPr lang="en-US" b="0" i="0" dirty="0">
                <a:solidFill>
                  <a:srgbClr val="222222"/>
                </a:solidFill>
                <a:effectLst/>
                <a:latin typeface="Source Sans Pro" panose="020B0503030403020204" pitchFamily="34" charset="0"/>
              </a:rPr>
              <a:t> Also known as functional completeness testing,</a:t>
            </a:r>
            <a:r>
              <a:rPr lang="en-US" b="0" i="0" u="none" strike="noStrike" dirty="0">
                <a:solidFill>
                  <a:srgbClr val="222222"/>
                </a:solidFill>
                <a:effectLst/>
                <a:latin typeface="Source Sans Pro" panose="020B0503030403020204" pitchFamily="34" charset="0"/>
                <a:hlinkClick r:id="rId3"/>
              </a:rPr>
              <a:t> Functional Testing</a:t>
            </a:r>
            <a:r>
              <a:rPr lang="en-US" b="0" i="0" dirty="0">
                <a:solidFill>
                  <a:srgbClr val="222222"/>
                </a:solidFill>
                <a:effectLst/>
                <a:latin typeface="Source Sans Pro" panose="020B0503030403020204" pitchFamily="34" charset="0"/>
              </a:rPr>
              <a:t> involves trying to think of any possible missing functions. Testers might make a list of additional functionalities that a product could have to improve it during functional testing.</a:t>
            </a:r>
          </a:p>
          <a:p>
            <a:pPr algn="l">
              <a:buFont typeface="+mj-lt"/>
              <a:buAutoNum type="arabicPeriod" startAt="4"/>
            </a:pPr>
            <a:r>
              <a:rPr lang="en-US" b="1" i="0" dirty="0">
                <a:solidFill>
                  <a:srgbClr val="222222"/>
                </a:solidFill>
                <a:effectLst/>
                <a:latin typeface="Source Sans Pro" panose="020B0503030403020204" pitchFamily="34" charset="0"/>
              </a:rPr>
              <a:t>Hardware/Software Testing –</a:t>
            </a:r>
            <a:r>
              <a:rPr lang="en-US" b="0" i="0" dirty="0">
                <a:solidFill>
                  <a:srgbClr val="222222"/>
                </a:solidFill>
                <a:effectLst/>
                <a:latin typeface="Source Sans Pro" panose="020B0503030403020204" pitchFamily="34" charset="0"/>
              </a:rPr>
              <a:t> IBM refers to Hardware/Software testing as “HW/SW Testing”. This is when the tester focuses his/her attention on the interactions between the hardware and software during system testing.</a:t>
            </a:r>
          </a:p>
        </p:txBody>
      </p:sp>
    </p:spTree>
    <p:extLst>
      <p:ext uri="{BB962C8B-B14F-4D97-AF65-F5344CB8AC3E}">
        <p14:creationId xmlns:p14="http://schemas.microsoft.com/office/powerpoint/2010/main" val="5234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1893E-38EF-98E5-8477-CA37B8E28599}"/>
              </a:ext>
            </a:extLst>
          </p:cNvPr>
          <p:cNvSpPr>
            <a:spLocks noGrp="1"/>
          </p:cNvSpPr>
          <p:nvPr>
            <p:ph type="title"/>
          </p:nvPr>
        </p:nvSpPr>
        <p:spPr>
          <a:xfrm>
            <a:off x="1603683" y="681038"/>
            <a:ext cx="9747069" cy="969264"/>
          </a:xfrm>
        </p:spPr>
        <p:txBody>
          <a:bodyPr>
            <a:normAutofit fontScale="90000"/>
          </a:bodyPr>
          <a:lstStyle/>
          <a:p>
            <a:r>
              <a:rPr lang="en-US" b="1" i="0" dirty="0">
                <a:solidFill>
                  <a:srgbClr val="222222"/>
                </a:solidFill>
                <a:effectLst/>
                <a:latin typeface="Source Sans Pro" panose="020B0503030403020204" pitchFamily="34" charset="0"/>
              </a:rPr>
              <a:t>What Types of System Testing Should Testers Use?</a:t>
            </a:r>
            <a:br>
              <a:rPr lang="en-US" b="1" i="0" dirty="0">
                <a:solidFill>
                  <a:schemeClr val="bg1"/>
                </a:solidFill>
                <a:effectLst/>
                <a:latin typeface="Source Sans Pro" panose="020B0503030403020204" pitchFamily="34" charset="0"/>
              </a:rPr>
            </a:br>
            <a:endParaRPr lang="fr-FR" dirty="0">
              <a:solidFill>
                <a:schemeClr val="bg1"/>
              </a:solidFill>
            </a:endParaRPr>
          </a:p>
        </p:txBody>
      </p:sp>
      <p:sp>
        <p:nvSpPr>
          <p:cNvPr id="3" name="Espace réservé du contenu 2">
            <a:extLst>
              <a:ext uri="{FF2B5EF4-FFF2-40B4-BE49-F238E27FC236}">
                <a16:creationId xmlns:a16="http://schemas.microsoft.com/office/drawing/2014/main" id="{D80179F1-DE3C-A74D-A538-8278C49164C7}"/>
              </a:ext>
            </a:extLst>
          </p:cNvPr>
          <p:cNvSpPr>
            <a:spLocks noGrp="1"/>
          </p:cNvSpPr>
          <p:nvPr>
            <p:ph idx="1"/>
          </p:nvPr>
        </p:nvSpPr>
        <p:spPr>
          <a:xfrm>
            <a:off x="1384663" y="1650303"/>
            <a:ext cx="9966089" cy="4526660"/>
          </a:xfrm>
        </p:spPr>
        <p:txBody>
          <a:bodyPr anchor="ctr">
            <a:normAutofit fontScale="92500" lnSpcReduction="20000"/>
          </a:bodyPr>
          <a:lstStyle/>
          <a:p>
            <a:pPr marL="0" indent="0" algn="l">
              <a:buNone/>
            </a:pPr>
            <a:r>
              <a:rPr lang="en-US" sz="2000" b="0" i="0" dirty="0">
                <a:solidFill>
                  <a:srgbClr val="222222"/>
                </a:solidFill>
                <a:effectLst/>
                <a:latin typeface="Source Sans Pro" panose="020B0503030403020204" pitchFamily="34" charset="0"/>
              </a:rPr>
              <a:t>There are over 50 different types of system testing. The specific types used by a tester depend on several variables. Those variables include:</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Who the tester works for – This is a major factor in determining the types of system testing a tester will use. Methods used by large companies are different than that used by medium and small companies.</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Time available for testing – Ultimately, all 50 testing types could be used. Time is often what limits us to using only the types that are most relevant for the software project.</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Resources available to the tester – Of course some testers will not have the necessary resources to conduct a testing type. For example, if you are a tester working for a large software development firm, you are likely to have expensive automated testing software not available to others.</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Software Tester’s Education- There is a certain learning curve for each type of software testing available. To use some of the software involved, a tester has to learn how to use it.</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Testing Budget – Money becomes a factor not just for smaller companies and individual software developers but large companies as well. </a:t>
            </a:r>
          </a:p>
        </p:txBody>
      </p:sp>
    </p:spTree>
    <p:extLst>
      <p:ext uri="{BB962C8B-B14F-4D97-AF65-F5344CB8AC3E}">
        <p14:creationId xmlns:p14="http://schemas.microsoft.com/office/powerpoint/2010/main" val="3721541982"/>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TotalTime>
  <Words>932</Words>
  <Application>Microsoft Office PowerPoint</Application>
  <PresentationFormat>Grand écran</PresentationFormat>
  <Paragraphs>41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Century Gothic</vt:lpstr>
      <vt:lpstr>Source Sans Pro</vt:lpstr>
      <vt:lpstr>Wingdings 3</vt:lpstr>
      <vt:lpstr>Brin</vt:lpstr>
      <vt:lpstr>System Testing</vt:lpstr>
      <vt:lpstr>Definition</vt:lpstr>
      <vt:lpstr>System Testing is Blackbox</vt:lpstr>
      <vt:lpstr>What do you verify in System Testing?</vt:lpstr>
      <vt:lpstr>Software Testing Hierarchy </vt:lpstr>
      <vt:lpstr>Types of System Testing</vt:lpstr>
      <vt:lpstr>Types of System Testing (2)</vt:lpstr>
      <vt:lpstr>What Types of System Testing Should Testers 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BANNOUR WAHID</dc:creator>
  <cp:lastModifiedBy>BANNOUR WAHID</cp:lastModifiedBy>
  <cp:revision>7</cp:revision>
  <dcterms:created xsi:type="dcterms:W3CDTF">2022-11-29T14:00:38Z</dcterms:created>
  <dcterms:modified xsi:type="dcterms:W3CDTF">2022-12-10T07:52:02Z</dcterms:modified>
</cp:coreProperties>
</file>