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85189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60194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A92AF7-4D1A-43B3-96E4-BA91B3BC41E9}"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927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990834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378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246973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70822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4118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124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C75117-DC31-4DE8-961F-6A0933E6CF53}"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0987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C75117-DC31-4DE8-961F-6A0933E6CF53}"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56068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C75117-DC31-4DE8-961F-6A0933E6CF53}" type="datetimeFigureOut">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3735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C75117-DC31-4DE8-961F-6A0933E6CF53}" type="datetimeFigureOut">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322619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75117-DC31-4DE8-961F-6A0933E6CF53}" type="datetimeFigureOut">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264015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121918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C75117-DC31-4DE8-961F-6A0933E6CF53}"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A92AF7-4D1A-43B3-96E4-BA91B3BC41E9}" type="slidenum">
              <a:rPr lang="fr-FR" smtClean="0"/>
              <a:t>‹N°›</a:t>
            </a:fld>
            <a:endParaRPr lang="fr-FR"/>
          </a:p>
        </p:txBody>
      </p:sp>
    </p:spTree>
    <p:extLst>
      <p:ext uri="{BB962C8B-B14F-4D97-AF65-F5344CB8AC3E}">
        <p14:creationId xmlns:p14="http://schemas.microsoft.com/office/powerpoint/2010/main" val="44362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C75117-DC31-4DE8-961F-6A0933E6CF53}" type="datetimeFigureOut">
              <a:rPr lang="fr-FR" smtClean="0"/>
              <a:t>29/11/2022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A92AF7-4D1A-43B3-96E4-BA91B3BC41E9}" type="slidenum">
              <a:rPr lang="fr-FR" smtClean="0"/>
              <a:t>‹N°›</a:t>
            </a:fld>
            <a:endParaRPr lang="fr-FR"/>
          </a:p>
        </p:txBody>
      </p:sp>
    </p:spTree>
    <p:extLst>
      <p:ext uri="{BB962C8B-B14F-4D97-AF65-F5344CB8AC3E}">
        <p14:creationId xmlns:p14="http://schemas.microsoft.com/office/powerpoint/2010/main" val="3933252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test-environment-software-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how-to-create-test-strategy-documen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6890A-9A25-AE8B-9905-716E0ABCB48D}"/>
              </a:ext>
            </a:extLst>
          </p:cNvPr>
          <p:cNvSpPr>
            <a:spLocks noGrp="1"/>
          </p:cNvSpPr>
          <p:nvPr>
            <p:ph type="ctrTitle"/>
          </p:nvPr>
        </p:nvSpPr>
        <p:spPr/>
        <p:txBody>
          <a:bodyPr/>
          <a:lstStyle/>
          <a:p>
            <a:r>
              <a:rPr lang="fr-FR" dirty="0" err="1"/>
              <a:t>Integration</a:t>
            </a:r>
            <a:r>
              <a:rPr lang="fr-FR" dirty="0"/>
              <a:t> Test</a:t>
            </a:r>
          </a:p>
        </p:txBody>
      </p:sp>
      <p:sp>
        <p:nvSpPr>
          <p:cNvPr id="3" name="Sous-titre 2">
            <a:extLst>
              <a:ext uri="{FF2B5EF4-FFF2-40B4-BE49-F238E27FC236}">
                <a16:creationId xmlns:a16="http://schemas.microsoft.com/office/drawing/2014/main" id="{3EE48A42-F1C8-C705-F53D-B3527518693D}"/>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8392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9DFAD6-62F8-B6AE-FAF3-3681E7405CA9}"/>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Brief Description of Integration Test Plans</a:t>
            </a:r>
            <a:endParaRPr lang="fr-FR" dirty="0"/>
          </a:p>
        </p:txBody>
      </p:sp>
      <p:sp>
        <p:nvSpPr>
          <p:cNvPr id="3" name="Espace réservé du contenu 2">
            <a:extLst>
              <a:ext uri="{FF2B5EF4-FFF2-40B4-BE49-F238E27FC236}">
                <a16:creationId xmlns:a16="http://schemas.microsoft.com/office/drawing/2014/main" id="{B2A044B7-2DA2-CB97-FE55-0E11F85523EA}"/>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It includes the following attributes: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Methods/Approaches to testing (as discussed above).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Scopes and Out of Scopes Items of Integration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Roles and Responsibilities.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Pre-requisites for Integration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Testing environment.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Risk and Mitigation Plans.</a:t>
            </a:r>
          </a:p>
          <a:p>
            <a:endParaRPr lang="fr-FR" dirty="0"/>
          </a:p>
        </p:txBody>
      </p:sp>
    </p:spTree>
    <p:extLst>
      <p:ext uri="{BB962C8B-B14F-4D97-AF65-F5344CB8AC3E}">
        <p14:creationId xmlns:p14="http://schemas.microsoft.com/office/powerpoint/2010/main" val="269107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21190-48A7-3419-0111-D03073A4F991}"/>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Entry and Exit Criteria of Integration Testing</a:t>
            </a:r>
            <a:endParaRPr lang="fr-FR" dirty="0"/>
          </a:p>
        </p:txBody>
      </p:sp>
      <p:sp>
        <p:nvSpPr>
          <p:cNvPr id="3" name="Espace réservé du contenu 2">
            <a:extLst>
              <a:ext uri="{FF2B5EF4-FFF2-40B4-BE49-F238E27FC236}">
                <a16:creationId xmlns:a16="http://schemas.microsoft.com/office/drawing/2014/main" id="{BD8E0897-9A1C-F915-F09C-8D7F1AEC1DD5}"/>
              </a:ext>
            </a:extLst>
          </p:cNvPr>
          <p:cNvSpPr>
            <a:spLocks noGrp="1"/>
          </p:cNvSpPr>
          <p:nvPr>
            <p:ph idx="1"/>
          </p:nvPr>
        </p:nvSpPr>
        <p:spPr/>
        <p:txBody>
          <a:bodyPr>
            <a:normAutofit fontScale="85000" lnSpcReduction="20000"/>
          </a:bodyPr>
          <a:lstStyle/>
          <a:p>
            <a:pPr algn="l"/>
            <a:r>
              <a:rPr lang="en-US" b="0" i="0" dirty="0">
                <a:solidFill>
                  <a:srgbClr val="222222"/>
                </a:solidFill>
                <a:effectLst/>
                <a:latin typeface="Source Sans Pro" panose="020B0503030403020204" pitchFamily="34" charset="0"/>
              </a:rPr>
              <a:t>Entry and Exit Criteria to Integration testing phase in any software development model</a:t>
            </a:r>
          </a:p>
          <a:p>
            <a:pPr algn="l"/>
            <a:r>
              <a:rPr lang="en-US" b="1" i="0" dirty="0">
                <a:solidFill>
                  <a:srgbClr val="222222"/>
                </a:solidFill>
                <a:effectLst/>
                <a:latin typeface="Source Sans Pro" panose="020B0503030403020204" pitchFamily="34" charset="0"/>
              </a:rPr>
              <a:t>Entry Criteria:</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Unit Tested Components/Modules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All High prioritized bugs fixed and closed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All Modules to be code completed and integrated successfully.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Integration tests Plan, test case, scenarios to be signed off and documented.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Required</a:t>
            </a:r>
            <a:r>
              <a:rPr lang="en-US" b="0" i="0" u="none" strike="noStrike" dirty="0">
                <a:solidFill>
                  <a:srgbClr val="222222"/>
                </a:solidFill>
                <a:effectLst/>
                <a:latin typeface="Source Sans Pro" panose="020B0503030403020204" pitchFamily="34" charset="0"/>
                <a:hlinkClick r:id="rId2"/>
              </a:rPr>
              <a:t> Test Environment </a:t>
            </a:r>
            <a:r>
              <a:rPr lang="en-US" b="0" i="0" dirty="0">
                <a:solidFill>
                  <a:srgbClr val="222222"/>
                </a:solidFill>
                <a:effectLst/>
                <a:latin typeface="Source Sans Pro" panose="020B0503030403020204" pitchFamily="34" charset="0"/>
              </a:rPr>
              <a:t>to be set up for Integration testing</a:t>
            </a:r>
          </a:p>
          <a:p>
            <a:pPr algn="l"/>
            <a:r>
              <a:rPr lang="en-US" b="1" i="0" dirty="0">
                <a:solidFill>
                  <a:srgbClr val="222222"/>
                </a:solidFill>
                <a:effectLst/>
                <a:latin typeface="Source Sans Pro" panose="020B0503030403020204" pitchFamily="34" charset="0"/>
              </a:rPr>
              <a:t>Exit Criteria:</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Successful Testing of Integrated Application.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Executed Test Cases are documented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All High prioritized bugs fixed and closed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Technical documents to be submitted followed by release Notes.</a:t>
            </a:r>
          </a:p>
          <a:p>
            <a:endParaRPr lang="fr-FR" dirty="0"/>
          </a:p>
        </p:txBody>
      </p:sp>
    </p:spTree>
    <p:extLst>
      <p:ext uri="{BB962C8B-B14F-4D97-AF65-F5344CB8AC3E}">
        <p14:creationId xmlns:p14="http://schemas.microsoft.com/office/powerpoint/2010/main" val="351254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6E8ED-4AD0-BBDE-AE3A-6FDE5DF008B7}"/>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Best Practices/ Guidelines for Integration Testing</a:t>
            </a:r>
            <a:endParaRPr lang="fr-FR" dirty="0"/>
          </a:p>
        </p:txBody>
      </p:sp>
      <p:sp>
        <p:nvSpPr>
          <p:cNvPr id="3" name="Espace réservé du contenu 2">
            <a:extLst>
              <a:ext uri="{FF2B5EF4-FFF2-40B4-BE49-F238E27FC236}">
                <a16:creationId xmlns:a16="http://schemas.microsoft.com/office/drawing/2014/main" id="{2C15BC77-0837-8B34-B885-28198633F7A3}"/>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First, determine the Integration</a:t>
            </a:r>
            <a:r>
              <a:rPr lang="en-US" b="0" i="0" u="none" strike="noStrike" dirty="0">
                <a:solidFill>
                  <a:srgbClr val="222222"/>
                </a:solidFill>
                <a:effectLst/>
                <a:latin typeface="Source Sans Pro" panose="020B0503030403020204" pitchFamily="34" charset="0"/>
                <a:hlinkClick r:id="rId2"/>
              </a:rPr>
              <a:t> Test Strategy </a:t>
            </a:r>
            <a:r>
              <a:rPr lang="en-US" b="0" i="0" dirty="0">
                <a:solidFill>
                  <a:srgbClr val="222222"/>
                </a:solidFill>
                <a:effectLst/>
                <a:latin typeface="Source Sans Pro" panose="020B0503030403020204" pitchFamily="34" charset="0"/>
              </a:rPr>
              <a:t>that could be adopted and later prepare the test cases and test data accordingly.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Study the Architecture design of the Application and identify the Critical Modules. These need to be tested on priority.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Obtain the interface designs from the Architectural team and create test cases to verify all of the interfaces in detail. Interface to database/external hardware/software application must be tested in detail.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After the test cases, it’s the test data which plays the critical role.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Always have the mock data prepared, prior to executing. Do not select test data while executing the test cases.</a:t>
            </a:r>
          </a:p>
          <a:p>
            <a:endParaRPr lang="fr-FR" dirty="0"/>
          </a:p>
        </p:txBody>
      </p:sp>
    </p:spTree>
    <p:extLst>
      <p:ext uri="{BB962C8B-B14F-4D97-AF65-F5344CB8AC3E}">
        <p14:creationId xmlns:p14="http://schemas.microsoft.com/office/powerpoint/2010/main" val="300115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76CF2-5116-E1E3-D311-23C4F0E0EED4}"/>
              </a:ext>
            </a:extLst>
          </p:cNvPr>
          <p:cNvSpPr>
            <a:spLocks noGrp="1"/>
          </p:cNvSpPr>
          <p:nvPr>
            <p:ph type="title"/>
          </p:nvPr>
        </p:nvSpPr>
        <p:spPr/>
        <p:txBody>
          <a:bodyPr/>
          <a:lstStyle/>
          <a:p>
            <a:r>
              <a:rPr lang="fr-FR" dirty="0" err="1"/>
              <a:t>Definition</a:t>
            </a:r>
            <a:endParaRPr lang="fr-FR" dirty="0"/>
          </a:p>
        </p:txBody>
      </p:sp>
      <p:sp>
        <p:nvSpPr>
          <p:cNvPr id="3" name="Espace réservé du contenu 2">
            <a:extLst>
              <a:ext uri="{FF2B5EF4-FFF2-40B4-BE49-F238E27FC236}">
                <a16:creationId xmlns:a16="http://schemas.microsoft.com/office/drawing/2014/main" id="{A8E5DD11-59B5-BB57-DD1E-50B4715353A3}"/>
              </a:ext>
            </a:extLst>
          </p:cNvPr>
          <p:cNvSpPr>
            <a:spLocks noGrp="1"/>
          </p:cNvSpPr>
          <p:nvPr>
            <p:ph idx="1"/>
          </p:nvPr>
        </p:nvSpPr>
        <p:spPr/>
        <p:txBody>
          <a:bodyPr/>
          <a:lstStyle/>
          <a:p>
            <a:pPr algn="l"/>
            <a:r>
              <a:rPr lang="en-US" b="1" i="0" dirty="0">
                <a:solidFill>
                  <a:srgbClr val="222222"/>
                </a:solidFill>
                <a:effectLst/>
                <a:latin typeface="Source Sans Pro" panose="020B0604020202020204" pitchFamily="34" charset="0"/>
              </a:rPr>
              <a:t>Integration Testing</a:t>
            </a:r>
            <a:r>
              <a:rPr lang="en-US" b="0" i="0" dirty="0">
                <a:solidFill>
                  <a:srgbClr val="222222"/>
                </a:solidFill>
                <a:effectLst/>
                <a:latin typeface="Source Sans Pro" panose="020B0604020202020204" pitchFamily="34" charset="0"/>
              </a:rPr>
              <a:t> 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p>
          <a:p>
            <a:pPr algn="l"/>
            <a:r>
              <a:rPr lang="en-US" b="0" i="0" dirty="0">
                <a:solidFill>
                  <a:srgbClr val="222222"/>
                </a:solidFill>
                <a:effectLst/>
                <a:latin typeface="Source Sans Pro" panose="020B0604020202020204" pitchFamily="34" charset="0"/>
              </a:rPr>
              <a:t>Integration Testing focuses on checking data communication amongst these modules. Hence it is also termed as </a:t>
            </a:r>
            <a:r>
              <a:rPr lang="en-US" b="1" i="0" dirty="0">
                <a:solidFill>
                  <a:srgbClr val="222222"/>
                </a:solidFill>
                <a:effectLst/>
                <a:latin typeface="Source Sans Pro" panose="020B0604020202020204" pitchFamily="34" charset="0"/>
              </a:rPr>
              <a:t>‘I &amp; T’</a:t>
            </a:r>
            <a:r>
              <a:rPr lang="en-US" b="0" i="0" dirty="0">
                <a:solidFill>
                  <a:srgbClr val="222222"/>
                </a:solidFill>
                <a:effectLst/>
                <a:latin typeface="Source Sans Pro" panose="020B0604020202020204" pitchFamily="34" charset="0"/>
              </a:rPr>
              <a:t> (Integration and Testing), </a:t>
            </a:r>
            <a:r>
              <a:rPr lang="en-US" b="1" i="0" dirty="0">
                <a:solidFill>
                  <a:srgbClr val="222222"/>
                </a:solidFill>
                <a:effectLst/>
                <a:latin typeface="Source Sans Pro" panose="020B0604020202020204" pitchFamily="34" charset="0"/>
              </a:rPr>
              <a:t>‘String Testing’</a:t>
            </a:r>
            <a:r>
              <a:rPr lang="en-US" b="0" i="0" dirty="0">
                <a:solidFill>
                  <a:srgbClr val="222222"/>
                </a:solidFill>
                <a:effectLst/>
                <a:latin typeface="Source Sans Pro" panose="020B0604020202020204" pitchFamily="34" charset="0"/>
              </a:rPr>
              <a:t> and sometimes </a:t>
            </a:r>
            <a:r>
              <a:rPr lang="en-US" b="1" i="0" dirty="0">
                <a:solidFill>
                  <a:srgbClr val="222222"/>
                </a:solidFill>
                <a:effectLst/>
                <a:latin typeface="Source Sans Pro" panose="020B0604020202020204" pitchFamily="34" charset="0"/>
              </a:rPr>
              <a:t>‘Thread Testing’</a:t>
            </a:r>
            <a:r>
              <a:rPr lang="en-US" b="0" i="0" dirty="0">
                <a:solidFill>
                  <a:srgbClr val="222222"/>
                </a:solidFill>
                <a:effectLst/>
                <a:latin typeface="Source Sans Pro" panose="020B0604020202020204" pitchFamily="34" charset="0"/>
              </a:rPr>
              <a:t>.</a:t>
            </a:r>
          </a:p>
          <a:p>
            <a:endParaRPr lang="fr-FR" dirty="0"/>
          </a:p>
        </p:txBody>
      </p:sp>
    </p:spTree>
    <p:extLst>
      <p:ext uri="{BB962C8B-B14F-4D97-AF65-F5344CB8AC3E}">
        <p14:creationId xmlns:p14="http://schemas.microsoft.com/office/powerpoint/2010/main" val="392637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6476D-1E9B-3655-DD61-40C5EA07E252}"/>
              </a:ext>
            </a:extLst>
          </p:cNvPr>
          <p:cNvSpPr>
            <a:spLocks noGrp="1"/>
          </p:cNvSpPr>
          <p:nvPr>
            <p:ph type="title"/>
          </p:nvPr>
        </p:nvSpPr>
        <p:spPr/>
        <p:txBody>
          <a:bodyPr/>
          <a:lstStyle/>
          <a:p>
            <a:r>
              <a:rPr lang="fr-FR" dirty="0"/>
              <a:t>Définition 2</a:t>
            </a:r>
          </a:p>
        </p:txBody>
      </p:sp>
      <p:sp>
        <p:nvSpPr>
          <p:cNvPr id="3" name="Espace réservé du contenu 2">
            <a:extLst>
              <a:ext uri="{FF2B5EF4-FFF2-40B4-BE49-F238E27FC236}">
                <a16:creationId xmlns:a16="http://schemas.microsoft.com/office/drawing/2014/main" id="{671FC908-8616-868F-5757-6A8AADE1F864}"/>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Integration</a:t>
            </a:r>
            <a:r>
              <a:rPr lang="en-US" b="0" i="0" u="none" strike="noStrike" dirty="0">
                <a:solidFill>
                  <a:srgbClr val="222222"/>
                </a:solidFill>
                <a:effectLst/>
                <a:latin typeface="Source Sans Pro" panose="020B0503030403020204" pitchFamily="34" charset="0"/>
                <a:hlinkClick r:id="rId2"/>
              </a:rPr>
              <a:t> Test Case </a:t>
            </a:r>
            <a:r>
              <a:rPr lang="en-US" b="0" i="0" dirty="0">
                <a:solidFill>
                  <a:srgbClr val="222222"/>
                </a:solidFill>
                <a:effectLst/>
                <a:latin typeface="Source Sans Pro" panose="020B0503030403020204" pitchFamily="34" charset="0"/>
              </a:rPr>
              <a:t>differs from other test cases in the sense it</a:t>
            </a:r>
            <a:r>
              <a:rPr lang="en-US" b="1" i="0" dirty="0">
                <a:solidFill>
                  <a:srgbClr val="222222"/>
                </a:solidFill>
                <a:effectLst/>
                <a:latin typeface="Source Sans Pro" panose="020B0503030403020204" pitchFamily="34" charset="0"/>
              </a:rPr>
              <a:t> focuses mainly on the interfaces &amp; flow of data/information between the modules</a:t>
            </a:r>
            <a:r>
              <a:rPr lang="en-US" b="0" i="0" dirty="0">
                <a:solidFill>
                  <a:srgbClr val="222222"/>
                </a:solidFill>
                <a:effectLst/>
                <a:latin typeface="Source Sans Pro" panose="020B0503030403020204" pitchFamily="34" charset="0"/>
              </a:rPr>
              <a:t>. Here priority is to be given for the </a:t>
            </a:r>
            <a:r>
              <a:rPr lang="en-US" b="1" i="0" dirty="0">
                <a:solidFill>
                  <a:srgbClr val="222222"/>
                </a:solidFill>
                <a:effectLst/>
                <a:latin typeface="Source Sans Pro" panose="020B0503030403020204" pitchFamily="34" charset="0"/>
              </a:rPr>
              <a:t>integrating links</a:t>
            </a:r>
            <a:r>
              <a:rPr lang="en-US" b="0" i="0" dirty="0">
                <a:solidFill>
                  <a:srgbClr val="222222"/>
                </a:solidFill>
                <a:effectLst/>
                <a:latin typeface="Source Sans Pro" panose="020B0503030403020204" pitchFamily="34" charset="0"/>
              </a:rPr>
              <a:t> rather than the unit functions which are already tested.</a:t>
            </a:r>
          </a:p>
          <a:p>
            <a:pPr algn="l"/>
            <a:r>
              <a:rPr lang="en-US" b="0" i="0" dirty="0">
                <a:solidFill>
                  <a:srgbClr val="222222"/>
                </a:solidFill>
                <a:effectLst/>
                <a:latin typeface="Source Sans Pro" panose="020B0503030403020204" pitchFamily="34" charset="0"/>
              </a:rPr>
              <a:t>Sample Integration Test Cases for the following scenario: Application has 3 modules say ‘Login Page’, ‘Mailbox’ and ‘Delete emails’ and each of them is integrated logically.</a:t>
            </a:r>
          </a:p>
          <a:p>
            <a:pPr algn="l"/>
            <a:r>
              <a:rPr lang="en-US" b="0" i="0" dirty="0">
                <a:solidFill>
                  <a:srgbClr val="222222"/>
                </a:solidFill>
                <a:effectLst/>
                <a:latin typeface="Source Sans Pro" panose="020B0503030403020204" pitchFamily="34" charset="0"/>
              </a:rPr>
              <a:t>Here do not concentrate much on the Login Page testing as it’s already been done in </a:t>
            </a:r>
            <a:r>
              <a:rPr lang="en-US" b="0" i="0" u="none" strike="noStrike" dirty="0">
                <a:solidFill>
                  <a:srgbClr val="222222"/>
                </a:solidFill>
                <a:effectLst/>
                <a:latin typeface="Source Sans Pro" panose="020B0503030403020204" pitchFamily="34" charset="0"/>
                <a:hlinkClick r:id="rId3"/>
              </a:rPr>
              <a:t>Unit Testing</a:t>
            </a:r>
            <a:r>
              <a:rPr lang="en-US" b="0" i="0" dirty="0">
                <a:solidFill>
                  <a:srgbClr val="222222"/>
                </a:solidFill>
                <a:effectLst/>
                <a:latin typeface="Source Sans Pro" panose="020B0503030403020204" pitchFamily="34" charset="0"/>
              </a:rPr>
              <a:t>. But check how it’s linked to the Mail Box Page.</a:t>
            </a:r>
          </a:p>
          <a:p>
            <a:pPr algn="l"/>
            <a:r>
              <a:rPr lang="en-US" b="0" i="0" dirty="0">
                <a:solidFill>
                  <a:srgbClr val="222222"/>
                </a:solidFill>
                <a:effectLst/>
                <a:latin typeface="Source Sans Pro" panose="020B0503030403020204" pitchFamily="34" charset="0"/>
              </a:rPr>
              <a:t>Similarly Mail Box: Check its integration to the Delete Mails Module.</a:t>
            </a:r>
          </a:p>
          <a:p>
            <a:endParaRPr lang="fr-FR" dirty="0"/>
          </a:p>
        </p:txBody>
      </p:sp>
    </p:spTree>
    <p:extLst>
      <p:ext uri="{BB962C8B-B14F-4D97-AF65-F5344CB8AC3E}">
        <p14:creationId xmlns:p14="http://schemas.microsoft.com/office/powerpoint/2010/main" val="88057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B3FD-92EF-37CB-F4FD-E7A76C63D465}"/>
              </a:ext>
            </a:extLst>
          </p:cNvPr>
          <p:cNvSpPr>
            <a:spLocks noGrp="1"/>
          </p:cNvSpPr>
          <p:nvPr>
            <p:ph type="title"/>
          </p:nvPr>
        </p:nvSpPr>
        <p:spPr/>
        <p:txBody>
          <a:bodyPr/>
          <a:lstStyle/>
          <a:p>
            <a:r>
              <a:rPr lang="fr-FR" dirty="0"/>
              <a:t>Test case of </a:t>
            </a:r>
            <a:r>
              <a:rPr lang="fr-FR" dirty="0" err="1"/>
              <a:t>integration</a:t>
            </a:r>
            <a:r>
              <a:rPr lang="fr-FR" dirty="0"/>
              <a:t> test</a:t>
            </a:r>
          </a:p>
        </p:txBody>
      </p:sp>
      <p:graphicFrame>
        <p:nvGraphicFramePr>
          <p:cNvPr id="4" name="Espace réservé du contenu 3">
            <a:extLst>
              <a:ext uri="{FF2B5EF4-FFF2-40B4-BE49-F238E27FC236}">
                <a16:creationId xmlns:a16="http://schemas.microsoft.com/office/drawing/2014/main" id="{CE09CC00-B776-3E02-1AE8-8EFFF0E8F604}"/>
              </a:ext>
            </a:extLst>
          </p:cNvPr>
          <p:cNvGraphicFramePr>
            <a:graphicFrameLocks noGrp="1"/>
          </p:cNvGraphicFramePr>
          <p:nvPr>
            <p:ph idx="1"/>
          </p:nvPr>
        </p:nvGraphicFramePr>
        <p:xfrm>
          <a:off x="2114550" y="2355374"/>
          <a:ext cx="7962900" cy="3840480"/>
        </p:xfrm>
        <a:graphic>
          <a:graphicData uri="http://schemas.openxmlformats.org/drawingml/2006/table">
            <a:tbl>
              <a:tblPr/>
              <a:tblGrid>
                <a:gridCol w="1990725">
                  <a:extLst>
                    <a:ext uri="{9D8B030D-6E8A-4147-A177-3AD203B41FA5}">
                      <a16:colId xmlns:a16="http://schemas.microsoft.com/office/drawing/2014/main" val="1577117105"/>
                    </a:ext>
                  </a:extLst>
                </a:gridCol>
                <a:gridCol w="1990725">
                  <a:extLst>
                    <a:ext uri="{9D8B030D-6E8A-4147-A177-3AD203B41FA5}">
                      <a16:colId xmlns:a16="http://schemas.microsoft.com/office/drawing/2014/main" val="492759958"/>
                    </a:ext>
                  </a:extLst>
                </a:gridCol>
                <a:gridCol w="1990725">
                  <a:extLst>
                    <a:ext uri="{9D8B030D-6E8A-4147-A177-3AD203B41FA5}">
                      <a16:colId xmlns:a16="http://schemas.microsoft.com/office/drawing/2014/main" val="4046401561"/>
                    </a:ext>
                  </a:extLst>
                </a:gridCol>
                <a:gridCol w="1990725">
                  <a:extLst>
                    <a:ext uri="{9D8B030D-6E8A-4147-A177-3AD203B41FA5}">
                      <a16:colId xmlns:a16="http://schemas.microsoft.com/office/drawing/2014/main" val="344295350"/>
                    </a:ext>
                  </a:extLst>
                </a:gridCol>
              </a:tblGrid>
              <a:tr h="0">
                <a:tc>
                  <a:txBody>
                    <a:bodyPr/>
                    <a:lstStyle/>
                    <a:p>
                      <a:pPr algn="l"/>
                      <a:r>
                        <a:rPr lang="en-US">
                          <a:effectLst/>
                        </a:rPr>
                        <a:t>Test Case ID</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Test Case Objective</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Test Case Description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Expected Result</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097000775"/>
                  </a:ext>
                </a:extLst>
              </a:tr>
              <a:tr h="0">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Check the interface link between the Login and Mailbox module</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Enter login credentials and click on the Login button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To be directed to the Mail Box</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124844929"/>
                  </a:ext>
                </a:extLst>
              </a:tr>
              <a:tr h="0">
                <a:tc>
                  <a:txBody>
                    <a:bodyPr/>
                    <a:lstStyle/>
                    <a:p>
                      <a:r>
                        <a:rPr lang="en-US" b="1">
                          <a:effectLst/>
                        </a:rPr>
                        <a:t>2</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a:effectLst/>
                        </a:rPr>
                        <a:t>Check the interface link between the Mailbox and Delete Mails Module</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a:effectLst/>
                        </a:rPr>
                        <a:t>From Mailbox select the email and click a delete button</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dirty="0">
                          <a:effectLst/>
                        </a:rPr>
                        <a:t>Selected email should appear in the Deleted/Trash folder</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37960922"/>
                  </a:ext>
                </a:extLst>
              </a:tr>
            </a:tbl>
          </a:graphicData>
        </a:graphic>
      </p:graphicFrame>
    </p:spTree>
    <p:extLst>
      <p:ext uri="{BB962C8B-B14F-4D97-AF65-F5344CB8AC3E}">
        <p14:creationId xmlns:p14="http://schemas.microsoft.com/office/powerpoint/2010/main" val="378425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3FC307-3D88-CF70-5727-81D0678E52B8}"/>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Types of Integration Testing</a:t>
            </a:r>
            <a:br>
              <a:rPr lang="en-US" b="1" i="0" dirty="0">
                <a:solidFill>
                  <a:srgbClr val="222222"/>
                </a:solidFill>
                <a:effectLst/>
                <a:latin typeface="Source Sans Pro" panose="020B0503030403020204" pitchFamily="34" charset="0"/>
              </a:rPr>
            </a:br>
            <a:endParaRPr lang="fr-FR" dirty="0"/>
          </a:p>
        </p:txBody>
      </p:sp>
      <p:sp>
        <p:nvSpPr>
          <p:cNvPr id="3" name="Espace réservé du contenu 2">
            <a:extLst>
              <a:ext uri="{FF2B5EF4-FFF2-40B4-BE49-F238E27FC236}">
                <a16:creationId xmlns:a16="http://schemas.microsoft.com/office/drawing/2014/main" id="{EF8F14BD-6D7D-8B88-7049-F74ADD084C55}"/>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Software Engineering defines variety of strategies to execute Integration testing, viz.</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 Big Bang Approach :</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 Incremental Approach: which is further divided into the following</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 Top Down Approach</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 Bottom Up Approach</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 Sandwich Approach – Combination of Top Down and Bottom Up</a:t>
            </a:r>
          </a:p>
          <a:p>
            <a:endParaRPr lang="fr-FR" dirty="0"/>
          </a:p>
        </p:txBody>
      </p:sp>
    </p:spTree>
    <p:extLst>
      <p:ext uri="{BB962C8B-B14F-4D97-AF65-F5344CB8AC3E}">
        <p14:creationId xmlns:p14="http://schemas.microsoft.com/office/powerpoint/2010/main" val="210078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0D054-238D-79F1-6249-0CA3B6A8F616}"/>
              </a:ext>
            </a:extLst>
          </p:cNvPr>
          <p:cNvSpPr>
            <a:spLocks noGrp="1"/>
          </p:cNvSpPr>
          <p:nvPr>
            <p:ph type="title"/>
          </p:nvPr>
        </p:nvSpPr>
        <p:spPr/>
        <p:txBody>
          <a:bodyPr/>
          <a:lstStyle/>
          <a:p>
            <a:r>
              <a:rPr lang="fr-FR" dirty="0"/>
              <a:t>Bottom up I.T.</a:t>
            </a:r>
          </a:p>
        </p:txBody>
      </p:sp>
      <p:sp>
        <p:nvSpPr>
          <p:cNvPr id="4" name="Rectangle 1">
            <a:extLst>
              <a:ext uri="{FF2B5EF4-FFF2-40B4-BE49-F238E27FC236}">
                <a16:creationId xmlns:a16="http://schemas.microsoft.com/office/drawing/2014/main" id="{86C9FB32-8C73-952C-A2A4-476EBE8F50CB}"/>
              </a:ext>
            </a:extLst>
          </p:cNvPr>
          <p:cNvSpPr>
            <a:spLocks noChangeArrowheads="1"/>
          </p:cNvSpPr>
          <p:nvPr/>
        </p:nvSpPr>
        <p:spPr bwMode="auto">
          <a:xfrm>
            <a:off x="2222696" y="2348757"/>
            <a:ext cx="618630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500" b="0" i="0" u="none" strike="noStrike" cap="none" normalizeH="0" baseline="0" dirty="0">
                <a:ln>
                  <a:noFill/>
                </a:ln>
                <a:solidFill>
                  <a:srgbClr val="222222"/>
                </a:solidFill>
                <a:effectLst/>
                <a:latin typeface="Source Sans Pro" panose="020B0503030403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INTEGRATION Testing Tutorial: Big Bang, Top Down &amp; Bottom Up">
            <a:extLst>
              <a:ext uri="{FF2B5EF4-FFF2-40B4-BE49-F238E27FC236}">
                <a16:creationId xmlns:a16="http://schemas.microsoft.com/office/drawing/2014/main" id="{C5F03732-C15C-94A4-E17C-2F89B8351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005" y="1876425"/>
            <a:ext cx="5772150" cy="31051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1994532A-E6DD-448F-8F5C-1E63AE7107E5}"/>
              </a:ext>
            </a:extLst>
          </p:cNvPr>
          <p:cNvSpPr txBox="1"/>
          <p:nvPr/>
        </p:nvSpPr>
        <p:spPr>
          <a:xfrm>
            <a:off x="591388" y="5338713"/>
            <a:ext cx="7209692" cy="2308324"/>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Fault localization is easier.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No time  is wasted waiting for all modules to be developed unlike Big-bang approach</a:t>
            </a:r>
          </a:p>
          <a:p>
            <a:pPr algn="l"/>
            <a:r>
              <a:rPr lang="en-US" b="1" i="0" dirty="0">
                <a:solidFill>
                  <a:srgbClr val="222222"/>
                </a:solidFill>
                <a:effectLst/>
                <a:latin typeface="Source Sans Pro" panose="020B0503030403020204" pitchFamily="34" charset="0"/>
              </a:rPr>
              <a:t>Disadvantages: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Critical modules (at the top level of software architecture) which control the flow of application are tested last and may be prone to defects.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An early prototype is not possible</a:t>
            </a:r>
          </a:p>
        </p:txBody>
      </p:sp>
    </p:spTree>
    <p:extLst>
      <p:ext uri="{BB962C8B-B14F-4D97-AF65-F5344CB8AC3E}">
        <p14:creationId xmlns:p14="http://schemas.microsoft.com/office/powerpoint/2010/main" val="312916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82AAF-DD58-43AA-1CAB-445B5FA8D05A}"/>
              </a:ext>
            </a:extLst>
          </p:cNvPr>
          <p:cNvSpPr>
            <a:spLocks noGrp="1"/>
          </p:cNvSpPr>
          <p:nvPr>
            <p:ph type="title"/>
          </p:nvPr>
        </p:nvSpPr>
        <p:spPr/>
        <p:txBody>
          <a:bodyPr/>
          <a:lstStyle/>
          <a:p>
            <a:r>
              <a:rPr lang="fr-FR" dirty="0"/>
              <a:t>Top Down I.T.</a:t>
            </a:r>
          </a:p>
        </p:txBody>
      </p:sp>
      <p:sp>
        <p:nvSpPr>
          <p:cNvPr id="3" name="Espace réservé du contenu 2">
            <a:extLst>
              <a:ext uri="{FF2B5EF4-FFF2-40B4-BE49-F238E27FC236}">
                <a16:creationId xmlns:a16="http://schemas.microsoft.com/office/drawing/2014/main" id="{9FA5BD91-EA95-8171-716E-BE1D458DCE66}"/>
              </a:ext>
            </a:extLst>
          </p:cNvPr>
          <p:cNvSpPr>
            <a:spLocks noGrp="1"/>
          </p:cNvSpPr>
          <p:nvPr>
            <p:ph idx="1"/>
          </p:nvPr>
        </p:nvSpPr>
        <p:spPr>
          <a:xfrm>
            <a:off x="953590" y="4650377"/>
            <a:ext cx="7509510" cy="2174968"/>
          </a:xfrm>
        </p:spPr>
        <p:txBody>
          <a:bodyPr>
            <a:normAutofit fontScale="85000" lnSpcReduction="20000"/>
          </a:bodyPr>
          <a:lstStyle/>
          <a:p>
            <a:pPr algn="l"/>
            <a:r>
              <a:rPr lang="en-US" b="1" i="0" dirty="0">
                <a:solidFill>
                  <a:srgbClr val="222222"/>
                </a:solidFill>
                <a:effectLst/>
                <a:latin typeface="Source Sans Pro" panose="020B0503030403020204" pitchFamily="34" charset="0"/>
              </a:rPr>
              <a:t>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Fault Localization is easier.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Possibility to obtain an early prototype.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Critical Modules are tested on priority; major design flaws could be found and fixed first.</a:t>
            </a:r>
          </a:p>
          <a:p>
            <a:pPr algn="l"/>
            <a:r>
              <a:rPr lang="en-US" b="1" i="0" dirty="0">
                <a:solidFill>
                  <a:srgbClr val="222222"/>
                </a:solidFill>
                <a:effectLst/>
                <a:latin typeface="Source Sans Pro" panose="020B0503030403020204" pitchFamily="34" charset="0"/>
              </a:rPr>
              <a:t>Disadvantages: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Needs many Stubs.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Modules at a lower level are tested inadequately.</a:t>
            </a:r>
          </a:p>
          <a:p>
            <a:endParaRPr lang="fr-FR" dirty="0"/>
          </a:p>
        </p:txBody>
      </p:sp>
      <p:pic>
        <p:nvPicPr>
          <p:cNvPr id="3074" name="Picture 2" descr="INTEGRATION Testing Tutorial: Big Bang, Top Down &amp; Bottom Up">
            <a:extLst>
              <a:ext uri="{FF2B5EF4-FFF2-40B4-BE49-F238E27FC236}">
                <a16:creationId xmlns:a16="http://schemas.microsoft.com/office/drawing/2014/main" id="{164F06BA-C007-C47C-6D7C-506F6163A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75" y="1690688"/>
            <a:ext cx="6429375"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4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1893E-38EF-98E5-8477-CA37B8E28599}"/>
              </a:ext>
            </a:extLst>
          </p:cNvPr>
          <p:cNvSpPr>
            <a:spLocks noGrp="1"/>
          </p:cNvSpPr>
          <p:nvPr>
            <p:ph type="title"/>
          </p:nvPr>
        </p:nvSpPr>
        <p:spPr>
          <a:xfrm>
            <a:off x="838200" y="585216"/>
            <a:ext cx="10515600" cy="1325563"/>
          </a:xfrm>
        </p:spPr>
        <p:txBody>
          <a:bodyPr>
            <a:normAutofit/>
          </a:bodyPr>
          <a:lstStyle/>
          <a:p>
            <a:r>
              <a:rPr lang="en-US" b="1" i="0" dirty="0">
                <a:solidFill>
                  <a:schemeClr val="accent3">
                    <a:lumMod val="75000"/>
                  </a:schemeClr>
                </a:solidFill>
                <a:effectLst/>
                <a:latin typeface="Source Sans Pro" panose="020B0503030403020204" pitchFamily="34" charset="0"/>
              </a:rPr>
              <a:t>Sandwich Testing</a:t>
            </a:r>
            <a:br>
              <a:rPr lang="en-US" b="1" i="0" dirty="0">
                <a:solidFill>
                  <a:schemeClr val="bg1"/>
                </a:solidFill>
                <a:effectLst/>
                <a:latin typeface="Source Sans Pro" panose="020B0503030403020204" pitchFamily="34" charset="0"/>
              </a:rPr>
            </a:br>
            <a:endParaRPr lang="fr-FR" dirty="0">
              <a:solidFill>
                <a:schemeClr val="bg1"/>
              </a:solidFill>
            </a:endParaRPr>
          </a:p>
        </p:txBody>
      </p:sp>
      <p:sp>
        <p:nvSpPr>
          <p:cNvPr id="3" name="Espace réservé du contenu 2">
            <a:extLst>
              <a:ext uri="{FF2B5EF4-FFF2-40B4-BE49-F238E27FC236}">
                <a16:creationId xmlns:a16="http://schemas.microsoft.com/office/drawing/2014/main" id="{D80179F1-DE3C-A74D-A538-8278C49164C7}"/>
              </a:ext>
            </a:extLst>
          </p:cNvPr>
          <p:cNvSpPr>
            <a:spLocks noGrp="1"/>
          </p:cNvSpPr>
          <p:nvPr>
            <p:ph idx="1"/>
          </p:nvPr>
        </p:nvSpPr>
        <p:spPr>
          <a:xfrm>
            <a:off x="7546848" y="2516777"/>
            <a:ext cx="3803904" cy="3660185"/>
          </a:xfrm>
        </p:spPr>
        <p:txBody>
          <a:bodyPr anchor="ctr">
            <a:normAutofit lnSpcReduction="10000"/>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a:ln>
                  <a:noFill/>
                </a:ln>
                <a:effectLst/>
                <a:latin typeface="Source Sans Pro" panose="020B0503030403020204" pitchFamily="34" charset="0"/>
              </a:rPr>
              <a:t>Sandwich Testing</a:t>
            </a:r>
            <a:r>
              <a:rPr kumimoji="0" lang="en-US" altLang="en-US" sz="2000" b="0" i="0" u="none" strike="noStrike" cap="none" normalizeH="0" baseline="0">
                <a:ln>
                  <a:noFill/>
                </a:ln>
                <a:effectLst/>
                <a:latin typeface="Source Sans Pro" panose="020B0503030403020204" pitchFamily="34" charset="0"/>
              </a:rPr>
              <a:t> is a strategy in which top level modules are tested with lower level modules at the same time lower modules are integrated with top modules and tested as a system. It is a combination of Top-down and Bottom-up approaches therefore it is called </a:t>
            </a:r>
            <a:r>
              <a:rPr kumimoji="0" lang="en-US" altLang="en-US" sz="2000" b="1" i="0" u="none" strike="noStrike" cap="none" normalizeH="0" baseline="0">
                <a:ln>
                  <a:noFill/>
                </a:ln>
                <a:effectLst/>
                <a:latin typeface="Source Sans Pro" panose="020B0503030403020204" pitchFamily="34" charset="0"/>
              </a:rPr>
              <a:t>Hybrid Integration Testing</a:t>
            </a:r>
            <a:r>
              <a:rPr kumimoji="0" lang="en-US" altLang="en-US" sz="2000" b="0" i="0" u="none" strike="noStrike" cap="none" normalizeH="0" baseline="0">
                <a:ln>
                  <a:noFill/>
                </a:ln>
                <a:effectLst/>
                <a:latin typeface="Source Sans Pro" panose="020B0503030403020204" pitchFamily="34" charset="0"/>
              </a:rPr>
              <a:t>. It makes use of both stubs as well as drivers.</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Source Sans Pro" panose="020B0503030403020204" pitchFamily="34" charset="0"/>
              </a:rPr>
              <a:t>              </a:t>
            </a:r>
            <a:endParaRPr kumimoji="0" lang="en-US" altLang="en-US" sz="2000" b="0" i="0" u="none" strike="noStrike" cap="none" normalizeH="0" baseline="0">
              <a:ln>
                <a:noFill/>
              </a:ln>
              <a:effectLst/>
              <a:latin typeface="Arial" panose="020B0604020202020204" pitchFamily="34" charset="0"/>
            </a:endParaRPr>
          </a:p>
        </p:txBody>
      </p:sp>
      <p:pic>
        <p:nvPicPr>
          <p:cNvPr id="4098" name="Picture 2" descr="INTEGRATION Testing Tutorial: Big Bang, Top Down &amp; Bottom Up">
            <a:extLst>
              <a:ext uri="{FF2B5EF4-FFF2-40B4-BE49-F238E27FC236}">
                <a16:creationId xmlns:a16="http://schemas.microsoft.com/office/drawing/2014/main" id="{BF4382C1-47EA-D444-8B36-2058658599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70" b="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4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300A93-5294-964E-4CC3-AAC820F9ECC5}"/>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How to do Integration Testing?</a:t>
            </a:r>
            <a:br>
              <a:rPr lang="en-US" b="1" i="0" dirty="0">
                <a:solidFill>
                  <a:srgbClr val="222222"/>
                </a:solidFill>
                <a:effectLst/>
                <a:latin typeface="Source Sans Pro" panose="020B0503030403020204" pitchFamily="34" charset="0"/>
              </a:rPr>
            </a:br>
            <a:endParaRPr lang="fr-FR" dirty="0"/>
          </a:p>
        </p:txBody>
      </p:sp>
      <p:sp>
        <p:nvSpPr>
          <p:cNvPr id="3" name="Espace réservé du contenu 2">
            <a:extLst>
              <a:ext uri="{FF2B5EF4-FFF2-40B4-BE49-F238E27FC236}">
                <a16:creationId xmlns:a16="http://schemas.microsoft.com/office/drawing/2014/main" id="{30D6EB1C-704D-5C29-90D2-7B51F1059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Integration test procedure irrespective of the Software testing strategies (discussed above):</a:t>
            </a:r>
          </a:p>
          <a:p>
            <a:pPr algn="l">
              <a:buFont typeface="+mj-lt"/>
              <a:buAutoNum type="arabicPeriod"/>
            </a:pPr>
            <a:r>
              <a:rPr lang="en-US" b="0" i="0" dirty="0">
                <a:solidFill>
                  <a:srgbClr val="222222"/>
                </a:solidFill>
                <a:effectLst/>
                <a:latin typeface="Source Sans Pro" panose="020B0503030403020204" pitchFamily="34" charset="0"/>
              </a:rPr>
              <a:t>Prepare the Integration Tests Plan</a:t>
            </a:r>
          </a:p>
          <a:p>
            <a:pPr algn="l">
              <a:buFont typeface="+mj-lt"/>
              <a:buAutoNum type="arabicPeriod"/>
            </a:pPr>
            <a:r>
              <a:rPr lang="en-US" b="0" i="0" dirty="0">
                <a:solidFill>
                  <a:srgbClr val="222222"/>
                </a:solidFill>
                <a:effectLst/>
                <a:latin typeface="Source Sans Pro" panose="020B0503030403020204" pitchFamily="34" charset="0"/>
              </a:rPr>
              <a:t>Design the Test Scenarios, Cases, and Scripts.</a:t>
            </a:r>
          </a:p>
          <a:p>
            <a:pPr algn="l">
              <a:buFont typeface="+mj-lt"/>
              <a:buAutoNum type="arabicPeriod"/>
            </a:pPr>
            <a:r>
              <a:rPr lang="en-US" b="0" i="0" dirty="0">
                <a:solidFill>
                  <a:srgbClr val="222222"/>
                </a:solidFill>
                <a:effectLst/>
                <a:latin typeface="Source Sans Pro" panose="020B0503030403020204" pitchFamily="34" charset="0"/>
              </a:rPr>
              <a:t>Executing the test Cases followed by reporting the defects.</a:t>
            </a:r>
          </a:p>
          <a:p>
            <a:pPr algn="l">
              <a:buFont typeface="+mj-lt"/>
              <a:buAutoNum type="arabicPeriod"/>
            </a:pPr>
            <a:r>
              <a:rPr lang="en-US" b="0" i="0" dirty="0">
                <a:solidFill>
                  <a:srgbClr val="222222"/>
                </a:solidFill>
                <a:effectLst/>
                <a:latin typeface="Source Sans Pro" panose="020B0503030403020204" pitchFamily="34" charset="0"/>
              </a:rPr>
              <a:t>Tracking &amp; re-testing the defects.</a:t>
            </a:r>
          </a:p>
          <a:p>
            <a:pPr algn="l">
              <a:buFont typeface="+mj-lt"/>
              <a:buAutoNum type="arabicPeriod"/>
            </a:pPr>
            <a:r>
              <a:rPr lang="en-US" b="0" i="0" dirty="0">
                <a:solidFill>
                  <a:srgbClr val="222222"/>
                </a:solidFill>
                <a:effectLst/>
                <a:latin typeface="Source Sans Pro" panose="020B0503030403020204" pitchFamily="34" charset="0"/>
              </a:rPr>
              <a:t>Steps 3 and 4 are repeated until the completion of Integration is successful.</a:t>
            </a:r>
          </a:p>
          <a:p>
            <a:endParaRPr lang="fr-FR" dirty="0"/>
          </a:p>
        </p:txBody>
      </p:sp>
    </p:spTree>
    <p:extLst>
      <p:ext uri="{BB962C8B-B14F-4D97-AF65-F5344CB8AC3E}">
        <p14:creationId xmlns:p14="http://schemas.microsoft.com/office/powerpoint/2010/main" val="1050551460"/>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1079</TotalTime>
  <Words>871</Words>
  <Application>Microsoft Office PowerPoint</Application>
  <PresentationFormat>Grand écran</PresentationFormat>
  <Paragraphs>82</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Century Gothic</vt:lpstr>
      <vt:lpstr>Source Sans Pro</vt:lpstr>
      <vt:lpstr>Wingdings 3</vt:lpstr>
      <vt:lpstr>Brin</vt:lpstr>
      <vt:lpstr>Integration Test</vt:lpstr>
      <vt:lpstr>Definition</vt:lpstr>
      <vt:lpstr>Définition 2</vt:lpstr>
      <vt:lpstr>Test case of integration test</vt:lpstr>
      <vt:lpstr>Types of Integration Testing </vt:lpstr>
      <vt:lpstr>Bottom up I.T.</vt:lpstr>
      <vt:lpstr>Top Down I.T.</vt:lpstr>
      <vt:lpstr>Sandwich Testing </vt:lpstr>
      <vt:lpstr>How to do Integration Testing? </vt:lpstr>
      <vt:lpstr>Brief Description of Integration Test Plans</vt:lpstr>
      <vt:lpstr>Entry and Exit Criteria of Integration Testing</vt:lpstr>
      <vt:lpstr>Best Practices/ Guidelines for Integration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BANNOUR WAHID</dc:creator>
  <cp:lastModifiedBy>BANNOUR WAHID</cp:lastModifiedBy>
  <cp:revision>3</cp:revision>
  <dcterms:created xsi:type="dcterms:W3CDTF">2022-11-29T14:00:38Z</dcterms:created>
  <dcterms:modified xsi:type="dcterms:W3CDTF">2022-11-30T08:00:30Z</dcterms:modified>
</cp:coreProperties>
</file>