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7" r:id="rId8"/>
    <p:sldId id="260" r:id="rId9"/>
    <p:sldId id="261" r:id="rId10"/>
    <p:sldId id="262" r:id="rId11"/>
    <p:sldId id="263" r:id="rId12"/>
    <p:sldId id="264"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 id="295" r:id="rId30"/>
    <p:sldId id="296" r:id="rId31"/>
    <p:sldId id="297" r:id="rId32"/>
    <p:sldId id="298" r:id="rId33"/>
    <p:sldId id="299" r:id="rId34"/>
    <p:sldId id="300"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31E5AFF-F5F2-422C-9DB8-38F33572E9AE}" type="datetimeFigureOut">
              <a:rPr lang="fr-FR" smtClean="0"/>
              <a:t>23/11/2022</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79E005F-0576-4A85-95E7-2BA389D6948B}"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75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105902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27277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532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141863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31E5AFF-F5F2-422C-9DB8-38F33572E9AE}" type="datetimeFigureOut">
              <a:rPr lang="fr-FR" smtClean="0"/>
              <a:t>23/11/2022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83659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31E5AFF-F5F2-422C-9DB8-38F33572E9AE}" type="datetimeFigureOut">
              <a:rPr lang="fr-FR" smtClean="0"/>
              <a:t>23/11/2022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3317954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1E5AFF-F5F2-422C-9DB8-38F33572E9AE}" type="datetimeFigureOut">
              <a:rPr lang="fr-FR" smtClean="0"/>
              <a:t>23/11/2022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3816675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1E5AFF-F5F2-422C-9DB8-38F33572E9AE}" type="datetimeFigureOut">
              <a:rPr lang="fr-FR" smtClean="0"/>
              <a:t>23/11/2022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74777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1E5AFF-F5F2-422C-9DB8-38F33572E9AE}" type="datetimeFigureOut">
              <a:rPr lang="fr-FR" smtClean="0"/>
              <a:t>23/11/2022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239199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31E5AFF-F5F2-422C-9DB8-38F33572E9AE}" type="datetimeFigureOut">
              <a:rPr lang="fr-FR" smtClean="0"/>
              <a:t>23/11/2022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270645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110570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31E5AFF-F5F2-422C-9DB8-38F33572E9AE}" type="datetimeFigureOut">
              <a:rPr lang="fr-FR" smtClean="0"/>
              <a:t>23/11/2022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237908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31E5AFF-F5F2-422C-9DB8-38F33572E9AE}" type="datetimeFigureOut">
              <a:rPr lang="fr-FR" smtClean="0"/>
              <a:t>23/11/2022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23504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E5AFF-F5F2-422C-9DB8-38F33572E9AE}" type="datetimeFigureOut">
              <a:rPr lang="fr-FR" smtClean="0"/>
              <a:t>23/11/2022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329437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330163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31E5AFF-F5F2-422C-9DB8-38F33572E9AE}" type="datetimeFigureOut">
              <a:rPr lang="fr-FR" smtClean="0"/>
              <a:t>23/11/2022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9E005F-0576-4A85-95E7-2BA389D6948B}" type="slidenum">
              <a:rPr lang="fr-FR" smtClean="0"/>
              <a:t>‹N°›</a:t>
            </a:fld>
            <a:endParaRPr lang="fr-FR"/>
          </a:p>
        </p:txBody>
      </p:sp>
    </p:spTree>
    <p:extLst>
      <p:ext uri="{BB962C8B-B14F-4D97-AF65-F5344CB8AC3E}">
        <p14:creationId xmlns:p14="http://schemas.microsoft.com/office/powerpoint/2010/main" val="12255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31E5AFF-F5F2-422C-9DB8-38F33572E9AE}" type="datetimeFigureOut">
              <a:rPr lang="fr-FR" smtClean="0"/>
              <a:t>23/11/2022</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79E005F-0576-4A85-95E7-2BA389D6948B}" type="slidenum">
              <a:rPr lang="fr-FR" smtClean="0"/>
              <a:t>‹N°›</a:t>
            </a:fld>
            <a:endParaRPr lang="fr-FR"/>
          </a:p>
        </p:txBody>
      </p:sp>
    </p:spTree>
    <p:extLst>
      <p:ext uri="{BB962C8B-B14F-4D97-AF65-F5344CB8AC3E}">
        <p14:creationId xmlns:p14="http://schemas.microsoft.com/office/powerpoint/2010/main" val="4263943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r.wikipedia.org/wiki/Informatique_d%C3%A9cisionnel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aptio.fr/blog/5-outils-pour-ameliorer-les-process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ile:///D:\travaux\Cours\conceptionTB%20et%20scoring\Le%20suivi%20de%20projet%20en%20informatique%20d&#233;cisionnelle%20-%20Beijaflore%20Digital_files\agile-decisionnel.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le:///D:\travaux\Cours\conceptionTB%20et%20scoring\Le%20suivi%20de%20projet%20en%20informatique%20d&#233;cisionnelle%20-%20Beijaflore%20Digital_files\agile-decisionnel.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iloter.org/business-intelligence/index.htm" TargetMode="External"/><Relationship Id="rId2" Type="http://schemas.openxmlformats.org/officeDocument/2006/relationships/hyperlink" Target="https://www.piloter.org/gouvernance-entreprise/index.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piloter.org/mesurer/methode/strategie-management-gimsi-1.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piloter.org/mesurer/methode/analyse-processus-gimsi-2.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piloter.org/mesurer/methode/objectif-strategique-tactique-gimsi-3.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piloter.org/mesurer/methode/construire-tableau-de-bord-gimsi-4.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piloter.org/mesurer/methode/choisir-indicateurs-gimsi-5.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piloter.org/mesurer/methode/collecte-donnees-gimsi-6.ht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piloter.org/mesurer/methode/partager-la-connaissance-gimsi-7.h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iloter.org/mesurer/methode/outil-decisionnel-gimsi-8.ht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piloter.org/mesurer/methode/integation-deploiement-gimsi-9.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piloter.org/mesurer/methode/audit-gimsi-10.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Extract_Transform_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aptio.fr/blog/captio-loutil-ideal-pour-la-gestion-de-la-note-de-fra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A6906-CC72-D67F-AAC1-72C6ED13AD76}"/>
              </a:ext>
            </a:extLst>
          </p:cNvPr>
          <p:cNvSpPr>
            <a:spLocks noGrp="1"/>
          </p:cNvSpPr>
          <p:nvPr>
            <p:ph type="ctrTitle"/>
          </p:nvPr>
        </p:nvSpPr>
        <p:spPr/>
        <p:txBody>
          <a:bodyPr/>
          <a:lstStyle/>
          <a:p>
            <a:r>
              <a:rPr lang="fr-FR" dirty="0"/>
              <a:t>Projet B.I.</a:t>
            </a:r>
          </a:p>
        </p:txBody>
      </p:sp>
      <p:sp>
        <p:nvSpPr>
          <p:cNvPr id="3" name="Sous-titre 2">
            <a:extLst>
              <a:ext uri="{FF2B5EF4-FFF2-40B4-BE49-F238E27FC236}">
                <a16:creationId xmlns:a16="http://schemas.microsoft.com/office/drawing/2014/main" id="{55F38F18-D8A2-66E8-4544-F11C247DC82B}"/>
              </a:ext>
            </a:extLst>
          </p:cNvPr>
          <p:cNvSpPr>
            <a:spLocks noGrp="1"/>
          </p:cNvSpPr>
          <p:nvPr>
            <p:ph type="subTitle" idx="1"/>
          </p:nvPr>
        </p:nvSpPr>
        <p:spPr/>
        <p:txBody>
          <a:bodyPr/>
          <a:lstStyle/>
          <a:p>
            <a:r>
              <a:rPr lang="fr-FR" dirty="0"/>
              <a:t>Par wahid bannour</a:t>
            </a:r>
          </a:p>
        </p:txBody>
      </p:sp>
    </p:spTree>
    <p:extLst>
      <p:ext uri="{BB962C8B-B14F-4D97-AF65-F5344CB8AC3E}">
        <p14:creationId xmlns:p14="http://schemas.microsoft.com/office/powerpoint/2010/main" val="177930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5F08E-3C43-72A8-2DD7-B90ABF36EB94}"/>
              </a:ext>
            </a:extLst>
          </p:cNvPr>
          <p:cNvSpPr>
            <a:spLocks noGrp="1"/>
          </p:cNvSpPr>
          <p:nvPr>
            <p:ph type="title"/>
          </p:nvPr>
        </p:nvSpPr>
        <p:spPr/>
        <p:txBody>
          <a:bodyPr>
            <a:normAutofit fontScale="90000"/>
          </a:bodyPr>
          <a:lstStyle/>
          <a:p>
            <a:r>
              <a:rPr lang="fr-FR" sz="4900" b="1" i="0" dirty="0">
                <a:solidFill>
                  <a:srgbClr val="323C49"/>
                </a:solidFill>
                <a:effectLst/>
                <a:latin typeface="NeueHaasGroteskDisp Pro"/>
              </a:rPr>
              <a:t>Étape 3. </a:t>
            </a:r>
            <a:r>
              <a:rPr lang="fr-FR" sz="4900" i="0" dirty="0">
                <a:solidFill>
                  <a:srgbClr val="323C49"/>
                </a:solidFill>
                <a:effectLst/>
                <a:latin typeface="NeueHaasGroteskDisp Pro"/>
              </a:rPr>
              <a:t>Mise en place du programme de travail de B.I.</a:t>
            </a:r>
            <a:br>
              <a:rPr lang="fr-FR" b="1" i="0" dirty="0">
                <a:solidFill>
                  <a:srgbClr val="323C49"/>
                </a:solidFill>
                <a:effectLst/>
                <a:latin typeface="NeueHaasGroteskDisp Pro"/>
              </a:rPr>
            </a:br>
            <a:endParaRPr lang="fr-FR" dirty="0"/>
          </a:p>
        </p:txBody>
      </p:sp>
      <p:sp>
        <p:nvSpPr>
          <p:cNvPr id="3" name="Espace réservé du contenu 2">
            <a:extLst>
              <a:ext uri="{FF2B5EF4-FFF2-40B4-BE49-F238E27FC236}">
                <a16:creationId xmlns:a16="http://schemas.microsoft.com/office/drawing/2014/main" id="{7905F51A-169E-98E9-C540-3CDC7F9E1D06}"/>
              </a:ext>
            </a:extLst>
          </p:cNvPr>
          <p:cNvSpPr>
            <a:spLocks noGrp="1"/>
          </p:cNvSpPr>
          <p:nvPr>
            <p:ph sz="quarter" idx="13"/>
          </p:nvPr>
        </p:nvSpPr>
        <p:spPr/>
        <p:txBody>
          <a:bodyPr/>
          <a:lstStyle/>
          <a:p>
            <a:r>
              <a:rPr lang="fr-FR" b="0" i="0" dirty="0">
                <a:solidFill>
                  <a:srgbClr val="323C49"/>
                </a:solidFill>
                <a:effectLst/>
                <a:latin typeface="NeueHaasGroteskDisp Pro"/>
              </a:rPr>
              <a:t>Il convient de définir, de manière détaillée, précise et claire, toutes les actions à réaliser, ainsi que l’infrastructure et les ressources nécessaires pour englober la méthodologie d'analyse de données choisie ainsi que les délais d'exécution du projet de Business Intelligence.</a:t>
            </a:r>
            <a:endParaRPr lang="fr-FR" dirty="0"/>
          </a:p>
        </p:txBody>
      </p:sp>
    </p:spTree>
    <p:extLst>
      <p:ext uri="{BB962C8B-B14F-4D97-AF65-F5344CB8AC3E}">
        <p14:creationId xmlns:p14="http://schemas.microsoft.com/office/powerpoint/2010/main" val="134824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30D1F-E738-BB15-6A60-BA0B489057B4}"/>
              </a:ext>
            </a:extLst>
          </p:cNvPr>
          <p:cNvSpPr>
            <a:spLocks noGrp="1"/>
          </p:cNvSpPr>
          <p:nvPr>
            <p:ph type="title"/>
          </p:nvPr>
        </p:nvSpPr>
        <p:spPr/>
        <p:txBody>
          <a:bodyPr>
            <a:normAutofit fontScale="90000"/>
          </a:bodyPr>
          <a:lstStyle/>
          <a:p>
            <a:r>
              <a:rPr lang="fr-FR" sz="5300" b="1" i="0" dirty="0">
                <a:solidFill>
                  <a:srgbClr val="323C49"/>
                </a:solidFill>
                <a:effectLst/>
                <a:latin typeface="NeueHaasGroteskDisp Pro"/>
              </a:rPr>
              <a:t>Étape 4. </a:t>
            </a:r>
            <a:r>
              <a:rPr lang="fr-FR" sz="5300" i="0" dirty="0">
                <a:solidFill>
                  <a:srgbClr val="323C49"/>
                </a:solidFill>
                <a:effectLst/>
                <a:latin typeface="NeueHaasGroteskDisp Pro"/>
              </a:rPr>
              <a:t>Actions de présentation du projet de BI</a:t>
            </a:r>
            <a:br>
              <a:rPr lang="fr-FR" b="1" i="0" dirty="0">
                <a:solidFill>
                  <a:srgbClr val="323C49"/>
                </a:solidFill>
                <a:effectLst/>
                <a:latin typeface="NeueHaasGroteskDisp Pro"/>
              </a:rPr>
            </a:br>
            <a:endParaRPr lang="fr-FR" dirty="0"/>
          </a:p>
        </p:txBody>
      </p:sp>
      <p:sp>
        <p:nvSpPr>
          <p:cNvPr id="3" name="Espace réservé du contenu 2">
            <a:extLst>
              <a:ext uri="{FF2B5EF4-FFF2-40B4-BE49-F238E27FC236}">
                <a16:creationId xmlns:a16="http://schemas.microsoft.com/office/drawing/2014/main" id="{2AADF53F-9533-8155-A87D-E79EAC5FFB7D}"/>
              </a:ext>
            </a:extLst>
          </p:cNvPr>
          <p:cNvSpPr>
            <a:spLocks noGrp="1"/>
          </p:cNvSpPr>
          <p:nvPr>
            <p:ph sz="quarter" idx="13"/>
          </p:nvPr>
        </p:nvSpPr>
        <p:spPr/>
        <p:txBody>
          <a:bodyPr/>
          <a:lstStyle/>
          <a:p>
            <a:pPr algn="l"/>
            <a:r>
              <a:rPr lang="fr-FR" b="0" i="0" dirty="0">
                <a:solidFill>
                  <a:srgbClr val="323C49"/>
                </a:solidFill>
                <a:effectLst/>
                <a:latin typeface="NeueHaasGroteskDisp Pro"/>
              </a:rPr>
              <a:t>L'étape suivante consiste à élaborer et présenter des rapports, </a:t>
            </a:r>
            <a:r>
              <a:rPr lang="fr-FR" b="0" i="1" dirty="0">
                <a:solidFill>
                  <a:srgbClr val="323C49"/>
                </a:solidFill>
                <a:effectLst/>
                <a:latin typeface="NeueHaasGroteskDisp Pro"/>
              </a:rPr>
              <a:t>reports</a:t>
            </a:r>
            <a:r>
              <a:rPr lang="fr-FR" b="0" i="0" dirty="0">
                <a:solidFill>
                  <a:srgbClr val="323C49"/>
                </a:solidFill>
                <a:effectLst/>
                <a:latin typeface="NeueHaasGroteskDisp Pro"/>
              </a:rPr>
              <a:t>, tableaux de bord, diagrammes de flux et infographies, de façon très visuelle, claire et schématique, afin de faciliter le travail des professionnels chargés de prendre des décisions.</a:t>
            </a:r>
          </a:p>
          <a:p>
            <a:pPr algn="l"/>
            <a:r>
              <a:rPr lang="fr-FR" b="0" i="0" dirty="0">
                <a:solidFill>
                  <a:srgbClr val="323C49"/>
                </a:solidFill>
                <a:effectLst/>
                <a:latin typeface="NeueHaasGroteskDisp Pro"/>
              </a:rPr>
              <a:t>Cette étape est tellement importante que, dans certains cas, elle n'est pas appréciée à sa juste valeur. Ceci entraîne, très souvent, qu'un </a:t>
            </a:r>
            <a:r>
              <a:rPr lang="fr-FR" b="0" i="0" u="sng" dirty="0">
                <a:solidFill>
                  <a:srgbClr val="323C49"/>
                </a:solidFill>
                <a:effectLst/>
                <a:latin typeface="NeueHaasGroteskDisp Pro"/>
                <a:hlinkClick r:id="rId2"/>
              </a:rPr>
              <a:t>processus de BI</a:t>
            </a:r>
            <a:r>
              <a:rPr lang="fr-FR" b="0" i="0" dirty="0">
                <a:solidFill>
                  <a:srgbClr val="323C49"/>
                </a:solidFill>
                <a:effectLst/>
                <a:latin typeface="NeueHaasGroteskDisp Pro"/>
              </a:rPr>
              <a:t> très bien exécuté finisse par perdre beaucoup de sens à cause d'une mauvaise présentation. Cette tâche devrait être </a:t>
            </a:r>
            <a:r>
              <a:rPr lang="fr-FR" b="0" i="0" dirty="0">
                <a:solidFill>
                  <a:schemeClr val="accent1">
                    <a:lumMod val="75000"/>
                  </a:schemeClr>
                </a:solidFill>
                <a:effectLst/>
                <a:latin typeface="NeueHaasGroteskDisp Pro"/>
              </a:rPr>
              <a:t>effectuée par des experts en design</a:t>
            </a:r>
            <a:r>
              <a:rPr lang="fr-FR" b="0" i="0" dirty="0">
                <a:solidFill>
                  <a:srgbClr val="323C49"/>
                </a:solidFill>
                <a:effectLst/>
                <a:latin typeface="NeueHaasGroteskDisp Pro"/>
              </a:rPr>
              <a:t>.</a:t>
            </a:r>
          </a:p>
          <a:p>
            <a:endParaRPr lang="fr-FR" dirty="0"/>
          </a:p>
        </p:txBody>
      </p:sp>
    </p:spTree>
    <p:extLst>
      <p:ext uri="{BB962C8B-B14F-4D97-AF65-F5344CB8AC3E}">
        <p14:creationId xmlns:p14="http://schemas.microsoft.com/office/powerpoint/2010/main" val="114187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AA7B6-2464-307A-810F-CC272A4BD310}"/>
              </a:ext>
            </a:extLst>
          </p:cNvPr>
          <p:cNvSpPr>
            <a:spLocks noGrp="1"/>
          </p:cNvSpPr>
          <p:nvPr>
            <p:ph type="title"/>
          </p:nvPr>
        </p:nvSpPr>
        <p:spPr/>
        <p:txBody>
          <a:bodyPr>
            <a:normAutofit fontScale="90000"/>
          </a:bodyPr>
          <a:lstStyle/>
          <a:p>
            <a:r>
              <a:rPr lang="fr-FR" sz="4900" b="1" i="0" dirty="0">
                <a:solidFill>
                  <a:srgbClr val="323C49"/>
                </a:solidFill>
                <a:effectLst/>
                <a:latin typeface="NeueHaasGroteskDisp Pro"/>
              </a:rPr>
              <a:t>Étape 5. Exécution du système, formation et de support</a:t>
            </a:r>
            <a:br>
              <a:rPr lang="fr-FR" b="1" i="0" dirty="0">
                <a:solidFill>
                  <a:srgbClr val="323C49"/>
                </a:solidFill>
                <a:effectLst/>
                <a:latin typeface="NeueHaasGroteskDisp Pro"/>
              </a:rPr>
            </a:br>
            <a:endParaRPr lang="fr-FR" dirty="0"/>
          </a:p>
        </p:txBody>
      </p:sp>
      <p:sp>
        <p:nvSpPr>
          <p:cNvPr id="3" name="Espace réservé du contenu 2">
            <a:extLst>
              <a:ext uri="{FF2B5EF4-FFF2-40B4-BE49-F238E27FC236}">
                <a16:creationId xmlns:a16="http://schemas.microsoft.com/office/drawing/2014/main" id="{495245F8-FCC4-5956-7B12-B1AC9E86C600}"/>
              </a:ext>
            </a:extLst>
          </p:cNvPr>
          <p:cNvSpPr>
            <a:spLocks noGrp="1"/>
          </p:cNvSpPr>
          <p:nvPr>
            <p:ph sz="quarter" idx="13"/>
          </p:nvPr>
        </p:nvSpPr>
        <p:spPr/>
        <p:txBody>
          <a:bodyPr/>
          <a:lstStyle/>
          <a:p>
            <a:r>
              <a:rPr lang="fr-FR" b="0" i="0" dirty="0">
                <a:solidFill>
                  <a:srgbClr val="323C49"/>
                </a:solidFill>
                <a:effectLst/>
                <a:latin typeface="NeueHaasGroteskDisp Pro"/>
              </a:rPr>
              <a:t>L'exécution d'un </a:t>
            </a:r>
            <a:r>
              <a:rPr lang="fr-FR" b="0" i="0" u="sng" dirty="0">
                <a:solidFill>
                  <a:srgbClr val="323C49"/>
                </a:solidFill>
                <a:effectLst/>
                <a:latin typeface="NeueHaasGroteskDisp Pro"/>
                <a:hlinkClick r:id="rId2"/>
              </a:rPr>
              <a:t>processus de Business Intelligence</a:t>
            </a:r>
            <a:r>
              <a:rPr lang="fr-FR" b="0" i="0" dirty="0">
                <a:solidFill>
                  <a:srgbClr val="323C49"/>
                </a:solidFill>
                <a:effectLst/>
                <a:latin typeface="NeueHaasGroteskDisp Pro"/>
              </a:rPr>
              <a:t> ne sera utile que si les informations, correctement analysées, arrivent aux personnes ayant la capacité de décider dans le support et avec les outils adéquats. Ces organes décisionnaires pourront tirer profit au maximum de tout le processus si elles reçoivent au préalable la formation et le support technique appropriés, que ce soit au sujet des outils ou des techniques d'interprétation correcte des données. </a:t>
            </a:r>
            <a:endParaRPr lang="fr-FR" dirty="0"/>
          </a:p>
        </p:txBody>
      </p:sp>
    </p:spTree>
    <p:extLst>
      <p:ext uri="{BB962C8B-B14F-4D97-AF65-F5344CB8AC3E}">
        <p14:creationId xmlns:p14="http://schemas.microsoft.com/office/powerpoint/2010/main" val="368330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AAF6E-ECB4-5AC8-2BC0-1FD30E53B395}"/>
              </a:ext>
            </a:extLst>
          </p:cNvPr>
          <p:cNvSpPr>
            <a:spLocks noGrp="1"/>
          </p:cNvSpPr>
          <p:nvPr>
            <p:ph type="title"/>
          </p:nvPr>
        </p:nvSpPr>
        <p:spPr>
          <a:xfrm>
            <a:off x="1501203" y="2277035"/>
            <a:ext cx="10396882" cy="1151965"/>
          </a:xfrm>
        </p:spPr>
        <p:txBody>
          <a:bodyPr/>
          <a:lstStyle/>
          <a:p>
            <a:r>
              <a:rPr lang="fr-FR" dirty="0"/>
              <a:t>Démarche selon le cycle en V</a:t>
            </a:r>
          </a:p>
        </p:txBody>
      </p:sp>
    </p:spTree>
    <p:extLst>
      <p:ext uri="{BB962C8B-B14F-4D97-AF65-F5344CB8AC3E}">
        <p14:creationId xmlns:p14="http://schemas.microsoft.com/office/powerpoint/2010/main" val="192529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76478-B255-9A8E-D0E8-81126E4FE8AD}"/>
              </a:ext>
            </a:extLst>
          </p:cNvPr>
          <p:cNvSpPr>
            <a:spLocks noGrp="1"/>
          </p:cNvSpPr>
          <p:nvPr>
            <p:ph type="title"/>
          </p:nvPr>
        </p:nvSpPr>
        <p:spPr>
          <a:xfrm>
            <a:off x="245413" y="123449"/>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pic>
        <p:nvPicPr>
          <p:cNvPr id="5" name="Image 4">
            <a:extLst>
              <a:ext uri="{FF2B5EF4-FFF2-40B4-BE49-F238E27FC236}">
                <a16:creationId xmlns:a16="http://schemas.microsoft.com/office/drawing/2014/main" id="{CB5B6F4D-B06D-0F07-EAD4-FFD49378F205}"/>
              </a:ext>
            </a:extLst>
          </p:cNvPr>
          <p:cNvPicPr>
            <a:picLocks noChangeAspect="1"/>
          </p:cNvPicPr>
          <p:nvPr/>
        </p:nvPicPr>
        <p:blipFill>
          <a:blip r:embed="rId3"/>
          <a:stretch>
            <a:fillRect/>
          </a:stretch>
        </p:blipFill>
        <p:spPr>
          <a:xfrm>
            <a:off x="1397724" y="1497483"/>
            <a:ext cx="8836991" cy="4197571"/>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203582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76478-B255-9A8E-D0E8-81126E4FE8AD}"/>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
        <p:nvSpPr>
          <p:cNvPr id="3" name="Espace réservé du contenu 2">
            <a:extLst>
              <a:ext uri="{FF2B5EF4-FFF2-40B4-BE49-F238E27FC236}">
                <a16:creationId xmlns:a16="http://schemas.microsoft.com/office/drawing/2014/main" id="{16BFA9C3-A81D-1AFE-542D-B85EE4E3A275}"/>
              </a:ext>
            </a:extLst>
          </p:cNvPr>
          <p:cNvSpPr>
            <a:spLocks noGrp="1"/>
          </p:cNvSpPr>
          <p:nvPr>
            <p:ph sz="quarter" idx="13"/>
          </p:nvPr>
        </p:nvSpPr>
        <p:spPr>
          <a:xfrm>
            <a:off x="244176" y="1249289"/>
            <a:ext cx="10911504" cy="4263237"/>
          </a:xfrm>
        </p:spPr>
        <p:txBody>
          <a:bodyPr>
            <a:normAutofit/>
          </a:bodyPr>
          <a:lstStyle/>
          <a:p>
            <a:pPr marL="0" indent="0" fontAlgn="base">
              <a:lnSpc>
                <a:spcPct val="110000"/>
              </a:lnSpc>
              <a:buNone/>
            </a:pPr>
            <a:r>
              <a:rPr lang="fr-FR" sz="1200" dirty="0">
                <a:latin typeface="NeueHaasGroteskDisp Pro"/>
              </a:rPr>
              <a:t>Le cycle en V est constitué d’une phase descendante puis d’une phase ascendante et repose sur un développement de bout en bout potentiellement long. Il évite les retours en cas d’anomalie rencontrées car on délègue intégralement la fabrication de l’application jusqu’à la livraison finale.</a:t>
            </a:r>
          </a:p>
          <a:p>
            <a:pPr marL="0" indent="0" algn="l" fontAlgn="base">
              <a:buNone/>
            </a:pPr>
            <a:r>
              <a:rPr lang="fr-FR" sz="1200" dirty="0">
                <a:latin typeface="NeueHaasGroteskDisp Pro"/>
              </a:rPr>
              <a:t>Avantages :</a:t>
            </a:r>
          </a:p>
          <a:p>
            <a:pPr algn="l" fontAlgn="base">
              <a:buFont typeface="Arial" panose="020B0604020202020204" pitchFamily="34" charset="0"/>
              <a:buChar char="•"/>
            </a:pPr>
            <a:r>
              <a:rPr lang="fr-FR" sz="1200" dirty="0">
                <a:latin typeface="NeueHaasGroteskDisp Pro"/>
              </a:rPr>
              <a:t>Sécurité : chaque phase ne débute qu’à partir du moment où la phase précédente a été clôturée</a:t>
            </a:r>
          </a:p>
          <a:p>
            <a:pPr algn="l" fontAlgn="base">
              <a:buFont typeface="Arial" panose="020B0604020202020204" pitchFamily="34" charset="0"/>
              <a:buChar char="•"/>
            </a:pPr>
            <a:r>
              <a:rPr lang="fr-FR" sz="1200" dirty="0">
                <a:latin typeface="NeueHaasGroteskDisp Pro"/>
              </a:rPr>
              <a:t>Préparation : l’étude des spécifications est menée avant tout développement</a:t>
            </a:r>
          </a:p>
          <a:p>
            <a:pPr algn="l" fontAlgn="base">
              <a:buFont typeface="Arial" panose="020B0604020202020204" pitchFamily="34" charset="0"/>
              <a:buChar char="•"/>
            </a:pPr>
            <a:r>
              <a:rPr lang="fr-FR" sz="1200" dirty="0">
                <a:latin typeface="NeueHaasGroteskDisp Pro"/>
              </a:rPr>
              <a:t>Contrôle : un système de vérification est mis en place en face de chaque phase de spécification.</a:t>
            </a:r>
          </a:p>
          <a:p>
            <a:pPr marL="0" indent="0" algn="l" fontAlgn="base">
              <a:buNone/>
            </a:pPr>
            <a:r>
              <a:rPr lang="fr-FR" sz="1200" dirty="0">
                <a:latin typeface="NeueHaasGroteskDisp Pro"/>
              </a:rPr>
              <a:t>Inconvénients :</a:t>
            </a:r>
          </a:p>
          <a:p>
            <a:pPr algn="l" fontAlgn="base">
              <a:buFont typeface="Arial" panose="020B0604020202020204" pitchFamily="34" charset="0"/>
              <a:buChar char="•"/>
            </a:pPr>
            <a:r>
              <a:rPr lang="fr-FR" sz="1200" dirty="0">
                <a:latin typeface="NeueHaasGroteskDisp Pro"/>
              </a:rPr>
              <a:t>Gestion du changement : le cycle en V ne prévoit pas de nouvelles décisions dans un cycle. Il faut alors intégrer les changements entre deux cycles.</a:t>
            </a:r>
          </a:p>
          <a:p>
            <a:pPr algn="l" fontAlgn="base">
              <a:buFont typeface="Arial" panose="020B0604020202020204" pitchFamily="34" charset="0"/>
              <a:buChar char="•"/>
            </a:pPr>
            <a:r>
              <a:rPr lang="fr-FR" sz="1200" dirty="0">
                <a:latin typeface="NeueHaasGroteskDisp Pro"/>
              </a:rPr>
              <a:t>Flexibilité : du retard dans la phase de spécification impliquera une réduction du temps accordé aux tests, mettant en péril la qualité du produit livré.</a:t>
            </a:r>
          </a:p>
          <a:p>
            <a:pPr algn="l" fontAlgn="base"/>
            <a:r>
              <a:rPr lang="fr-FR" sz="1200" dirty="0">
                <a:latin typeface="NeueHaasGroteskDisp Pro"/>
              </a:rPr>
              <a:t>La dépendance à une ou plusieurs sources de données externes est un point différenciant des projets décisionnels. Il peut avoir des conséquences importantes puisqu’il sera difficile d’avancer dans les phases et de proposer des dates de livrables lorsqu’un élément critique sort du périmètre de l’équipe projet.</a:t>
            </a:r>
          </a:p>
        </p:txBody>
      </p:sp>
    </p:spTree>
    <p:extLst>
      <p:ext uri="{BB962C8B-B14F-4D97-AF65-F5344CB8AC3E}">
        <p14:creationId xmlns:p14="http://schemas.microsoft.com/office/powerpoint/2010/main" val="84084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70000" lnSpcReduction="20000"/>
          </a:bodyPr>
          <a:lstStyle/>
          <a:p>
            <a:pPr marL="0" indent="0" algn="l" fontAlgn="base">
              <a:buNone/>
            </a:pPr>
            <a:r>
              <a:rPr lang="fr-FR" sz="2300" b="0" i="0" dirty="0">
                <a:solidFill>
                  <a:schemeClr val="accent1">
                    <a:lumMod val="75000"/>
                  </a:schemeClr>
                </a:solidFill>
                <a:effectLst/>
                <a:latin typeface="Segoe UI" panose="020B0502040204020203" pitchFamily="34" charset="0"/>
              </a:rPr>
              <a:t>Etape 1 : lancement du projet</a:t>
            </a:r>
          </a:p>
          <a:p>
            <a:pPr algn="l" fontAlgn="base"/>
            <a:r>
              <a:rPr lang="fr-FR" sz="2300" b="0" i="0" dirty="0">
                <a:solidFill>
                  <a:schemeClr val="tx1">
                    <a:lumMod val="65000"/>
                    <a:lumOff val="35000"/>
                  </a:schemeClr>
                </a:solidFill>
                <a:effectLst/>
                <a:latin typeface="Segoe UI" panose="020B0502040204020203" pitchFamily="34" charset="0"/>
              </a:rPr>
              <a:t>On commence la réflexion en examinant le produit final et l’aide décisionnelle demandée. Puis, on remonte les phases pour déterminer comment la mettre en œuvre.</a:t>
            </a:r>
          </a:p>
          <a:p>
            <a:pPr algn="l" fontAlgn="base"/>
            <a:r>
              <a:rPr lang="fr-FR" sz="2300" b="0" i="0" dirty="0">
                <a:solidFill>
                  <a:schemeClr val="tx1">
                    <a:lumMod val="65000"/>
                    <a:lumOff val="35000"/>
                  </a:schemeClr>
                </a:solidFill>
                <a:effectLst/>
                <a:latin typeface="Segoe UI" panose="020B0502040204020203" pitchFamily="34" charset="0"/>
              </a:rPr>
              <a:t>Pendant cette étape est produite la documentation indiquant les activités à mener pendant le projet.</a:t>
            </a:r>
          </a:p>
          <a:p>
            <a:pPr marL="0" indent="0" algn="l" fontAlgn="base">
              <a:buNone/>
            </a:pPr>
            <a:r>
              <a:rPr lang="fr-FR" sz="2300" b="0" i="0" dirty="0">
                <a:solidFill>
                  <a:schemeClr val="accent1">
                    <a:lumMod val="75000"/>
                  </a:schemeClr>
                </a:solidFill>
                <a:effectLst/>
                <a:latin typeface="Segoe UI" panose="020B0502040204020203" pitchFamily="34" charset="0"/>
              </a:rPr>
              <a:t>Etape 2 : interviews utilisateurs</a:t>
            </a:r>
          </a:p>
          <a:p>
            <a:pPr algn="l" fontAlgn="base"/>
            <a:r>
              <a:rPr lang="fr-FR" sz="2300" b="0" i="0" dirty="0">
                <a:solidFill>
                  <a:schemeClr val="tx1">
                    <a:lumMod val="65000"/>
                    <a:lumOff val="35000"/>
                  </a:schemeClr>
                </a:solidFill>
                <a:effectLst/>
                <a:latin typeface="Segoe UI" panose="020B0502040204020203" pitchFamily="34" charset="0"/>
              </a:rPr>
              <a:t>Cette étape est cruciale car elle permet d’être en adéquation avec le besoin utilisateur et de s’assurer de la valeur métier attendue. En effet, en décisionnel, les utilisateurs sont les seuls à définir le projet et les besoins.</a:t>
            </a:r>
          </a:p>
          <a:p>
            <a:pPr algn="l" fontAlgn="base"/>
            <a:r>
              <a:rPr lang="fr-FR" sz="2300" b="0" i="0" dirty="0">
                <a:solidFill>
                  <a:schemeClr val="tx1">
                    <a:lumMod val="65000"/>
                    <a:lumOff val="35000"/>
                  </a:schemeClr>
                </a:solidFill>
                <a:effectLst/>
                <a:latin typeface="Segoe UI" panose="020B0502040204020203" pitchFamily="34" charset="0"/>
              </a:rPr>
              <a:t>Pour aider à la prise de décision, il faut réussir à penser comme l’utilisateur, être fonctionnel en utilisant les informations qu’il nous donne. On n’abordera donc pas l’aspect technique avant l’étape des spécifications détaillées.</a:t>
            </a:r>
          </a:p>
          <a:p>
            <a:endParaRPr lang="fr-FR" dirty="0"/>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Tree>
    <p:extLst>
      <p:ext uri="{BB962C8B-B14F-4D97-AF65-F5344CB8AC3E}">
        <p14:creationId xmlns:p14="http://schemas.microsoft.com/office/powerpoint/2010/main" val="390950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70000" lnSpcReduction="20000"/>
          </a:bodyPr>
          <a:lstStyle/>
          <a:p>
            <a:pPr marL="0" indent="0" algn="l" fontAlgn="base">
              <a:buNone/>
            </a:pPr>
            <a:r>
              <a:rPr lang="fr-FR" sz="2300" b="0" i="0" dirty="0">
                <a:solidFill>
                  <a:schemeClr val="accent1">
                    <a:lumMod val="75000"/>
                  </a:schemeClr>
                </a:solidFill>
                <a:effectLst/>
                <a:latin typeface="Segoe UI" panose="020B0502040204020203" pitchFamily="34" charset="0"/>
              </a:rPr>
              <a:t>Etape 3 : spécifications fonctionnelles</a:t>
            </a:r>
          </a:p>
          <a:p>
            <a:pPr algn="l" fontAlgn="base"/>
            <a:r>
              <a:rPr lang="fr-FR" b="0" i="0" dirty="0">
                <a:solidFill>
                  <a:schemeClr val="tx1">
                    <a:lumMod val="65000"/>
                    <a:lumOff val="35000"/>
                  </a:schemeClr>
                </a:solidFill>
                <a:effectLst/>
                <a:latin typeface="Segoe UI" panose="020B0502040204020203" pitchFamily="34" charset="0"/>
              </a:rPr>
              <a:t>On répond ici à la question « quoi ? ». En décisionnel, cela consiste à :</a:t>
            </a: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Dresser la liste des indicateurs avec leur définition fonctionnelle, la liste des axes et leur hiérarchie avec précision. Cela constitue le </a:t>
            </a:r>
            <a:r>
              <a:rPr lang="fr-FR" b="1" i="0" dirty="0">
                <a:solidFill>
                  <a:schemeClr val="tx1">
                    <a:lumMod val="65000"/>
                    <a:lumOff val="35000"/>
                  </a:schemeClr>
                </a:solidFill>
                <a:effectLst/>
                <a:latin typeface="Segoe UI" panose="020B0502040204020203" pitchFamily="34" charset="0"/>
              </a:rPr>
              <a:t>dictionnaire de données</a:t>
            </a:r>
            <a:endParaRPr lang="fr-FR" b="0" i="0" dirty="0">
              <a:solidFill>
                <a:schemeClr val="tx1">
                  <a:lumMod val="65000"/>
                  <a:lumOff val="35000"/>
                </a:schemeClr>
              </a:solidFill>
              <a:effectLst/>
              <a:latin typeface="Segoe UI" panose="020B0502040204020203" pitchFamily="34" charset="0"/>
            </a:endParaRP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Définir les rapports constituant le(s) </a:t>
            </a:r>
            <a:r>
              <a:rPr lang="fr-FR" b="0" i="0" dirty="0" err="1">
                <a:solidFill>
                  <a:schemeClr val="tx1">
                    <a:lumMod val="65000"/>
                    <a:lumOff val="35000"/>
                  </a:schemeClr>
                </a:solidFill>
                <a:effectLst/>
                <a:latin typeface="Segoe UI" panose="020B0502040204020203" pitchFamily="34" charset="0"/>
              </a:rPr>
              <a:t>reporting</a:t>
            </a:r>
            <a:r>
              <a:rPr lang="fr-FR" b="0" i="0" dirty="0">
                <a:solidFill>
                  <a:schemeClr val="tx1">
                    <a:lumMod val="65000"/>
                    <a:lumOff val="35000"/>
                  </a:schemeClr>
                </a:solidFill>
                <a:effectLst/>
                <a:latin typeface="Segoe UI" panose="020B0502040204020203" pitchFamily="34" charset="0"/>
              </a:rPr>
              <a:t>(s) à livrer</a:t>
            </a: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Dresser la liste des sources de données</a:t>
            </a: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Définir l’architecture fonctionnelle. Celle-ci correspond aux blocs majeurs du système, pour commencer à rentrer dans le détail tout en gardant une vue du besoin et des problématiques métier.</a:t>
            </a: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Mettre en place le </a:t>
            </a:r>
            <a:r>
              <a:rPr lang="fr-FR" b="1" i="0" dirty="0">
                <a:solidFill>
                  <a:schemeClr val="tx1">
                    <a:lumMod val="65000"/>
                    <a:lumOff val="35000"/>
                  </a:schemeClr>
                </a:solidFill>
                <a:effectLst/>
                <a:latin typeface="Segoe UI" panose="020B0502040204020203" pitchFamily="34" charset="0"/>
              </a:rPr>
              <a:t>MCD</a:t>
            </a:r>
            <a:r>
              <a:rPr lang="fr-FR" b="0" i="0" dirty="0">
                <a:solidFill>
                  <a:schemeClr val="tx1">
                    <a:lumMod val="65000"/>
                    <a:lumOff val="35000"/>
                  </a:schemeClr>
                </a:solidFill>
                <a:effectLst/>
                <a:latin typeface="Segoe UI" panose="020B0502040204020203" pitchFamily="34" charset="0"/>
              </a:rPr>
              <a:t> (Modèle Conceptuel de Données) </a:t>
            </a:r>
            <a:r>
              <a:rPr lang="fr-FR" b="1" i="0" dirty="0">
                <a:solidFill>
                  <a:schemeClr val="tx1">
                    <a:lumMod val="65000"/>
                    <a:lumOff val="35000"/>
                  </a:schemeClr>
                </a:solidFill>
                <a:effectLst/>
                <a:latin typeface="Segoe UI" panose="020B0502040204020203" pitchFamily="34" charset="0"/>
              </a:rPr>
              <a:t>opérationnel</a:t>
            </a:r>
            <a:r>
              <a:rPr lang="fr-FR" b="0" i="0" dirty="0">
                <a:solidFill>
                  <a:schemeClr val="tx1">
                    <a:lumMod val="65000"/>
                    <a:lumOff val="35000"/>
                  </a:schemeClr>
                </a:solidFill>
                <a:effectLst/>
                <a:latin typeface="Segoe UI" panose="020B0502040204020203" pitchFamily="34" charset="0"/>
              </a:rPr>
              <a:t> : celui-ci est souvent négligé mais doit être validé par l’utilisateur. Il correspond à la structure fonctionnelle existante de l’activité considérée mais devra être dénormalisé en vue de l’étape suivante.</a:t>
            </a:r>
          </a:p>
          <a:p>
            <a:pPr algn="l" fontAlgn="base">
              <a:buFont typeface="Arial" panose="020B0604020202020204" pitchFamily="34" charset="0"/>
              <a:buChar char="•"/>
            </a:pPr>
            <a:r>
              <a:rPr lang="fr-FR" b="0" i="0" dirty="0">
                <a:solidFill>
                  <a:schemeClr val="tx1">
                    <a:lumMod val="65000"/>
                    <a:lumOff val="35000"/>
                  </a:schemeClr>
                </a:solidFill>
                <a:effectLst/>
                <a:latin typeface="Segoe UI" panose="020B0502040204020203" pitchFamily="34" charset="0"/>
              </a:rPr>
              <a:t>Mettre en place le </a:t>
            </a:r>
            <a:r>
              <a:rPr lang="fr-FR" b="1" i="0" dirty="0">
                <a:solidFill>
                  <a:schemeClr val="tx1">
                    <a:lumMod val="65000"/>
                    <a:lumOff val="35000"/>
                  </a:schemeClr>
                </a:solidFill>
                <a:effectLst/>
                <a:latin typeface="Segoe UI" panose="020B0502040204020203" pitchFamily="34" charset="0"/>
              </a:rPr>
              <a:t>MCD décisionnel</a:t>
            </a:r>
            <a:r>
              <a:rPr lang="fr-FR" b="0" i="0" dirty="0">
                <a:solidFill>
                  <a:schemeClr val="tx1">
                    <a:lumMod val="65000"/>
                    <a:lumOff val="35000"/>
                  </a:schemeClr>
                </a:solidFill>
                <a:effectLst/>
                <a:latin typeface="Segoe UI" panose="020B0502040204020203" pitchFamily="34" charset="0"/>
              </a:rPr>
              <a:t>. Il donne une vision transversale pour aider au pilotage et à la prise de décision. On l’intègre dans l’ETL pour l’alimentation. On cherche en général à avoir des requêtes simples qui répondent directement au besoin utilisateur</a:t>
            </a:r>
          </a:p>
          <a:p>
            <a:endParaRPr lang="fr-FR" dirty="0"/>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Tree>
    <p:extLst>
      <p:ext uri="{BB962C8B-B14F-4D97-AF65-F5344CB8AC3E}">
        <p14:creationId xmlns:p14="http://schemas.microsoft.com/office/powerpoint/2010/main" val="123957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85000" lnSpcReduction="10000"/>
          </a:bodyPr>
          <a:lstStyle/>
          <a:p>
            <a:pPr marL="0" indent="0" algn="l" fontAlgn="base">
              <a:buNone/>
            </a:pPr>
            <a:r>
              <a:rPr lang="fr-FR" sz="2000" b="0" i="0" dirty="0">
                <a:solidFill>
                  <a:schemeClr val="accent1">
                    <a:lumMod val="75000"/>
                  </a:schemeClr>
                </a:solidFill>
                <a:effectLst/>
                <a:latin typeface="Segoe UI" panose="020B0502040204020203" pitchFamily="34" charset="0"/>
              </a:rPr>
              <a:t>Etape 4 : maquette</a:t>
            </a:r>
          </a:p>
          <a:p>
            <a:pPr marL="0" indent="0" algn="l" fontAlgn="base">
              <a:buNone/>
            </a:pPr>
            <a:r>
              <a:rPr lang="fr-FR" sz="2000" b="0" i="0" dirty="0">
                <a:solidFill>
                  <a:schemeClr val="tx1">
                    <a:lumMod val="65000"/>
                    <a:lumOff val="35000"/>
                  </a:schemeClr>
                </a:solidFill>
                <a:effectLst/>
                <a:latin typeface="Segoe UI" panose="020B0502040204020203" pitchFamily="34" charset="0"/>
              </a:rPr>
              <a:t>Lors de cette étape, on répond à la question « comment ? ». On se focalise sur l’ergonomie de l’application et le rendu final qui, en décisionnel, est le plus souvent de deux types :</a:t>
            </a:r>
          </a:p>
          <a:p>
            <a:pPr algn="l" fontAlgn="base">
              <a:buFont typeface="Arial" panose="020B0604020202020204" pitchFamily="34" charset="0"/>
              <a:buChar char="•"/>
            </a:pPr>
            <a:r>
              <a:rPr lang="fr-FR" sz="2000" b="0" i="0" dirty="0" err="1">
                <a:solidFill>
                  <a:schemeClr val="tx1">
                    <a:lumMod val="65000"/>
                    <a:lumOff val="35000"/>
                  </a:schemeClr>
                </a:solidFill>
                <a:effectLst/>
                <a:latin typeface="Segoe UI" panose="020B0502040204020203" pitchFamily="34" charset="0"/>
              </a:rPr>
              <a:t>Reporting</a:t>
            </a:r>
            <a:r>
              <a:rPr lang="fr-FR" sz="2000" b="0" i="0" dirty="0">
                <a:solidFill>
                  <a:schemeClr val="tx1">
                    <a:lumMod val="65000"/>
                    <a:lumOff val="35000"/>
                  </a:schemeClr>
                </a:solidFill>
                <a:effectLst/>
                <a:latin typeface="Segoe UI" panose="020B0502040204020203" pitchFamily="34" charset="0"/>
              </a:rPr>
              <a:t> : tableaux de bords (2 dimensions)</a:t>
            </a:r>
          </a:p>
          <a:p>
            <a:pPr algn="l" fontAlgn="base">
              <a:buFont typeface="Arial" panose="020B0604020202020204" pitchFamily="34" charset="0"/>
              <a:buChar char="•"/>
            </a:pPr>
            <a:r>
              <a:rPr lang="fr-FR" sz="2000" b="0" i="0" dirty="0">
                <a:solidFill>
                  <a:schemeClr val="tx1">
                    <a:lumMod val="65000"/>
                    <a:lumOff val="35000"/>
                  </a:schemeClr>
                </a:solidFill>
                <a:effectLst/>
                <a:latin typeface="Segoe UI" panose="020B0502040204020203" pitchFamily="34" charset="0"/>
              </a:rPr>
              <a:t>Cube (n dimensions)</a:t>
            </a:r>
          </a:p>
          <a:p>
            <a:pPr marL="0" indent="0" algn="l" fontAlgn="base">
              <a:buNone/>
            </a:pPr>
            <a:r>
              <a:rPr lang="fr-FR" sz="2000" b="0" i="0" dirty="0">
                <a:solidFill>
                  <a:schemeClr val="tx1">
                    <a:lumMod val="65000"/>
                    <a:lumOff val="35000"/>
                  </a:schemeClr>
                </a:solidFill>
                <a:effectLst/>
                <a:latin typeface="Segoe UI" panose="020B0502040204020203" pitchFamily="34" charset="0"/>
              </a:rPr>
              <a:t>Il s’agit ici de mettre en place rapidement des masques de navigation avec des rapports prédéfinis en local pour montrer aux utilisateurs ce qui leur sera livré visuellement. Il faut montrer une image dynamique des futurs livrables. On rédige pour cela des scénarios que l’on va dérouler devant l’interlocuteur, lui permettant ainsi de valider l’intérêt du projet. Cette étape se conclut par la rédaction d’un compte-rendu de maquette rapportant les remarques remontées lors des présentations utilisateurs.</a:t>
            </a:r>
          </a:p>
          <a:p>
            <a:endParaRPr lang="fr-FR" dirty="0"/>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Tree>
    <p:extLst>
      <p:ext uri="{BB962C8B-B14F-4D97-AF65-F5344CB8AC3E}">
        <p14:creationId xmlns:p14="http://schemas.microsoft.com/office/powerpoint/2010/main" val="158496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70000" lnSpcReduction="20000"/>
          </a:bodyPr>
          <a:lstStyle/>
          <a:p>
            <a:pPr marL="0" indent="0" algn="l" fontAlgn="base">
              <a:buNone/>
            </a:pPr>
            <a:r>
              <a:rPr lang="fr-FR" sz="2000" b="0" i="0" dirty="0">
                <a:solidFill>
                  <a:schemeClr val="accent1">
                    <a:lumMod val="75000"/>
                  </a:schemeClr>
                </a:solidFill>
                <a:effectLst/>
                <a:latin typeface="Segoe UI" panose="020B0502040204020203" pitchFamily="34" charset="0"/>
              </a:rPr>
              <a:t>Etape 5 : spécifications détaillées</a:t>
            </a:r>
          </a:p>
          <a:p>
            <a:pPr marL="0" indent="0" fontAlgn="base">
              <a:buNone/>
            </a:pPr>
            <a:r>
              <a:rPr lang="fr-FR" sz="2000" b="0" i="0" dirty="0">
                <a:solidFill>
                  <a:schemeClr val="tx1">
                    <a:lumMod val="65000"/>
                    <a:lumOff val="35000"/>
                  </a:schemeClr>
                </a:solidFill>
                <a:effectLst/>
                <a:latin typeface="Segoe UI" panose="020B0502040204020203" pitchFamily="34" charset="0"/>
              </a:rPr>
              <a:t>En continuité avec l’étape de maquette, on répond ici à la question « Comment ? ». L’aspect technique est abordé. A titre informatif, les éléments constitutifs des spécifications détaillées en décisionnel sont :</a:t>
            </a:r>
          </a:p>
          <a:p>
            <a:pPr fontAlgn="base"/>
            <a:r>
              <a:rPr lang="fr-FR" sz="2000" b="0" i="0" dirty="0">
                <a:solidFill>
                  <a:schemeClr val="tx1">
                    <a:lumMod val="65000"/>
                    <a:lumOff val="35000"/>
                  </a:schemeClr>
                </a:solidFill>
                <a:effectLst/>
                <a:latin typeface="Segoe UI" panose="020B0502040204020203" pitchFamily="34" charset="0"/>
              </a:rPr>
              <a:t>Pour préparer l’implémentation dans un SGBDR, il faut prévoir le MPD (Modèle Physique de Données) du Data Warehouse car ce modèle se rapproche des contraintes des logiciels de base de données. On définit les tables, les champs, les identifiants (clés primaires et étrangères). On étudie aussi la performance (index, dénormalisation, etc.).</a:t>
            </a:r>
          </a:p>
          <a:p>
            <a:pPr fontAlgn="base"/>
            <a:r>
              <a:rPr lang="fr-FR" sz="2000" b="0" i="0" dirty="0">
                <a:solidFill>
                  <a:schemeClr val="tx1">
                    <a:lumMod val="65000"/>
                    <a:lumOff val="35000"/>
                  </a:schemeClr>
                </a:solidFill>
                <a:effectLst/>
                <a:latin typeface="Segoe UI" panose="020B0502040204020203" pitchFamily="34" charset="0"/>
              </a:rPr>
              <a:t>Dossier d’architecture technique</a:t>
            </a:r>
          </a:p>
          <a:p>
            <a:pPr fontAlgn="base"/>
            <a:r>
              <a:rPr lang="fr-FR" sz="2000" b="0" i="0" dirty="0">
                <a:solidFill>
                  <a:schemeClr val="tx1">
                    <a:lumMod val="65000"/>
                    <a:lumOff val="35000"/>
                  </a:schemeClr>
                </a:solidFill>
                <a:effectLst/>
                <a:latin typeface="Segoe UI" panose="020B0502040204020203" pitchFamily="34" charset="0"/>
              </a:rPr>
              <a:t>Définitions : Indicateurs, Axes (dimensions), Rapports, Gestion des droits</a:t>
            </a:r>
          </a:p>
          <a:p>
            <a:pPr fontAlgn="base"/>
            <a:r>
              <a:rPr lang="fr-FR" sz="2000" b="0" i="0" dirty="0">
                <a:solidFill>
                  <a:schemeClr val="tx1">
                    <a:lumMod val="65000"/>
                    <a:lumOff val="35000"/>
                  </a:schemeClr>
                </a:solidFill>
                <a:effectLst/>
                <a:latin typeface="Segoe UI" panose="020B0502040204020203" pitchFamily="34" charset="0"/>
              </a:rPr>
              <a:t>Procédures :</a:t>
            </a:r>
          </a:p>
          <a:p>
            <a:pPr lvl="1" fontAlgn="base"/>
            <a:r>
              <a:rPr lang="fr-FR" b="0" i="0" dirty="0">
                <a:solidFill>
                  <a:schemeClr val="tx1">
                    <a:lumMod val="65000"/>
                    <a:lumOff val="35000"/>
                  </a:schemeClr>
                </a:solidFill>
                <a:effectLst/>
                <a:latin typeface="Segoe UI" panose="020B0502040204020203" pitchFamily="34" charset="0"/>
              </a:rPr>
              <a:t>alimentation du Datawarehouse : incrémentielle, annuler/remplacer</a:t>
            </a:r>
          </a:p>
          <a:p>
            <a:pPr lvl="1" fontAlgn="base"/>
            <a:r>
              <a:rPr lang="fr-FR" b="0" i="0" dirty="0">
                <a:solidFill>
                  <a:schemeClr val="tx1">
                    <a:lumMod val="65000"/>
                    <a:lumOff val="35000"/>
                  </a:schemeClr>
                </a:solidFill>
                <a:effectLst/>
                <a:latin typeface="Segoe UI" panose="020B0502040204020203" pitchFamily="34" charset="0"/>
              </a:rPr>
              <a:t>reprise en cas d’échec</a:t>
            </a:r>
          </a:p>
          <a:p>
            <a:pPr lvl="1" fontAlgn="base"/>
            <a:r>
              <a:rPr lang="fr-FR" b="0" i="0" dirty="0">
                <a:solidFill>
                  <a:schemeClr val="tx1">
                    <a:lumMod val="65000"/>
                    <a:lumOff val="35000"/>
                  </a:schemeClr>
                </a:solidFill>
                <a:effectLst/>
                <a:latin typeface="Segoe UI" panose="020B0502040204020203" pitchFamily="34" charset="0"/>
              </a:rPr>
              <a:t>gestion des rejets</a:t>
            </a:r>
          </a:p>
          <a:p>
            <a:pPr fontAlgn="base"/>
            <a:r>
              <a:rPr lang="fr-FR" sz="2000" b="0" i="0" dirty="0">
                <a:solidFill>
                  <a:schemeClr val="tx1">
                    <a:lumMod val="65000"/>
                    <a:lumOff val="35000"/>
                  </a:schemeClr>
                </a:solidFill>
                <a:effectLst/>
                <a:latin typeface="Segoe UI" panose="020B0502040204020203" pitchFamily="34" charset="0"/>
              </a:rPr>
              <a:t>Spécifications de l’interface graphique (IHM).</a:t>
            </a:r>
          </a:p>
          <a:p>
            <a:endParaRPr lang="fr-FR" dirty="0"/>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Tree>
    <p:extLst>
      <p:ext uri="{BB962C8B-B14F-4D97-AF65-F5344CB8AC3E}">
        <p14:creationId xmlns:p14="http://schemas.microsoft.com/office/powerpoint/2010/main" val="277881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A4A96-0699-BCB4-61D2-94DE1608D1B2}"/>
              </a:ext>
            </a:extLst>
          </p:cNvPr>
          <p:cNvSpPr>
            <a:spLocks noGrp="1"/>
          </p:cNvSpPr>
          <p:nvPr>
            <p:ph type="title"/>
          </p:nvPr>
        </p:nvSpPr>
        <p:spPr/>
        <p:txBody>
          <a:bodyPr/>
          <a:lstStyle/>
          <a:p>
            <a:r>
              <a:rPr lang="fr-FR" dirty="0"/>
              <a:t>C’est quoi business intelligence</a:t>
            </a:r>
          </a:p>
        </p:txBody>
      </p:sp>
      <p:sp>
        <p:nvSpPr>
          <p:cNvPr id="3" name="Espace réservé du contenu 2">
            <a:extLst>
              <a:ext uri="{FF2B5EF4-FFF2-40B4-BE49-F238E27FC236}">
                <a16:creationId xmlns:a16="http://schemas.microsoft.com/office/drawing/2014/main" id="{B679592A-A290-11ED-78F1-EE41DB86B775}"/>
              </a:ext>
            </a:extLst>
          </p:cNvPr>
          <p:cNvSpPr>
            <a:spLocks noGrp="1"/>
          </p:cNvSpPr>
          <p:nvPr>
            <p:ph sz="quarter" idx="13"/>
          </p:nvPr>
        </p:nvSpPr>
        <p:spPr/>
        <p:txBody>
          <a:bodyPr/>
          <a:lstStyle/>
          <a:p>
            <a:r>
              <a:rPr lang="fr-FR" b="0" i="0" dirty="0">
                <a:solidFill>
                  <a:srgbClr val="323C49"/>
                </a:solidFill>
                <a:effectLst/>
                <a:latin typeface="NeueHaasGroteskDisp Pro"/>
              </a:rPr>
              <a:t>Les projets de Business Intelligence répondent toujours au même objectif de base : </a:t>
            </a:r>
            <a:r>
              <a:rPr lang="fr-FR" b="0" i="0" dirty="0">
                <a:solidFill>
                  <a:schemeClr val="accent1">
                    <a:lumMod val="75000"/>
                  </a:schemeClr>
                </a:solidFill>
                <a:effectLst/>
                <a:latin typeface="NeueHaasGroteskDisp Pro"/>
              </a:rPr>
              <a:t>doter l'entreprise des moyens nécessaires pour qu'elle puisse prendre les décisions stratégiques et opérationnelles les plus adéquates en utilisant comme base l'analyse de données</a:t>
            </a:r>
            <a:r>
              <a:rPr lang="fr-FR" b="0" i="0" dirty="0">
                <a:solidFill>
                  <a:srgbClr val="323C49"/>
                </a:solidFill>
                <a:effectLst/>
                <a:latin typeface="NeueHaasGroteskDisp Pro"/>
              </a:rPr>
              <a:t>.</a:t>
            </a:r>
            <a:endParaRPr lang="fr-FR" dirty="0"/>
          </a:p>
        </p:txBody>
      </p:sp>
    </p:spTree>
    <p:extLst>
      <p:ext uri="{BB962C8B-B14F-4D97-AF65-F5344CB8AC3E}">
        <p14:creationId xmlns:p14="http://schemas.microsoft.com/office/powerpoint/2010/main" val="333422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77500" lnSpcReduction="20000"/>
          </a:bodyPr>
          <a:lstStyle/>
          <a:p>
            <a:pPr marL="0" indent="0" algn="l" fontAlgn="base">
              <a:buNone/>
            </a:pPr>
            <a:r>
              <a:rPr lang="fr-FR" sz="2000" b="0" i="0" dirty="0">
                <a:solidFill>
                  <a:schemeClr val="accent1">
                    <a:lumMod val="75000"/>
                  </a:schemeClr>
                </a:solidFill>
                <a:effectLst/>
                <a:latin typeface="Segoe UI" panose="020B0502040204020203" pitchFamily="34" charset="0"/>
              </a:rPr>
              <a:t>Etape 6 : développement</a:t>
            </a:r>
          </a:p>
          <a:p>
            <a:pPr marL="0" indent="0" algn="l" fontAlgn="base">
              <a:buNone/>
            </a:pPr>
            <a:r>
              <a:rPr lang="fr-FR" sz="2000" b="0" i="0" dirty="0">
                <a:solidFill>
                  <a:schemeClr val="tx1">
                    <a:lumMod val="65000"/>
                    <a:lumOff val="35000"/>
                  </a:schemeClr>
                </a:solidFill>
                <a:effectLst/>
                <a:latin typeface="Segoe UI" panose="020B0502040204020203" pitchFamily="34" charset="0"/>
              </a:rPr>
              <a:t>Cette phase correspond à l’implémentation des éléments tels que définis dans les spécifications détaillées. Dans le cas du décisionnel, il s’agit le plus souvent de manipulation d’outils et d’écriture de requêtes SQL. On divise les développements en deux équipes :</a:t>
            </a:r>
          </a:p>
          <a:p>
            <a:pPr lvl="1" fontAlgn="base"/>
            <a:r>
              <a:rPr lang="fr-FR" b="0" i="0" dirty="0">
                <a:solidFill>
                  <a:schemeClr val="tx1">
                    <a:lumMod val="65000"/>
                    <a:lumOff val="35000"/>
                  </a:schemeClr>
                </a:solidFill>
                <a:effectLst/>
                <a:latin typeface="Segoe UI" panose="020B0502040204020203" pitchFamily="34" charset="0"/>
              </a:rPr>
              <a:t>L’une se charge de l’ETL pour l’alimentation du Data Warehouse</a:t>
            </a:r>
          </a:p>
          <a:p>
            <a:pPr lvl="1" fontAlgn="base"/>
            <a:r>
              <a:rPr lang="fr-FR" b="0" i="0" dirty="0">
                <a:solidFill>
                  <a:schemeClr val="tx1">
                    <a:lumMod val="65000"/>
                    <a:lumOff val="35000"/>
                  </a:schemeClr>
                </a:solidFill>
                <a:effectLst/>
                <a:latin typeface="Segoe UI" panose="020B0502040204020203" pitchFamily="34" charset="0"/>
              </a:rPr>
              <a:t>L’autre se charge de la restitution</a:t>
            </a:r>
          </a:p>
          <a:p>
            <a:pPr marL="0" indent="0" algn="l" fontAlgn="base">
              <a:buNone/>
            </a:pPr>
            <a:r>
              <a:rPr lang="fr-FR" sz="2000" b="0" i="0" dirty="0">
                <a:solidFill>
                  <a:schemeClr val="tx1">
                    <a:lumMod val="65000"/>
                    <a:lumOff val="35000"/>
                  </a:schemeClr>
                </a:solidFill>
                <a:effectLst/>
                <a:latin typeface="Segoe UI" panose="020B0502040204020203" pitchFamily="34" charset="0"/>
              </a:rPr>
              <a:t>On réalise des tests unitaires de chaque côté que l’on documente en considérant qu’à ce niveau, l’utilisateur connait l’outil.</a:t>
            </a:r>
          </a:p>
          <a:p>
            <a:pPr marL="0" indent="0" algn="l" fontAlgn="base">
              <a:buNone/>
            </a:pPr>
            <a:r>
              <a:rPr lang="fr-FR" sz="2000" b="0" i="0" dirty="0">
                <a:solidFill>
                  <a:schemeClr val="accent1">
                    <a:lumMod val="75000"/>
                  </a:schemeClr>
                </a:solidFill>
                <a:effectLst/>
                <a:latin typeface="Segoe UI" panose="020B0502040204020203" pitchFamily="34" charset="0"/>
              </a:rPr>
              <a:t>Etape 7 : intégration et Recette</a:t>
            </a:r>
          </a:p>
          <a:p>
            <a:pPr marL="0" indent="0" algn="l" fontAlgn="base">
              <a:buNone/>
            </a:pPr>
            <a:r>
              <a:rPr lang="fr-FR" sz="2000" b="0" i="0" dirty="0">
                <a:solidFill>
                  <a:schemeClr val="tx1">
                    <a:lumMod val="65000"/>
                    <a:lumOff val="35000"/>
                  </a:schemeClr>
                </a:solidFill>
                <a:effectLst/>
                <a:latin typeface="Segoe UI" panose="020B0502040204020203" pitchFamily="34" charset="0"/>
              </a:rPr>
              <a:t>L’intégration consiste à mettre en commun les modules développés séparément : ETL et restitution. Puis démarre la phase de recette durant laquelle il faut tester l’outil, rechercher les défaillances, les corriger et alimenter un cahier de recette. Il peut exister plusieurs niveaux de recette selon l’utilité et le besoin auquel répond l’outil.</a:t>
            </a:r>
            <a:endParaRPr lang="fr-FR" dirty="0">
              <a:solidFill>
                <a:schemeClr val="tx1">
                  <a:lumMod val="65000"/>
                  <a:lumOff val="35000"/>
                </a:schemeClr>
              </a:solidFill>
            </a:endParaRP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Le cycle en V dans le suivi d’un projet d’informatique décisionnelle </a:t>
            </a:r>
          </a:p>
        </p:txBody>
      </p:sp>
    </p:spTree>
    <p:extLst>
      <p:ext uri="{BB962C8B-B14F-4D97-AF65-F5344CB8AC3E}">
        <p14:creationId xmlns:p14="http://schemas.microsoft.com/office/powerpoint/2010/main" val="23892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1D521-A6EE-6BB3-096F-82660749C9CB}"/>
              </a:ext>
            </a:extLst>
          </p:cNvPr>
          <p:cNvSpPr>
            <a:spLocks noGrp="1"/>
          </p:cNvSpPr>
          <p:nvPr>
            <p:ph type="title"/>
          </p:nvPr>
        </p:nvSpPr>
        <p:spPr>
          <a:xfrm>
            <a:off x="897559" y="2488474"/>
            <a:ext cx="10396882" cy="1151965"/>
          </a:xfrm>
        </p:spPr>
        <p:txBody>
          <a:bodyPr>
            <a:normAutofit fontScale="90000"/>
          </a:bodyPr>
          <a:lstStyle/>
          <a:p>
            <a:r>
              <a:rPr lang="fr-FR" dirty="0"/>
              <a:t>L’agilité dans le suivi d’un projet d’informatique décisionnelle</a:t>
            </a:r>
          </a:p>
        </p:txBody>
      </p:sp>
    </p:spTree>
    <p:extLst>
      <p:ext uri="{BB962C8B-B14F-4D97-AF65-F5344CB8AC3E}">
        <p14:creationId xmlns:p14="http://schemas.microsoft.com/office/powerpoint/2010/main" val="366173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70000" lnSpcReduction="20000"/>
          </a:bodyPr>
          <a:lstStyle/>
          <a:p>
            <a:pPr algn="l" fontAlgn="base"/>
            <a:r>
              <a:rPr lang="fr-FR" b="0" i="0" dirty="0">
                <a:solidFill>
                  <a:schemeClr val="tx1">
                    <a:lumMod val="65000"/>
                    <a:lumOff val="35000"/>
                  </a:schemeClr>
                </a:solidFill>
                <a:effectLst/>
                <a:latin typeface="Segoe UI" panose="020B0502040204020203" pitchFamily="34" charset="0"/>
              </a:rPr>
              <a:t>L’utilisation des méthodes agiles pour le suivi d’un projet d’informatique décisionnelle correspond à un processus continu. Ici, on ne mettra pas en place une solution BI complète “One Shot” mais plutôt via une succession d’itérations de taille et durée identique afin de permettre au projet de s’adapter aux besoins des utilisateurs. Les méthodes agiles proposent d’impliquer davantage le client durant la construction du produit. Le besoin n’est pas figé et peut évoluer tout au long du projet, s’adaptant aux contraintes et aux compréhensions progressives de celui-ci.</a:t>
            </a:r>
          </a:p>
          <a:p>
            <a:pPr algn="l" fontAlgn="base"/>
            <a:r>
              <a:rPr lang="fr-FR" b="0" i="0" dirty="0">
                <a:solidFill>
                  <a:schemeClr val="tx1">
                    <a:lumMod val="65000"/>
                    <a:lumOff val="35000"/>
                  </a:schemeClr>
                </a:solidFill>
                <a:effectLst/>
                <a:latin typeface="Segoe UI" panose="020B0502040204020203" pitchFamily="34" charset="0"/>
              </a:rPr>
              <a:t>Ainsi, les méthodes agiles s’éloignent du modèle traditionnel en V dans lequel la communication entre développeurs et utilisateurs métier n’est pas une priorité. De plus, les développeurs se concentrent davantage sur les données et la technologie que sur le besoin de trouver des réponses aux questions importantes.</a:t>
            </a:r>
          </a:p>
          <a:p>
            <a:pPr algn="l" fontAlgn="base"/>
            <a:r>
              <a:rPr lang="fr-FR" b="0" i="0" dirty="0">
                <a:solidFill>
                  <a:schemeClr val="tx1">
                    <a:lumMod val="65000"/>
                    <a:lumOff val="35000"/>
                  </a:schemeClr>
                </a:solidFill>
                <a:effectLst/>
                <a:latin typeface="Segoe UI" panose="020B0502040204020203" pitchFamily="34" charset="0"/>
              </a:rPr>
              <a:t>Concrètement, la BI Agile met en lien le Technique et le Fonctionnel, au lieu de se concentrer sur la réalisation complète d’une des trois étapes de la gestion de projet BI (ETL / DWH / </a:t>
            </a:r>
            <a:r>
              <a:rPr lang="fr-FR" b="0" i="0" dirty="0" err="1">
                <a:solidFill>
                  <a:schemeClr val="tx1">
                    <a:lumMod val="65000"/>
                    <a:lumOff val="35000"/>
                  </a:schemeClr>
                </a:solidFill>
                <a:effectLst/>
                <a:latin typeface="Segoe UI" panose="020B0502040204020203" pitchFamily="34" charset="0"/>
              </a:rPr>
              <a:t>Reporting</a:t>
            </a:r>
            <a:r>
              <a:rPr lang="fr-FR" b="0" i="0" dirty="0">
                <a:solidFill>
                  <a:schemeClr val="tx1">
                    <a:lumMod val="65000"/>
                    <a:lumOff val="35000"/>
                  </a:schemeClr>
                </a:solidFill>
                <a:effectLst/>
                <a:latin typeface="Segoe UI" panose="020B0502040204020203" pitchFamily="34" charset="0"/>
              </a:rPr>
              <a:t>). Ce dernier sera scindé en plusieurs fonctionnalités, elles même scindées suivant les étapes de gestion de projet BI. Ainsi lorsque chaque fonctionnalité sera achevée, elle sera intégrée à la précédente.</a:t>
            </a:r>
            <a:br>
              <a:rPr lang="fr-FR" b="0" i="0" u="none" strike="noStrike" dirty="0">
                <a:solidFill>
                  <a:srgbClr val="FFFFFF"/>
                </a:solidFill>
                <a:effectLst/>
                <a:latin typeface="Segoe UI" panose="020B0502040204020203" pitchFamily="34" charset="0"/>
                <a:hlinkClick r:id="rId2" action="ppaction://hlinkfile"/>
              </a:rPr>
            </a:br>
            <a:endParaRPr lang="fr-FR" dirty="0">
              <a:solidFill>
                <a:schemeClr val="tx1">
                  <a:lumMod val="65000"/>
                  <a:lumOff val="35000"/>
                </a:schemeClr>
              </a:solidFill>
            </a:endParaRP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Présentation des méthodes agiles</a:t>
            </a:r>
          </a:p>
        </p:txBody>
      </p:sp>
    </p:spTree>
    <p:extLst>
      <p:ext uri="{BB962C8B-B14F-4D97-AF65-F5344CB8AC3E}">
        <p14:creationId xmlns:p14="http://schemas.microsoft.com/office/powerpoint/2010/main" val="236955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030D9-2080-7D35-A351-189AAC72FDEF}"/>
              </a:ext>
            </a:extLst>
          </p:cNvPr>
          <p:cNvSpPr>
            <a:spLocks noGrp="1"/>
          </p:cNvSpPr>
          <p:nvPr>
            <p:ph type="title"/>
          </p:nvPr>
        </p:nvSpPr>
        <p:spPr>
          <a:xfrm>
            <a:off x="235131" y="463731"/>
            <a:ext cx="10846584" cy="1151965"/>
          </a:xfrm>
        </p:spPr>
        <p:txBody>
          <a:bodyPr>
            <a:noAutofit/>
          </a:bodyPr>
          <a:lstStyle/>
          <a:p>
            <a:r>
              <a:rPr lang="fr-FR" sz="4000" dirty="0">
                <a:latin typeface="+mn-lt"/>
                <a:ea typeface="+mn-ea"/>
                <a:cs typeface="+mn-cs"/>
              </a:rPr>
              <a:t>Suivi agile d’un projet d’informatique décisionnelle</a:t>
            </a:r>
            <a:endParaRPr lang="fr-FR" sz="4000" dirty="0"/>
          </a:p>
        </p:txBody>
      </p:sp>
      <p:pic>
        <p:nvPicPr>
          <p:cNvPr id="5" name="Espace réservé du contenu 4">
            <a:extLst>
              <a:ext uri="{FF2B5EF4-FFF2-40B4-BE49-F238E27FC236}">
                <a16:creationId xmlns:a16="http://schemas.microsoft.com/office/drawing/2014/main" id="{6993BB25-3ED2-A644-087E-C6AEA0AD7E44}"/>
              </a:ext>
            </a:extLst>
          </p:cNvPr>
          <p:cNvPicPr>
            <a:picLocks noGrp="1" noChangeAspect="1"/>
          </p:cNvPicPr>
          <p:nvPr>
            <p:ph sz="quarter" idx="13"/>
          </p:nvPr>
        </p:nvPicPr>
        <p:blipFill>
          <a:blip r:embed="rId2"/>
          <a:stretch>
            <a:fillRect/>
          </a:stretch>
        </p:blipFill>
        <p:spPr>
          <a:xfrm>
            <a:off x="1359536" y="1802674"/>
            <a:ext cx="9310159" cy="3944983"/>
          </a:xfrm>
        </p:spPr>
      </p:pic>
    </p:spTree>
    <p:extLst>
      <p:ext uri="{BB962C8B-B14F-4D97-AF65-F5344CB8AC3E}">
        <p14:creationId xmlns:p14="http://schemas.microsoft.com/office/powerpoint/2010/main" val="79726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fontScale="92500" lnSpcReduction="10000"/>
          </a:bodyPr>
          <a:lstStyle/>
          <a:p>
            <a:pPr marL="0" indent="0" algn="l" fontAlgn="base">
              <a:buNone/>
            </a:pPr>
            <a:r>
              <a:rPr lang="fr-FR" b="0" i="0" dirty="0">
                <a:solidFill>
                  <a:schemeClr val="accent1">
                    <a:lumMod val="75000"/>
                  </a:schemeClr>
                </a:solidFill>
                <a:effectLst/>
                <a:latin typeface="Segoe UI" panose="020B0502040204020203" pitchFamily="34" charset="0"/>
              </a:rPr>
              <a:t>Etape 1 : le concept</a:t>
            </a:r>
          </a:p>
          <a:p>
            <a:pPr algn="l" fontAlgn="base"/>
            <a:r>
              <a:rPr lang="fr-FR" b="0" i="0" dirty="0">
                <a:solidFill>
                  <a:schemeClr val="tx1">
                    <a:lumMod val="65000"/>
                    <a:lumOff val="35000"/>
                  </a:schemeClr>
                </a:solidFill>
                <a:effectLst/>
                <a:latin typeface="Segoe UI" panose="020B0502040204020203" pitchFamily="34" charset="0"/>
              </a:rPr>
              <a:t>La réussite du projet BI nécessite d’avoir des objectifs réalistes et clairs, associés à une phase d’étude de l’existant. Cette maîtrise stratégique va permettre d’anticiper et d’encadrer les délais.</a:t>
            </a:r>
          </a:p>
          <a:p>
            <a:pPr algn="l" fontAlgn="base"/>
            <a:endParaRPr lang="fr-FR" b="0" i="0" dirty="0">
              <a:solidFill>
                <a:schemeClr val="tx1">
                  <a:lumMod val="65000"/>
                  <a:lumOff val="35000"/>
                </a:schemeClr>
              </a:solidFill>
              <a:effectLst/>
              <a:latin typeface="Segoe UI" panose="020B0502040204020203" pitchFamily="34" charset="0"/>
            </a:endParaRPr>
          </a:p>
          <a:p>
            <a:pPr algn="l" fontAlgn="base"/>
            <a:r>
              <a:rPr lang="fr-FR" b="0" i="0" dirty="0">
                <a:solidFill>
                  <a:schemeClr val="tx1">
                    <a:lumMod val="65000"/>
                    <a:lumOff val="35000"/>
                  </a:schemeClr>
                </a:solidFill>
                <a:effectLst/>
                <a:latin typeface="Segoe UI" panose="020B0502040204020203" pitchFamily="34" charset="0"/>
              </a:rPr>
              <a:t>Il est également important à ce stade de bien identifier les types d’informations dont les décideurs auront besoin pour améliorer leur pilotage par la data. Des indicateurs précis doivent donc être déterminés en gardant en tête le cadre stratégique du projet : un </a:t>
            </a:r>
            <a:r>
              <a:rPr lang="fr-FR" b="0" i="0" dirty="0">
                <a:solidFill>
                  <a:schemeClr val="accent1">
                    <a:lumMod val="75000"/>
                  </a:schemeClr>
                </a:solidFill>
                <a:effectLst/>
                <a:latin typeface="Segoe UI" panose="020B0502040204020203" pitchFamily="34" charset="0"/>
              </a:rPr>
              <a:t>KPI</a:t>
            </a:r>
            <a:r>
              <a:rPr lang="fr-FR" b="0" i="0" dirty="0">
                <a:solidFill>
                  <a:schemeClr val="tx1">
                    <a:lumMod val="65000"/>
                    <a:lumOff val="35000"/>
                  </a:schemeClr>
                </a:solidFill>
                <a:effectLst/>
                <a:latin typeface="Segoe UI" panose="020B0502040204020203" pitchFamily="34" charset="0"/>
              </a:rPr>
              <a:t> (Key Performance Indicator) très global ou au contraire très spécifique ne sera pas nécessairement pertinent.</a:t>
            </a:r>
            <a:endParaRPr lang="fr-FR" dirty="0">
              <a:solidFill>
                <a:schemeClr val="tx1">
                  <a:lumMod val="65000"/>
                  <a:lumOff val="35000"/>
                </a:schemeClr>
              </a:solidFill>
            </a:endParaRP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Démarche agile Pour un projet BI</a:t>
            </a:r>
          </a:p>
        </p:txBody>
      </p:sp>
    </p:spTree>
    <p:extLst>
      <p:ext uri="{BB962C8B-B14F-4D97-AF65-F5344CB8AC3E}">
        <p14:creationId xmlns:p14="http://schemas.microsoft.com/office/powerpoint/2010/main" val="75793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17628" y="979715"/>
            <a:ext cx="10394707" cy="4702627"/>
          </a:xfrm>
        </p:spPr>
        <p:txBody>
          <a:bodyPr>
            <a:normAutofit fontScale="85000" lnSpcReduction="20000"/>
          </a:bodyPr>
          <a:lstStyle/>
          <a:p>
            <a:pPr marL="0" indent="0" algn="l" fontAlgn="base">
              <a:buNone/>
            </a:pPr>
            <a:r>
              <a:rPr lang="fr-FR" sz="2600" b="0" i="0" dirty="0">
                <a:solidFill>
                  <a:schemeClr val="accent1">
                    <a:lumMod val="75000"/>
                  </a:schemeClr>
                </a:solidFill>
                <a:effectLst/>
                <a:latin typeface="Segoe UI" panose="020B0502040204020203" pitchFamily="34" charset="0"/>
              </a:rPr>
              <a:t>Etape 2 : l’initialisation</a:t>
            </a:r>
          </a:p>
          <a:p>
            <a:pPr marL="0" indent="0" algn="l" fontAlgn="base">
              <a:buNone/>
            </a:pPr>
            <a:r>
              <a:rPr lang="fr-FR" b="0" i="0" dirty="0">
                <a:solidFill>
                  <a:schemeClr val="tx1">
                    <a:lumMod val="65000"/>
                    <a:lumOff val="35000"/>
                  </a:schemeClr>
                </a:solidFill>
                <a:effectLst/>
                <a:latin typeface="Segoe UI" panose="020B0502040204020203" pitchFamily="34" charset="0"/>
              </a:rPr>
              <a:t>Au cours de cette étape, les parties prenantes vont prendre part au processus pour la première fois. On retrouve ici le premier point de Kimball puisque c’est l’occasion de mettre en avant les valeurs ajoutées de l’agilité pour le métier (meilleur suivi, transparence sur l’évolution, adaptation à un nouveau besoin). Par exemple, on peut ici définir les différentes priorités :</a:t>
            </a:r>
          </a:p>
          <a:p>
            <a:pPr lvl="1" fontAlgn="base"/>
            <a:r>
              <a:rPr lang="fr-FR" b="0" i="0" dirty="0">
                <a:solidFill>
                  <a:schemeClr val="tx1">
                    <a:lumMod val="65000"/>
                    <a:lumOff val="35000"/>
                  </a:schemeClr>
                </a:solidFill>
                <a:effectLst/>
                <a:latin typeface="Segoe UI" panose="020B0502040204020203" pitchFamily="34" charset="0"/>
              </a:rPr>
              <a:t>Former les acteurs du projet aux fondamentaux de l’approche agile ;</a:t>
            </a:r>
          </a:p>
          <a:p>
            <a:pPr lvl="1" fontAlgn="base"/>
            <a:r>
              <a:rPr lang="fr-FR" b="0" i="0" dirty="0">
                <a:solidFill>
                  <a:schemeClr val="tx1">
                    <a:lumMod val="65000"/>
                    <a:lumOff val="35000"/>
                  </a:schemeClr>
                </a:solidFill>
                <a:effectLst/>
                <a:latin typeface="Segoe UI" panose="020B0502040204020203" pitchFamily="34" charset="0"/>
              </a:rPr>
              <a:t>Identifier les principaux besoins et exigences de l’entreprise ;</a:t>
            </a:r>
          </a:p>
          <a:p>
            <a:pPr lvl="1" fontAlgn="base"/>
            <a:r>
              <a:rPr lang="fr-FR" b="0" i="0" dirty="0">
                <a:solidFill>
                  <a:schemeClr val="tx1">
                    <a:lumMod val="65000"/>
                    <a:lumOff val="35000"/>
                  </a:schemeClr>
                </a:solidFill>
                <a:effectLst/>
                <a:latin typeface="Segoe UI" panose="020B0502040204020203" pitchFamily="34" charset="0"/>
              </a:rPr>
              <a:t>Découvrir les sources de données disponibles ;</a:t>
            </a:r>
          </a:p>
          <a:p>
            <a:pPr lvl="1" fontAlgn="base"/>
            <a:r>
              <a:rPr lang="fr-FR" b="0" i="0" dirty="0">
                <a:solidFill>
                  <a:schemeClr val="tx1">
                    <a:lumMod val="65000"/>
                    <a:lumOff val="35000"/>
                  </a:schemeClr>
                </a:solidFill>
                <a:effectLst/>
                <a:latin typeface="Segoe UI" panose="020B0502040204020203" pitchFamily="34" charset="0"/>
              </a:rPr>
              <a:t>Comprendre les voies de diffusion de l’information : rapports, tableaux de bord ;</a:t>
            </a:r>
          </a:p>
          <a:p>
            <a:pPr lvl="1" fontAlgn="base"/>
            <a:r>
              <a:rPr lang="fr-FR" b="0" i="0" dirty="0">
                <a:solidFill>
                  <a:schemeClr val="tx1">
                    <a:lumMod val="65000"/>
                    <a:lumOff val="35000"/>
                  </a:schemeClr>
                </a:solidFill>
                <a:effectLst/>
                <a:latin typeface="Segoe UI" panose="020B0502040204020203" pitchFamily="34" charset="0"/>
              </a:rPr>
              <a:t>Établir l’ordre de priorité des exigences et des besoins opérationnels clés en tenant compte des contraintes de temps et de budget ;</a:t>
            </a:r>
          </a:p>
          <a:p>
            <a:pPr lvl="1" fontAlgn="base"/>
            <a:r>
              <a:rPr lang="fr-FR" b="0" i="0" dirty="0">
                <a:solidFill>
                  <a:schemeClr val="tx1">
                    <a:lumMod val="65000"/>
                    <a:lumOff val="35000"/>
                  </a:schemeClr>
                </a:solidFill>
                <a:effectLst/>
                <a:latin typeface="Segoe UI" panose="020B0502040204020203" pitchFamily="34" charset="0"/>
              </a:rPr>
              <a:t>Choisir le logiciel de Business Intelligence à utiliser.</a:t>
            </a:r>
          </a:p>
          <a:p>
            <a:pPr marL="0" indent="0" algn="l" fontAlgn="base">
              <a:buNone/>
            </a:pPr>
            <a:r>
              <a:rPr lang="fr-FR" b="0" i="0" dirty="0">
                <a:solidFill>
                  <a:schemeClr val="tx1">
                    <a:lumMod val="65000"/>
                    <a:lumOff val="35000"/>
                  </a:schemeClr>
                </a:solidFill>
                <a:effectLst/>
                <a:latin typeface="Segoe UI" panose="020B0502040204020203" pitchFamily="34" charset="0"/>
              </a:rPr>
              <a:t>Le plan d’action doit également préciser la hiérarchie et les tâches de chacun (RACI) en matière de suivi et d’implémentation du projet BI.</a:t>
            </a:r>
            <a:endParaRPr lang="fr-FR" dirty="0">
              <a:solidFill>
                <a:schemeClr val="tx1">
                  <a:lumMod val="65000"/>
                  <a:lumOff val="35000"/>
                </a:schemeClr>
              </a:solidFill>
            </a:endParaRP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Démarche agile Pour un projet BI</a:t>
            </a:r>
          </a:p>
        </p:txBody>
      </p:sp>
    </p:spTree>
    <p:extLst>
      <p:ext uri="{BB962C8B-B14F-4D97-AF65-F5344CB8AC3E}">
        <p14:creationId xmlns:p14="http://schemas.microsoft.com/office/powerpoint/2010/main" val="2486573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17628" y="849086"/>
            <a:ext cx="10394707" cy="4807131"/>
          </a:xfrm>
        </p:spPr>
        <p:txBody>
          <a:bodyPr>
            <a:normAutofit fontScale="70000" lnSpcReduction="20000"/>
          </a:bodyPr>
          <a:lstStyle/>
          <a:p>
            <a:pPr marL="0" indent="0" algn="l" fontAlgn="base">
              <a:buNone/>
            </a:pPr>
            <a:r>
              <a:rPr lang="fr-FR" sz="3000" b="0" i="0" dirty="0">
                <a:solidFill>
                  <a:schemeClr val="accent1">
                    <a:lumMod val="75000"/>
                  </a:schemeClr>
                </a:solidFill>
                <a:effectLst/>
                <a:latin typeface="Segoe UI" panose="020B0502040204020203" pitchFamily="34" charset="0"/>
              </a:rPr>
              <a:t>Etape 3 : la construction du projet</a:t>
            </a:r>
          </a:p>
          <a:p>
            <a:pPr algn="l" fontAlgn="base"/>
            <a:r>
              <a:rPr lang="fr-FR" b="0" i="0" dirty="0">
                <a:solidFill>
                  <a:schemeClr val="tx1">
                    <a:lumMod val="65000"/>
                    <a:lumOff val="35000"/>
                  </a:schemeClr>
                </a:solidFill>
                <a:effectLst/>
                <a:latin typeface="Segoe UI" panose="020B0502040204020203" pitchFamily="34" charset="0"/>
              </a:rPr>
              <a:t>Il faut fournir un système fonctionnel répondant à l’évolution des besoins des intervenants. Il faut pour cela passer par cette étape en continu et à des intervalles fixes, généralement d’une à trois semaines. Plusieurs méthodes sont alors utilisées en fonction de leur compatibilité avec le projet et l’organisation de l’entreprise.</a:t>
            </a:r>
          </a:p>
          <a:p>
            <a:pPr algn="l" fontAlgn="base"/>
            <a:r>
              <a:rPr lang="fr-FR" b="0" i="0" dirty="0">
                <a:solidFill>
                  <a:schemeClr val="tx1">
                    <a:lumMod val="65000"/>
                    <a:lumOff val="35000"/>
                  </a:schemeClr>
                </a:solidFill>
                <a:effectLst/>
                <a:latin typeface="Segoe UI" panose="020B0502040204020203" pitchFamily="34" charset="0"/>
              </a:rPr>
              <a:t>Pendant la construction, il est donc primordial de :</a:t>
            </a:r>
          </a:p>
          <a:p>
            <a:pPr lvl="1" fontAlgn="base"/>
            <a:r>
              <a:rPr lang="fr-FR" b="0" i="0" dirty="0">
                <a:solidFill>
                  <a:schemeClr val="tx1">
                    <a:lumMod val="65000"/>
                    <a:lumOff val="35000"/>
                  </a:schemeClr>
                </a:solidFill>
                <a:effectLst/>
                <a:latin typeface="Segoe UI" panose="020B0502040204020203" pitchFamily="34" charset="0"/>
              </a:rPr>
              <a:t>Élaborer des rapports collaboratifs ;</a:t>
            </a:r>
          </a:p>
          <a:p>
            <a:pPr lvl="1" fontAlgn="base"/>
            <a:r>
              <a:rPr lang="fr-FR" b="0" i="0" dirty="0">
                <a:solidFill>
                  <a:schemeClr val="tx1">
                    <a:lumMod val="65000"/>
                    <a:lumOff val="35000"/>
                  </a:schemeClr>
                </a:solidFill>
                <a:effectLst/>
                <a:latin typeface="Segoe UI" panose="020B0502040204020203" pitchFamily="34" charset="0"/>
              </a:rPr>
              <a:t>Utiliser la modélisation “juste à temps” (JAT) : identifier un problème à résoudre, faire appel à des sachants et explorer ensemble le problème, puis reprendre le travail ;</a:t>
            </a:r>
          </a:p>
          <a:p>
            <a:pPr lvl="1" fontAlgn="base"/>
            <a:r>
              <a:rPr lang="fr-FR" b="0" i="0" dirty="0">
                <a:solidFill>
                  <a:schemeClr val="tx1">
                    <a:lumMod val="65000"/>
                    <a:lumOff val="35000"/>
                  </a:schemeClr>
                </a:solidFill>
                <a:effectLst/>
                <a:latin typeface="Segoe UI" panose="020B0502040204020203" pitchFamily="34" charset="0"/>
              </a:rPr>
              <a:t>Finaliser les tests ;</a:t>
            </a:r>
          </a:p>
          <a:p>
            <a:pPr lvl="1" fontAlgn="base"/>
            <a:r>
              <a:rPr lang="fr-FR" b="0" i="0" dirty="0">
                <a:solidFill>
                  <a:schemeClr val="tx1">
                    <a:lumMod val="65000"/>
                    <a:lumOff val="35000"/>
                  </a:schemeClr>
                </a:solidFill>
                <a:effectLst/>
                <a:latin typeface="Segoe UI" panose="020B0502040204020203" pitchFamily="34" charset="0"/>
              </a:rPr>
              <a:t>Finaliser la documentation ;</a:t>
            </a:r>
          </a:p>
          <a:p>
            <a:pPr lvl="1" fontAlgn="base"/>
            <a:r>
              <a:rPr lang="fr-FR" b="0" i="0" dirty="0">
                <a:solidFill>
                  <a:schemeClr val="tx1">
                    <a:lumMod val="65000"/>
                    <a:lumOff val="35000"/>
                  </a:schemeClr>
                </a:solidFill>
                <a:effectLst/>
                <a:latin typeface="Segoe UI" panose="020B0502040204020203" pitchFamily="34" charset="0"/>
              </a:rPr>
              <a:t>Lancer le projet pilote dans un petit sous-groupe : le projet est testé en production sur une petite portion de son périmètre afin d’avoir une vision de ce que sera le Go Live et repérer les dernières lacunes ;</a:t>
            </a:r>
          </a:p>
          <a:p>
            <a:pPr lvl="1" fontAlgn="base"/>
            <a:r>
              <a:rPr lang="fr-FR" b="0" i="0" dirty="0">
                <a:solidFill>
                  <a:schemeClr val="tx1">
                    <a:lumMod val="65000"/>
                    <a:lumOff val="35000"/>
                  </a:schemeClr>
                </a:solidFill>
                <a:effectLst/>
                <a:latin typeface="Segoe UI" panose="020B0502040204020203" pitchFamily="34" charset="0"/>
              </a:rPr>
              <a:t>Former les utilisateurs finaux ;</a:t>
            </a:r>
          </a:p>
          <a:p>
            <a:pPr lvl="1" fontAlgn="base"/>
            <a:r>
              <a:rPr lang="fr-FR" b="0" i="0" dirty="0">
                <a:solidFill>
                  <a:schemeClr val="tx1">
                    <a:lumMod val="65000"/>
                    <a:lumOff val="35000"/>
                  </a:schemeClr>
                </a:solidFill>
                <a:effectLst/>
                <a:latin typeface="Segoe UI" panose="020B0502040204020203" pitchFamily="34" charset="0"/>
              </a:rPr>
              <a:t>Former le personnel de production ;</a:t>
            </a:r>
          </a:p>
          <a:p>
            <a:pPr lvl="1" fontAlgn="base"/>
            <a:r>
              <a:rPr lang="fr-FR" b="0" i="0" dirty="0">
                <a:solidFill>
                  <a:schemeClr val="tx1">
                    <a:lumMod val="65000"/>
                    <a:lumOff val="35000"/>
                  </a:schemeClr>
                </a:solidFill>
                <a:effectLst/>
                <a:latin typeface="Segoe UI" panose="020B0502040204020203" pitchFamily="34" charset="0"/>
              </a:rPr>
              <a:t>Déployer en production.</a:t>
            </a:r>
            <a:br>
              <a:rPr lang="fr-FR" b="0" i="0" u="none" strike="noStrike" dirty="0">
                <a:solidFill>
                  <a:srgbClr val="FFFFFF"/>
                </a:solidFill>
                <a:effectLst/>
                <a:latin typeface="Segoe UI" panose="020B0502040204020203" pitchFamily="34" charset="0"/>
                <a:hlinkClick r:id="rId2" action="ppaction://hlinkfile"/>
              </a:rPr>
            </a:br>
            <a:endParaRPr lang="fr-FR" dirty="0">
              <a:solidFill>
                <a:schemeClr val="tx1">
                  <a:lumMod val="65000"/>
                  <a:lumOff val="35000"/>
                </a:schemeClr>
              </a:solidFill>
            </a:endParaRP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Démarche agile Pour un projet BI</a:t>
            </a:r>
          </a:p>
        </p:txBody>
      </p:sp>
    </p:spTree>
    <p:extLst>
      <p:ext uri="{BB962C8B-B14F-4D97-AF65-F5344CB8AC3E}">
        <p14:creationId xmlns:p14="http://schemas.microsoft.com/office/powerpoint/2010/main" val="2713274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1D0A94-F34F-68F6-8C17-70C13ADB17EE}"/>
              </a:ext>
            </a:extLst>
          </p:cNvPr>
          <p:cNvSpPr>
            <a:spLocks noGrp="1"/>
          </p:cNvSpPr>
          <p:nvPr>
            <p:ph sz="quarter" idx="13"/>
          </p:nvPr>
        </p:nvSpPr>
        <p:spPr>
          <a:xfrm>
            <a:off x="685800" y="1136470"/>
            <a:ext cx="10394707" cy="4238116"/>
          </a:xfrm>
        </p:spPr>
        <p:txBody>
          <a:bodyPr>
            <a:normAutofit/>
          </a:bodyPr>
          <a:lstStyle/>
          <a:p>
            <a:pPr marL="0" indent="0" algn="l" fontAlgn="base">
              <a:buNone/>
            </a:pPr>
            <a:r>
              <a:rPr lang="fr-FR" sz="2400" dirty="0">
                <a:solidFill>
                  <a:schemeClr val="accent1">
                    <a:lumMod val="75000"/>
                  </a:schemeClr>
                </a:solidFill>
                <a:latin typeface="Segoe UI" panose="020B0502040204020203" pitchFamily="34" charset="0"/>
                <a:cs typeface="Segoe UI" panose="020B0502040204020203" pitchFamily="34" charset="0"/>
              </a:rPr>
              <a:t>Etape 4 : la production</a:t>
            </a:r>
          </a:p>
          <a:p>
            <a:pPr algn="l" fontAlgn="base"/>
            <a:r>
              <a:rPr lang="fr-FR" dirty="0">
                <a:solidFill>
                  <a:schemeClr val="tx1">
                    <a:lumMod val="65000"/>
                    <a:lumOff val="35000"/>
                  </a:schemeClr>
                </a:solidFill>
                <a:latin typeface="Segoe UI" panose="020B0502040204020203" pitchFamily="34" charset="0"/>
                <a:cs typeface="Segoe UI" panose="020B0502040204020203" pitchFamily="34" charset="0"/>
              </a:rPr>
              <a:t>L’étape de Production est la phase finale de déploiement du projet (également appelée Go Live, ou Roll-Out). Pendant cette étape, il sera question de :</a:t>
            </a:r>
          </a:p>
          <a:p>
            <a:pPr lvl="1" fontAlgn="base"/>
            <a:r>
              <a:rPr lang="fr-FR" dirty="0">
                <a:solidFill>
                  <a:schemeClr val="tx1">
                    <a:lumMod val="65000"/>
                    <a:lumOff val="35000"/>
                  </a:schemeClr>
                </a:solidFill>
                <a:latin typeface="Segoe UI" panose="020B0502040204020203" pitchFamily="34" charset="0"/>
                <a:cs typeface="Segoe UI" panose="020B0502040204020203" pitchFamily="34" charset="0"/>
              </a:rPr>
              <a:t>Exploiter et prendre en charge le système, les tableaux de bord et les rapports ;</a:t>
            </a:r>
          </a:p>
          <a:p>
            <a:pPr lvl="1" fontAlgn="base"/>
            <a:r>
              <a:rPr lang="fr-FR" dirty="0">
                <a:solidFill>
                  <a:schemeClr val="tx1">
                    <a:lumMod val="65000"/>
                    <a:lumOff val="35000"/>
                  </a:schemeClr>
                </a:solidFill>
                <a:latin typeface="Segoe UI" panose="020B0502040204020203" pitchFamily="34" charset="0"/>
                <a:cs typeface="Segoe UI" panose="020B0502040204020203" pitchFamily="34" charset="0"/>
              </a:rPr>
              <a:t>Identifier les défauts et les améliorations. Tous ces changements doivent commencer à l’étape de la construction et se poursuivre jusqu’à la production.</a:t>
            </a:r>
          </a:p>
          <a:p>
            <a:pPr algn="l" fontAlgn="base"/>
            <a:r>
              <a:rPr lang="fr-FR" dirty="0">
                <a:solidFill>
                  <a:schemeClr val="tx1">
                    <a:lumMod val="65000"/>
                    <a:lumOff val="35000"/>
                  </a:schemeClr>
                </a:solidFill>
                <a:latin typeface="Segoe UI" panose="020B0502040204020203" pitchFamily="34" charset="0"/>
                <a:cs typeface="Segoe UI" panose="020B0502040204020203" pitchFamily="34" charset="0"/>
              </a:rPr>
              <a:t>Enfin, une fois en production, l’agilité permettra de faire évoluer le produit itérativement.</a:t>
            </a:r>
          </a:p>
        </p:txBody>
      </p:sp>
      <p:sp>
        <p:nvSpPr>
          <p:cNvPr id="4" name="Titre 1">
            <a:extLst>
              <a:ext uri="{FF2B5EF4-FFF2-40B4-BE49-F238E27FC236}">
                <a16:creationId xmlns:a16="http://schemas.microsoft.com/office/drawing/2014/main" id="{70DF4C7D-5490-C63C-7582-B268E70F3433}"/>
              </a:ext>
            </a:extLst>
          </p:cNvPr>
          <p:cNvSpPr>
            <a:spLocks noGrp="1"/>
          </p:cNvSpPr>
          <p:nvPr>
            <p:ph type="title"/>
          </p:nvPr>
        </p:nvSpPr>
        <p:spPr>
          <a:xfrm>
            <a:off x="244176" y="97324"/>
            <a:ext cx="11141612" cy="1151965"/>
          </a:xfrm>
        </p:spPr>
        <p:txBody>
          <a:bodyPr>
            <a:normAutofit/>
          </a:bodyPr>
          <a:lstStyle/>
          <a:p>
            <a:pPr fontAlgn="base">
              <a:spcBef>
                <a:spcPts val="1000"/>
              </a:spcBef>
              <a:buClr>
                <a:schemeClr val="accent1"/>
              </a:buClr>
              <a:buSzPct val="160000"/>
            </a:pPr>
            <a:r>
              <a:rPr lang="fr-FR" sz="3000" dirty="0">
                <a:latin typeface="+mn-lt"/>
                <a:ea typeface="+mn-ea"/>
                <a:cs typeface="+mn-cs"/>
              </a:rPr>
              <a:t>Démarche agile Pour un projet BI</a:t>
            </a:r>
          </a:p>
        </p:txBody>
      </p:sp>
    </p:spTree>
    <p:extLst>
      <p:ext uri="{BB962C8B-B14F-4D97-AF65-F5344CB8AC3E}">
        <p14:creationId xmlns:p14="http://schemas.microsoft.com/office/powerpoint/2010/main" val="2012249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0F73739-74A4-DE13-CEF8-0D28605A2FC6}"/>
              </a:ext>
            </a:extLst>
          </p:cNvPr>
          <p:cNvSpPr txBox="1"/>
          <p:nvPr/>
        </p:nvSpPr>
        <p:spPr>
          <a:xfrm>
            <a:off x="1406435" y="1802674"/>
            <a:ext cx="9379130" cy="1200329"/>
          </a:xfrm>
          <a:prstGeom prst="rect">
            <a:avLst/>
          </a:prstGeom>
          <a:noFill/>
        </p:spPr>
        <p:txBody>
          <a:bodyPr wrap="square">
            <a:spAutoFit/>
          </a:bodyPr>
          <a:lstStyle/>
          <a:p>
            <a:pPr algn="l"/>
            <a:r>
              <a:rPr lang="fr-FR" sz="3600" b="1" i="0" dirty="0" err="1">
                <a:solidFill>
                  <a:schemeClr val="accent5">
                    <a:lumMod val="50000"/>
                  </a:schemeClr>
                </a:solidFill>
                <a:effectLst/>
                <a:latin typeface="verdana" panose="020B0604030504040204" pitchFamily="34" charset="0"/>
              </a:rPr>
              <a:t>Gimsi</a:t>
            </a:r>
            <a:r>
              <a:rPr lang="fr-FR" sz="3600" b="1" i="0" dirty="0">
                <a:solidFill>
                  <a:schemeClr val="accent1">
                    <a:lumMod val="75000"/>
                  </a:schemeClr>
                </a:solidFill>
                <a:effectLst/>
                <a:latin typeface="verdana" panose="020B0604030504040204" pitchFamily="34" charset="0"/>
              </a:rPr>
              <a:t>, méthode de conception et réalisation du Système Décisionnel</a:t>
            </a:r>
          </a:p>
        </p:txBody>
      </p:sp>
    </p:spTree>
    <p:extLst>
      <p:ext uri="{BB962C8B-B14F-4D97-AF65-F5344CB8AC3E}">
        <p14:creationId xmlns:p14="http://schemas.microsoft.com/office/powerpoint/2010/main" val="287464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395FA0A-2D85-57E2-BD7C-2981461066FD}"/>
              </a:ext>
            </a:extLst>
          </p:cNvPr>
          <p:cNvSpPr txBox="1"/>
          <p:nvPr/>
        </p:nvSpPr>
        <p:spPr>
          <a:xfrm>
            <a:off x="1959429" y="2815773"/>
            <a:ext cx="7161710" cy="1569660"/>
          </a:xfrm>
          <a:prstGeom prst="rect">
            <a:avLst/>
          </a:prstGeom>
          <a:noFill/>
        </p:spPr>
        <p:txBody>
          <a:bodyPr wrap="square">
            <a:spAutoFit/>
          </a:bodyPr>
          <a:lstStyle/>
          <a:p>
            <a:r>
              <a:rPr lang="fr-FR" sz="2400" b="0" i="1" dirty="0">
                <a:solidFill>
                  <a:srgbClr val="214816"/>
                </a:solidFill>
                <a:effectLst/>
                <a:latin typeface="Tahoma" panose="020B0604030504040204" pitchFamily="34" charset="0"/>
              </a:rPr>
              <a:t>« </a:t>
            </a:r>
            <a:r>
              <a:rPr lang="fr-FR" sz="2400" b="0" i="1" dirty="0" err="1">
                <a:solidFill>
                  <a:srgbClr val="214816"/>
                </a:solidFill>
                <a:effectLst/>
                <a:latin typeface="Tahoma" panose="020B0604030504040204" pitchFamily="34" charset="0"/>
              </a:rPr>
              <a:t>Gimsi</a:t>
            </a:r>
            <a:r>
              <a:rPr lang="fr-FR" sz="2400" b="0" i="1" dirty="0">
                <a:solidFill>
                  <a:srgbClr val="214816"/>
                </a:solidFill>
                <a:effectLst/>
                <a:latin typeface="Tahoma" panose="020B0604030504040204" pitchFamily="34" charset="0"/>
              </a:rPr>
              <a:t> est une méthode de conception du système de pilotage à base de tableaux de bord, centrée sur les femmes et les hommes, tous décideurs confrontés au risque et à la complexité. »</a:t>
            </a:r>
            <a:endParaRPr lang="fr-FR" sz="2400" dirty="0"/>
          </a:p>
        </p:txBody>
      </p:sp>
      <p:sp>
        <p:nvSpPr>
          <p:cNvPr id="4" name="ZoneTexte 3">
            <a:extLst>
              <a:ext uri="{FF2B5EF4-FFF2-40B4-BE49-F238E27FC236}">
                <a16:creationId xmlns:a16="http://schemas.microsoft.com/office/drawing/2014/main" id="{E4C42ECE-F5FD-795F-B313-6A6672C376A4}"/>
              </a:ext>
            </a:extLst>
          </p:cNvPr>
          <p:cNvSpPr txBox="1"/>
          <p:nvPr/>
        </p:nvSpPr>
        <p:spPr>
          <a:xfrm>
            <a:off x="7942217" y="4493623"/>
            <a:ext cx="1555234" cy="369332"/>
          </a:xfrm>
          <a:prstGeom prst="rect">
            <a:avLst/>
          </a:prstGeom>
          <a:noFill/>
        </p:spPr>
        <p:txBody>
          <a:bodyPr wrap="none" rtlCol="0">
            <a:spAutoFit/>
          </a:bodyPr>
          <a:lstStyle/>
          <a:p>
            <a:r>
              <a:rPr lang="fr-FR" dirty="0"/>
              <a:t>Alain </a:t>
            </a:r>
            <a:r>
              <a:rPr lang="fr-FR" dirty="0" err="1"/>
              <a:t>Fernadez</a:t>
            </a:r>
            <a:endParaRPr lang="fr-FR" dirty="0"/>
          </a:p>
        </p:txBody>
      </p:sp>
      <p:sp>
        <p:nvSpPr>
          <p:cNvPr id="5" name="Titre 1">
            <a:extLst>
              <a:ext uri="{FF2B5EF4-FFF2-40B4-BE49-F238E27FC236}">
                <a16:creationId xmlns:a16="http://schemas.microsoft.com/office/drawing/2014/main" id="{499BED03-272C-12E9-25C6-5683522F9FE4}"/>
              </a:ext>
            </a:extLst>
          </p:cNvPr>
          <p:cNvSpPr txBox="1">
            <a:spLocks/>
          </p:cNvSpPr>
          <p:nvPr/>
        </p:nvSpPr>
        <p:spPr>
          <a:xfrm>
            <a:off x="685801" y="685800"/>
            <a:ext cx="10396882"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dirty="0" err="1"/>
              <a:t>Gimsi</a:t>
            </a:r>
            <a:endParaRPr lang="fr-FR" dirty="0"/>
          </a:p>
        </p:txBody>
      </p:sp>
    </p:spTree>
    <p:extLst>
      <p:ext uri="{BB962C8B-B14F-4D97-AF65-F5344CB8AC3E}">
        <p14:creationId xmlns:p14="http://schemas.microsoft.com/office/powerpoint/2010/main" val="328381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37522-2008-3E23-9D74-A23169803CEB}"/>
              </a:ext>
            </a:extLst>
          </p:cNvPr>
          <p:cNvSpPr>
            <a:spLocks noGrp="1"/>
          </p:cNvSpPr>
          <p:nvPr>
            <p:ph type="title"/>
          </p:nvPr>
        </p:nvSpPr>
        <p:spPr/>
        <p:txBody>
          <a:bodyPr/>
          <a:lstStyle/>
          <a:p>
            <a:r>
              <a:rPr lang="fr-FR" dirty="0"/>
              <a:t>Mission projet </a:t>
            </a:r>
            <a:r>
              <a:rPr lang="fr-FR" dirty="0" err="1"/>
              <a:t>b.I</a:t>
            </a:r>
            <a:r>
              <a:rPr lang="fr-FR" dirty="0"/>
              <a:t>.</a:t>
            </a:r>
          </a:p>
        </p:txBody>
      </p:sp>
      <p:sp>
        <p:nvSpPr>
          <p:cNvPr id="3" name="Espace réservé du contenu 2">
            <a:extLst>
              <a:ext uri="{FF2B5EF4-FFF2-40B4-BE49-F238E27FC236}">
                <a16:creationId xmlns:a16="http://schemas.microsoft.com/office/drawing/2014/main" id="{D43B526A-5810-6A9A-88AD-A3D7D2C895C2}"/>
              </a:ext>
            </a:extLst>
          </p:cNvPr>
          <p:cNvSpPr>
            <a:spLocks noGrp="1"/>
          </p:cNvSpPr>
          <p:nvPr>
            <p:ph sz="quarter" idx="13"/>
          </p:nvPr>
        </p:nvSpPr>
        <p:spPr/>
        <p:txBody>
          <a:bodyPr/>
          <a:lstStyle/>
          <a:p>
            <a:r>
              <a:rPr lang="fr-FR" b="0" i="0" dirty="0">
                <a:solidFill>
                  <a:srgbClr val="323C49"/>
                </a:solidFill>
                <a:effectLst/>
                <a:latin typeface="NeueHaasGroteskDisp Pro"/>
              </a:rPr>
              <a:t>La mission principale de tout projet de BI est que toute personne ayant des responsabilités ou le pouvoir décisionnaire dans une entreprise dispose d'informations adéquates, précises, pertinentes et, en somme, transformées en un instrument valable et utile comme base, renfort ou argument dans la prise de décisions importantes pour l'organisation.</a:t>
            </a:r>
            <a:endParaRPr lang="fr-FR" dirty="0"/>
          </a:p>
        </p:txBody>
      </p:sp>
    </p:spTree>
    <p:extLst>
      <p:ext uri="{BB962C8B-B14F-4D97-AF65-F5344CB8AC3E}">
        <p14:creationId xmlns:p14="http://schemas.microsoft.com/office/powerpoint/2010/main" val="2175191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normAutofit fontScale="85000" lnSpcReduction="10000"/>
          </a:bodyPr>
          <a:lstStyle/>
          <a:p>
            <a:pPr algn="l"/>
            <a:r>
              <a:rPr lang="fr-FR" b="0" i="0" dirty="0">
                <a:solidFill>
                  <a:srgbClr val="333333"/>
                </a:solidFill>
                <a:effectLst/>
                <a:latin typeface="Tahoma" panose="020B0604030504040204" pitchFamily="34" charset="0"/>
              </a:rPr>
              <a:t>Structurée selon </a:t>
            </a:r>
            <a:r>
              <a:rPr lang="fr-FR" b="0" i="0" dirty="0">
                <a:solidFill>
                  <a:srgbClr val="0070C0"/>
                </a:solidFill>
                <a:effectLst/>
                <a:latin typeface="Tahoma" panose="020B0604030504040204" pitchFamily="34" charset="0"/>
              </a:rPr>
              <a:t>quatre phases </a:t>
            </a:r>
            <a:r>
              <a:rPr lang="fr-FR" b="0" i="0" dirty="0">
                <a:solidFill>
                  <a:srgbClr val="333333"/>
                </a:solidFill>
                <a:effectLst/>
                <a:latin typeface="Tahoma" panose="020B0604030504040204" pitchFamily="34" charset="0"/>
              </a:rPr>
              <a:t>principales et </a:t>
            </a:r>
            <a:r>
              <a:rPr lang="fr-FR" b="0" i="0" dirty="0">
                <a:solidFill>
                  <a:srgbClr val="0070C0"/>
                </a:solidFill>
                <a:effectLst/>
                <a:latin typeface="Tahoma" panose="020B0604030504040204" pitchFamily="34" charset="0"/>
              </a:rPr>
              <a:t>en dix étapes</a:t>
            </a:r>
            <a:r>
              <a:rPr lang="fr-FR" b="0" i="0" dirty="0">
                <a:solidFill>
                  <a:srgbClr val="333333"/>
                </a:solidFill>
                <a:effectLst/>
                <a:latin typeface="Tahoma" panose="020B0604030504040204" pitchFamily="34" charset="0"/>
              </a:rPr>
              <a:t>, la méthode s'inscrit naturellement dans un mode de management moderne fondé sur un principe de </a:t>
            </a:r>
            <a:r>
              <a:rPr lang="fr-FR" b="0" i="0" u="none" strike="noStrike" dirty="0">
                <a:solidFill>
                  <a:srgbClr val="3388AA"/>
                </a:solidFill>
                <a:effectLst/>
                <a:latin typeface="Arial" panose="020B0604020202020204" pitchFamily="34" charset="0"/>
                <a:hlinkClick r:id="rId2"/>
              </a:rPr>
              <a:t>gouvernance</a:t>
            </a:r>
            <a:r>
              <a:rPr lang="fr-FR" b="0" i="0" dirty="0">
                <a:solidFill>
                  <a:srgbClr val="333333"/>
                </a:solidFill>
                <a:effectLst/>
                <a:latin typeface="Tahoma" panose="020B0604030504040204" pitchFamily="34" charset="0"/>
              </a:rPr>
              <a:t> généralisée privilégiant la prise de décision répartie. Multiplier les points de décision, rapprocher le processus décisionnel au plus près du terrain, là où se situe l'information, là où l'action est possible, est en effet l'unique moyen de maîtriser la complexité croissante des organisations.</a:t>
            </a:r>
          </a:p>
          <a:p>
            <a:pPr algn="l"/>
            <a:r>
              <a:rPr lang="fr-FR" b="0" i="0" dirty="0">
                <a:solidFill>
                  <a:srgbClr val="333333"/>
                </a:solidFill>
                <a:effectLst/>
                <a:latin typeface="Tahoma" panose="020B0604030504040204" pitchFamily="34" charset="0"/>
              </a:rPr>
              <a:t>Les décideurs ne sont pas isolés. Cette méthode originale de conception du système de business intelligence favorise la coopération entre les décideurs, le partage de la connaissance et l'intégration performante des outils et techniques de la </a:t>
            </a:r>
            <a:r>
              <a:rPr lang="fr-FR" b="0" i="0" u="none" strike="noStrike" dirty="0">
                <a:solidFill>
                  <a:srgbClr val="3388AA"/>
                </a:solidFill>
                <a:effectLst/>
                <a:latin typeface="Arial" panose="020B0604020202020204" pitchFamily="34" charset="0"/>
                <a:hlinkClick r:id="rId3"/>
              </a:rPr>
              <a:t>Business Intelligence</a:t>
            </a:r>
            <a:r>
              <a:rPr lang="fr-FR" b="0" i="0" dirty="0">
                <a:solidFill>
                  <a:srgbClr val="333333"/>
                </a:solidFill>
                <a:effectLst/>
                <a:latin typeface="Tahoma" panose="020B0604030504040204" pitchFamily="34" charset="0"/>
              </a:rPr>
              <a:t>.</a:t>
            </a:r>
          </a:p>
        </p:txBody>
      </p:sp>
    </p:spTree>
    <p:extLst>
      <p:ext uri="{BB962C8B-B14F-4D97-AF65-F5344CB8AC3E}">
        <p14:creationId xmlns:p14="http://schemas.microsoft.com/office/powerpoint/2010/main" val="396765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normAutofit/>
          </a:bodyPr>
          <a:lstStyle/>
          <a:p>
            <a:r>
              <a:rPr lang="fr-FR" dirty="0"/>
              <a:t>Phase 1 : </a:t>
            </a:r>
            <a:r>
              <a:rPr lang="en-US" dirty="0"/>
              <a:t>Identification</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normAutofit/>
          </a:bodyPr>
          <a:lstStyle/>
          <a:p>
            <a:pPr algn="l">
              <a:buFont typeface="Arial" panose="020B0604020202020204" pitchFamily="34" charset="0"/>
              <a:buChar char="•"/>
            </a:pPr>
            <a:r>
              <a:rPr lang="fr-FR" b="1" i="0" dirty="0">
                <a:solidFill>
                  <a:srgbClr val="333333"/>
                </a:solidFill>
                <a:effectLst/>
                <a:latin typeface="Tahoma" panose="020B0604030504040204" pitchFamily="34" charset="0"/>
              </a:rPr>
              <a:t>Quel est le contexte ?</a:t>
            </a:r>
            <a:endParaRPr lang="fr-FR" b="0" i="0" dirty="0">
              <a:solidFill>
                <a:srgbClr val="333333"/>
              </a:solidFill>
              <a:effectLst/>
              <a:latin typeface="Tahoma" panose="020B0604030504040204" pitchFamily="34" charset="0"/>
            </a:endParaRPr>
          </a:p>
          <a:p>
            <a:pPr algn="l"/>
            <a:r>
              <a:rPr lang="fr-FR" b="0" i="0" dirty="0">
                <a:solidFill>
                  <a:srgbClr val="333333"/>
                </a:solidFill>
                <a:effectLst/>
                <a:latin typeface="Tahoma" panose="020B0604030504040204" pitchFamily="34" charset="0"/>
              </a:rPr>
              <a:t>Réalité de l'environnement concurrentiel, forces et faiblesses de l'organisation, identification concrète des axes stratégiques et des points d'intervention.</a:t>
            </a:r>
          </a:p>
        </p:txBody>
      </p:sp>
    </p:spTree>
    <p:extLst>
      <p:ext uri="{BB962C8B-B14F-4D97-AF65-F5344CB8AC3E}">
        <p14:creationId xmlns:p14="http://schemas.microsoft.com/office/powerpoint/2010/main" val="2518228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normAutofit/>
          </a:bodyPr>
          <a:lstStyle/>
          <a:p>
            <a:r>
              <a:rPr lang="fr-FR" dirty="0"/>
              <a:t>Phase 2 : </a:t>
            </a:r>
            <a:r>
              <a:rPr lang="en-US" dirty="0"/>
              <a:t>Conception</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normAutofit/>
          </a:bodyPr>
          <a:lstStyle/>
          <a:p>
            <a:pPr algn="l">
              <a:buFont typeface="Arial" panose="020B0604020202020204" pitchFamily="34" charset="0"/>
              <a:buChar char="•"/>
            </a:pPr>
            <a:r>
              <a:rPr lang="fr-FR" b="1" i="0" dirty="0">
                <a:solidFill>
                  <a:srgbClr val="333333"/>
                </a:solidFill>
                <a:effectLst/>
                <a:latin typeface="Tahoma" panose="020B0604030504040204" pitchFamily="34" charset="0"/>
              </a:rPr>
              <a:t>Que faut-il faire ?</a:t>
            </a:r>
            <a:br>
              <a:rPr lang="fr-FR" b="0" i="0" dirty="0">
                <a:solidFill>
                  <a:srgbClr val="333333"/>
                </a:solidFill>
                <a:effectLst/>
                <a:latin typeface="Tahoma" panose="020B0604030504040204" pitchFamily="34" charset="0"/>
              </a:rPr>
            </a:br>
            <a:r>
              <a:rPr lang="fr-FR" b="0" i="0" dirty="0">
                <a:solidFill>
                  <a:srgbClr val="333333"/>
                </a:solidFill>
                <a:effectLst/>
                <a:latin typeface="Tahoma" panose="020B0604030504040204" pitchFamily="34" charset="0"/>
              </a:rPr>
              <a:t>Une démarche centrée sur le décideur de terrain en situation, point central du processus de décision et par conséquent du système de pilotage de la performance.</a:t>
            </a:r>
          </a:p>
        </p:txBody>
      </p:sp>
    </p:spTree>
    <p:extLst>
      <p:ext uri="{BB962C8B-B14F-4D97-AF65-F5344CB8AC3E}">
        <p14:creationId xmlns:p14="http://schemas.microsoft.com/office/powerpoint/2010/main" val="1472510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normAutofit/>
          </a:bodyPr>
          <a:lstStyle/>
          <a:p>
            <a:r>
              <a:rPr lang="fr-FR" dirty="0"/>
              <a:t>Phase 3 : </a:t>
            </a:r>
            <a:r>
              <a:rPr lang="en-US" dirty="0"/>
              <a:t>Mise </a:t>
            </a:r>
            <a:r>
              <a:rPr lang="en-US" dirty="0" err="1"/>
              <a:t>en</a:t>
            </a:r>
            <a:r>
              <a:rPr lang="en-US" dirty="0"/>
              <a:t> oeuvre</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normAutofit/>
          </a:bodyPr>
          <a:lstStyle/>
          <a:p>
            <a:pPr algn="l">
              <a:buFont typeface="Arial" panose="020B0604020202020204" pitchFamily="34" charset="0"/>
              <a:buChar char="•"/>
            </a:pPr>
            <a:r>
              <a:rPr lang="fr-FR" b="1" i="0" dirty="0">
                <a:solidFill>
                  <a:srgbClr val="333333"/>
                </a:solidFill>
                <a:effectLst/>
                <a:latin typeface="Tahoma" panose="020B0604030504040204" pitchFamily="34" charset="0"/>
              </a:rPr>
              <a:t>Comment le faire ?</a:t>
            </a:r>
            <a:br>
              <a:rPr lang="fr-FR" b="0" i="0" dirty="0">
                <a:solidFill>
                  <a:srgbClr val="333333"/>
                </a:solidFill>
                <a:effectLst/>
                <a:latin typeface="Tahoma" panose="020B0604030504040204" pitchFamily="34" charset="0"/>
              </a:rPr>
            </a:br>
            <a:r>
              <a:rPr lang="fr-FR" b="0" i="0" dirty="0">
                <a:solidFill>
                  <a:srgbClr val="333333"/>
                </a:solidFill>
                <a:effectLst/>
                <a:latin typeface="Tahoma" panose="020B0604030504040204" pitchFamily="34" charset="0"/>
              </a:rPr>
              <a:t>La technologie est au service des utilisateurs de terrain.</a:t>
            </a:r>
          </a:p>
          <a:p>
            <a:pPr marL="0" indent="0">
              <a:buNone/>
            </a:pPr>
            <a:endParaRPr lang="fr-FR"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355014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normAutofit/>
          </a:bodyPr>
          <a:lstStyle/>
          <a:p>
            <a:r>
              <a:rPr lang="fr-FR" dirty="0"/>
              <a:t>Phase 4 : </a:t>
            </a:r>
            <a:r>
              <a:rPr lang="en-US" dirty="0" err="1"/>
              <a:t>Amélioration</a:t>
            </a:r>
            <a:r>
              <a:rPr lang="en-US" dirty="0"/>
              <a:t> </a:t>
            </a:r>
            <a:r>
              <a:rPr lang="en-US" dirty="0" err="1"/>
              <a:t>permanente</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normAutofit/>
          </a:bodyPr>
          <a:lstStyle/>
          <a:p>
            <a:pPr algn="l">
              <a:buFont typeface="Arial" panose="020B0604020202020204" pitchFamily="34" charset="0"/>
              <a:buChar char="•"/>
            </a:pPr>
            <a:r>
              <a:rPr lang="fr-FR" b="1" i="0" dirty="0">
                <a:solidFill>
                  <a:srgbClr val="333333"/>
                </a:solidFill>
                <a:effectLst/>
                <a:latin typeface="Tahoma" panose="020B0604030504040204" pitchFamily="34" charset="0"/>
              </a:rPr>
              <a:t>Le système correspond-il toujours aux attentes ?</a:t>
            </a:r>
            <a:endParaRPr lang="fr-FR"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1094632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a:xfrm>
            <a:off x="685801" y="2403030"/>
            <a:ext cx="10394707" cy="3311189"/>
          </a:xfrm>
        </p:spPr>
        <p:txBody>
          <a:bodyPr/>
          <a:lstStyle/>
          <a:p>
            <a:pPr marL="0" indent="0">
              <a:buNone/>
            </a:pPr>
            <a:r>
              <a:rPr lang="en-US" b="0" i="0" dirty="0">
                <a:solidFill>
                  <a:srgbClr val="004B76"/>
                </a:solidFill>
                <a:effectLst/>
                <a:latin typeface="tahoma" panose="020B0604030504040204" pitchFamily="34" charset="0"/>
              </a:rPr>
              <a:t>1- </a:t>
            </a:r>
            <a:r>
              <a:rPr lang="en-US" b="0" i="0" dirty="0" err="1">
                <a:solidFill>
                  <a:srgbClr val="004B76"/>
                </a:solidFill>
                <a:effectLst/>
                <a:latin typeface="tahoma" panose="020B0604030504040204" pitchFamily="34" charset="0"/>
              </a:rPr>
              <a:t>Stratégie</a:t>
            </a:r>
            <a:r>
              <a:rPr lang="en-US" b="0" i="0" dirty="0">
                <a:solidFill>
                  <a:srgbClr val="004B76"/>
                </a:solidFill>
                <a:effectLst/>
                <a:latin typeface="tahoma" panose="020B0604030504040204" pitchFamily="34" charset="0"/>
              </a:rPr>
              <a:t> de </a:t>
            </a:r>
            <a:r>
              <a:rPr lang="en-US" b="0" i="0" dirty="0" err="1">
                <a:solidFill>
                  <a:srgbClr val="004B76"/>
                </a:solidFill>
                <a:effectLst/>
                <a:latin typeface="tahoma" panose="020B0604030504040204" pitchFamily="34" charset="0"/>
              </a:rPr>
              <a:t>l'entreprise</a:t>
            </a:r>
            <a:endParaRPr lang="en-US" b="0" i="0" dirty="0">
              <a:solidFill>
                <a:srgbClr val="004B76"/>
              </a:solidFill>
              <a:effectLst/>
              <a:latin typeface="tahoma" panose="020B0604030504040204" pitchFamily="34" charset="0"/>
            </a:endParaRPr>
          </a:p>
          <a:p>
            <a:pPr marL="0" indent="0">
              <a:buNone/>
            </a:pPr>
            <a:r>
              <a:rPr lang="fr-FR" b="0" i="0" dirty="0">
                <a:solidFill>
                  <a:srgbClr val="333333"/>
                </a:solidFill>
                <a:effectLst/>
                <a:latin typeface="Tahoma" panose="020B0604030504040204" pitchFamily="34" charset="0"/>
              </a:rPr>
              <a:t>Étude des spécificités de l'entreprise, ses produits, son management, son environnement économique et concurrentiel. Cette étude se déroule dans une logique d'examen en perspective de </a:t>
            </a:r>
            <a:r>
              <a:rPr lang="fr-FR" b="0" i="0" u="none" strike="noStrike" dirty="0">
                <a:solidFill>
                  <a:srgbClr val="3388AA"/>
                </a:solidFill>
                <a:effectLst/>
                <a:latin typeface="Arial" panose="020B0604020202020204" pitchFamily="34" charset="0"/>
                <a:hlinkClick r:id="rId2"/>
              </a:rPr>
              <a:t>la démarche stratégique </a:t>
            </a:r>
            <a:r>
              <a:rPr lang="fr-FR" b="0" i="0" dirty="0">
                <a:solidFill>
                  <a:srgbClr val="333333"/>
                </a:solidFill>
                <a:effectLst/>
                <a:latin typeface="Tahoma" panose="020B0604030504040204" pitchFamily="34" charset="0"/>
              </a:rPr>
              <a:t>engagée et du type de management pratiqué.</a:t>
            </a:r>
            <a:endParaRPr lang="fr-FR" dirty="0"/>
          </a:p>
        </p:txBody>
      </p:sp>
      <p:sp>
        <p:nvSpPr>
          <p:cNvPr id="4" name="Titre 1">
            <a:extLst>
              <a:ext uri="{FF2B5EF4-FFF2-40B4-BE49-F238E27FC236}">
                <a16:creationId xmlns:a16="http://schemas.microsoft.com/office/drawing/2014/main" id="{94E7E137-A322-80F4-541E-A70C7CB2F01E}"/>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1 : </a:t>
            </a:r>
            <a:r>
              <a:rPr lang="en-US" sz="3600" dirty="0">
                <a:solidFill>
                  <a:schemeClr val="accent4">
                    <a:lumMod val="75000"/>
                  </a:schemeClr>
                </a:solidFill>
              </a:rPr>
              <a:t>Identification</a:t>
            </a:r>
            <a:endParaRPr lang="fr-FR" sz="3600" dirty="0">
              <a:solidFill>
                <a:schemeClr val="accent4">
                  <a:lumMod val="75000"/>
                </a:schemeClr>
              </a:solidFill>
            </a:endParaRPr>
          </a:p>
        </p:txBody>
      </p:sp>
    </p:spTree>
    <p:extLst>
      <p:ext uri="{BB962C8B-B14F-4D97-AF65-F5344CB8AC3E}">
        <p14:creationId xmlns:p14="http://schemas.microsoft.com/office/powerpoint/2010/main" val="3085493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2</a:t>
            </a:r>
            <a:r>
              <a:rPr lang="en-US" b="0" i="0" dirty="0">
                <a:solidFill>
                  <a:srgbClr val="004B76"/>
                </a:solidFill>
                <a:effectLst/>
                <a:latin typeface="tahoma" panose="020B0604030504040204" pitchFamily="34" charset="0"/>
              </a:rPr>
              <a:t>- </a:t>
            </a:r>
            <a:r>
              <a:rPr lang="en-US" b="0" i="0" dirty="0" err="1">
                <a:solidFill>
                  <a:srgbClr val="004B76"/>
                </a:solidFill>
                <a:effectLst/>
                <a:latin typeface="tahoma" panose="020B0604030504040204" pitchFamily="34" charset="0"/>
              </a:rPr>
              <a:t>Processus</a:t>
            </a:r>
            <a:r>
              <a:rPr lang="en-US" b="0" i="0" dirty="0">
                <a:solidFill>
                  <a:srgbClr val="004B76"/>
                </a:solidFill>
                <a:effectLst/>
                <a:latin typeface="tahoma" panose="020B0604030504040204" pitchFamily="34" charset="0"/>
              </a:rPr>
              <a:t> de </a:t>
            </a:r>
            <a:r>
              <a:rPr lang="en-US" b="0" i="0" dirty="0" err="1">
                <a:solidFill>
                  <a:srgbClr val="004B76"/>
                </a:solidFill>
                <a:effectLst/>
                <a:latin typeface="tahoma" panose="020B0604030504040204" pitchFamily="34" charset="0"/>
              </a:rPr>
              <a:t>l'entreprise</a:t>
            </a:r>
            <a:endParaRPr lang="en-US" b="0" i="0" dirty="0">
              <a:solidFill>
                <a:srgbClr val="004B76"/>
              </a:solidFill>
              <a:effectLst/>
              <a:latin typeface="tahoma" panose="020B0604030504040204" pitchFamily="34" charset="0"/>
            </a:endParaRPr>
          </a:p>
          <a:p>
            <a:pPr marL="0" indent="0">
              <a:buNone/>
            </a:pPr>
            <a:r>
              <a:rPr lang="fr-FR" b="0" i="0" dirty="0">
                <a:solidFill>
                  <a:srgbClr val="333333"/>
                </a:solidFill>
                <a:effectLst/>
                <a:latin typeface="Tahoma" panose="020B0604030504040204" pitchFamily="34" charset="0"/>
              </a:rPr>
              <a:t>Étude approfondie des métiers de l'entreprise et de ses activités afin d'identifier </a:t>
            </a:r>
            <a:r>
              <a:rPr lang="fr-FR" b="0" i="0" u="none" strike="noStrike" dirty="0">
                <a:solidFill>
                  <a:srgbClr val="3388AA"/>
                </a:solidFill>
                <a:effectLst/>
                <a:latin typeface="Arial" panose="020B0604020202020204" pitchFamily="34" charset="0"/>
                <a:hlinkClick r:id="rId2"/>
              </a:rPr>
              <a:t>les processus critiques</a:t>
            </a:r>
            <a:r>
              <a:rPr lang="fr-FR" b="0" i="0" dirty="0">
                <a:solidFill>
                  <a:srgbClr val="333333"/>
                </a:solidFill>
                <a:effectLst/>
                <a:latin typeface="Tahoma" panose="020B0604030504040204" pitchFamily="34" charset="0"/>
              </a:rPr>
              <a:t>, cibles du projet.</a:t>
            </a:r>
            <a:endParaRPr lang="fr-FR" dirty="0"/>
          </a:p>
        </p:txBody>
      </p:sp>
      <p:sp>
        <p:nvSpPr>
          <p:cNvPr id="4" name="Titre 1">
            <a:extLst>
              <a:ext uri="{FF2B5EF4-FFF2-40B4-BE49-F238E27FC236}">
                <a16:creationId xmlns:a16="http://schemas.microsoft.com/office/drawing/2014/main" id="{50FCD286-9051-AC60-E375-1565BD263056}"/>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1 : </a:t>
            </a:r>
            <a:r>
              <a:rPr lang="en-US" sz="3600" dirty="0">
                <a:solidFill>
                  <a:schemeClr val="accent4">
                    <a:lumMod val="75000"/>
                  </a:schemeClr>
                </a:solidFill>
              </a:rPr>
              <a:t>Identification</a:t>
            </a:r>
            <a:endParaRPr lang="fr-FR" sz="3600" dirty="0">
              <a:solidFill>
                <a:schemeClr val="accent4">
                  <a:lumMod val="75000"/>
                </a:schemeClr>
              </a:solidFill>
            </a:endParaRPr>
          </a:p>
        </p:txBody>
      </p:sp>
    </p:spTree>
    <p:extLst>
      <p:ext uri="{BB962C8B-B14F-4D97-AF65-F5344CB8AC3E}">
        <p14:creationId xmlns:p14="http://schemas.microsoft.com/office/powerpoint/2010/main" val="1772585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3</a:t>
            </a:r>
            <a:r>
              <a:rPr lang="en-US" b="0" i="0" dirty="0">
                <a:solidFill>
                  <a:srgbClr val="004B76"/>
                </a:solidFill>
                <a:effectLst/>
                <a:latin typeface="tahoma" panose="020B0604030504040204" pitchFamily="34" charset="0"/>
              </a:rPr>
              <a:t>- </a:t>
            </a:r>
            <a:r>
              <a:rPr lang="en-US" b="0" i="0" dirty="0" err="1">
                <a:solidFill>
                  <a:srgbClr val="004B76"/>
                </a:solidFill>
                <a:effectLst/>
                <a:latin typeface="tahoma" panose="020B0604030504040204" pitchFamily="34" charset="0"/>
              </a:rPr>
              <a:t>Objectifs</a:t>
            </a:r>
            <a:r>
              <a:rPr lang="en-US" b="0" i="0" dirty="0">
                <a:solidFill>
                  <a:srgbClr val="004B76"/>
                </a:solidFill>
                <a:effectLst/>
                <a:latin typeface="tahoma" panose="020B0604030504040204" pitchFamily="34" charset="0"/>
              </a:rPr>
              <a:t> de performance</a:t>
            </a:r>
          </a:p>
          <a:p>
            <a:pPr marL="0" indent="0">
              <a:buNone/>
            </a:pPr>
            <a:r>
              <a:rPr lang="fr-FR" b="0" i="0" dirty="0">
                <a:solidFill>
                  <a:srgbClr val="333333"/>
                </a:solidFill>
                <a:effectLst/>
                <a:latin typeface="Tahoma" panose="020B0604030504040204" pitchFamily="34" charset="0"/>
              </a:rPr>
              <a:t>De l'importance d'une démarche coopérative pour sélectionner </a:t>
            </a:r>
            <a:r>
              <a:rPr lang="fr-FR" b="0" i="0" u="none" strike="noStrike" dirty="0">
                <a:solidFill>
                  <a:srgbClr val="3388AA"/>
                </a:solidFill>
                <a:effectLst/>
                <a:latin typeface="Arial" panose="020B0604020202020204" pitchFamily="34" charset="0"/>
                <a:hlinkClick r:id="rId2"/>
              </a:rPr>
              <a:t>les objectifs tactiques </a:t>
            </a:r>
            <a:r>
              <a:rPr lang="fr-FR" b="0" i="0" dirty="0">
                <a:solidFill>
                  <a:srgbClr val="333333"/>
                </a:solidFill>
                <a:effectLst/>
                <a:latin typeface="Tahoma" panose="020B0604030504040204" pitchFamily="34" charset="0"/>
              </a:rPr>
              <a:t>en parfait accord avec les finalités stratégiques.</a:t>
            </a:r>
            <a:endParaRPr lang="fr-FR" dirty="0"/>
          </a:p>
        </p:txBody>
      </p:sp>
      <p:sp>
        <p:nvSpPr>
          <p:cNvPr id="4" name="Titre 1">
            <a:extLst>
              <a:ext uri="{FF2B5EF4-FFF2-40B4-BE49-F238E27FC236}">
                <a16:creationId xmlns:a16="http://schemas.microsoft.com/office/drawing/2014/main" id="{2E8CB3C7-55C8-1F80-E492-A4EE762C1F3A}"/>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2 : </a:t>
            </a:r>
            <a:r>
              <a:rPr lang="en-US" sz="3600" dirty="0">
                <a:solidFill>
                  <a:schemeClr val="accent4">
                    <a:lumMod val="75000"/>
                  </a:schemeClr>
                </a:solidFill>
              </a:rPr>
              <a:t>Conception</a:t>
            </a:r>
            <a:endParaRPr lang="fr-FR" sz="3600" dirty="0">
              <a:solidFill>
                <a:schemeClr val="accent4">
                  <a:lumMod val="75000"/>
                </a:schemeClr>
              </a:solidFill>
            </a:endParaRPr>
          </a:p>
        </p:txBody>
      </p:sp>
    </p:spTree>
    <p:extLst>
      <p:ext uri="{BB962C8B-B14F-4D97-AF65-F5344CB8AC3E}">
        <p14:creationId xmlns:p14="http://schemas.microsoft.com/office/powerpoint/2010/main" val="598914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buNone/>
            </a:pPr>
            <a:r>
              <a:rPr lang="en-US" dirty="0">
                <a:solidFill>
                  <a:srgbClr val="004B76"/>
                </a:solidFill>
                <a:latin typeface="tahoma" panose="020B0604030504040204" pitchFamily="34" charset="0"/>
              </a:rPr>
              <a:t>4</a:t>
            </a:r>
            <a:r>
              <a:rPr lang="en-US" b="0" i="0" dirty="0">
                <a:solidFill>
                  <a:srgbClr val="004B76"/>
                </a:solidFill>
                <a:effectLst/>
                <a:latin typeface="tahoma" panose="020B0604030504040204" pitchFamily="34" charset="0"/>
              </a:rPr>
              <a:t>- </a:t>
            </a:r>
            <a:r>
              <a:rPr lang="fr-FR" b="0" i="0" dirty="0">
                <a:solidFill>
                  <a:srgbClr val="004B76"/>
                </a:solidFill>
                <a:effectLst/>
                <a:latin typeface="tahoma" panose="020B0604030504040204" pitchFamily="34" charset="0"/>
              </a:rPr>
              <a:t>Conception du tableau de bord</a:t>
            </a:r>
            <a:endParaRPr lang="en-US" b="0" i="0" dirty="0">
              <a:solidFill>
                <a:srgbClr val="004B76"/>
              </a:solidFill>
              <a:effectLst/>
              <a:latin typeface="tahoma" panose="020B0604030504040204" pitchFamily="34" charset="0"/>
            </a:endParaRPr>
          </a:p>
          <a:p>
            <a:pPr marL="0" indent="0">
              <a:buNone/>
            </a:pPr>
            <a:r>
              <a:rPr lang="fr-FR" b="0" i="0" u="none" strike="noStrike" dirty="0">
                <a:solidFill>
                  <a:srgbClr val="3388AA"/>
                </a:solidFill>
                <a:effectLst/>
                <a:latin typeface="Arial" panose="020B0604020202020204" pitchFamily="34" charset="0"/>
                <a:hlinkClick r:id="rId2"/>
              </a:rPr>
              <a:t>Comment bâtir un tableau de bord </a:t>
            </a:r>
            <a:r>
              <a:rPr lang="fr-FR" b="0" i="0" dirty="0">
                <a:solidFill>
                  <a:srgbClr val="333333"/>
                </a:solidFill>
                <a:effectLst/>
                <a:latin typeface="Tahoma" panose="020B0604030504040204" pitchFamily="34" charset="0"/>
              </a:rPr>
              <a:t>« passeur de sens » pour une assistance efficace à la prise de décision.</a:t>
            </a:r>
            <a:endParaRPr lang="fr-FR" dirty="0"/>
          </a:p>
        </p:txBody>
      </p:sp>
      <p:sp>
        <p:nvSpPr>
          <p:cNvPr id="4" name="Titre 1">
            <a:extLst>
              <a:ext uri="{FF2B5EF4-FFF2-40B4-BE49-F238E27FC236}">
                <a16:creationId xmlns:a16="http://schemas.microsoft.com/office/drawing/2014/main" id="{26E80CD5-2692-D551-E696-053ABDDC3983}"/>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2 : </a:t>
            </a:r>
            <a:r>
              <a:rPr lang="en-US" sz="3600" dirty="0">
                <a:solidFill>
                  <a:schemeClr val="accent4">
                    <a:lumMod val="75000"/>
                  </a:schemeClr>
                </a:solidFill>
              </a:rPr>
              <a:t>Conception</a:t>
            </a:r>
            <a:endParaRPr lang="fr-FR" sz="3600" dirty="0">
              <a:solidFill>
                <a:schemeClr val="accent4">
                  <a:lumMod val="75000"/>
                </a:schemeClr>
              </a:solidFill>
            </a:endParaRPr>
          </a:p>
        </p:txBody>
      </p:sp>
    </p:spTree>
    <p:extLst>
      <p:ext uri="{BB962C8B-B14F-4D97-AF65-F5344CB8AC3E}">
        <p14:creationId xmlns:p14="http://schemas.microsoft.com/office/powerpoint/2010/main" val="3013873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5</a:t>
            </a:r>
            <a:r>
              <a:rPr lang="en-US" b="0" i="0" dirty="0">
                <a:solidFill>
                  <a:srgbClr val="004B76"/>
                </a:solidFill>
                <a:effectLst/>
                <a:latin typeface="tahoma" panose="020B0604030504040204" pitchFamily="34" charset="0"/>
              </a:rPr>
              <a:t>- </a:t>
            </a:r>
            <a:r>
              <a:rPr lang="en-US" b="0" i="0" dirty="0" err="1">
                <a:solidFill>
                  <a:srgbClr val="004B76"/>
                </a:solidFill>
                <a:effectLst/>
                <a:latin typeface="tahoma" panose="020B0604030504040204" pitchFamily="34" charset="0"/>
              </a:rPr>
              <a:t>Indicateurs</a:t>
            </a:r>
            <a:r>
              <a:rPr lang="en-US" b="0" i="0" dirty="0">
                <a:solidFill>
                  <a:srgbClr val="004B76"/>
                </a:solidFill>
                <a:effectLst/>
                <a:latin typeface="tahoma" panose="020B0604030504040204" pitchFamily="34" charset="0"/>
              </a:rPr>
              <a:t> de performance</a:t>
            </a:r>
          </a:p>
          <a:p>
            <a:pPr marL="0" indent="0">
              <a:buNone/>
            </a:pPr>
            <a:r>
              <a:rPr lang="fr-FR" b="0" i="0" dirty="0">
                <a:solidFill>
                  <a:srgbClr val="333333"/>
                </a:solidFill>
                <a:effectLst/>
                <a:latin typeface="Tahoma" panose="020B0604030504040204" pitchFamily="34" charset="0"/>
              </a:rPr>
              <a:t>Identification </a:t>
            </a:r>
            <a:r>
              <a:rPr lang="fr-FR" b="0" i="0" u="none" strike="noStrike" dirty="0">
                <a:solidFill>
                  <a:srgbClr val="3388AA"/>
                </a:solidFill>
                <a:effectLst/>
                <a:latin typeface="Arial" panose="020B0604020202020204" pitchFamily="34" charset="0"/>
                <a:hlinkClick r:id="rId2"/>
              </a:rPr>
              <a:t>des indicateurs de performance</a:t>
            </a:r>
            <a:r>
              <a:rPr lang="fr-FR" b="0" i="0" dirty="0">
                <a:solidFill>
                  <a:srgbClr val="333333"/>
                </a:solidFill>
                <a:effectLst/>
                <a:latin typeface="Tahoma" panose="020B0604030504040204" pitchFamily="34" charset="0"/>
              </a:rPr>
              <a:t>, une tâche réalisée en coopération avec les décideurs</a:t>
            </a:r>
            <a:endParaRPr lang="fr-FR" dirty="0"/>
          </a:p>
        </p:txBody>
      </p:sp>
      <p:sp>
        <p:nvSpPr>
          <p:cNvPr id="4" name="Titre 1">
            <a:extLst>
              <a:ext uri="{FF2B5EF4-FFF2-40B4-BE49-F238E27FC236}">
                <a16:creationId xmlns:a16="http://schemas.microsoft.com/office/drawing/2014/main" id="{51EAF8AC-76A9-8355-D0AB-1412DFFF8B93}"/>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2 : </a:t>
            </a:r>
            <a:r>
              <a:rPr lang="en-US" sz="3600" dirty="0">
                <a:solidFill>
                  <a:schemeClr val="accent4">
                    <a:lumMod val="75000"/>
                  </a:schemeClr>
                </a:solidFill>
              </a:rPr>
              <a:t>Conception</a:t>
            </a:r>
            <a:endParaRPr lang="fr-FR" sz="3600" dirty="0">
              <a:solidFill>
                <a:schemeClr val="accent4">
                  <a:lumMod val="75000"/>
                </a:schemeClr>
              </a:solidFill>
            </a:endParaRPr>
          </a:p>
        </p:txBody>
      </p:sp>
    </p:spTree>
    <p:extLst>
      <p:ext uri="{BB962C8B-B14F-4D97-AF65-F5344CB8AC3E}">
        <p14:creationId xmlns:p14="http://schemas.microsoft.com/office/powerpoint/2010/main" val="56062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87CEC-F8A4-F02B-2766-9EB2791F5561}"/>
              </a:ext>
            </a:extLst>
          </p:cNvPr>
          <p:cNvSpPr>
            <a:spLocks noGrp="1"/>
          </p:cNvSpPr>
          <p:nvPr>
            <p:ph type="title"/>
          </p:nvPr>
        </p:nvSpPr>
        <p:spPr/>
        <p:txBody>
          <a:bodyPr/>
          <a:lstStyle/>
          <a:p>
            <a:r>
              <a:rPr lang="fr-FR" dirty="0"/>
              <a:t>Etapes d’un projet B.I.	</a:t>
            </a:r>
          </a:p>
        </p:txBody>
      </p:sp>
      <p:sp>
        <p:nvSpPr>
          <p:cNvPr id="3" name="Espace réservé du contenu 2">
            <a:extLst>
              <a:ext uri="{FF2B5EF4-FFF2-40B4-BE49-F238E27FC236}">
                <a16:creationId xmlns:a16="http://schemas.microsoft.com/office/drawing/2014/main" id="{3A2FBC22-DA8D-2E3A-72E1-393C0CCAF60E}"/>
              </a:ext>
            </a:extLst>
          </p:cNvPr>
          <p:cNvSpPr>
            <a:spLocks noGrp="1"/>
          </p:cNvSpPr>
          <p:nvPr>
            <p:ph sz="quarter" idx="13"/>
          </p:nvPr>
        </p:nvSpPr>
        <p:spPr/>
        <p:txBody>
          <a:bodyPr/>
          <a:lstStyle/>
          <a:p>
            <a:r>
              <a:rPr lang="fr-FR" b="0" i="0" dirty="0">
                <a:solidFill>
                  <a:srgbClr val="323C49"/>
                </a:solidFill>
                <a:effectLst/>
                <a:latin typeface="NeueHaasGroteskDisp Pro"/>
              </a:rPr>
              <a:t>La garantie la plus importante qu’un projet de BI soit utile et réellement fonctionnel est </a:t>
            </a:r>
            <a:r>
              <a:rPr lang="fr-FR" b="0" i="0" dirty="0">
                <a:solidFill>
                  <a:schemeClr val="accent1">
                    <a:lumMod val="75000"/>
                  </a:schemeClr>
                </a:solidFill>
                <a:effectLst/>
                <a:latin typeface="NeueHaasGroteskDisp Pro"/>
              </a:rPr>
              <a:t>de le structurer en plusieurs étapes bien définies</a:t>
            </a:r>
            <a:r>
              <a:rPr lang="fr-FR" b="0" i="0" dirty="0">
                <a:solidFill>
                  <a:srgbClr val="323C49"/>
                </a:solidFill>
                <a:effectLst/>
                <a:latin typeface="NeueHaasGroteskDisp Pro"/>
              </a:rPr>
              <a:t>, chacune d'entre elles avec des objectifs spécifiques et une procédure propre.</a:t>
            </a:r>
            <a:endParaRPr lang="fr-FR" dirty="0"/>
          </a:p>
        </p:txBody>
      </p:sp>
    </p:spTree>
    <p:extLst>
      <p:ext uri="{BB962C8B-B14F-4D97-AF65-F5344CB8AC3E}">
        <p14:creationId xmlns:p14="http://schemas.microsoft.com/office/powerpoint/2010/main" val="328274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6</a:t>
            </a:r>
            <a:r>
              <a:rPr lang="en-US" b="0" i="0" dirty="0">
                <a:solidFill>
                  <a:srgbClr val="004B76"/>
                </a:solidFill>
                <a:effectLst/>
                <a:latin typeface="tahoma" panose="020B0604030504040204" pitchFamily="34" charset="0"/>
              </a:rPr>
              <a:t>- </a:t>
            </a:r>
            <a:r>
              <a:rPr lang="en-US" b="0" i="0" dirty="0" err="1">
                <a:solidFill>
                  <a:srgbClr val="004984"/>
                </a:solidFill>
                <a:effectLst/>
                <a:latin typeface="tahoma" panose="020B0604030504040204" pitchFamily="34" charset="0"/>
              </a:rPr>
              <a:t>Collecte</a:t>
            </a:r>
            <a:r>
              <a:rPr lang="en-US" b="0" i="0" dirty="0">
                <a:solidFill>
                  <a:srgbClr val="004984"/>
                </a:solidFill>
                <a:effectLst/>
                <a:latin typeface="tahoma" panose="020B0604030504040204" pitchFamily="34" charset="0"/>
              </a:rPr>
              <a:t> des </a:t>
            </a:r>
            <a:r>
              <a:rPr lang="en-US" b="0" i="0" dirty="0" err="1">
                <a:solidFill>
                  <a:srgbClr val="004984"/>
                </a:solidFill>
                <a:effectLst/>
                <a:latin typeface="tahoma" panose="020B0604030504040204" pitchFamily="34" charset="0"/>
              </a:rPr>
              <a:t>données</a:t>
            </a:r>
            <a:endParaRPr lang="en-US" b="0" i="0" dirty="0">
              <a:solidFill>
                <a:srgbClr val="004984"/>
              </a:solidFill>
              <a:effectLst/>
              <a:latin typeface="tahoma" panose="020B0604030504040204" pitchFamily="34" charset="0"/>
            </a:endParaRPr>
          </a:p>
          <a:p>
            <a:pPr marL="0" indent="0" algn="l">
              <a:buNone/>
            </a:pPr>
            <a:r>
              <a:rPr lang="fr-FR" b="0" i="0" dirty="0">
                <a:solidFill>
                  <a:srgbClr val="333333"/>
                </a:solidFill>
                <a:effectLst/>
                <a:latin typeface="Tahoma" panose="020B0604030504040204" pitchFamily="34" charset="0"/>
              </a:rPr>
              <a:t>Recherche et collecte des informations indispensables pour le tableau de bord de pilotage. La phase de </a:t>
            </a:r>
            <a:r>
              <a:rPr lang="fr-FR" b="0" i="0" u="none" strike="noStrike" dirty="0">
                <a:solidFill>
                  <a:srgbClr val="3388AA"/>
                </a:solidFill>
                <a:effectLst/>
                <a:latin typeface="Arial" panose="020B0604020202020204" pitchFamily="34" charset="0"/>
                <a:hlinkClick r:id="rId2"/>
              </a:rPr>
              <a:t>collecte des informations décisionnelles </a:t>
            </a:r>
            <a:r>
              <a:rPr lang="fr-FR" b="0" i="0" dirty="0">
                <a:solidFill>
                  <a:srgbClr val="333333"/>
                </a:solidFill>
                <a:effectLst/>
                <a:latin typeface="Tahoma" panose="020B0604030504040204" pitchFamily="34" charset="0"/>
              </a:rPr>
              <a:t>, couverte techniquement par les solutions technologiques de type ETL, n'est pas la moindre du projet.</a:t>
            </a:r>
          </a:p>
        </p:txBody>
      </p:sp>
      <p:sp>
        <p:nvSpPr>
          <p:cNvPr id="4" name="Titre 1">
            <a:extLst>
              <a:ext uri="{FF2B5EF4-FFF2-40B4-BE49-F238E27FC236}">
                <a16:creationId xmlns:a16="http://schemas.microsoft.com/office/drawing/2014/main" id="{96DB5D1C-7D78-6B15-0EEF-1B0A5990EE18}"/>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2 : </a:t>
            </a:r>
            <a:r>
              <a:rPr lang="en-US" sz="3600" dirty="0">
                <a:solidFill>
                  <a:schemeClr val="accent4">
                    <a:lumMod val="75000"/>
                  </a:schemeClr>
                </a:solidFill>
              </a:rPr>
              <a:t>Conception</a:t>
            </a:r>
            <a:endParaRPr lang="fr-FR" sz="3600" dirty="0">
              <a:solidFill>
                <a:schemeClr val="accent4">
                  <a:lumMod val="75000"/>
                </a:schemeClr>
              </a:solidFill>
            </a:endParaRPr>
          </a:p>
        </p:txBody>
      </p:sp>
    </p:spTree>
    <p:extLst>
      <p:ext uri="{BB962C8B-B14F-4D97-AF65-F5344CB8AC3E}">
        <p14:creationId xmlns:p14="http://schemas.microsoft.com/office/powerpoint/2010/main" val="1689410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buNone/>
            </a:pPr>
            <a:r>
              <a:rPr lang="en-US" dirty="0">
                <a:solidFill>
                  <a:srgbClr val="004B76"/>
                </a:solidFill>
                <a:latin typeface="tahoma" panose="020B0604030504040204" pitchFamily="34" charset="0"/>
              </a:rPr>
              <a:t>7</a:t>
            </a:r>
            <a:r>
              <a:rPr lang="en-US" b="0" i="0" dirty="0">
                <a:solidFill>
                  <a:srgbClr val="004B76"/>
                </a:solidFill>
                <a:effectLst/>
                <a:latin typeface="tahoma" panose="020B0604030504040204" pitchFamily="34" charset="0"/>
              </a:rPr>
              <a:t>- </a:t>
            </a:r>
            <a:r>
              <a:rPr lang="fr-FR" b="0" i="0" dirty="0">
                <a:solidFill>
                  <a:srgbClr val="004984"/>
                </a:solidFill>
                <a:effectLst/>
                <a:latin typeface="tahoma" panose="020B0604030504040204" pitchFamily="34" charset="0"/>
              </a:rPr>
              <a:t>Système de tableaux de bord</a:t>
            </a:r>
            <a:endParaRPr lang="en-US" b="0" i="0" dirty="0">
              <a:solidFill>
                <a:srgbClr val="004B76"/>
              </a:solidFill>
              <a:effectLst/>
              <a:latin typeface="tahoma" panose="020B0604030504040204" pitchFamily="34" charset="0"/>
            </a:endParaRPr>
          </a:p>
          <a:p>
            <a:pPr marL="0" indent="0">
              <a:buNone/>
            </a:pPr>
            <a:r>
              <a:rPr lang="fr-FR" b="0" i="0" dirty="0">
                <a:solidFill>
                  <a:srgbClr val="333333"/>
                </a:solidFill>
                <a:effectLst/>
                <a:latin typeface="Tahoma" panose="020B0604030504040204" pitchFamily="34" charset="0"/>
              </a:rPr>
              <a:t>Étude des interactions entre les tableaux de bord, contrôle de la cohérence globale du système de pilotage. </a:t>
            </a:r>
            <a:r>
              <a:rPr lang="fr-FR" b="0" i="0" u="none" strike="noStrike" dirty="0">
                <a:solidFill>
                  <a:srgbClr val="3388AA"/>
                </a:solidFill>
                <a:effectLst/>
                <a:latin typeface="Arial" panose="020B0604020202020204" pitchFamily="34" charset="0"/>
                <a:hlinkClick r:id="rId2"/>
              </a:rPr>
              <a:t>Le partage de la connaissance </a:t>
            </a:r>
            <a:r>
              <a:rPr lang="fr-FR" b="0" i="0" dirty="0">
                <a:solidFill>
                  <a:srgbClr val="333333"/>
                </a:solidFill>
                <a:effectLst/>
                <a:latin typeface="Tahoma" panose="020B0604030504040204" pitchFamily="34" charset="0"/>
              </a:rPr>
              <a:t>pour un processus de la prise de décision pleinement efficace.</a:t>
            </a:r>
            <a:endParaRPr lang="fr-FR" dirty="0"/>
          </a:p>
        </p:txBody>
      </p:sp>
      <p:sp>
        <p:nvSpPr>
          <p:cNvPr id="4" name="Titre 1">
            <a:extLst>
              <a:ext uri="{FF2B5EF4-FFF2-40B4-BE49-F238E27FC236}">
                <a16:creationId xmlns:a16="http://schemas.microsoft.com/office/drawing/2014/main" id="{DDCAB9DF-43DA-6873-C5A7-85D021876FCD}"/>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2 : </a:t>
            </a:r>
            <a:r>
              <a:rPr lang="en-US" sz="3600" dirty="0">
                <a:solidFill>
                  <a:schemeClr val="accent4">
                    <a:lumMod val="75000"/>
                  </a:schemeClr>
                </a:solidFill>
              </a:rPr>
              <a:t>Conception</a:t>
            </a:r>
            <a:endParaRPr lang="fr-FR" sz="3600" dirty="0">
              <a:solidFill>
                <a:schemeClr val="accent4">
                  <a:lumMod val="75000"/>
                </a:schemeClr>
              </a:solidFill>
            </a:endParaRPr>
          </a:p>
        </p:txBody>
      </p:sp>
    </p:spTree>
    <p:extLst>
      <p:ext uri="{BB962C8B-B14F-4D97-AF65-F5344CB8AC3E}">
        <p14:creationId xmlns:p14="http://schemas.microsoft.com/office/powerpoint/2010/main" val="2841092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8</a:t>
            </a:r>
            <a:r>
              <a:rPr lang="en-US" b="0" i="0" dirty="0">
                <a:solidFill>
                  <a:srgbClr val="004B76"/>
                </a:solidFill>
                <a:effectLst/>
                <a:latin typeface="tahoma" panose="020B0604030504040204" pitchFamily="34" charset="0"/>
              </a:rPr>
              <a:t>- </a:t>
            </a:r>
            <a:r>
              <a:rPr lang="en-US" b="0" i="0" dirty="0" err="1">
                <a:solidFill>
                  <a:srgbClr val="004984"/>
                </a:solidFill>
                <a:effectLst/>
                <a:latin typeface="tahoma" panose="020B0604030504040204" pitchFamily="34" charset="0"/>
              </a:rPr>
              <a:t>Outils</a:t>
            </a:r>
            <a:r>
              <a:rPr lang="en-US" b="0" i="0" dirty="0">
                <a:solidFill>
                  <a:srgbClr val="004984"/>
                </a:solidFill>
                <a:effectLst/>
                <a:latin typeface="tahoma" panose="020B0604030504040204" pitchFamily="34" charset="0"/>
              </a:rPr>
              <a:t> Business Intelligence</a:t>
            </a:r>
          </a:p>
          <a:p>
            <a:pPr marL="0" indent="0">
              <a:buNone/>
            </a:pPr>
            <a:r>
              <a:rPr lang="fr-FR" b="0" i="0" dirty="0">
                <a:solidFill>
                  <a:srgbClr val="333333"/>
                </a:solidFill>
                <a:effectLst/>
                <a:latin typeface="Tahoma" panose="020B0604030504040204" pitchFamily="34" charset="0"/>
              </a:rPr>
              <a:t>Étude des besoins technologiques en matière de Business Intelligence, application d'une méthode de choix des outils BI. Principes de la Business Intelligence et technique pour choisir </a:t>
            </a:r>
            <a:r>
              <a:rPr lang="fr-FR" b="0" i="0" u="none" strike="noStrike" dirty="0">
                <a:solidFill>
                  <a:srgbClr val="3388AA"/>
                </a:solidFill>
                <a:effectLst/>
                <a:latin typeface="Arial" panose="020B0604020202020204" pitchFamily="34" charset="0"/>
                <a:hlinkClick r:id="rId2"/>
              </a:rPr>
              <a:t>les outils décisionnels </a:t>
            </a:r>
            <a:r>
              <a:rPr lang="fr-FR" b="0" i="0" dirty="0">
                <a:solidFill>
                  <a:srgbClr val="333333"/>
                </a:solidFill>
                <a:effectLst/>
                <a:latin typeface="Tahoma" panose="020B0604030504040204" pitchFamily="34" charset="0"/>
              </a:rPr>
              <a:t>les mieux adaptés à la problématique du moment.</a:t>
            </a:r>
            <a:endParaRPr lang="fr-FR" dirty="0"/>
          </a:p>
        </p:txBody>
      </p:sp>
      <p:sp>
        <p:nvSpPr>
          <p:cNvPr id="4" name="Titre 1">
            <a:extLst>
              <a:ext uri="{FF2B5EF4-FFF2-40B4-BE49-F238E27FC236}">
                <a16:creationId xmlns:a16="http://schemas.microsoft.com/office/drawing/2014/main" id="{2803C261-AAFE-9DA6-97BD-FB8A60C230D5}"/>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3 : </a:t>
            </a:r>
            <a:r>
              <a:rPr lang="en-US" sz="3600" dirty="0">
                <a:solidFill>
                  <a:schemeClr val="accent4">
                    <a:lumMod val="75000"/>
                  </a:schemeClr>
                </a:solidFill>
              </a:rPr>
              <a:t>Mise </a:t>
            </a:r>
            <a:r>
              <a:rPr lang="en-US" sz="3600" dirty="0" err="1">
                <a:solidFill>
                  <a:schemeClr val="accent4">
                    <a:lumMod val="75000"/>
                  </a:schemeClr>
                </a:solidFill>
              </a:rPr>
              <a:t>en</a:t>
            </a:r>
            <a:r>
              <a:rPr lang="en-US" sz="3600" dirty="0">
                <a:solidFill>
                  <a:schemeClr val="accent4">
                    <a:lumMod val="75000"/>
                  </a:schemeClr>
                </a:solidFill>
              </a:rPr>
              <a:t> oeuvre</a:t>
            </a:r>
            <a:endParaRPr lang="fr-FR" sz="3600" dirty="0">
              <a:solidFill>
                <a:schemeClr val="accent4">
                  <a:lumMod val="75000"/>
                </a:schemeClr>
              </a:solidFill>
            </a:endParaRPr>
          </a:p>
        </p:txBody>
      </p:sp>
    </p:spTree>
    <p:extLst>
      <p:ext uri="{BB962C8B-B14F-4D97-AF65-F5344CB8AC3E}">
        <p14:creationId xmlns:p14="http://schemas.microsoft.com/office/powerpoint/2010/main" val="234047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dirty="0">
                <a:solidFill>
                  <a:srgbClr val="004B76"/>
                </a:solidFill>
                <a:latin typeface="tahoma" panose="020B0604030504040204" pitchFamily="34" charset="0"/>
              </a:rPr>
              <a:t>9</a:t>
            </a:r>
            <a:r>
              <a:rPr lang="en-US" b="0" i="0" dirty="0">
                <a:solidFill>
                  <a:srgbClr val="004B76"/>
                </a:solidFill>
                <a:effectLst/>
                <a:latin typeface="tahoma" panose="020B0604030504040204" pitchFamily="34" charset="0"/>
              </a:rPr>
              <a:t>- </a:t>
            </a:r>
            <a:r>
              <a:rPr lang="en-US" b="0" i="0" dirty="0" err="1">
                <a:solidFill>
                  <a:srgbClr val="004984"/>
                </a:solidFill>
                <a:effectLst/>
                <a:latin typeface="tahoma" panose="020B0604030504040204" pitchFamily="34" charset="0"/>
              </a:rPr>
              <a:t>Déploiement</a:t>
            </a:r>
            <a:r>
              <a:rPr lang="en-US" b="0" i="0" dirty="0">
                <a:solidFill>
                  <a:srgbClr val="004984"/>
                </a:solidFill>
                <a:effectLst/>
                <a:latin typeface="tahoma" panose="020B0604030504040204" pitchFamily="34" charset="0"/>
              </a:rPr>
              <a:t> de la solution</a:t>
            </a:r>
          </a:p>
          <a:p>
            <a:pPr marL="0" indent="0">
              <a:buNone/>
            </a:pPr>
            <a:r>
              <a:rPr lang="fr-FR" b="0" i="0" dirty="0">
                <a:solidFill>
                  <a:srgbClr val="333333"/>
                </a:solidFill>
                <a:effectLst/>
                <a:latin typeface="Tahoma" panose="020B0604030504040204" pitchFamily="34" charset="0"/>
              </a:rPr>
              <a:t>L'intégration à l'existant, la configuration « à la carte » des produits, </a:t>
            </a:r>
            <a:r>
              <a:rPr lang="fr-FR" b="0" i="0" u="none" strike="noStrike" dirty="0">
                <a:solidFill>
                  <a:srgbClr val="3388AA"/>
                </a:solidFill>
                <a:effectLst/>
                <a:latin typeface="Arial" panose="020B0604020202020204" pitchFamily="34" charset="0"/>
                <a:hlinkClick r:id="rId2"/>
              </a:rPr>
              <a:t>le déploiement et la mise en </a:t>
            </a:r>
            <a:r>
              <a:rPr lang="fr-FR" b="0" i="0" u="none" strike="noStrike" dirty="0" err="1">
                <a:solidFill>
                  <a:srgbClr val="3388AA"/>
                </a:solidFill>
                <a:effectLst/>
                <a:latin typeface="Arial" panose="020B0604020202020204" pitchFamily="34" charset="0"/>
                <a:hlinkClick r:id="rId2"/>
              </a:rPr>
              <a:t>oeuvre</a:t>
            </a:r>
            <a:r>
              <a:rPr lang="fr-FR" b="0" i="0" u="none" strike="noStrike" dirty="0">
                <a:solidFill>
                  <a:srgbClr val="3388AA"/>
                </a:solidFill>
                <a:effectLst/>
                <a:latin typeface="Arial" panose="020B0604020202020204" pitchFamily="34" charset="0"/>
                <a:hlinkClick r:id="rId2"/>
              </a:rPr>
              <a:t> des solutions</a:t>
            </a:r>
            <a:r>
              <a:rPr lang="fr-FR" b="0" i="0" dirty="0">
                <a:solidFill>
                  <a:srgbClr val="333333"/>
                </a:solidFill>
                <a:effectLst/>
                <a:latin typeface="Tahoma" panose="020B0604030504040204" pitchFamily="34" charset="0"/>
              </a:rPr>
              <a:t> sur le terrain sont des thèmes bien connus des responsables de projets technologiques.</a:t>
            </a:r>
            <a:endParaRPr lang="fr-FR" dirty="0"/>
          </a:p>
        </p:txBody>
      </p:sp>
      <p:sp>
        <p:nvSpPr>
          <p:cNvPr id="4" name="Titre 1">
            <a:extLst>
              <a:ext uri="{FF2B5EF4-FFF2-40B4-BE49-F238E27FC236}">
                <a16:creationId xmlns:a16="http://schemas.microsoft.com/office/drawing/2014/main" id="{AE5EA806-3224-B1C3-6C60-FC1B947B4AE1}"/>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3 : </a:t>
            </a:r>
            <a:r>
              <a:rPr lang="en-US" sz="3600" dirty="0">
                <a:solidFill>
                  <a:schemeClr val="accent4">
                    <a:lumMod val="75000"/>
                  </a:schemeClr>
                </a:solidFill>
              </a:rPr>
              <a:t>Mise </a:t>
            </a:r>
            <a:r>
              <a:rPr lang="en-US" sz="3600" dirty="0" err="1">
                <a:solidFill>
                  <a:schemeClr val="accent4">
                    <a:lumMod val="75000"/>
                  </a:schemeClr>
                </a:solidFill>
              </a:rPr>
              <a:t>en</a:t>
            </a:r>
            <a:r>
              <a:rPr lang="en-US" sz="3600" dirty="0">
                <a:solidFill>
                  <a:schemeClr val="accent4">
                    <a:lumMod val="75000"/>
                  </a:schemeClr>
                </a:solidFill>
              </a:rPr>
              <a:t> oeuvre</a:t>
            </a:r>
            <a:endParaRPr lang="fr-FR" sz="3600" dirty="0">
              <a:solidFill>
                <a:schemeClr val="accent4">
                  <a:lumMod val="75000"/>
                </a:schemeClr>
              </a:solidFill>
            </a:endParaRPr>
          </a:p>
        </p:txBody>
      </p:sp>
    </p:spTree>
    <p:extLst>
      <p:ext uri="{BB962C8B-B14F-4D97-AF65-F5344CB8AC3E}">
        <p14:creationId xmlns:p14="http://schemas.microsoft.com/office/powerpoint/2010/main" val="176828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87DE5-12FA-8A25-3931-FCEB31E5BE17}"/>
              </a:ext>
            </a:extLst>
          </p:cNvPr>
          <p:cNvSpPr>
            <a:spLocks noGrp="1"/>
          </p:cNvSpPr>
          <p:nvPr>
            <p:ph type="title"/>
          </p:nvPr>
        </p:nvSpPr>
        <p:spPr/>
        <p:txBody>
          <a:bodyPr/>
          <a:lstStyle/>
          <a:p>
            <a:r>
              <a:rPr lang="fr-FR" dirty="0"/>
              <a:t>les 10 étapes de la méthode </a:t>
            </a:r>
            <a:r>
              <a:rPr lang="fr-FR" dirty="0" err="1"/>
              <a:t>Gimsi</a:t>
            </a:r>
            <a:endParaRPr lang="fr-FR" dirty="0"/>
          </a:p>
        </p:txBody>
      </p:sp>
      <p:sp>
        <p:nvSpPr>
          <p:cNvPr id="3" name="Espace réservé du contenu 2">
            <a:extLst>
              <a:ext uri="{FF2B5EF4-FFF2-40B4-BE49-F238E27FC236}">
                <a16:creationId xmlns:a16="http://schemas.microsoft.com/office/drawing/2014/main" id="{FD133F79-0DB7-7ECF-EF46-D499DAC5B0DE}"/>
              </a:ext>
            </a:extLst>
          </p:cNvPr>
          <p:cNvSpPr>
            <a:spLocks noGrp="1"/>
          </p:cNvSpPr>
          <p:nvPr>
            <p:ph sz="quarter" idx="13"/>
          </p:nvPr>
        </p:nvSpPr>
        <p:spPr/>
        <p:txBody>
          <a:bodyPr/>
          <a:lstStyle/>
          <a:p>
            <a:pPr marL="0" indent="0" algn="l">
              <a:buNone/>
            </a:pPr>
            <a:r>
              <a:rPr lang="en-US" b="0" i="0" dirty="0">
                <a:solidFill>
                  <a:srgbClr val="004B76"/>
                </a:solidFill>
                <a:effectLst/>
                <a:latin typeface="tahoma" panose="020B0604030504040204" pitchFamily="34" charset="0"/>
              </a:rPr>
              <a:t>10- </a:t>
            </a:r>
            <a:r>
              <a:rPr lang="en-US" b="0" i="0" dirty="0">
                <a:solidFill>
                  <a:srgbClr val="004984"/>
                </a:solidFill>
                <a:effectLst/>
                <a:latin typeface="tahoma" panose="020B0604030504040204" pitchFamily="34" charset="0"/>
              </a:rPr>
              <a:t>Audit du </a:t>
            </a:r>
            <a:r>
              <a:rPr lang="en-US" b="0" i="0" dirty="0" err="1">
                <a:solidFill>
                  <a:srgbClr val="004984"/>
                </a:solidFill>
                <a:effectLst/>
                <a:latin typeface="tahoma" panose="020B0604030504040204" pitchFamily="34" charset="0"/>
              </a:rPr>
              <a:t>système</a:t>
            </a:r>
            <a:r>
              <a:rPr lang="en-US" b="0" i="0" dirty="0">
                <a:solidFill>
                  <a:srgbClr val="004984"/>
                </a:solidFill>
                <a:effectLst/>
                <a:latin typeface="tahoma" panose="020B0604030504040204" pitchFamily="34" charset="0"/>
              </a:rPr>
              <a:t> BI</a:t>
            </a:r>
          </a:p>
          <a:p>
            <a:pPr marL="0" indent="0" algn="l">
              <a:buNone/>
            </a:pPr>
            <a:r>
              <a:rPr lang="fr-FR" b="0" i="0" dirty="0">
                <a:solidFill>
                  <a:srgbClr val="333333"/>
                </a:solidFill>
                <a:effectLst/>
                <a:latin typeface="Tahoma" panose="020B0604030504040204" pitchFamily="34" charset="0"/>
              </a:rPr>
              <a:t>Vérification périodique de la parfaite adéquation entre le système de pilotage et les besoins exprimés. </a:t>
            </a:r>
            <a:r>
              <a:rPr lang="fr-FR" b="0" i="0" u="none" strike="noStrike" dirty="0">
                <a:solidFill>
                  <a:srgbClr val="3388AA"/>
                </a:solidFill>
                <a:effectLst/>
                <a:latin typeface="Arial" panose="020B0604020202020204" pitchFamily="34" charset="0"/>
                <a:hlinkClick r:id="rId2"/>
              </a:rPr>
              <a:t>Méthode d'audit </a:t>
            </a:r>
            <a:r>
              <a:rPr lang="fr-FR" b="0" i="0" dirty="0">
                <a:solidFill>
                  <a:srgbClr val="333333"/>
                </a:solidFill>
                <a:effectLst/>
                <a:latin typeface="Tahoma" panose="020B0604030504040204" pitchFamily="34" charset="0"/>
              </a:rPr>
              <a:t>pour garantir la durabilité de la performance du système de pilotage.</a:t>
            </a:r>
          </a:p>
        </p:txBody>
      </p:sp>
      <p:sp>
        <p:nvSpPr>
          <p:cNvPr id="4" name="Titre 1">
            <a:extLst>
              <a:ext uri="{FF2B5EF4-FFF2-40B4-BE49-F238E27FC236}">
                <a16:creationId xmlns:a16="http://schemas.microsoft.com/office/drawing/2014/main" id="{40B08BDA-E69C-ACE8-A862-F3E6291CC195}"/>
              </a:ext>
            </a:extLst>
          </p:cNvPr>
          <p:cNvSpPr txBox="1">
            <a:spLocks/>
          </p:cNvSpPr>
          <p:nvPr/>
        </p:nvSpPr>
        <p:spPr>
          <a:xfrm>
            <a:off x="685801" y="1584284"/>
            <a:ext cx="9668434" cy="970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fr-FR" sz="3600" dirty="0">
                <a:solidFill>
                  <a:schemeClr val="accent4">
                    <a:lumMod val="75000"/>
                  </a:schemeClr>
                </a:solidFill>
              </a:rPr>
              <a:t>Phase 4 : </a:t>
            </a:r>
            <a:r>
              <a:rPr lang="en-US" sz="3600" dirty="0" err="1">
                <a:solidFill>
                  <a:schemeClr val="accent4">
                    <a:lumMod val="75000"/>
                  </a:schemeClr>
                </a:solidFill>
              </a:rPr>
              <a:t>Amélioration</a:t>
            </a:r>
            <a:r>
              <a:rPr lang="en-US" sz="3600" dirty="0">
                <a:solidFill>
                  <a:schemeClr val="accent4">
                    <a:lumMod val="75000"/>
                  </a:schemeClr>
                </a:solidFill>
              </a:rPr>
              <a:t> </a:t>
            </a:r>
            <a:r>
              <a:rPr lang="en-US" sz="3600" dirty="0" err="1">
                <a:solidFill>
                  <a:schemeClr val="accent4">
                    <a:lumMod val="75000"/>
                  </a:schemeClr>
                </a:solidFill>
              </a:rPr>
              <a:t>permanente</a:t>
            </a:r>
            <a:endParaRPr lang="fr-FR" sz="3600" dirty="0">
              <a:solidFill>
                <a:schemeClr val="accent4">
                  <a:lumMod val="75000"/>
                </a:schemeClr>
              </a:solidFill>
            </a:endParaRPr>
          </a:p>
        </p:txBody>
      </p:sp>
    </p:spTree>
    <p:extLst>
      <p:ext uri="{BB962C8B-B14F-4D97-AF65-F5344CB8AC3E}">
        <p14:creationId xmlns:p14="http://schemas.microsoft.com/office/powerpoint/2010/main" val="343464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D283D-6FE1-9AFF-C052-6545B4A1C60A}"/>
              </a:ext>
            </a:extLst>
          </p:cNvPr>
          <p:cNvSpPr>
            <a:spLocks noGrp="1"/>
          </p:cNvSpPr>
          <p:nvPr>
            <p:ph type="title"/>
          </p:nvPr>
        </p:nvSpPr>
        <p:spPr/>
        <p:txBody>
          <a:bodyPr>
            <a:normAutofit fontScale="90000"/>
          </a:bodyPr>
          <a:lstStyle/>
          <a:p>
            <a:r>
              <a:rPr lang="fr-FR" sz="4000" b="1" i="0" dirty="0">
                <a:solidFill>
                  <a:srgbClr val="2C2C51"/>
                </a:solidFill>
                <a:effectLst/>
                <a:latin typeface="Poppins" panose="020B0502040204020203" pitchFamily="2" charset="0"/>
              </a:rPr>
              <a:t>Les fonctions essentielles de la chaîne décisionnelle d’un projet BI</a:t>
            </a:r>
            <a:br>
              <a:rPr lang="fr-FR" b="1" i="0" dirty="0">
                <a:solidFill>
                  <a:srgbClr val="2C2C51"/>
                </a:solidFill>
                <a:effectLst/>
                <a:latin typeface="Poppins" panose="020B0502040204020203" pitchFamily="2" charset="0"/>
              </a:rPr>
            </a:br>
            <a:endParaRPr lang="fr-FR" dirty="0"/>
          </a:p>
        </p:txBody>
      </p:sp>
      <p:sp>
        <p:nvSpPr>
          <p:cNvPr id="3" name="Espace réservé du contenu 2">
            <a:extLst>
              <a:ext uri="{FF2B5EF4-FFF2-40B4-BE49-F238E27FC236}">
                <a16:creationId xmlns:a16="http://schemas.microsoft.com/office/drawing/2014/main" id="{361E2651-75AD-B590-6F20-326B47834EEC}"/>
              </a:ext>
            </a:extLst>
          </p:cNvPr>
          <p:cNvSpPr>
            <a:spLocks noGrp="1"/>
          </p:cNvSpPr>
          <p:nvPr>
            <p:ph sz="quarter" idx="13"/>
          </p:nvPr>
        </p:nvSpPr>
        <p:spPr>
          <a:xfrm>
            <a:off x="685800" y="1410790"/>
            <a:ext cx="10394707" cy="4101736"/>
          </a:xfrm>
        </p:spPr>
        <p:txBody>
          <a:bodyPr>
            <a:normAutofit fontScale="25000" lnSpcReduction="20000"/>
          </a:bodyPr>
          <a:lstStyle/>
          <a:p>
            <a:pPr algn="just"/>
            <a:r>
              <a:rPr lang="fr-FR" sz="4800" b="0" i="0" dirty="0">
                <a:solidFill>
                  <a:srgbClr val="000000"/>
                </a:solidFill>
                <a:effectLst/>
                <a:latin typeface="Poppins" panose="00000500000000000000" pitchFamily="2" charset="0"/>
              </a:rPr>
              <a:t>Avant d’explorer les bonnes pratiques pour réussir son projet, il est important de rappeler qu’un</a:t>
            </a:r>
            <a:r>
              <a:rPr lang="fr-FR" sz="4800" b="1" i="0" dirty="0">
                <a:solidFill>
                  <a:srgbClr val="000000"/>
                </a:solidFill>
                <a:effectLst/>
                <a:latin typeface="Poppins" panose="00000500000000000000" pitchFamily="2" charset="0"/>
              </a:rPr>
              <a:t> projet de business intelligence</a:t>
            </a:r>
            <a:r>
              <a:rPr lang="fr-FR" sz="4800" b="0" i="0" dirty="0">
                <a:solidFill>
                  <a:srgbClr val="000000"/>
                </a:solidFill>
                <a:effectLst/>
                <a:latin typeface="Poppins" panose="00000500000000000000" pitchFamily="2" charset="0"/>
              </a:rPr>
              <a:t> doit respecter les étapes qui permettent de structurer la chaîne décisionnelle :</a:t>
            </a:r>
          </a:p>
          <a:p>
            <a:pPr algn="just">
              <a:buFont typeface="Arial" panose="020B0604020202020204" pitchFamily="34" charset="0"/>
              <a:buChar char="•"/>
            </a:pPr>
            <a:r>
              <a:rPr lang="fr-FR" sz="4800" b="0" i="0" dirty="0">
                <a:solidFill>
                  <a:srgbClr val="000000"/>
                </a:solidFill>
                <a:effectLst/>
                <a:latin typeface="Poppins" panose="00000500000000000000" pitchFamily="2" charset="0"/>
              </a:rPr>
              <a:t>Une phase de collecte / alimentation : les données d’exploitation (internes à l’entreprise) doivent être </a:t>
            </a:r>
            <a:r>
              <a:rPr lang="fr-FR" sz="4800" b="1" i="0" dirty="0">
                <a:solidFill>
                  <a:srgbClr val="000000"/>
                </a:solidFill>
                <a:effectLst/>
                <a:latin typeface="Poppins" panose="00000500000000000000" pitchFamily="2" charset="0"/>
              </a:rPr>
              <a:t>collectées de manière pertinente</a:t>
            </a:r>
            <a:r>
              <a:rPr lang="fr-FR" sz="4800" b="0" i="0" dirty="0">
                <a:solidFill>
                  <a:srgbClr val="000000"/>
                </a:solidFill>
                <a:effectLst/>
                <a:latin typeface="Poppins" panose="00000500000000000000" pitchFamily="2" charset="0"/>
              </a:rPr>
              <a:t> par le biais d’un </a:t>
            </a:r>
            <a:r>
              <a:rPr lang="fr-FR" sz="4800" b="0" i="0" u="none" strike="noStrike" dirty="0">
                <a:solidFill>
                  <a:srgbClr val="6B226B"/>
                </a:solidFill>
                <a:effectLst/>
                <a:latin typeface="Poppins" panose="00000500000000000000" pitchFamily="2" charset="0"/>
                <a:hlinkClick r:id="rId2"/>
              </a:rPr>
              <a:t>processus ETL</a:t>
            </a:r>
            <a:r>
              <a:rPr lang="fr-FR" sz="4800" b="0" i="0" dirty="0">
                <a:solidFill>
                  <a:srgbClr val="000000"/>
                </a:solidFill>
                <a:effectLst/>
                <a:latin typeface="Poppins" panose="00000500000000000000" pitchFamily="2" charset="0"/>
              </a:rPr>
              <a:t> (</a:t>
            </a:r>
            <a:r>
              <a:rPr lang="fr-FR" sz="4800" b="0" i="0" dirty="0" err="1">
                <a:solidFill>
                  <a:srgbClr val="000000"/>
                </a:solidFill>
                <a:effectLst/>
                <a:latin typeface="Poppins" panose="00000500000000000000" pitchFamily="2" charset="0"/>
              </a:rPr>
              <a:t>Extract</a:t>
            </a:r>
            <a:r>
              <a:rPr lang="fr-FR" sz="4800" b="0" i="0" dirty="0">
                <a:solidFill>
                  <a:srgbClr val="000000"/>
                </a:solidFill>
                <a:effectLst/>
                <a:latin typeface="Poppins" panose="00000500000000000000" pitchFamily="2" charset="0"/>
              </a:rPr>
              <a:t> </a:t>
            </a:r>
            <a:r>
              <a:rPr lang="fr-FR" sz="4800" b="0" i="0" dirty="0" err="1">
                <a:solidFill>
                  <a:srgbClr val="000000"/>
                </a:solidFill>
                <a:effectLst/>
                <a:latin typeface="Poppins" panose="00000500000000000000" pitchFamily="2" charset="0"/>
              </a:rPr>
              <a:t>Transform</a:t>
            </a:r>
            <a:r>
              <a:rPr lang="fr-FR" sz="4800" b="0" i="0" dirty="0">
                <a:solidFill>
                  <a:srgbClr val="000000"/>
                </a:solidFill>
                <a:effectLst/>
                <a:latin typeface="Poppins" panose="00000500000000000000" pitchFamily="2" charset="0"/>
              </a:rPr>
              <a:t> </a:t>
            </a:r>
            <a:r>
              <a:rPr lang="fr-FR" sz="4800" b="0" i="0" dirty="0" err="1">
                <a:solidFill>
                  <a:srgbClr val="000000"/>
                </a:solidFill>
                <a:effectLst/>
                <a:latin typeface="Poppins" panose="00000500000000000000" pitchFamily="2" charset="0"/>
              </a:rPr>
              <a:t>Load</a:t>
            </a:r>
            <a:r>
              <a:rPr lang="fr-FR" sz="4800" b="0" i="0" dirty="0">
                <a:solidFill>
                  <a:srgbClr val="000000"/>
                </a:solidFill>
                <a:effectLst/>
                <a:latin typeface="Poppins" panose="00000500000000000000" pitchFamily="2" charset="0"/>
              </a:rPr>
              <a:t>), c’est-à-dire récupérées auprès des différentes sources disponibles, filtrées et adaptées en vue d’une utilisation à vocation décisionnelle ;</a:t>
            </a:r>
          </a:p>
          <a:p>
            <a:pPr algn="just">
              <a:buFont typeface="Arial" panose="020B0604020202020204" pitchFamily="34" charset="0"/>
              <a:buChar char="•"/>
            </a:pPr>
            <a:r>
              <a:rPr lang="fr-FR" sz="4800" b="0" i="0" dirty="0">
                <a:solidFill>
                  <a:srgbClr val="000000"/>
                </a:solidFill>
                <a:effectLst/>
                <a:latin typeface="Poppins" panose="00000500000000000000" pitchFamily="2" charset="0"/>
              </a:rPr>
              <a:t>Une phase de stockage et de modélisation : les données sont structurées, centralisées et rendues disponibles dans le </a:t>
            </a:r>
            <a:r>
              <a:rPr lang="fr-FR" sz="4800" b="1" i="0" dirty="0">
                <a:solidFill>
                  <a:srgbClr val="000000"/>
                </a:solidFill>
                <a:effectLst/>
                <a:latin typeface="Poppins" panose="00000500000000000000" pitchFamily="2" charset="0"/>
              </a:rPr>
              <a:t>datawarehouse</a:t>
            </a:r>
            <a:r>
              <a:rPr lang="fr-FR" sz="4800" b="0" i="0" dirty="0">
                <a:solidFill>
                  <a:srgbClr val="000000"/>
                </a:solidFill>
                <a:effectLst/>
                <a:latin typeface="Poppins" panose="00000500000000000000" pitchFamily="2" charset="0"/>
              </a:rPr>
              <a:t>; ce dernier doit être</a:t>
            </a:r>
            <a:r>
              <a:rPr lang="fr-FR" sz="4800" b="1" i="0" dirty="0">
                <a:solidFill>
                  <a:srgbClr val="000000"/>
                </a:solidFill>
                <a:effectLst/>
                <a:latin typeface="Poppins" panose="00000500000000000000" pitchFamily="2" charset="0"/>
              </a:rPr>
              <a:t> non volatile, orienté métier, historisé et intègre</a:t>
            </a:r>
            <a:r>
              <a:rPr lang="fr-FR" sz="4800" b="0" i="0" dirty="0">
                <a:solidFill>
                  <a:srgbClr val="000000"/>
                </a:solidFill>
                <a:effectLst/>
                <a:latin typeface="Poppins" panose="00000500000000000000" pitchFamily="2" charset="0"/>
              </a:rPr>
              <a:t>.</a:t>
            </a:r>
          </a:p>
          <a:p>
            <a:pPr algn="just">
              <a:buFont typeface="Arial" panose="020B0604020202020204" pitchFamily="34" charset="0"/>
              <a:buChar char="•"/>
            </a:pPr>
            <a:r>
              <a:rPr lang="fr-FR" sz="4800" b="0" i="0" dirty="0">
                <a:solidFill>
                  <a:srgbClr val="000000"/>
                </a:solidFill>
                <a:effectLst/>
                <a:latin typeface="Poppins" panose="00000500000000000000" pitchFamily="2" charset="0"/>
              </a:rPr>
              <a:t>Une phase de restitution / distribution : il est nécessaire de pouvoir restituer les données et d’en proposer un accès aisé en prenant en compte </a:t>
            </a:r>
            <a:r>
              <a:rPr lang="fr-FR" sz="4800" b="1" i="0" dirty="0">
                <a:solidFill>
                  <a:srgbClr val="000000"/>
                </a:solidFill>
                <a:effectLst/>
                <a:latin typeface="Poppins" panose="00000500000000000000" pitchFamily="2" charset="0"/>
              </a:rPr>
              <a:t>chaque profil et besoin métier</a:t>
            </a:r>
            <a:r>
              <a:rPr lang="fr-FR" sz="4800" b="0" i="0" dirty="0">
                <a:solidFill>
                  <a:srgbClr val="000000"/>
                </a:solidFill>
                <a:effectLst/>
                <a:latin typeface="Poppins" panose="00000500000000000000" pitchFamily="2" charset="0"/>
              </a:rPr>
              <a:t>, d’où l’existence des </a:t>
            </a:r>
            <a:r>
              <a:rPr lang="fr-FR" sz="4800" b="1" i="0" dirty="0">
                <a:solidFill>
                  <a:srgbClr val="000000"/>
                </a:solidFill>
                <a:effectLst/>
                <a:latin typeface="Poppins" panose="00000500000000000000" pitchFamily="2" charset="0"/>
              </a:rPr>
              <a:t>datamarts</a:t>
            </a:r>
            <a:r>
              <a:rPr lang="fr-FR" sz="4800" b="0" i="0" dirty="0">
                <a:solidFill>
                  <a:srgbClr val="000000"/>
                </a:solidFill>
                <a:effectLst/>
                <a:latin typeface="Poppins" panose="00000500000000000000" pitchFamily="2" charset="0"/>
              </a:rPr>
              <a:t>. Cette étape inclut notamment les rapports, statistiques générés, outils de </a:t>
            </a:r>
            <a:r>
              <a:rPr lang="fr-FR" sz="4800" b="0" i="0" dirty="0" err="1">
                <a:solidFill>
                  <a:srgbClr val="000000"/>
                </a:solidFill>
                <a:effectLst/>
                <a:latin typeface="Poppins" panose="00000500000000000000" pitchFamily="2" charset="0"/>
              </a:rPr>
              <a:t>reporting</a:t>
            </a:r>
            <a:r>
              <a:rPr lang="fr-FR" sz="4800" b="0" i="0" dirty="0">
                <a:solidFill>
                  <a:srgbClr val="000000"/>
                </a:solidFill>
                <a:effectLst/>
                <a:latin typeface="Poppins" panose="00000500000000000000" pitchFamily="2" charset="0"/>
              </a:rPr>
              <a:t> ad hoc ou de masse, tableaux de bord, outils de navigation dans les cubes OLAP (ou hypercubes)…</a:t>
            </a:r>
          </a:p>
          <a:p>
            <a:pPr algn="just">
              <a:buFont typeface="Arial" panose="020B0604020202020204" pitchFamily="34" charset="0"/>
              <a:buChar char="•"/>
            </a:pPr>
            <a:r>
              <a:rPr lang="fr-FR" sz="4800" b="0" i="0" dirty="0">
                <a:solidFill>
                  <a:srgbClr val="000000"/>
                </a:solidFill>
                <a:effectLst/>
                <a:latin typeface="Poppins" panose="00000500000000000000" pitchFamily="2" charset="0"/>
              </a:rPr>
              <a:t>Une phase d’analyse / d’exploitation : à partir des rapports générés et données, l’utilisateur final doit pouvoir analyser les informations et en tirer des conclusions. Cette phase peut inclure du datamining pour explorer d’éventuelles corrélations, des analyses multidimensionnelles, des analyses de performance…</a:t>
            </a:r>
          </a:p>
          <a:p>
            <a:endParaRPr lang="fr-FR" dirty="0"/>
          </a:p>
        </p:txBody>
      </p:sp>
    </p:spTree>
    <p:extLst>
      <p:ext uri="{BB962C8B-B14F-4D97-AF65-F5344CB8AC3E}">
        <p14:creationId xmlns:p14="http://schemas.microsoft.com/office/powerpoint/2010/main" val="381295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68676-0912-90DD-A16E-D81E97E8153E}"/>
              </a:ext>
            </a:extLst>
          </p:cNvPr>
          <p:cNvSpPr>
            <a:spLocks noGrp="1"/>
          </p:cNvSpPr>
          <p:nvPr>
            <p:ph type="title"/>
          </p:nvPr>
        </p:nvSpPr>
        <p:spPr>
          <a:xfrm>
            <a:off x="789278" y="545844"/>
            <a:ext cx="10396882" cy="1151965"/>
          </a:xfrm>
        </p:spPr>
        <p:txBody>
          <a:bodyPr>
            <a:normAutofit fontScale="90000"/>
          </a:bodyPr>
          <a:lstStyle/>
          <a:p>
            <a:r>
              <a:rPr lang="fr-FR" sz="4000" b="1" i="0" dirty="0">
                <a:solidFill>
                  <a:srgbClr val="2C2C51"/>
                </a:solidFill>
                <a:effectLst/>
                <a:latin typeface="Poppins" panose="020B0502040204020203" pitchFamily="2" charset="0"/>
              </a:rPr>
              <a:t>Les fonctions essentielles de la chaîne décisionnelle d’un projet BI</a:t>
            </a:r>
            <a:endParaRPr lang="fr-FR" dirty="0"/>
          </a:p>
        </p:txBody>
      </p:sp>
      <p:pic>
        <p:nvPicPr>
          <p:cNvPr id="5" name="Image 4">
            <a:extLst>
              <a:ext uri="{FF2B5EF4-FFF2-40B4-BE49-F238E27FC236}">
                <a16:creationId xmlns:a16="http://schemas.microsoft.com/office/drawing/2014/main" id="{538D15C7-6948-7F94-F983-CB473691432F}"/>
              </a:ext>
            </a:extLst>
          </p:cNvPr>
          <p:cNvPicPr>
            <a:picLocks noChangeAspect="1"/>
          </p:cNvPicPr>
          <p:nvPr/>
        </p:nvPicPr>
        <p:blipFill>
          <a:blip r:embed="rId2"/>
          <a:stretch>
            <a:fillRect/>
          </a:stretch>
        </p:blipFill>
        <p:spPr>
          <a:xfrm>
            <a:off x="1005840" y="1697809"/>
            <a:ext cx="8784425" cy="3842491"/>
          </a:xfrm>
          <a:prstGeom prst="rect">
            <a:avLst/>
          </a:prstGeom>
        </p:spPr>
      </p:pic>
    </p:spTree>
    <p:extLst>
      <p:ext uri="{BB962C8B-B14F-4D97-AF65-F5344CB8AC3E}">
        <p14:creationId xmlns:p14="http://schemas.microsoft.com/office/powerpoint/2010/main" val="114576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C9C955-3EC9-B624-1734-080A9AABC224}"/>
              </a:ext>
            </a:extLst>
          </p:cNvPr>
          <p:cNvSpPr>
            <a:spLocks noGrp="1"/>
          </p:cNvSpPr>
          <p:nvPr>
            <p:ph type="title"/>
          </p:nvPr>
        </p:nvSpPr>
        <p:spPr>
          <a:xfrm>
            <a:off x="1561012" y="2057400"/>
            <a:ext cx="10396882" cy="1151965"/>
          </a:xfrm>
        </p:spPr>
        <p:txBody>
          <a:bodyPr/>
          <a:lstStyle/>
          <a:p>
            <a:r>
              <a:rPr lang="fr-FR" dirty="0"/>
              <a:t>Démarche pour un projet B.I.</a:t>
            </a:r>
          </a:p>
        </p:txBody>
      </p:sp>
    </p:spTree>
    <p:extLst>
      <p:ext uri="{BB962C8B-B14F-4D97-AF65-F5344CB8AC3E}">
        <p14:creationId xmlns:p14="http://schemas.microsoft.com/office/powerpoint/2010/main" val="38502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98F18-2F24-6A0D-8249-2D8154F8F538}"/>
              </a:ext>
            </a:extLst>
          </p:cNvPr>
          <p:cNvSpPr>
            <a:spLocks noGrp="1"/>
          </p:cNvSpPr>
          <p:nvPr>
            <p:ph type="title"/>
          </p:nvPr>
        </p:nvSpPr>
        <p:spPr/>
        <p:txBody>
          <a:bodyPr>
            <a:normAutofit fontScale="90000"/>
          </a:bodyPr>
          <a:lstStyle/>
          <a:p>
            <a:r>
              <a:rPr lang="fr-FR" b="1" i="0" dirty="0">
                <a:solidFill>
                  <a:srgbClr val="323C49"/>
                </a:solidFill>
                <a:effectLst/>
                <a:latin typeface="NeueHaasGroteskDisp Pro"/>
              </a:rPr>
              <a:t>Étape 1. </a:t>
            </a:r>
            <a:r>
              <a:rPr lang="fr-FR" i="0" dirty="0">
                <a:solidFill>
                  <a:srgbClr val="323C49"/>
                </a:solidFill>
                <a:effectLst/>
                <a:latin typeface="NeueHaasGroteskDisp Pro"/>
              </a:rPr>
              <a:t>Définition des objectifs et besoins d’un projet B.I.</a:t>
            </a:r>
            <a:br>
              <a:rPr lang="fr-FR" i="0" dirty="0">
                <a:solidFill>
                  <a:srgbClr val="323C49"/>
                </a:solidFill>
                <a:effectLst/>
                <a:latin typeface="NeueHaasGroteskDisp Pro"/>
              </a:rPr>
            </a:br>
            <a:endParaRPr lang="fr-FR" dirty="0"/>
          </a:p>
        </p:txBody>
      </p:sp>
      <p:sp>
        <p:nvSpPr>
          <p:cNvPr id="3" name="Espace réservé du contenu 2">
            <a:extLst>
              <a:ext uri="{FF2B5EF4-FFF2-40B4-BE49-F238E27FC236}">
                <a16:creationId xmlns:a16="http://schemas.microsoft.com/office/drawing/2014/main" id="{CA93D9F8-8A9C-9A40-39AF-5661DC859850}"/>
              </a:ext>
            </a:extLst>
          </p:cNvPr>
          <p:cNvSpPr>
            <a:spLocks noGrp="1"/>
          </p:cNvSpPr>
          <p:nvPr>
            <p:ph sz="quarter" idx="13"/>
          </p:nvPr>
        </p:nvSpPr>
        <p:spPr/>
        <p:txBody>
          <a:bodyPr/>
          <a:lstStyle/>
          <a:p>
            <a:pPr algn="l"/>
            <a:r>
              <a:rPr lang="fr-FR" b="0" i="0" dirty="0">
                <a:solidFill>
                  <a:srgbClr val="323C49"/>
                </a:solidFill>
                <a:effectLst/>
                <a:latin typeface="NeueHaasGroteskDisp Pro"/>
              </a:rPr>
              <a:t>L'étape initiale d'un projet de BI consiste à réaliser une analyse des besoins aussi bien actuels que futurs de l'organisation. Une fois ces besoins cernés, il convient de définir des objectifs et des outils spécifiques tournés vers leur solution et satisfaction.</a:t>
            </a:r>
          </a:p>
          <a:p>
            <a:pPr algn="l"/>
            <a:r>
              <a:rPr lang="fr-FR" b="0" i="0" dirty="0">
                <a:solidFill>
                  <a:srgbClr val="323C49"/>
                </a:solidFill>
                <a:effectLst/>
                <a:latin typeface="NeueHaasGroteskDisp Pro"/>
              </a:rPr>
              <a:t>Il s'agit là d'une phase essentielle du processus et elle se caractérise par la précision, car, outre la définition des besoins et objectifs, il faut déterminer quelles décisions concrètes doivent être prises, quel type d'informations est nécessaire et sur quelles variables l'analyse se basera-t-elle.</a:t>
            </a:r>
          </a:p>
          <a:p>
            <a:endParaRPr lang="fr-FR" dirty="0"/>
          </a:p>
        </p:txBody>
      </p:sp>
    </p:spTree>
    <p:extLst>
      <p:ext uri="{BB962C8B-B14F-4D97-AF65-F5344CB8AC3E}">
        <p14:creationId xmlns:p14="http://schemas.microsoft.com/office/powerpoint/2010/main" val="46185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A19E2-D75B-8C73-C910-422330F0067C}"/>
              </a:ext>
            </a:extLst>
          </p:cNvPr>
          <p:cNvSpPr>
            <a:spLocks noGrp="1"/>
          </p:cNvSpPr>
          <p:nvPr>
            <p:ph type="title"/>
          </p:nvPr>
        </p:nvSpPr>
        <p:spPr/>
        <p:txBody>
          <a:bodyPr>
            <a:normAutofit fontScale="90000"/>
          </a:bodyPr>
          <a:lstStyle/>
          <a:p>
            <a:r>
              <a:rPr lang="fr-FR" sz="4900" b="1" i="0" dirty="0">
                <a:solidFill>
                  <a:srgbClr val="323C49"/>
                </a:solidFill>
                <a:effectLst/>
                <a:latin typeface="NeueHaasGroteskDisp Pro"/>
              </a:rPr>
              <a:t>Étape 2. </a:t>
            </a:r>
            <a:r>
              <a:rPr lang="fr-FR" sz="4900" i="0" dirty="0">
                <a:solidFill>
                  <a:srgbClr val="323C49"/>
                </a:solidFill>
                <a:effectLst/>
                <a:latin typeface="NeueHaasGroteskDisp Pro"/>
              </a:rPr>
              <a:t>Choix de la méthodologie de B.I. et des </a:t>
            </a:r>
            <a:r>
              <a:rPr lang="fr-FR" sz="4900" i="0" u="sng" dirty="0">
                <a:solidFill>
                  <a:srgbClr val="323C49"/>
                </a:solidFill>
                <a:effectLst/>
                <a:latin typeface="NeueHaasGroteskDisp Pro"/>
                <a:hlinkClick r:id="rId2"/>
              </a:rPr>
              <a:t>outils</a:t>
            </a:r>
            <a:r>
              <a:rPr lang="fr-FR" sz="4900" i="0" dirty="0">
                <a:solidFill>
                  <a:srgbClr val="323C49"/>
                </a:solidFill>
                <a:effectLst/>
                <a:latin typeface="NeueHaasGroteskDisp Pro"/>
              </a:rPr>
              <a:t> à utiliser</a:t>
            </a:r>
            <a:br>
              <a:rPr lang="fr-FR" i="0" dirty="0">
                <a:solidFill>
                  <a:srgbClr val="323C49"/>
                </a:solidFill>
                <a:effectLst/>
                <a:latin typeface="NeueHaasGroteskDisp Pro"/>
              </a:rPr>
            </a:br>
            <a:endParaRPr lang="fr-FR" dirty="0"/>
          </a:p>
        </p:txBody>
      </p:sp>
      <p:sp>
        <p:nvSpPr>
          <p:cNvPr id="3" name="Espace réservé du contenu 2">
            <a:extLst>
              <a:ext uri="{FF2B5EF4-FFF2-40B4-BE49-F238E27FC236}">
                <a16:creationId xmlns:a16="http://schemas.microsoft.com/office/drawing/2014/main" id="{68158CD4-434F-337C-3ACF-F57138782D9E}"/>
              </a:ext>
            </a:extLst>
          </p:cNvPr>
          <p:cNvSpPr>
            <a:spLocks noGrp="1"/>
          </p:cNvSpPr>
          <p:nvPr>
            <p:ph sz="quarter" idx="13"/>
          </p:nvPr>
        </p:nvSpPr>
        <p:spPr/>
        <p:txBody>
          <a:bodyPr/>
          <a:lstStyle/>
          <a:p>
            <a:pPr algn="l"/>
            <a:r>
              <a:rPr lang="fr-FR" b="0" i="0" dirty="0" err="1">
                <a:solidFill>
                  <a:srgbClr val="323C49"/>
                </a:solidFill>
                <a:effectLst/>
                <a:latin typeface="NeueHaasGroteskDisp Pro"/>
              </a:rPr>
              <a:t>oujours</a:t>
            </a:r>
            <a:r>
              <a:rPr lang="fr-FR" b="0" i="0" dirty="0">
                <a:solidFill>
                  <a:srgbClr val="323C49"/>
                </a:solidFill>
                <a:effectLst/>
                <a:latin typeface="NeueHaasGroteskDisp Pro"/>
              </a:rPr>
              <a:t> en fonction des objectifs et besoins du projet, il faut ensuite choisir la méthodologie concrète et les outils de BI à utiliser, ce qui implique aussi la formation et mise en place des équipes de travail.</a:t>
            </a:r>
          </a:p>
          <a:p>
            <a:pPr algn="l"/>
            <a:r>
              <a:rPr lang="fr-FR" b="0" i="0" dirty="0">
                <a:solidFill>
                  <a:srgbClr val="323C49"/>
                </a:solidFill>
                <a:effectLst/>
                <a:latin typeface="NeueHaasGroteskDisp Pro"/>
              </a:rPr>
              <a:t>Les objectifs du projet de Business Intelligence sont ceux qui marqueront si la méthodologie et les instruments utilisés doivent être tournés par exemple vers la détection d'erreurs, la représentation de flux de travail ou peut-être la génération de nouvelles idées.</a:t>
            </a:r>
          </a:p>
          <a:p>
            <a:endParaRPr lang="fr-FR" dirty="0"/>
          </a:p>
        </p:txBody>
      </p:sp>
    </p:spTree>
    <p:extLst>
      <p:ext uri="{BB962C8B-B14F-4D97-AF65-F5344CB8AC3E}">
        <p14:creationId xmlns:p14="http://schemas.microsoft.com/office/powerpoint/2010/main" val="3707070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114</TotalTime>
  <Words>3436</Words>
  <Application>Microsoft Office PowerPoint</Application>
  <PresentationFormat>Grand écran</PresentationFormat>
  <Paragraphs>177</Paragraphs>
  <Slides>44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Arial</vt:lpstr>
      <vt:lpstr>Impact</vt:lpstr>
      <vt:lpstr>NeueHaasGroteskDisp Pro</vt:lpstr>
      <vt:lpstr>Poppins</vt:lpstr>
      <vt:lpstr>Segoe UI</vt:lpstr>
      <vt:lpstr>Tahoma</vt:lpstr>
      <vt:lpstr>Tahoma</vt:lpstr>
      <vt:lpstr>verdana</vt:lpstr>
      <vt:lpstr>Grand événement</vt:lpstr>
      <vt:lpstr>Projet B.I.</vt:lpstr>
      <vt:lpstr>C’est quoi business intelligence</vt:lpstr>
      <vt:lpstr>Mission projet b.I.</vt:lpstr>
      <vt:lpstr>Etapes d’un projet B.I. </vt:lpstr>
      <vt:lpstr>Les fonctions essentielles de la chaîne décisionnelle d’un projet BI </vt:lpstr>
      <vt:lpstr>Les fonctions essentielles de la chaîne décisionnelle d’un projet BI</vt:lpstr>
      <vt:lpstr>Démarche pour un projet B.I.</vt:lpstr>
      <vt:lpstr>Étape 1. Définition des objectifs et besoins d’un projet B.I. </vt:lpstr>
      <vt:lpstr>Étape 2. Choix de la méthodologie de B.I. et des outils à utiliser </vt:lpstr>
      <vt:lpstr>Étape 3. Mise en place du programme de travail de B.I. </vt:lpstr>
      <vt:lpstr>Étape 4. Actions de présentation du projet de BI </vt:lpstr>
      <vt:lpstr>Étape 5. Exécution du système, formation et de support </vt:lpstr>
      <vt:lpstr>Démarche selon le cycle en V</vt:lpstr>
      <vt:lpstr>Le cycle en V dans le suivi d’un projet d’informatique décisionnelle </vt:lpstr>
      <vt:lpstr>Le cycle en V dans le suivi d’un projet d’informatique décisionnelle </vt:lpstr>
      <vt:lpstr>Le cycle en V dans le suivi d’un projet d’informatique décisionnelle </vt:lpstr>
      <vt:lpstr>Le cycle en V dans le suivi d’un projet d’informatique décisionnelle </vt:lpstr>
      <vt:lpstr>Le cycle en V dans le suivi d’un projet d’informatique décisionnelle </vt:lpstr>
      <vt:lpstr>Le cycle en V dans le suivi d’un projet d’informatique décisionnelle </vt:lpstr>
      <vt:lpstr>Le cycle en V dans le suivi d’un projet d’informatique décisionnelle </vt:lpstr>
      <vt:lpstr>L’agilité dans le suivi d’un projet d’informatique décisionnelle</vt:lpstr>
      <vt:lpstr>Présentation des méthodes agiles</vt:lpstr>
      <vt:lpstr>Suivi agile d’un projet d’informatique décisionnelle</vt:lpstr>
      <vt:lpstr>Démarche agile Pour un projet BI</vt:lpstr>
      <vt:lpstr>Démarche agile Pour un projet BI</vt:lpstr>
      <vt:lpstr>Démarche agile Pour un projet BI</vt:lpstr>
      <vt:lpstr>Démarche agile Pour un projet BI</vt:lpstr>
      <vt:lpstr>Présentation PowerPoint</vt:lpstr>
      <vt:lpstr>Présentation PowerPoint</vt:lpstr>
      <vt:lpstr>Gimsi</vt:lpstr>
      <vt:lpstr>Phase 1 : Identification</vt:lpstr>
      <vt:lpstr>Phase 2 : Conception</vt:lpstr>
      <vt:lpstr>Phase 3 : Mise en oeuvre</vt:lpstr>
      <vt:lpstr>Phase 4 : Amélioration permanente</vt:lpstr>
      <vt:lpstr>les 10 étapes de la méthode Gimsi</vt:lpstr>
      <vt:lpstr>les 10 étapes de la méthode Gimsi</vt:lpstr>
      <vt:lpstr>les 10 étapes de la méthode Gimsi</vt:lpstr>
      <vt:lpstr>les 10 étapes de la méthode Gimsi</vt:lpstr>
      <vt:lpstr>les 10 étapes de la méthode Gimsi</vt:lpstr>
      <vt:lpstr>les 10 étapes de la méthode Gimsi</vt:lpstr>
      <vt:lpstr>les 10 étapes de la méthode Gimsi</vt:lpstr>
      <vt:lpstr>les 10 étapes de la méthode Gimsi</vt:lpstr>
      <vt:lpstr>les 10 étapes de la méthode Gimsi</vt:lpstr>
      <vt:lpstr>les 10 étapes de la méthode Gimsi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B.I.</dc:title>
  <dc:creator>BANNOUR WAHID</dc:creator>
  <cp:lastModifiedBy>BANNOUR WAHID</cp:lastModifiedBy>
  <cp:revision>5</cp:revision>
  <dcterms:created xsi:type="dcterms:W3CDTF">2022-11-09T13:31:33Z</dcterms:created>
  <dcterms:modified xsi:type="dcterms:W3CDTF">2022-11-23T06:12:36Z</dcterms:modified>
</cp:coreProperties>
</file>