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46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13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46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560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640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09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866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4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19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7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1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81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39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4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59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5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4FE5-320C-4AD3-B52D-B94107815F6A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3BF015-C6C9-45F1-9265-096210947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51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F37974-DE24-4E1B-9D06-FE9828303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Principes S.O.L.I.D.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2F026D-9D21-47D6-9A49-4A31767EF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7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A0406-FF95-4549-9626-5BEC9CBF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CECF9-2BE4-4F94-BF2C-E71E295B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Ensemble de principes qui améliore l’architecture, la conception et le codage des applications (essentiellement complexes)</a:t>
            </a:r>
          </a:p>
          <a:p>
            <a:r>
              <a:rPr lang="fr-FR" dirty="0"/>
              <a:t>Introduit pour la première par Mr Rober C. Martin (connue dans la communauté informatique par Oncle Bob)</a:t>
            </a:r>
          </a:p>
          <a:p>
            <a:r>
              <a:rPr lang="fr-FR" dirty="0"/>
              <a:t>C’est le fruit d’expérience d’une trentaine d’années de travail dans différents types de projets</a:t>
            </a:r>
          </a:p>
          <a:p>
            <a:r>
              <a:rPr lang="fr-FR" dirty="0"/>
              <a:t>C’est le bon sens de conception dans la faveur d’une programmation lucide</a:t>
            </a:r>
          </a:p>
          <a:p>
            <a:r>
              <a:rPr lang="fr-FR" dirty="0"/>
              <a:t>Objectif =&gt; développer un logiciel de qualité</a:t>
            </a:r>
          </a:p>
        </p:txBody>
      </p:sp>
    </p:spTree>
    <p:extLst>
      <p:ext uri="{BB962C8B-B14F-4D97-AF65-F5344CB8AC3E}">
        <p14:creationId xmlns:p14="http://schemas.microsoft.com/office/powerpoint/2010/main" val="95902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1B699-7890-4EDF-9B4B-D3AC9A31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Single </a:t>
            </a:r>
            <a:r>
              <a:rPr lang="fr-FR" dirty="0" err="1"/>
              <a:t>responsability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DC01E-104A-4DC4-A477-76E20981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le principe le plus simple dans SOLID mais au même temps c’est le moins respecté dans le monde</a:t>
            </a:r>
          </a:p>
          <a:p>
            <a:r>
              <a:rPr lang="fr-FR" dirty="0"/>
              <a:t>Il préconise de donner à chaque module, package, classe ou méthode une seule responsabilité</a:t>
            </a:r>
          </a:p>
          <a:p>
            <a:r>
              <a:rPr lang="fr-FR" dirty="0"/>
              <a:t>Eliminer le concept du couteau suisse (un outil avec plusieurs fonctionnalités à la fois: couteau, ciseau, tourne visse, tirebouchon…)</a:t>
            </a:r>
          </a:p>
          <a:p>
            <a:r>
              <a:rPr lang="fr-FR" dirty="0"/>
              <a:t>Il est aussi énoncé d’une autre façon dans le domaine d’informatique: « </a:t>
            </a:r>
            <a:r>
              <a:rPr lang="fr-FR" dirty="0" err="1"/>
              <a:t>Separation</a:t>
            </a:r>
            <a:r>
              <a:rPr lang="fr-FR" dirty="0"/>
              <a:t> of concerne »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70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E82F8-D17C-45D5-BFBE-7EE731CA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Open/Close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7EB86F-BEDF-4C0B-93B0-AC2334FB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principe s’intéresse plus à la maintenabilité de l’application qu’au développement</a:t>
            </a:r>
          </a:p>
          <a:p>
            <a:r>
              <a:rPr lang="fr-FR" dirty="0"/>
              <a:t>Une méthode doit être fermée pour la modification, ouverte pour l’extension</a:t>
            </a:r>
          </a:p>
          <a:p>
            <a:r>
              <a:rPr lang="fr-FR" dirty="0"/>
              <a:t>La fermeture à la modification commence à partir du moment où on a livré le logiciel au client</a:t>
            </a:r>
          </a:p>
          <a:p>
            <a:r>
              <a:rPr lang="fr-FR" dirty="0"/>
              <a:t>Il permet d’éviter le problème de régression</a:t>
            </a:r>
          </a:p>
        </p:txBody>
      </p:sp>
    </p:spTree>
    <p:extLst>
      <p:ext uri="{BB962C8B-B14F-4D97-AF65-F5344CB8AC3E}">
        <p14:creationId xmlns:p14="http://schemas.microsoft.com/office/powerpoint/2010/main" val="107460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FF580-2867-4989-879D-553C0BBD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Liskov</a:t>
            </a:r>
            <a:r>
              <a:rPr lang="fr-FR" dirty="0"/>
              <a:t> substitution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B19CE-7DCC-403F-A17E-CB6077201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S’intéresse au problème d’héritage</a:t>
            </a:r>
          </a:p>
        </p:txBody>
      </p:sp>
    </p:spTree>
    <p:extLst>
      <p:ext uri="{BB962C8B-B14F-4D97-AF65-F5344CB8AC3E}">
        <p14:creationId xmlns:p14="http://schemas.microsoft.com/office/powerpoint/2010/main" val="28953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3D645-7DAC-4893-9081-BDF67FD1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7366"/>
          </a:xfrm>
        </p:spPr>
        <p:txBody>
          <a:bodyPr/>
          <a:lstStyle/>
          <a:p>
            <a:r>
              <a:rPr lang="fr-FR" dirty="0"/>
              <a:t>Interface </a:t>
            </a:r>
            <a:r>
              <a:rPr lang="fr-FR" dirty="0" err="1"/>
              <a:t>Segregation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C8EB5-F241-40C0-8E05-6C3C26FC3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8577"/>
            <a:ext cx="8915400" cy="803777"/>
          </a:xfrm>
        </p:spPr>
        <p:txBody>
          <a:bodyPr/>
          <a:lstStyle/>
          <a:p>
            <a:r>
              <a:rPr lang="fr-FR" dirty="0"/>
              <a:t>Une classe métier devrais implémenter toutes les méthodes d’une interface</a:t>
            </a:r>
          </a:p>
          <a:p>
            <a:r>
              <a:rPr lang="fr-FR" dirty="0"/>
              <a:t>=&gt; Il faut subdiviser une interface en sous interfaces si ce principe est violé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58814-0973-4183-BE66-EF0FCEB4F66C}"/>
              </a:ext>
            </a:extLst>
          </p:cNvPr>
          <p:cNvSpPr/>
          <p:nvPr/>
        </p:nvSpPr>
        <p:spPr>
          <a:xfrm>
            <a:off x="2598329" y="2591259"/>
            <a:ext cx="2031722" cy="124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AjouterPackage</a:t>
            </a:r>
            <a:r>
              <a:rPr lang="fr-FR" sz="1100" dirty="0"/>
              <a:t>(Package)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5525F0-3A71-4C2E-AFC1-3BA23439F3D3}"/>
              </a:ext>
            </a:extLst>
          </p:cNvPr>
          <p:cNvSpPr/>
          <p:nvPr/>
        </p:nvSpPr>
        <p:spPr>
          <a:xfrm>
            <a:off x="5682237" y="2591260"/>
            <a:ext cx="2432972" cy="1244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/>
          </a:p>
          <a:p>
            <a:endParaRPr lang="fr-FR" sz="1400" dirty="0"/>
          </a:p>
          <a:p>
            <a:r>
              <a:rPr lang="fr-FR" sz="1400" dirty="0" err="1"/>
              <a:t>AjouterTexte</a:t>
            </a:r>
            <a:r>
              <a:rPr lang="fr-FR" sz="1400" dirty="0"/>
              <a:t>(texte)</a:t>
            </a:r>
          </a:p>
          <a:p>
            <a:r>
              <a:rPr lang="fr-FR" sz="1400" dirty="0" err="1"/>
              <a:t>DessinerRectangle</a:t>
            </a:r>
            <a:r>
              <a:rPr lang="fr-FR" sz="1400" dirty="0"/>
              <a:t>(</a:t>
            </a:r>
            <a:r>
              <a:rPr lang="fr-FR" sz="1400" dirty="0" err="1"/>
              <a:t>p,l,L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DessinerLigne</a:t>
            </a:r>
            <a:r>
              <a:rPr lang="fr-FR" sz="1400" dirty="0"/>
              <a:t>(p1,p2,l)</a:t>
            </a:r>
          </a:p>
          <a:p>
            <a:endParaRPr lang="fr-FR" sz="140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4B0A539-06F8-4CBB-A914-8B5A23DD0CCD}"/>
              </a:ext>
            </a:extLst>
          </p:cNvPr>
          <p:cNvCxnSpPr>
            <a:cxnSpLocks/>
          </p:cNvCxnSpPr>
          <p:nvPr/>
        </p:nvCxnSpPr>
        <p:spPr>
          <a:xfrm>
            <a:off x="2598329" y="2953366"/>
            <a:ext cx="2031722" cy="1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6E2950CE-5D8D-4A71-BD21-9CAC1A678909}"/>
              </a:ext>
            </a:extLst>
          </p:cNvPr>
          <p:cNvSpPr txBox="1"/>
          <p:nvPr/>
        </p:nvSpPr>
        <p:spPr>
          <a:xfrm>
            <a:off x="2689325" y="2594809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GérerPackage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7E1E99B-8EBF-4CCD-9A51-A6DBFFCC1ACC}"/>
              </a:ext>
            </a:extLst>
          </p:cNvPr>
          <p:cNvSpPr txBox="1"/>
          <p:nvPr/>
        </p:nvSpPr>
        <p:spPr>
          <a:xfrm>
            <a:off x="5970424" y="2588116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IDessinerForme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DE4E94A-B0E0-4949-80E0-B45010E7C2C8}"/>
              </a:ext>
            </a:extLst>
          </p:cNvPr>
          <p:cNvCxnSpPr>
            <a:cxnSpLocks/>
          </p:cNvCxnSpPr>
          <p:nvPr/>
        </p:nvCxnSpPr>
        <p:spPr>
          <a:xfrm>
            <a:off x="5682237" y="2964141"/>
            <a:ext cx="2432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22F7C9F-FEFD-4797-B319-F2A68D52F9C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630051" y="3213699"/>
            <a:ext cx="105218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3787BA4-40B3-4AA7-B02D-E14232BCFEB1}"/>
              </a:ext>
            </a:extLst>
          </p:cNvPr>
          <p:cNvSpPr txBox="1"/>
          <p:nvPr/>
        </p:nvSpPr>
        <p:spPr>
          <a:xfrm>
            <a:off x="4802501" y="2968631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Dessine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BE58257-B716-451A-AD77-FF1C6FE8255A}"/>
              </a:ext>
            </a:extLst>
          </p:cNvPr>
          <p:cNvSpPr txBox="1"/>
          <p:nvPr/>
        </p:nvSpPr>
        <p:spPr>
          <a:xfrm>
            <a:off x="6315416" y="2331865"/>
            <a:ext cx="132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&lt;&lt;Interface&gt;&gt;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60D6A6-1D17-4967-A902-0ADC0D762ED8}"/>
              </a:ext>
            </a:extLst>
          </p:cNvPr>
          <p:cNvSpPr/>
          <p:nvPr/>
        </p:nvSpPr>
        <p:spPr>
          <a:xfrm>
            <a:off x="9611665" y="2591260"/>
            <a:ext cx="2031722" cy="124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AjouterLiaison</a:t>
            </a:r>
            <a:r>
              <a:rPr lang="fr-FR" sz="1100" dirty="0"/>
              <a:t>(Liaison)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F0DEE53-2AEB-4BDC-BF7D-A83F1F800F75}"/>
              </a:ext>
            </a:extLst>
          </p:cNvPr>
          <p:cNvCxnSpPr>
            <a:cxnSpLocks/>
          </p:cNvCxnSpPr>
          <p:nvPr/>
        </p:nvCxnSpPr>
        <p:spPr>
          <a:xfrm>
            <a:off x="9611665" y="2953367"/>
            <a:ext cx="2031722" cy="1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9019C32F-7BD1-4B93-B61D-20A709282A91}"/>
              </a:ext>
            </a:extLst>
          </p:cNvPr>
          <p:cNvSpPr txBox="1"/>
          <p:nvPr/>
        </p:nvSpPr>
        <p:spPr>
          <a:xfrm>
            <a:off x="9702661" y="259481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GérerLiaison</a:t>
            </a:r>
            <a:endParaRPr lang="fr-FR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956CA38-C52A-4C81-BE21-D42359919E14}"/>
              </a:ext>
            </a:extLst>
          </p:cNvPr>
          <p:cNvCxnSpPr>
            <a:cxnSpLocks/>
            <a:stCxn id="26" idx="1"/>
            <a:endCxn id="5" idx="3"/>
          </p:cNvCxnSpPr>
          <p:nvPr/>
        </p:nvCxnSpPr>
        <p:spPr>
          <a:xfrm flipH="1" flipV="1">
            <a:off x="8115209" y="3213699"/>
            <a:ext cx="1496456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70B1930-1D5F-4A0F-BDAE-3686350AFD96}"/>
              </a:ext>
            </a:extLst>
          </p:cNvPr>
          <p:cNvSpPr txBox="1"/>
          <p:nvPr/>
        </p:nvSpPr>
        <p:spPr>
          <a:xfrm>
            <a:off x="8484902" y="2948956"/>
            <a:ext cx="69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Dessine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8C2FDD-CF81-4BBD-B867-575CB793412C}"/>
              </a:ext>
            </a:extLst>
          </p:cNvPr>
          <p:cNvSpPr/>
          <p:nvPr/>
        </p:nvSpPr>
        <p:spPr>
          <a:xfrm>
            <a:off x="2679481" y="5591833"/>
            <a:ext cx="2031722" cy="12448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AjouterPackage</a:t>
            </a:r>
            <a:r>
              <a:rPr lang="fr-FR" sz="1100" dirty="0"/>
              <a:t>(Package)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5866E6-905C-4A21-BD77-12E311A73B4E}"/>
              </a:ext>
            </a:extLst>
          </p:cNvPr>
          <p:cNvSpPr/>
          <p:nvPr/>
        </p:nvSpPr>
        <p:spPr>
          <a:xfrm>
            <a:off x="5763389" y="5591834"/>
            <a:ext cx="2432972" cy="124487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/>
          </a:p>
          <a:p>
            <a:r>
              <a:rPr lang="fr-FR" sz="1400" dirty="0" err="1"/>
              <a:t>DessinerLigne</a:t>
            </a:r>
            <a:r>
              <a:rPr lang="fr-FR" sz="1400" dirty="0"/>
              <a:t>(p1,p2,l)</a:t>
            </a:r>
          </a:p>
          <a:p>
            <a:endParaRPr lang="fr-FR" sz="1400" dirty="0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94001C9-535E-4145-8290-2F6DDEA76087}"/>
              </a:ext>
            </a:extLst>
          </p:cNvPr>
          <p:cNvCxnSpPr>
            <a:cxnSpLocks/>
          </p:cNvCxnSpPr>
          <p:nvPr/>
        </p:nvCxnSpPr>
        <p:spPr>
          <a:xfrm>
            <a:off x="2679481" y="5953940"/>
            <a:ext cx="2031722" cy="1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98B442CA-4705-4986-9B68-6E27AA0B064B}"/>
              </a:ext>
            </a:extLst>
          </p:cNvPr>
          <p:cNvSpPr txBox="1"/>
          <p:nvPr/>
        </p:nvSpPr>
        <p:spPr>
          <a:xfrm>
            <a:off x="2770477" y="559538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GérerPackage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8A494C7-A08E-4229-BF22-0386983D5D15}"/>
              </a:ext>
            </a:extLst>
          </p:cNvPr>
          <p:cNvSpPr txBox="1"/>
          <p:nvPr/>
        </p:nvSpPr>
        <p:spPr>
          <a:xfrm>
            <a:off x="6051576" y="5588690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IDessinerForme1D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ABBFD8-2C54-4C22-AD28-9705ED07DAB0}"/>
              </a:ext>
            </a:extLst>
          </p:cNvPr>
          <p:cNvCxnSpPr>
            <a:cxnSpLocks/>
          </p:cNvCxnSpPr>
          <p:nvPr/>
        </p:nvCxnSpPr>
        <p:spPr>
          <a:xfrm>
            <a:off x="5763389" y="5964715"/>
            <a:ext cx="2432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DBE4EBEF-AB64-4ECD-887B-795889D76A5F}"/>
              </a:ext>
            </a:extLst>
          </p:cNvPr>
          <p:cNvSpPr txBox="1"/>
          <p:nvPr/>
        </p:nvSpPr>
        <p:spPr>
          <a:xfrm>
            <a:off x="6401791" y="5360405"/>
            <a:ext cx="1423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&lt;&lt;Interface&gt;&gt;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A41463-3F0A-4AD4-8FE7-DD9A1855C044}"/>
              </a:ext>
            </a:extLst>
          </p:cNvPr>
          <p:cNvSpPr/>
          <p:nvPr/>
        </p:nvSpPr>
        <p:spPr>
          <a:xfrm>
            <a:off x="9692817" y="5591834"/>
            <a:ext cx="2031722" cy="12448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AjouterLiaison</a:t>
            </a:r>
            <a:r>
              <a:rPr lang="fr-FR" sz="1100" dirty="0"/>
              <a:t>(Liaison)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5A3645C-896D-4AB1-9881-2C5075BB020D}"/>
              </a:ext>
            </a:extLst>
          </p:cNvPr>
          <p:cNvCxnSpPr>
            <a:cxnSpLocks/>
          </p:cNvCxnSpPr>
          <p:nvPr/>
        </p:nvCxnSpPr>
        <p:spPr>
          <a:xfrm>
            <a:off x="9692817" y="5953941"/>
            <a:ext cx="2031722" cy="1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F4AAC63E-D14F-4FC7-B578-ED46835CABA0}"/>
              </a:ext>
            </a:extLst>
          </p:cNvPr>
          <p:cNvSpPr txBox="1"/>
          <p:nvPr/>
        </p:nvSpPr>
        <p:spPr>
          <a:xfrm>
            <a:off x="9783813" y="5595384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GérerLiaison</a:t>
            </a:r>
            <a:endParaRPr lang="fr-FR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4BD756B-A771-4AAD-93C3-5DFE7EDA606A}"/>
              </a:ext>
            </a:extLst>
          </p:cNvPr>
          <p:cNvCxnSpPr>
            <a:cxnSpLocks/>
            <a:stCxn id="45" idx="1"/>
            <a:endCxn id="37" idx="3"/>
          </p:cNvCxnSpPr>
          <p:nvPr/>
        </p:nvCxnSpPr>
        <p:spPr>
          <a:xfrm flipH="1" flipV="1">
            <a:off x="8196361" y="6214273"/>
            <a:ext cx="1496456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EC8F8DD8-7B2A-41CF-A220-14FCEEC83811}"/>
              </a:ext>
            </a:extLst>
          </p:cNvPr>
          <p:cNvSpPr txBox="1"/>
          <p:nvPr/>
        </p:nvSpPr>
        <p:spPr>
          <a:xfrm>
            <a:off x="8566054" y="5949530"/>
            <a:ext cx="69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Dessine</a:t>
            </a:r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1052FB-04E6-4817-AC72-EA3ED55796C1}"/>
              </a:ext>
            </a:extLst>
          </p:cNvPr>
          <p:cNvSpPr/>
          <p:nvPr/>
        </p:nvSpPr>
        <p:spPr>
          <a:xfrm>
            <a:off x="5758437" y="4084578"/>
            <a:ext cx="2432972" cy="124487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/>
          </a:p>
          <a:p>
            <a:endParaRPr lang="fr-FR" sz="1400" dirty="0"/>
          </a:p>
          <a:p>
            <a:r>
              <a:rPr lang="fr-FR" sz="1400" dirty="0" err="1"/>
              <a:t>DessinerRectangle</a:t>
            </a:r>
            <a:r>
              <a:rPr lang="fr-FR" sz="1400" dirty="0"/>
              <a:t>(</a:t>
            </a:r>
            <a:r>
              <a:rPr lang="fr-FR" sz="1400" dirty="0" err="1"/>
              <a:t>p,l,L</a:t>
            </a:r>
            <a:r>
              <a:rPr lang="fr-FR" sz="1400" dirty="0"/>
              <a:t>)</a:t>
            </a:r>
          </a:p>
          <a:p>
            <a:endParaRPr lang="fr-FR" sz="14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AA69CF2-4CC3-4393-9FEE-BA9B44F8216B}"/>
              </a:ext>
            </a:extLst>
          </p:cNvPr>
          <p:cNvSpPr txBox="1"/>
          <p:nvPr/>
        </p:nvSpPr>
        <p:spPr>
          <a:xfrm>
            <a:off x="6051576" y="4200716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IDessinerForme2D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C200B426-2357-4A6F-9B77-3F988A905B63}"/>
              </a:ext>
            </a:extLst>
          </p:cNvPr>
          <p:cNvCxnSpPr>
            <a:cxnSpLocks/>
          </p:cNvCxnSpPr>
          <p:nvPr/>
        </p:nvCxnSpPr>
        <p:spPr>
          <a:xfrm>
            <a:off x="5763389" y="4576741"/>
            <a:ext cx="2432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7D481A4B-F5D8-471E-B20F-F9D445652C72}"/>
              </a:ext>
            </a:extLst>
          </p:cNvPr>
          <p:cNvSpPr txBox="1"/>
          <p:nvPr/>
        </p:nvSpPr>
        <p:spPr>
          <a:xfrm>
            <a:off x="6315416" y="3860915"/>
            <a:ext cx="1377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&lt;&lt;Interface&gt;&gt;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43B7B68-5C52-4910-A701-1C4E6EF3EB89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4706251" y="4707017"/>
            <a:ext cx="1052186" cy="9641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D13DEB69-1B37-4EAA-9334-40B13174AF2E}"/>
              </a:ext>
            </a:extLst>
          </p:cNvPr>
          <p:cNvSpPr txBox="1"/>
          <p:nvPr/>
        </p:nvSpPr>
        <p:spPr>
          <a:xfrm rot="19091440">
            <a:off x="4882238" y="4985429"/>
            <a:ext cx="69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Dessine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98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4CA5B-29DA-4EBA-B1A3-A75678A1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 dirty="0"/>
              <a:t> Inversion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4C1B7-9313-47A8-90E2-470D7FFFD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85800"/>
          </a:xfrm>
        </p:spPr>
        <p:txBody>
          <a:bodyPr/>
          <a:lstStyle/>
          <a:p>
            <a:r>
              <a:rPr lang="fr-FR" dirty="0"/>
              <a:t>Chaque classe métier doit dépendre de l’abstraction d’un service dépendant est non pas de son implémentation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CBBC4E-0505-423E-80F4-026317B93A99}"/>
              </a:ext>
            </a:extLst>
          </p:cNvPr>
          <p:cNvSpPr/>
          <p:nvPr/>
        </p:nvSpPr>
        <p:spPr>
          <a:xfrm>
            <a:off x="3124964" y="3124859"/>
            <a:ext cx="2432972" cy="12448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/>
          </a:p>
          <a:p>
            <a:r>
              <a:rPr lang="fr-FR" sz="1400" dirty="0" err="1"/>
              <a:t>DessinerLigne</a:t>
            </a:r>
            <a:r>
              <a:rPr lang="fr-FR" sz="1400" dirty="0"/>
              <a:t>(p1,p2,l)</a:t>
            </a:r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636304C-E911-4C85-BAF7-C0C177C6ED57}"/>
              </a:ext>
            </a:extLst>
          </p:cNvPr>
          <p:cNvSpPr txBox="1"/>
          <p:nvPr/>
        </p:nvSpPr>
        <p:spPr>
          <a:xfrm>
            <a:off x="3413151" y="3121715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DessinerForme1D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04D3FD1-9E19-45B4-A675-857FBD71F5AF}"/>
              </a:ext>
            </a:extLst>
          </p:cNvPr>
          <p:cNvCxnSpPr>
            <a:cxnSpLocks/>
          </p:cNvCxnSpPr>
          <p:nvPr/>
        </p:nvCxnSpPr>
        <p:spPr>
          <a:xfrm>
            <a:off x="3124964" y="3497740"/>
            <a:ext cx="2432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EAA4AE-5BA8-4DEF-B497-50A0C40EA358}"/>
              </a:ext>
            </a:extLst>
          </p:cNvPr>
          <p:cNvSpPr/>
          <p:nvPr/>
        </p:nvSpPr>
        <p:spPr>
          <a:xfrm>
            <a:off x="7054392" y="3124859"/>
            <a:ext cx="2031722" cy="12448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AjouterLiaison</a:t>
            </a:r>
            <a:r>
              <a:rPr lang="fr-FR" sz="1100" dirty="0"/>
              <a:t>(Liaison)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A48B343-E3A7-40A5-BA14-7F94483F9599}"/>
              </a:ext>
            </a:extLst>
          </p:cNvPr>
          <p:cNvCxnSpPr>
            <a:cxnSpLocks/>
          </p:cNvCxnSpPr>
          <p:nvPr/>
        </p:nvCxnSpPr>
        <p:spPr>
          <a:xfrm>
            <a:off x="7054392" y="3486966"/>
            <a:ext cx="2031722" cy="1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6791E7DB-73D7-4F02-9393-2111593BC0D5}"/>
              </a:ext>
            </a:extLst>
          </p:cNvPr>
          <p:cNvSpPr txBox="1"/>
          <p:nvPr/>
        </p:nvSpPr>
        <p:spPr>
          <a:xfrm>
            <a:off x="7145388" y="312840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GérerLiaison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C2BD1D-B634-44C8-BADB-8279684A6138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5557936" y="3747298"/>
            <a:ext cx="1496456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38C3E8B-764F-4292-BEE3-6A8D83F1275F}"/>
              </a:ext>
            </a:extLst>
          </p:cNvPr>
          <p:cNvSpPr txBox="1"/>
          <p:nvPr/>
        </p:nvSpPr>
        <p:spPr>
          <a:xfrm>
            <a:off x="5927629" y="3482555"/>
            <a:ext cx="69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Dessine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ECBECD-31BE-4471-8254-60BF59F66A7E}"/>
              </a:ext>
            </a:extLst>
          </p:cNvPr>
          <p:cNvSpPr/>
          <p:nvPr/>
        </p:nvSpPr>
        <p:spPr>
          <a:xfrm>
            <a:off x="5658614" y="4953001"/>
            <a:ext cx="2432972" cy="124487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/>
          </a:p>
          <a:p>
            <a:r>
              <a:rPr lang="fr-FR" sz="1400" dirty="0" err="1"/>
              <a:t>DessinerLigne</a:t>
            </a:r>
            <a:r>
              <a:rPr lang="fr-FR" sz="1400" dirty="0"/>
              <a:t>(p1,p2,l)</a:t>
            </a:r>
          </a:p>
          <a:p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A5A0AF9-8387-4531-96B5-1037E32B5B5E}"/>
              </a:ext>
            </a:extLst>
          </p:cNvPr>
          <p:cNvSpPr txBox="1"/>
          <p:nvPr/>
        </p:nvSpPr>
        <p:spPr>
          <a:xfrm>
            <a:off x="5946801" y="4949857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IDessinerForme1D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4F01688-6F0A-4484-A530-B08B0B0A3ECB}"/>
              </a:ext>
            </a:extLst>
          </p:cNvPr>
          <p:cNvCxnSpPr>
            <a:cxnSpLocks/>
          </p:cNvCxnSpPr>
          <p:nvPr/>
        </p:nvCxnSpPr>
        <p:spPr>
          <a:xfrm>
            <a:off x="5658614" y="5325882"/>
            <a:ext cx="2432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A1B6A86-6F2A-4E45-BFB9-370A569B12B9}"/>
              </a:ext>
            </a:extLst>
          </p:cNvPr>
          <p:cNvSpPr txBox="1"/>
          <p:nvPr/>
        </p:nvSpPr>
        <p:spPr>
          <a:xfrm>
            <a:off x="6297016" y="4721572"/>
            <a:ext cx="1423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&lt;&lt;Interface&gt;&gt;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D4800-B0B4-4317-BAC6-B35128285091}"/>
              </a:ext>
            </a:extLst>
          </p:cNvPr>
          <p:cNvSpPr/>
          <p:nvPr/>
        </p:nvSpPr>
        <p:spPr>
          <a:xfrm>
            <a:off x="9588042" y="4953001"/>
            <a:ext cx="2031722" cy="12448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AjouterLiaison</a:t>
            </a:r>
            <a:r>
              <a:rPr lang="fr-FR" sz="1100" dirty="0"/>
              <a:t>(Liaison)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36F63B9-C359-4F38-B382-03B9C190BEE3}"/>
              </a:ext>
            </a:extLst>
          </p:cNvPr>
          <p:cNvCxnSpPr>
            <a:cxnSpLocks/>
          </p:cNvCxnSpPr>
          <p:nvPr/>
        </p:nvCxnSpPr>
        <p:spPr>
          <a:xfrm>
            <a:off x="9588042" y="5315108"/>
            <a:ext cx="2031722" cy="1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2B17759-C4F3-4FFA-8EED-43752AAAA76B}"/>
              </a:ext>
            </a:extLst>
          </p:cNvPr>
          <p:cNvSpPr txBox="1"/>
          <p:nvPr/>
        </p:nvSpPr>
        <p:spPr>
          <a:xfrm>
            <a:off x="9679038" y="4956551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GérerLiaison</a:t>
            </a:r>
            <a:endParaRPr lang="fr-FR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6CE36E8-C9E1-4EDD-A676-305C1853FDA4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 flipV="1">
            <a:off x="8091586" y="5575440"/>
            <a:ext cx="1496456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5C790DB-1649-494D-9820-9162F89099A7}"/>
              </a:ext>
            </a:extLst>
          </p:cNvPr>
          <p:cNvSpPr txBox="1"/>
          <p:nvPr/>
        </p:nvSpPr>
        <p:spPr>
          <a:xfrm>
            <a:off x="8461279" y="5310697"/>
            <a:ext cx="69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Dessine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0B34A6-C766-4129-A660-F790828DF219}"/>
              </a:ext>
            </a:extLst>
          </p:cNvPr>
          <p:cNvSpPr/>
          <p:nvPr/>
        </p:nvSpPr>
        <p:spPr>
          <a:xfrm>
            <a:off x="1670712" y="4949857"/>
            <a:ext cx="2432972" cy="12448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/>
          </a:p>
          <a:p>
            <a:r>
              <a:rPr lang="fr-FR" sz="1400" dirty="0" err="1"/>
              <a:t>DessinerLigne</a:t>
            </a:r>
            <a:r>
              <a:rPr lang="fr-FR" sz="1400" dirty="0"/>
              <a:t>(p1,p2,l)</a:t>
            </a:r>
          </a:p>
          <a:p>
            <a:endParaRPr lang="fr-FR" sz="1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78F5BC5-1930-4152-BD6E-F85F95511230}"/>
              </a:ext>
            </a:extLst>
          </p:cNvPr>
          <p:cNvSpPr txBox="1"/>
          <p:nvPr/>
        </p:nvSpPr>
        <p:spPr>
          <a:xfrm>
            <a:off x="1958899" y="494671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DessinerForme1D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3C82F4A-3AA8-4D0E-854F-DC6F4DDA9B7D}"/>
              </a:ext>
            </a:extLst>
          </p:cNvPr>
          <p:cNvCxnSpPr>
            <a:cxnSpLocks/>
          </p:cNvCxnSpPr>
          <p:nvPr/>
        </p:nvCxnSpPr>
        <p:spPr>
          <a:xfrm>
            <a:off x="1670712" y="5322738"/>
            <a:ext cx="2432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60E65CE-7A1C-42A2-BAC2-C8E15FB2340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094344" y="5575440"/>
            <a:ext cx="1564270" cy="849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3199D32F-CBB0-43A0-A54E-66C315F34BCB}"/>
              </a:ext>
            </a:extLst>
          </p:cNvPr>
          <p:cNvSpPr txBox="1"/>
          <p:nvPr/>
        </p:nvSpPr>
        <p:spPr>
          <a:xfrm>
            <a:off x="4464037" y="5319189"/>
            <a:ext cx="974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&lt;&lt;</a:t>
            </a:r>
            <a:r>
              <a:rPr lang="fr-FR" sz="1100" dirty="0" err="1"/>
              <a:t>realize</a:t>
            </a:r>
            <a:r>
              <a:rPr lang="fr-FR" sz="1100" dirty="0"/>
              <a:t>&gt;&gt;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418595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782</TotalTime>
  <Words>385</Words>
  <Application>Microsoft Office PowerPoint</Application>
  <PresentationFormat>Grand écran</PresentationFormat>
  <Paragraphs>69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Brin</vt:lpstr>
      <vt:lpstr>Principes S.O.L.I.D.</vt:lpstr>
      <vt:lpstr>Présentation</vt:lpstr>
      <vt:lpstr>Single responsability Principle</vt:lpstr>
      <vt:lpstr>Open/Close Principle</vt:lpstr>
      <vt:lpstr>Liskov substitution Principle</vt:lpstr>
      <vt:lpstr>Interface Segregation Principle</vt:lpstr>
      <vt:lpstr>Dependency Inversion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Principes S.O.L.I.D.</dc:title>
  <dc:creator>BANNOUR WAHID</dc:creator>
  <cp:lastModifiedBy>BANNOUR WAHID</cp:lastModifiedBy>
  <cp:revision>14</cp:revision>
  <dcterms:created xsi:type="dcterms:W3CDTF">2021-02-25T09:26:32Z</dcterms:created>
  <dcterms:modified xsi:type="dcterms:W3CDTF">2021-07-05T06:52:48Z</dcterms:modified>
</cp:coreProperties>
</file>